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1"/>
  </p:notesMasterIdLst>
  <p:sldIdLst>
    <p:sldId id="256" r:id="rId2"/>
    <p:sldId id="260" r:id="rId3"/>
    <p:sldId id="262" r:id="rId4"/>
    <p:sldId id="261" r:id="rId5"/>
    <p:sldId id="264" r:id="rId6"/>
    <p:sldId id="265" r:id="rId7"/>
    <p:sldId id="267" r:id="rId8"/>
    <p:sldId id="263" r:id="rId9"/>
    <p:sldId id="266" r:id="rId10"/>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000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2" autoAdjust="0"/>
    <p:restoredTop sz="96296" autoAdjust="0"/>
  </p:normalViewPr>
  <p:slideViewPr>
    <p:cSldViewPr snapToGrid="0">
      <p:cViewPr varScale="1">
        <p:scale>
          <a:sx n="104" d="100"/>
          <a:sy n="104" d="100"/>
        </p:scale>
        <p:origin x="558" y="1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D1153B-B685-4D8A-B6DE-29C17F0F3BB3}" type="datetimeFigureOut">
              <a:rPr kumimoji="1" lang="ja-JP" altLang="en-US" smtClean="0"/>
              <a:t>2025/3/21</a:t>
            </a:fld>
            <a:endParaRPr kumimoji="1" lang="ja-JP" altLang="en-US"/>
          </a:p>
        </p:txBody>
      </p:sp>
      <p:sp>
        <p:nvSpPr>
          <p:cNvPr id="4" name="スライド イメージ プレースホルダー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C5667A-247E-449F-8D4A-DE9CF5ED3082}" type="slidenum">
              <a:rPr kumimoji="1" lang="ja-JP" altLang="en-US" smtClean="0"/>
              <a:t>‹#›</a:t>
            </a:fld>
            <a:endParaRPr kumimoji="1" lang="ja-JP" altLang="en-US"/>
          </a:p>
        </p:txBody>
      </p:sp>
    </p:spTree>
    <p:extLst>
      <p:ext uri="{BB962C8B-B14F-4D97-AF65-F5344CB8AC3E}">
        <p14:creationId xmlns:p14="http://schemas.microsoft.com/office/powerpoint/2010/main" val="247447943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B8C5667A-247E-449F-8D4A-DE9CF5ED3082}" type="slidenum">
              <a:rPr kumimoji="1" lang="ja-JP" altLang="en-US" smtClean="0"/>
              <a:t>1</a:t>
            </a:fld>
            <a:endParaRPr kumimoji="1" lang="ja-JP" altLang="en-US"/>
          </a:p>
        </p:txBody>
      </p:sp>
    </p:spTree>
    <p:extLst>
      <p:ext uri="{BB962C8B-B14F-4D97-AF65-F5344CB8AC3E}">
        <p14:creationId xmlns:p14="http://schemas.microsoft.com/office/powerpoint/2010/main" val="1807624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42950" y="2027911"/>
            <a:ext cx="8420100" cy="1655999"/>
          </a:xfrm>
          <a:ln>
            <a:noFill/>
          </a:ln>
        </p:spPr>
        <p:txBody>
          <a:bodyPr anchor="b">
            <a:normAutofit/>
          </a:bodyPr>
          <a:lstStyle>
            <a:lvl1pPr algn="ctr">
              <a:defRPr sz="3200">
                <a:latin typeface="Meiryo" panose="020B0604030504040204" pitchFamily="34" charset="-128"/>
                <a:ea typeface="Meiryo" panose="020B0604030504040204" pitchFamily="34" charset="-128"/>
              </a:defRPr>
            </a:lvl1pPr>
          </a:lstStyle>
          <a:p>
            <a:r>
              <a:rPr lang="ja-JP" altLang="en-US"/>
              <a:t>タイトル</a:t>
            </a:r>
            <a:endParaRPr lang="en-US" dirty="0"/>
          </a:p>
        </p:txBody>
      </p:sp>
      <p:sp>
        <p:nvSpPr>
          <p:cNvPr id="3" name="Subtitle 2"/>
          <p:cNvSpPr>
            <a:spLocks noGrp="1"/>
          </p:cNvSpPr>
          <p:nvPr>
            <p:ph type="subTitle" idx="1" hasCustomPrompt="1"/>
          </p:nvPr>
        </p:nvSpPr>
        <p:spPr>
          <a:xfrm>
            <a:off x="1238250" y="4127513"/>
            <a:ext cx="7429500" cy="1841488"/>
          </a:xfrm>
        </p:spPr>
        <p:txBody>
          <a:bodyPr anchor="b">
            <a:normAutofit/>
          </a:bodyPr>
          <a:lstStyle>
            <a:lvl1pPr marL="0" indent="0" algn="r">
              <a:buNone/>
              <a:defRPr sz="2000">
                <a:latin typeface="Meiryo" panose="020B0604030504040204" pitchFamily="34" charset="-128"/>
                <a:ea typeface="Meiryo" panose="020B0604030504040204"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年月日</a:t>
            </a:r>
            <a:endParaRPr lang="en-US" altLang="ja-JP" dirty="0"/>
          </a:p>
          <a:p>
            <a:r>
              <a:rPr lang="ja-JP" altLang="en-US"/>
              <a:t>名前</a:t>
            </a:r>
            <a:endParaRPr lang="en-US" dirty="0"/>
          </a:p>
        </p:txBody>
      </p:sp>
      <p:sp>
        <p:nvSpPr>
          <p:cNvPr id="4" name="Date Placeholder 3"/>
          <p:cNvSpPr>
            <a:spLocks noGrp="1"/>
          </p:cNvSpPr>
          <p:nvPr>
            <p:ph type="dt" sz="half" idx="10"/>
          </p:nvPr>
        </p:nvSpPr>
        <p:spPr/>
        <p:txBody>
          <a:bodyPr anchor="b"/>
          <a:lstStyle>
            <a:lvl1pPr>
              <a:defRPr sz="900">
                <a:latin typeface="MS PGothic" panose="020B0600070205080204" pitchFamily="34" charset="-128"/>
                <a:ea typeface="MS PGothic" panose="020B0600070205080204" pitchFamily="34" charset="-128"/>
              </a:defRPr>
            </a:lvl1pPr>
          </a:lstStyle>
          <a:p>
            <a:r>
              <a:rPr kumimoji="1" lang="ja-JP" altLang="en-US"/>
              <a:t>プロジェクト情報</a:t>
            </a:r>
          </a:p>
        </p:txBody>
      </p:sp>
      <p:sp>
        <p:nvSpPr>
          <p:cNvPr id="5" name="Footer Placeholder 4"/>
          <p:cNvSpPr>
            <a:spLocks noGrp="1"/>
          </p:cNvSpPr>
          <p:nvPr>
            <p:ph type="ftr" sz="quarter" idx="11"/>
          </p:nvPr>
        </p:nvSpPr>
        <p:spPr/>
        <p:txBody>
          <a:bodyPr anchor="b"/>
          <a:lstStyle>
            <a:lvl1pPr algn="l">
              <a:defRPr sz="1000">
                <a:latin typeface="MS PGothic" panose="020B0600070205080204" pitchFamily="34" charset="-128"/>
                <a:ea typeface="MS PGothic" panose="020B0600070205080204" pitchFamily="34" charset="-128"/>
              </a:defRPr>
            </a:lvl1pPr>
          </a:lstStyle>
          <a:p>
            <a:r>
              <a:rPr kumimoji="1" lang="ja-JP" altLang="en-US"/>
              <a:t>書類管理情報</a:t>
            </a:r>
          </a:p>
        </p:txBody>
      </p:sp>
      <p:cxnSp>
        <p:nvCxnSpPr>
          <p:cNvPr id="9" name="直線コネクタ 8">
            <a:extLst>
              <a:ext uri="{FF2B5EF4-FFF2-40B4-BE49-F238E27FC236}">
                <a16:creationId xmlns:a16="http://schemas.microsoft.com/office/drawing/2014/main" id="{F6F536C5-108A-635E-889A-E8617400A7A0}"/>
              </a:ext>
            </a:extLst>
          </p:cNvPr>
          <p:cNvCxnSpPr>
            <a:cxnSpLocks/>
          </p:cNvCxnSpPr>
          <p:nvPr userDrawn="1"/>
        </p:nvCxnSpPr>
        <p:spPr>
          <a:xfrm>
            <a:off x="488950" y="3781425"/>
            <a:ext cx="8928100" cy="0"/>
          </a:xfrm>
          <a:prstGeom prst="line">
            <a:avLst/>
          </a:prstGeom>
          <a:ln w="25400">
            <a:solidFill>
              <a:srgbClr val="E4000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2738072"/>
      </p:ext>
    </p:extLst>
  </p:cSld>
  <p:clrMapOvr>
    <a:masterClrMapping/>
  </p:clrMapOvr>
  <p:extLst>
    <p:ext uri="{DCECCB84-F9BA-43D5-87BE-67443E8EF086}">
      <p15:sldGuideLst xmlns:p15="http://schemas.microsoft.com/office/powerpoint/2012/main">
        <p15:guide id="1" pos="308" userDrawn="1">
          <p15:clr>
            <a:srgbClr val="FBAE40"/>
          </p15:clr>
        </p15:guide>
        <p15:guide id="2" orient="horz" pos="1026" userDrawn="1">
          <p15:clr>
            <a:srgbClr val="FBAE40"/>
          </p15:clr>
        </p15:guide>
        <p15:guide id="3" orient="horz" pos="3974" userDrawn="1">
          <p15:clr>
            <a:srgbClr val="FBAE40"/>
          </p15:clr>
        </p15:guide>
        <p15:guide id="4" pos="593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906000" cy="908050"/>
          </a:xfrm>
        </p:spPr>
        <p:txBody>
          <a:bodyPr anchor="b">
            <a:normAutofit/>
          </a:bodyPr>
          <a:lstStyle>
            <a:lvl1pPr algn="l">
              <a:defRPr sz="2400">
                <a:latin typeface="メイリオ" panose="020B0604030504040204" pitchFamily="50" charset="-128"/>
                <a:ea typeface="メイリオ" panose="020B0604030504040204" pitchFamily="50" charset="-128"/>
              </a:defRPr>
            </a:lvl1pPr>
          </a:lstStyle>
          <a:p>
            <a:r>
              <a:rPr lang="en-US" dirty="0" err="1"/>
              <a:t>目次</a:t>
            </a:r>
            <a:endParaRPr lang="en-US" dirty="0"/>
          </a:p>
        </p:txBody>
      </p:sp>
      <p:sp>
        <p:nvSpPr>
          <p:cNvPr id="5" name="Footer Placeholder 4"/>
          <p:cNvSpPr>
            <a:spLocks noGrp="1"/>
          </p:cNvSpPr>
          <p:nvPr>
            <p:ph type="ftr" sz="quarter" idx="11"/>
          </p:nvPr>
        </p:nvSpPr>
        <p:spPr>
          <a:xfrm>
            <a:off x="270589" y="6356352"/>
            <a:ext cx="6354050" cy="365125"/>
          </a:xfrm>
        </p:spPr>
        <p:txBody>
          <a:bodyPr/>
          <a:lstStyle>
            <a:lvl1pPr algn="l">
              <a:defRPr>
                <a:latin typeface="Segoe UI" panose="020B0502040204020203" pitchFamily="34" charset="0"/>
                <a:cs typeface="Segoe UI" panose="020B0502040204020203" pitchFamily="34" charset="0"/>
              </a:defRPr>
            </a:lvl1pPr>
          </a:lstStyle>
          <a:p>
            <a:r>
              <a:rPr kumimoji="1" lang="en-US" altLang="ja-JP" dirty="0"/>
              <a:t>Ref:</a:t>
            </a:r>
            <a:endParaRPr kumimoji="1" lang="ja-JP" altLang="en-US" dirty="0"/>
          </a:p>
        </p:txBody>
      </p:sp>
      <p:sp>
        <p:nvSpPr>
          <p:cNvPr id="6" name="Slide Number Placeholder 5"/>
          <p:cNvSpPr>
            <a:spLocks noGrp="1"/>
          </p:cNvSpPr>
          <p:nvPr>
            <p:ph type="sldNum" sz="quarter" idx="12"/>
          </p:nvPr>
        </p:nvSpPr>
        <p:spPr/>
        <p:txBody>
          <a:bodyPr/>
          <a:lstStyle/>
          <a:p>
            <a:fld id="{9A919DEE-58AA-47E5-99C9-2D4C01F461DF}" type="slidenum">
              <a:rPr kumimoji="1" lang="ja-JP" altLang="en-US" smtClean="0"/>
              <a:t>‹#›</a:t>
            </a:fld>
            <a:endParaRPr kumimoji="1" lang="ja-JP" altLang="en-US" dirty="0"/>
          </a:p>
        </p:txBody>
      </p:sp>
      <p:cxnSp>
        <p:nvCxnSpPr>
          <p:cNvPr id="8" name="直線コネクタ 7">
            <a:extLst>
              <a:ext uri="{FF2B5EF4-FFF2-40B4-BE49-F238E27FC236}">
                <a16:creationId xmlns:a16="http://schemas.microsoft.com/office/drawing/2014/main" id="{4A2B6367-3442-7E98-E005-30E0D5A1A079}"/>
              </a:ext>
            </a:extLst>
          </p:cNvPr>
          <p:cNvCxnSpPr>
            <a:cxnSpLocks/>
          </p:cNvCxnSpPr>
          <p:nvPr userDrawn="1"/>
        </p:nvCxnSpPr>
        <p:spPr>
          <a:xfrm>
            <a:off x="0" y="908050"/>
            <a:ext cx="9906000" cy="0"/>
          </a:xfrm>
          <a:prstGeom prst="line">
            <a:avLst/>
          </a:prstGeom>
          <a:ln w="28575">
            <a:solidFill>
              <a:srgbClr val="E4000F"/>
            </a:solidFill>
          </a:ln>
        </p:spPr>
        <p:style>
          <a:lnRef idx="1">
            <a:schemeClr val="accent1"/>
          </a:lnRef>
          <a:fillRef idx="0">
            <a:schemeClr val="accent1"/>
          </a:fillRef>
          <a:effectRef idx="0">
            <a:schemeClr val="accent1"/>
          </a:effectRef>
          <a:fontRef idx="minor">
            <a:schemeClr val="tx1"/>
          </a:fontRef>
        </p:style>
      </p:cxnSp>
      <p:sp>
        <p:nvSpPr>
          <p:cNvPr id="14" name="テキスト プレースホルダー 13">
            <a:extLst>
              <a:ext uri="{FF2B5EF4-FFF2-40B4-BE49-F238E27FC236}">
                <a16:creationId xmlns:a16="http://schemas.microsoft.com/office/drawing/2014/main" id="{7495E307-4D87-9D47-818A-07C3FF6ED65F}"/>
              </a:ext>
            </a:extLst>
          </p:cNvPr>
          <p:cNvSpPr>
            <a:spLocks noGrp="1"/>
          </p:cNvSpPr>
          <p:nvPr>
            <p:ph type="body" sz="quarter" idx="13" hasCustomPrompt="1"/>
          </p:nvPr>
        </p:nvSpPr>
        <p:spPr>
          <a:xfrm>
            <a:off x="488950" y="1628775"/>
            <a:ext cx="8928100" cy="4086209"/>
          </a:xfrm>
        </p:spPr>
        <p:txBody>
          <a:bodyPr>
            <a:normAutofit/>
          </a:bodyPr>
          <a:lstStyle>
            <a:lvl1pPr marL="457200" indent="-457200" algn="l">
              <a:lnSpc>
                <a:spcPct val="200000"/>
              </a:lnSpc>
              <a:buFont typeface="+mj-lt"/>
              <a:buAutoNum type="arabicPeriod"/>
              <a:defRPr sz="1800">
                <a:latin typeface="メイリオ" panose="020B0604030504040204" pitchFamily="50" charset="-128"/>
                <a:ea typeface="メイリオ" panose="020B0604030504040204" pitchFamily="50" charset="-128"/>
              </a:defRPr>
            </a:lvl1pPr>
          </a:lstStyle>
          <a:p>
            <a:pPr lvl="0"/>
            <a:r>
              <a:rPr kumimoji="1" lang="en-US" altLang="ja-JP" dirty="0"/>
              <a:t>xxx</a:t>
            </a:r>
          </a:p>
          <a:p>
            <a:pPr lvl="0"/>
            <a:r>
              <a:rPr kumimoji="1" lang="en-US" altLang="ja-JP" dirty="0"/>
              <a:t>xxx</a:t>
            </a:r>
            <a:endParaRPr kumimoji="1" lang="ja-JP" altLang="en-US" dirty="0"/>
          </a:p>
        </p:txBody>
      </p:sp>
    </p:spTree>
    <p:extLst>
      <p:ext uri="{BB962C8B-B14F-4D97-AF65-F5344CB8AC3E}">
        <p14:creationId xmlns:p14="http://schemas.microsoft.com/office/powerpoint/2010/main" val="3459661130"/>
      </p:ext>
    </p:extLst>
  </p:cSld>
  <p:clrMapOvr>
    <a:masterClrMapping/>
  </p:clrMapOvr>
  <p:extLst>
    <p:ext uri="{DCECCB84-F9BA-43D5-87BE-67443E8EF086}">
      <p15:sldGuideLst xmlns:p15="http://schemas.microsoft.com/office/powerpoint/2012/main">
        <p15:guide id="1" pos="3120" userDrawn="1">
          <p15:clr>
            <a:srgbClr val="FBAE40"/>
          </p15:clr>
        </p15:guide>
        <p15:guide id="3" pos="308" userDrawn="1">
          <p15:clr>
            <a:srgbClr val="FBAE40"/>
          </p15:clr>
        </p15:guide>
        <p15:guide id="4" pos="5932" userDrawn="1">
          <p15:clr>
            <a:srgbClr val="FBAE40"/>
          </p15:clr>
        </p15:guide>
        <p15:guide id="5" orient="horz" pos="3974" userDrawn="1">
          <p15:clr>
            <a:srgbClr val="FBAE40"/>
          </p15:clr>
        </p15:guide>
        <p15:guide id="6" orient="horz" pos="1026" userDrawn="1">
          <p15:clr>
            <a:srgbClr val="FBAE40"/>
          </p15:clr>
        </p15:guide>
        <p15:guide id="8" orient="horz" pos="57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906000" cy="908050"/>
          </a:xfrm>
        </p:spPr>
        <p:txBody>
          <a:bodyPr anchor="b">
            <a:normAutofit/>
          </a:bodyPr>
          <a:lstStyle>
            <a:lvl1pPr algn="l">
              <a:defRPr sz="2400">
                <a:latin typeface="メイリオ" panose="020B0604030504040204" pitchFamily="50" charset="-128"/>
                <a:ea typeface="メイリオ" panose="020B0604030504040204" pitchFamily="50" charset="-128"/>
              </a:defRPr>
            </a:lvl1pPr>
          </a:lstStyle>
          <a:p>
            <a:r>
              <a:rPr lang="ja-JP" altLang="en-US" dirty="0"/>
              <a:t>スライドタイトル</a:t>
            </a:r>
            <a:endParaRPr lang="en-US" dirty="0"/>
          </a:p>
        </p:txBody>
      </p:sp>
      <p:sp>
        <p:nvSpPr>
          <p:cNvPr id="5" name="Footer Placeholder 4"/>
          <p:cNvSpPr>
            <a:spLocks noGrp="1"/>
          </p:cNvSpPr>
          <p:nvPr>
            <p:ph type="ftr" sz="quarter" idx="11"/>
          </p:nvPr>
        </p:nvSpPr>
        <p:spPr>
          <a:xfrm>
            <a:off x="270589" y="6356352"/>
            <a:ext cx="6354050" cy="365125"/>
          </a:xfrm>
        </p:spPr>
        <p:txBody>
          <a:bodyPr/>
          <a:lstStyle>
            <a:lvl1pPr algn="l">
              <a:defRPr>
                <a:latin typeface="Segoe UI" panose="020B0502040204020203" pitchFamily="34" charset="0"/>
                <a:cs typeface="Segoe UI" panose="020B0502040204020203" pitchFamily="34" charset="0"/>
              </a:defRPr>
            </a:lvl1pPr>
          </a:lstStyle>
          <a:p>
            <a:r>
              <a:rPr kumimoji="1" lang="en-US" altLang="ja-JP" dirty="0"/>
              <a:t>Ref:</a:t>
            </a:r>
            <a:endParaRPr kumimoji="1" lang="ja-JP" altLang="en-US" dirty="0"/>
          </a:p>
        </p:txBody>
      </p:sp>
      <p:sp>
        <p:nvSpPr>
          <p:cNvPr id="6" name="Slide Number Placeholder 5"/>
          <p:cNvSpPr>
            <a:spLocks noGrp="1"/>
          </p:cNvSpPr>
          <p:nvPr>
            <p:ph type="sldNum" sz="quarter" idx="12"/>
          </p:nvPr>
        </p:nvSpPr>
        <p:spPr/>
        <p:txBody>
          <a:bodyPr/>
          <a:lstStyle/>
          <a:p>
            <a:fld id="{9A919DEE-58AA-47E5-99C9-2D4C01F461DF}" type="slidenum">
              <a:rPr kumimoji="1" lang="ja-JP" altLang="en-US" smtClean="0"/>
              <a:t>‹#›</a:t>
            </a:fld>
            <a:endParaRPr kumimoji="1" lang="ja-JP" altLang="en-US" dirty="0"/>
          </a:p>
        </p:txBody>
      </p:sp>
      <p:cxnSp>
        <p:nvCxnSpPr>
          <p:cNvPr id="8" name="直線コネクタ 7">
            <a:extLst>
              <a:ext uri="{FF2B5EF4-FFF2-40B4-BE49-F238E27FC236}">
                <a16:creationId xmlns:a16="http://schemas.microsoft.com/office/drawing/2014/main" id="{4A2B6367-3442-7E98-E005-30E0D5A1A079}"/>
              </a:ext>
            </a:extLst>
          </p:cNvPr>
          <p:cNvCxnSpPr>
            <a:cxnSpLocks/>
          </p:cNvCxnSpPr>
          <p:nvPr userDrawn="1"/>
        </p:nvCxnSpPr>
        <p:spPr>
          <a:xfrm>
            <a:off x="0" y="908050"/>
            <a:ext cx="9906000" cy="0"/>
          </a:xfrm>
          <a:prstGeom prst="line">
            <a:avLst/>
          </a:prstGeom>
          <a:ln w="28575">
            <a:solidFill>
              <a:srgbClr val="E4000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7925321"/>
      </p:ext>
    </p:extLst>
  </p:cSld>
  <p:clrMapOvr>
    <a:masterClrMapping/>
  </p:clrMapOvr>
  <p:extLst>
    <p:ext uri="{DCECCB84-F9BA-43D5-87BE-67443E8EF086}">
      <p15:sldGuideLst xmlns:p15="http://schemas.microsoft.com/office/powerpoint/2012/main">
        <p15:guide id="1" pos="3120">
          <p15:clr>
            <a:srgbClr val="FBAE40"/>
          </p15:clr>
        </p15:guide>
        <p15:guide id="3" pos="308">
          <p15:clr>
            <a:srgbClr val="FBAE40"/>
          </p15:clr>
        </p15:guide>
        <p15:guide id="4" pos="5932">
          <p15:clr>
            <a:srgbClr val="FBAE40"/>
          </p15:clr>
        </p15:guide>
        <p15:guide id="5" orient="horz" pos="3974">
          <p15:clr>
            <a:srgbClr val="FBAE40"/>
          </p15:clr>
        </p15:guide>
        <p15:guide id="6" orient="horz" pos="1026">
          <p15:clr>
            <a:srgbClr val="FBAE40"/>
          </p15:clr>
        </p15:guide>
        <p15:guide id="7" orient="horz" pos="2273" userDrawn="1">
          <p15:clr>
            <a:srgbClr val="FBAE40"/>
          </p15:clr>
        </p15:guide>
        <p15:guide id="8" orient="horz" pos="57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906000" cy="908050"/>
          </a:xfrm>
        </p:spPr>
        <p:txBody>
          <a:bodyPr anchor="b">
            <a:normAutofit/>
          </a:bodyPr>
          <a:lstStyle>
            <a:lvl1pPr algn="l">
              <a:defRPr sz="2400">
                <a:latin typeface="メイリオ" panose="020B0604030504040204" pitchFamily="50" charset="-128"/>
                <a:ea typeface="メイリオ" panose="020B0604030504040204" pitchFamily="50" charset="-128"/>
              </a:defRPr>
            </a:lvl1pPr>
          </a:lstStyle>
          <a:p>
            <a:r>
              <a:rPr lang="ja-JP" altLang="en-US" dirty="0"/>
              <a:t>スライドルール</a:t>
            </a:r>
            <a:endParaRPr lang="en-US" dirty="0"/>
          </a:p>
        </p:txBody>
      </p:sp>
      <p:cxnSp>
        <p:nvCxnSpPr>
          <p:cNvPr id="8" name="直線コネクタ 7">
            <a:extLst>
              <a:ext uri="{FF2B5EF4-FFF2-40B4-BE49-F238E27FC236}">
                <a16:creationId xmlns:a16="http://schemas.microsoft.com/office/drawing/2014/main" id="{4A2B6367-3442-7E98-E005-30E0D5A1A079}"/>
              </a:ext>
            </a:extLst>
          </p:cNvPr>
          <p:cNvCxnSpPr>
            <a:cxnSpLocks/>
          </p:cNvCxnSpPr>
          <p:nvPr userDrawn="1"/>
        </p:nvCxnSpPr>
        <p:spPr>
          <a:xfrm>
            <a:off x="0" y="908050"/>
            <a:ext cx="9906000"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DB7ACCB7-64FF-3BC3-163C-8F88F98898E7}"/>
              </a:ext>
            </a:extLst>
          </p:cNvPr>
          <p:cNvSpPr txBox="1"/>
          <p:nvPr userDrawn="1"/>
        </p:nvSpPr>
        <p:spPr>
          <a:xfrm>
            <a:off x="6791131" y="1762324"/>
            <a:ext cx="2464837" cy="523220"/>
          </a:xfrm>
          <a:prstGeom prst="rect">
            <a:avLst/>
          </a:prstGeom>
          <a:noFill/>
        </p:spPr>
        <p:txBody>
          <a:bodyPr wrap="square" rtlCol="0">
            <a:spAutoFit/>
          </a:bodyPr>
          <a:lstStyle/>
          <a:p>
            <a:r>
              <a:rPr kumimoji="1" lang="ja-JP" altLang="en-US" sz="1400" dirty="0"/>
              <a:t>フォント：（日）メイリオ</a:t>
            </a:r>
            <a:br>
              <a:rPr kumimoji="1" lang="en-US" altLang="ja-JP" sz="1400" dirty="0"/>
            </a:br>
            <a:r>
              <a:rPr kumimoji="1" lang="ja-JP" altLang="en-US" sz="1400" dirty="0"/>
              <a:t>　　　　　（英）</a:t>
            </a:r>
            <a:r>
              <a:rPr kumimoji="1" lang="en-US" altLang="ja-JP" sz="1400" dirty="0" err="1"/>
              <a:t>Sugeo</a:t>
            </a:r>
            <a:r>
              <a:rPr kumimoji="1" lang="en-US" altLang="ja-JP" sz="1400" dirty="0"/>
              <a:t> UI</a:t>
            </a:r>
          </a:p>
        </p:txBody>
      </p:sp>
      <p:sp>
        <p:nvSpPr>
          <p:cNvPr id="4" name="テキスト ボックス 3">
            <a:extLst>
              <a:ext uri="{FF2B5EF4-FFF2-40B4-BE49-F238E27FC236}">
                <a16:creationId xmlns:a16="http://schemas.microsoft.com/office/drawing/2014/main" id="{16062373-6974-D23B-32C8-7DFA23F05D76}"/>
              </a:ext>
            </a:extLst>
          </p:cNvPr>
          <p:cNvSpPr txBox="1"/>
          <p:nvPr userDrawn="1"/>
        </p:nvSpPr>
        <p:spPr>
          <a:xfrm>
            <a:off x="6791131" y="2318243"/>
            <a:ext cx="2147596" cy="1384995"/>
          </a:xfrm>
          <a:prstGeom prst="rect">
            <a:avLst/>
          </a:prstGeom>
          <a:noFill/>
        </p:spPr>
        <p:txBody>
          <a:bodyPr wrap="square" rtlCol="0">
            <a:spAutoFit/>
          </a:bodyPr>
          <a:lstStyle/>
          <a:p>
            <a:r>
              <a:rPr kumimoji="1" lang="ja-JP" altLang="en-US" sz="1400" dirty="0"/>
              <a:t>フォントサイズ</a:t>
            </a:r>
            <a:endParaRPr kumimoji="1" lang="en-US" altLang="ja-JP" sz="1400" dirty="0"/>
          </a:p>
          <a:p>
            <a:r>
              <a:rPr kumimoji="1" lang="en-US" altLang="ja-JP" sz="1400" dirty="0"/>
              <a:t>T1</a:t>
            </a:r>
            <a:r>
              <a:rPr kumimoji="1" lang="ja-JP" altLang="en-US" sz="1400" dirty="0"/>
              <a:t>：</a:t>
            </a:r>
            <a:r>
              <a:rPr kumimoji="1" lang="en-US" altLang="ja-JP" sz="1400" dirty="0"/>
              <a:t>24pt</a:t>
            </a:r>
          </a:p>
          <a:p>
            <a:r>
              <a:rPr kumimoji="1" lang="en-US" altLang="ja-JP" sz="1400" dirty="0"/>
              <a:t>T2</a:t>
            </a:r>
            <a:r>
              <a:rPr kumimoji="1" lang="ja-JP" altLang="en-US" sz="1400" dirty="0"/>
              <a:t>：</a:t>
            </a:r>
            <a:r>
              <a:rPr kumimoji="1" lang="en-US" altLang="ja-JP" sz="1400" dirty="0"/>
              <a:t>20pt</a:t>
            </a:r>
          </a:p>
          <a:p>
            <a:r>
              <a:rPr kumimoji="1" lang="ja-JP" altLang="en-US" sz="1400" dirty="0"/>
              <a:t>タイトル：</a:t>
            </a:r>
            <a:r>
              <a:rPr kumimoji="1" lang="en-US" altLang="ja-JP" sz="1400" dirty="0"/>
              <a:t>18pt</a:t>
            </a:r>
          </a:p>
          <a:p>
            <a:r>
              <a:rPr kumimoji="1" lang="ja-JP" altLang="en-US" sz="1400" dirty="0"/>
              <a:t>サブタイトル：</a:t>
            </a:r>
            <a:r>
              <a:rPr kumimoji="1" lang="en-US" altLang="ja-JP" sz="1400" dirty="0"/>
              <a:t>14pt</a:t>
            </a:r>
          </a:p>
          <a:p>
            <a:r>
              <a:rPr kumimoji="1" lang="ja-JP" altLang="en-US" sz="1400" dirty="0"/>
              <a:t>本文：</a:t>
            </a:r>
            <a:r>
              <a:rPr kumimoji="1" lang="en-US" altLang="ja-JP" sz="1400" dirty="0"/>
              <a:t>14pt</a:t>
            </a:r>
          </a:p>
        </p:txBody>
      </p:sp>
      <p:sp>
        <p:nvSpPr>
          <p:cNvPr id="7" name="テキスト ボックス 6">
            <a:extLst>
              <a:ext uri="{FF2B5EF4-FFF2-40B4-BE49-F238E27FC236}">
                <a16:creationId xmlns:a16="http://schemas.microsoft.com/office/drawing/2014/main" id="{4159E215-4209-5606-FA19-FFAFD16BB50B}"/>
              </a:ext>
            </a:extLst>
          </p:cNvPr>
          <p:cNvSpPr txBox="1"/>
          <p:nvPr userDrawn="1"/>
        </p:nvSpPr>
        <p:spPr>
          <a:xfrm>
            <a:off x="6791131" y="3735937"/>
            <a:ext cx="1827744" cy="738664"/>
          </a:xfrm>
          <a:prstGeom prst="rect">
            <a:avLst/>
          </a:prstGeom>
          <a:noFill/>
        </p:spPr>
        <p:txBody>
          <a:bodyPr wrap="square" rtlCol="0">
            <a:spAutoFit/>
          </a:bodyPr>
          <a:lstStyle/>
          <a:p>
            <a:r>
              <a:rPr kumimoji="1" lang="ja-JP" altLang="en-US" sz="1400" dirty="0"/>
              <a:t>フォントカラー</a:t>
            </a:r>
            <a:endParaRPr kumimoji="1" lang="en-US" altLang="ja-JP" sz="1400" dirty="0"/>
          </a:p>
          <a:p>
            <a:r>
              <a:rPr kumimoji="1" lang="ja-JP" altLang="en-US" sz="1400" dirty="0"/>
              <a:t>基本：</a:t>
            </a:r>
            <a:r>
              <a:rPr kumimoji="1" lang="en-US" altLang="ja-JP" sz="1400" dirty="0"/>
              <a:t>sample</a:t>
            </a:r>
          </a:p>
          <a:p>
            <a:r>
              <a:rPr kumimoji="1" lang="ja-JP" altLang="en-US" sz="1400" dirty="0"/>
              <a:t>アクセント：</a:t>
            </a:r>
            <a:r>
              <a:rPr kumimoji="1" lang="en-US" altLang="ja-JP" sz="1400" dirty="0">
                <a:ln w="3175">
                  <a:solidFill>
                    <a:schemeClr val="accent2">
                      <a:lumMod val="75000"/>
                    </a:schemeClr>
                  </a:solidFill>
                </a:ln>
                <a:solidFill>
                  <a:schemeClr val="accent2"/>
                </a:solidFill>
              </a:rPr>
              <a:t>sample</a:t>
            </a:r>
            <a:endParaRPr kumimoji="1" lang="ja-JP" altLang="en-US" sz="1400" dirty="0">
              <a:ln w="3175">
                <a:solidFill>
                  <a:schemeClr val="accent2">
                    <a:lumMod val="75000"/>
                  </a:schemeClr>
                </a:solidFill>
              </a:ln>
              <a:solidFill>
                <a:schemeClr val="accent2"/>
              </a:solidFill>
            </a:endParaRPr>
          </a:p>
        </p:txBody>
      </p:sp>
      <p:sp>
        <p:nvSpPr>
          <p:cNvPr id="9" name="正方形/長方形 8">
            <a:extLst>
              <a:ext uri="{FF2B5EF4-FFF2-40B4-BE49-F238E27FC236}">
                <a16:creationId xmlns:a16="http://schemas.microsoft.com/office/drawing/2014/main" id="{0E6B268A-DBA9-C3AB-2655-D8ED61EE45B9}"/>
              </a:ext>
            </a:extLst>
          </p:cNvPr>
          <p:cNvSpPr/>
          <p:nvPr userDrawn="1"/>
        </p:nvSpPr>
        <p:spPr>
          <a:xfrm>
            <a:off x="488950" y="1628775"/>
            <a:ext cx="1423826" cy="1077101"/>
          </a:xfrm>
          <a:prstGeom prst="rect">
            <a:avLst/>
          </a:prstGeom>
          <a:solidFill>
            <a:srgbClr val="E4000F">
              <a:alpha val="80000"/>
            </a:srgb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t>基本色</a:t>
            </a:r>
          </a:p>
        </p:txBody>
      </p:sp>
      <p:sp>
        <p:nvSpPr>
          <p:cNvPr id="10" name="正方形/長方形 9">
            <a:extLst>
              <a:ext uri="{FF2B5EF4-FFF2-40B4-BE49-F238E27FC236}">
                <a16:creationId xmlns:a16="http://schemas.microsoft.com/office/drawing/2014/main" id="{FFFF92AD-8683-DEDE-AA34-E0F5A525625E}"/>
              </a:ext>
            </a:extLst>
          </p:cNvPr>
          <p:cNvSpPr/>
          <p:nvPr userDrawn="1"/>
        </p:nvSpPr>
        <p:spPr>
          <a:xfrm>
            <a:off x="488950" y="3028169"/>
            <a:ext cx="1423826" cy="1077100"/>
          </a:xfrm>
          <a:prstGeom prst="rect">
            <a:avLst/>
          </a:prstGeom>
          <a:solidFill>
            <a:schemeClr val="accent2">
              <a:alpha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アクセントカラー</a:t>
            </a:r>
          </a:p>
        </p:txBody>
      </p:sp>
      <p:sp>
        <p:nvSpPr>
          <p:cNvPr id="11" name="二等辺三角形 10">
            <a:extLst>
              <a:ext uri="{FF2B5EF4-FFF2-40B4-BE49-F238E27FC236}">
                <a16:creationId xmlns:a16="http://schemas.microsoft.com/office/drawing/2014/main" id="{EFD6E5B4-E4B4-6890-22A2-DAEED145A4F3}"/>
              </a:ext>
            </a:extLst>
          </p:cNvPr>
          <p:cNvSpPr/>
          <p:nvPr userDrawn="1"/>
        </p:nvSpPr>
        <p:spPr>
          <a:xfrm rot="5400000">
            <a:off x="1494098" y="5780279"/>
            <a:ext cx="1101012" cy="263657"/>
          </a:xfrm>
          <a:prstGeom prst="triangle">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11">
            <a:extLst>
              <a:ext uri="{FF2B5EF4-FFF2-40B4-BE49-F238E27FC236}">
                <a16:creationId xmlns:a16="http://schemas.microsoft.com/office/drawing/2014/main" id="{2D7D4E15-4BBA-AB6A-60AF-F53E7318299D}"/>
              </a:ext>
            </a:extLst>
          </p:cNvPr>
          <p:cNvSpPr txBox="1"/>
          <p:nvPr userDrawn="1"/>
        </p:nvSpPr>
        <p:spPr>
          <a:xfrm>
            <a:off x="839225" y="5758218"/>
            <a:ext cx="723275" cy="307777"/>
          </a:xfrm>
          <a:prstGeom prst="rect">
            <a:avLst/>
          </a:prstGeom>
          <a:noFill/>
        </p:spPr>
        <p:txBody>
          <a:bodyPr wrap="none" rtlCol="0">
            <a:spAutoFit/>
          </a:bodyPr>
          <a:lstStyle/>
          <a:p>
            <a:r>
              <a:rPr kumimoji="1" lang="ja-JP" altLang="en-US" sz="1400" dirty="0"/>
              <a:t>矢印２</a:t>
            </a:r>
          </a:p>
        </p:txBody>
      </p:sp>
      <p:sp>
        <p:nvSpPr>
          <p:cNvPr id="13" name="テキスト ボックス 12">
            <a:extLst>
              <a:ext uri="{FF2B5EF4-FFF2-40B4-BE49-F238E27FC236}">
                <a16:creationId xmlns:a16="http://schemas.microsoft.com/office/drawing/2014/main" id="{2ADB6A9B-5027-B721-6A62-FF69C25F701C}"/>
              </a:ext>
            </a:extLst>
          </p:cNvPr>
          <p:cNvSpPr txBox="1"/>
          <p:nvPr userDrawn="1"/>
        </p:nvSpPr>
        <p:spPr>
          <a:xfrm>
            <a:off x="832998" y="4753618"/>
            <a:ext cx="723275" cy="307777"/>
          </a:xfrm>
          <a:prstGeom prst="rect">
            <a:avLst/>
          </a:prstGeom>
          <a:noFill/>
        </p:spPr>
        <p:txBody>
          <a:bodyPr wrap="none" rtlCol="0">
            <a:spAutoFit/>
          </a:bodyPr>
          <a:lstStyle/>
          <a:p>
            <a:r>
              <a:rPr kumimoji="1" lang="ja-JP" altLang="en-US" sz="1400" dirty="0"/>
              <a:t>矢印１</a:t>
            </a:r>
          </a:p>
        </p:txBody>
      </p:sp>
      <p:cxnSp>
        <p:nvCxnSpPr>
          <p:cNvPr id="16" name="コネクタ: カギ線 15">
            <a:extLst>
              <a:ext uri="{FF2B5EF4-FFF2-40B4-BE49-F238E27FC236}">
                <a16:creationId xmlns:a16="http://schemas.microsoft.com/office/drawing/2014/main" id="{3A75CB5C-10F4-5D89-DBBF-C9FABEC4DD34}"/>
              </a:ext>
            </a:extLst>
          </p:cNvPr>
          <p:cNvCxnSpPr/>
          <p:nvPr userDrawn="1"/>
        </p:nvCxnSpPr>
        <p:spPr>
          <a:xfrm>
            <a:off x="1912775" y="4907506"/>
            <a:ext cx="1203649" cy="454095"/>
          </a:xfrm>
          <a:prstGeom prst="bentConnector3">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FA477E49-88D5-57A5-362B-A757D4D0CF4C}"/>
              </a:ext>
            </a:extLst>
          </p:cNvPr>
          <p:cNvSpPr txBox="1"/>
          <p:nvPr userDrawn="1"/>
        </p:nvSpPr>
        <p:spPr>
          <a:xfrm>
            <a:off x="4953000" y="4753617"/>
            <a:ext cx="4464050" cy="1754326"/>
          </a:xfrm>
          <a:prstGeom prst="rect">
            <a:avLst/>
          </a:prstGeom>
          <a:noFill/>
          <a:ln>
            <a:solidFill>
              <a:srgbClr val="E4000F"/>
            </a:solidFill>
          </a:ln>
        </p:spPr>
        <p:txBody>
          <a:bodyPr wrap="square" numCol="1" rtlCol="0">
            <a:spAutoFit/>
          </a:bodyPr>
          <a:lstStyle/>
          <a:p>
            <a:pPr marL="285750" indent="-285750">
              <a:buFont typeface="Arial" panose="020B0604020202020204" pitchFamily="34" charset="0"/>
              <a:buChar char="•"/>
            </a:pPr>
            <a:r>
              <a:rPr kumimoji="1" lang="en-US" altLang="ja-JP" dirty="0" err="1"/>
              <a:t>Xxx</a:t>
            </a:r>
            <a:endParaRPr kumimoji="1" lang="en-US" altLang="ja-JP" dirty="0"/>
          </a:p>
          <a:p>
            <a:pPr marL="742950" lvl="1" indent="-285750">
              <a:buFont typeface="Segoe UI" panose="020B0502040204020203" pitchFamily="34" charset="0"/>
              <a:buChar char="‒"/>
            </a:pPr>
            <a:r>
              <a:rPr kumimoji="1" lang="en-US" altLang="ja-JP" dirty="0" err="1"/>
              <a:t>Xxx</a:t>
            </a:r>
            <a:endParaRPr kumimoji="1" lang="en-US" altLang="ja-JP" dirty="0"/>
          </a:p>
          <a:p>
            <a:pPr marL="1200150" lvl="2" indent="-285750">
              <a:buFont typeface="Segoe UI" panose="020B0502040204020203" pitchFamily="34" charset="0"/>
              <a:buChar char="◦"/>
            </a:pPr>
            <a:r>
              <a:rPr kumimoji="1" lang="en-US" altLang="ja-JP" dirty="0" err="1"/>
              <a:t>Xxx</a:t>
            </a:r>
            <a:endParaRPr kumimoji="1" lang="en-US" altLang="ja-JP" dirty="0"/>
          </a:p>
          <a:p>
            <a:pPr marL="285750" indent="-285750">
              <a:buFont typeface="Arial" panose="020B0604020202020204" pitchFamily="34" charset="0"/>
              <a:buChar char="•"/>
            </a:pPr>
            <a:r>
              <a:rPr kumimoji="1" lang="en-US" altLang="ja-JP" dirty="0" err="1"/>
              <a:t>Xxx</a:t>
            </a:r>
            <a:endParaRPr kumimoji="1" lang="en-US" altLang="ja-JP" dirty="0"/>
          </a:p>
          <a:p>
            <a:pPr marL="742950" lvl="1" indent="-285750">
              <a:buFont typeface="Segoe UI" panose="020B0502040204020203" pitchFamily="34" charset="0"/>
              <a:buChar char="‒"/>
            </a:pPr>
            <a:r>
              <a:rPr kumimoji="1" lang="en-US" altLang="ja-JP" dirty="0" err="1"/>
              <a:t>Xxx</a:t>
            </a:r>
            <a:endParaRPr kumimoji="1" lang="en-US" altLang="ja-JP" dirty="0"/>
          </a:p>
          <a:p>
            <a:pPr marL="1200150" lvl="2" indent="-285750">
              <a:buFont typeface="Segoe UI" panose="020B0502040204020203" pitchFamily="34" charset="0"/>
              <a:buChar char="◦"/>
            </a:pPr>
            <a:r>
              <a:rPr kumimoji="1" lang="en-US" altLang="ja-JP" dirty="0" err="1"/>
              <a:t>Xxx</a:t>
            </a:r>
            <a:endParaRPr kumimoji="1" lang="en-US" altLang="ja-JP" dirty="0"/>
          </a:p>
        </p:txBody>
      </p:sp>
    </p:spTree>
    <p:extLst>
      <p:ext uri="{BB962C8B-B14F-4D97-AF65-F5344CB8AC3E}">
        <p14:creationId xmlns:p14="http://schemas.microsoft.com/office/powerpoint/2010/main" val="1962542538"/>
      </p:ext>
    </p:extLst>
  </p:cSld>
  <p:clrMapOvr>
    <a:masterClrMapping/>
  </p:clrMapOvr>
  <p:extLst>
    <p:ext uri="{DCECCB84-F9BA-43D5-87BE-67443E8EF086}">
      <p15:sldGuideLst xmlns:p15="http://schemas.microsoft.com/office/powerpoint/2012/main">
        <p15:guide id="1" pos="3097" userDrawn="1">
          <p15:clr>
            <a:srgbClr val="FBAE40"/>
          </p15:clr>
        </p15:guide>
        <p15:guide id="3" pos="308">
          <p15:clr>
            <a:srgbClr val="FBAE40"/>
          </p15:clr>
        </p15:guide>
        <p15:guide id="4" pos="5932">
          <p15:clr>
            <a:srgbClr val="FBAE40"/>
          </p15:clr>
        </p15:guide>
        <p15:guide id="5" orient="horz" pos="3952" userDrawn="1">
          <p15:clr>
            <a:srgbClr val="FBAE40"/>
          </p15:clr>
        </p15:guide>
        <p15:guide id="6" orient="horz" pos="1026" userDrawn="1">
          <p15:clr>
            <a:srgbClr val="FBAE40"/>
          </p15:clr>
        </p15:guide>
        <p15:guide id="7" orient="horz" pos="2500">
          <p15:clr>
            <a:srgbClr val="FBAE40"/>
          </p15:clr>
        </p15:guide>
        <p15:guide id="8" orient="horz" pos="57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タイトルと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A7F27C-24E4-4D09-C0FF-0A5456B7A683}"/>
              </a:ext>
            </a:extLst>
          </p:cNvPr>
          <p:cNvSpPr>
            <a:spLocks noGrp="1"/>
          </p:cNvSpPr>
          <p:nvPr>
            <p:ph type="title"/>
          </p:nvPr>
        </p:nvSpPr>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02E1FC5-F5D9-EFCC-6CB4-89A4F1E20EA6}"/>
              </a:ext>
            </a:extLst>
          </p:cNvPr>
          <p:cNvSpPr>
            <a:spLocks noGrp="1"/>
          </p:cNvSpPr>
          <p:nvPr>
            <p:ph type="body"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783DA70-EF97-7E5B-C20A-B5A2186345F6}"/>
              </a:ext>
            </a:extLst>
          </p:cNvPr>
          <p:cNvSpPr>
            <a:spLocks noGrp="1"/>
          </p:cNvSpPr>
          <p:nvPr>
            <p:ph type="dt" sz="half" idx="10"/>
          </p:nvPr>
        </p:nvSpPr>
        <p:spPr/>
        <p:txBody>
          <a:bodyPr/>
          <a:lstStyle/>
          <a:p>
            <a:fld id="{345C5338-8AF2-4EA8-BB11-CF87952B4831}" type="datetimeFigureOut">
              <a:rPr kumimoji="1" lang="ja-JP" altLang="en-US" smtClean="0"/>
              <a:t>2025/3/21</a:t>
            </a:fld>
            <a:endParaRPr kumimoji="1" lang="ja-JP" altLang="en-US"/>
          </a:p>
        </p:txBody>
      </p:sp>
      <p:sp>
        <p:nvSpPr>
          <p:cNvPr id="5" name="フッター プレースホルダー 4">
            <a:extLst>
              <a:ext uri="{FF2B5EF4-FFF2-40B4-BE49-F238E27FC236}">
                <a16:creationId xmlns:a16="http://schemas.microsoft.com/office/drawing/2014/main" id="{88C098C3-A114-1DF0-A845-6BAEEBD1C15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268F389-0048-9FDB-740D-7781C1A41FED}"/>
              </a:ext>
            </a:extLst>
          </p:cNvPr>
          <p:cNvSpPr>
            <a:spLocks noGrp="1"/>
          </p:cNvSpPr>
          <p:nvPr>
            <p:ph type="sldNum" sz="quarter" idx="12"/>
          </p:nvPr>
        </p:nvSpPr>
        <p:spPr/>
        <p:txBody>
          <a:bodyPr/>
          <a:lstStyle/>
          <a:p>
            <a:fld id="{76E547FE-3369-4234-9CC7-5124AD197452}" type="slidenum">
              <a:rPr kumimoji="1" lang="ja-JP" altLang="en-US" smtClean="0"/>
              <a:t>‹#›</a:t>
            </a:fld>
            <a:endParaRPr kumimoji="1" lang="ja-JP" altLang="en-US"/>
          </a:p>
        </p:txBody>
      </p:sp>
    </p:spTree>
    <p:extLst>
      <p:ext uri="{BB962C8B-B14F-4D97-AF65-F5344CB8AC3E}">
        <p14:creationId xmlns:p14="http://schemas.microsoft.com/office/powerpoint/2010/main" val="958203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7795A8-D054-4888-8142-A4B981223430}" type="datetime1">
              <a:rPr kumimoji="1" lang="ja-JP" altLang="en-US" smtClean="0"/>
              <a:t>2025/3/21</a:t>
            </a:fld>
            <a:endParaRPr kumimoji="1" lang="ja-JP"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919DEE-58AA-47E5-99C9-2D4C01F461DF}" type="slidenum">
              <a:rPr kumimoji="1" lang="ja-JP" altLang="en-US" smtClean="0"/>
              <a:t>‹#›</a:t>
            </a:fld>
            <a:endParaRPr kumimoji="1" lang="ja-JP" altLang="en-US"/>
          </a:p>
        </p:txBody>
      </p:sp>
    </p:spTree>
    <p:extLst>
      <p:ext uri="{BB962C8B-B14F-4D97-AF65-F5344CB8AC3E}">
        <p14:creationId xmlns:p14="http://schemas.microsoft.com/office/powerpoint/2010/main" val="1854218867"/>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Lst>
  <p:hf sldNum="0"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1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364531-F871-E3F3-34C3-D01CF89B87C5}"/>
              </a:ext>
            </a:extLst>
          </p:cNvPr>
          <p:cNvSpPr>
            <a:spLocks noGrp="1"/>
          </p:cNvSpPr>
          <p:nvPr>
            <p:ph type="ctrTitle"/>
          </p:nvPr>
        </p:nvSpPr>
        <p:spPr/>
        <p:txBody>
          <a:bodyPr/>
          <a:lstStyle/>
          <a:p>
            <a:r>
              <a:rPr kumimoji="1" lang="en-US" altLang="ja-JP" dirty="0"/>
              <a:t>AWS EC2</a:t>
            </a:r>
            <a:r>
              <a:rPr kumimoji="1" lang="ja-JP" altLang="en-US" dirty="0"/>
              <a:t>上のゲームサーバーを</a:t>
            </a:r>
            <a:r>
              <a:rPr kumimoji="1" lang="en-US" altLang="ja-JP" dirty="0"/>
              <a:t>Discord BOT</a:t>
            </a:r>
            <a:r>
              <a:rPr kumimoji="1" lang="ja-JP" altLang="en-US" dirty="0"/>
              <a:t>で起動できるシステム開発</a:t>
            </a:r>
          </a:p>
        </p:txBody>
      </p:sp>
      <p:sp>
        <p:nvSpPr>
          <p:cNvPr id="3" name="字幕 2">
            <a:extLst>
              <a:ext uri="{FF2B5EF4-FFF2-40B4-BE49-F238E27FC236}">
                <a16:creationId xmlns:a16="http://schemas.microsoft.com/office/drawing/2014/main" id="{57610C57-2DB2-A632-C1C0-9190E4F129E5}"/>
              </a:ext>
            </a:extLst>
          </p:cNvPr>
          <p:cNvSpPr>
            <a:spLocks noGrp="1"/>
          </p:cNvSpPr>
          <p:nvPr>
            <p:ph type="subTitle" idx="1"/>
          </p:nvPr>
        </p:nvSpPr>
        <p:spPr/>
        <p:txBody>
          <a:bodyPr/>
          <a:lstStyle/>
          <a:p>
            <a:r>
              <a:rPr kumimoji="1" lang="en-US" altLang="ja-JP" dirty="0"/>
              <a:t>2025</a:t>
            </a:r>
            <a:r>
              <a:rPr kumimoji="1" lang="ja-JP" altLang="en-US" dirty="0"/>
              <a:t>年</a:t>
            </a:r>
            <a:r>
              <a:rPr kumimoji="1" lang="en-US" altLang="ja-JP" dirty="0"/>
              <a:t>3</a:t>
            </a:r>
            <a:r>
              <a:rPr kumimoji="1" lang="ja-JP" altLang="en-US" dirty="0"/>
              <a:t>月</a:t>
            </a:r>
            <a:r>
              <a:rPr kumimoji="1" lang="en-US" altLang="ja-JP" dirty="0"/>
              <a:t>21</a:t>
            </a:r>
            <a:r>
              <a:rPr kumimoji="1" lang="ja-JP" altLang="en-US" dirty="0"/>
              <a:t>日</a:t>
            </a:r>
            <a:endParaRPr kumimoji="1" lang="en-US" altLang="ja-JP" dirty="0"/>
          </a:p>
          <a:p>
            <a:r>
              <a:rPr lang="ja-JP" altLang="en-US" dirty="0"/>
              <a:t>総合研究大学院大学</a:t>
            </a:r>
            <a:endParaRPr lang="en-US" altLang="ja-JP" dirty="0"/>
          </a:p>
          <a:p>
            <a:r>
              <a:rPr kumimoji="1" lang="en-US" altLang="zh-TW" dirty="0"/>
              <a:t>5</a:t>
            </a:r>
            <a:r>
              <a:rPr kumimoji="1" lang="zh-TW" altLang="en-US" dirty="0"/>
              <a:t>年一貫制博士課程 </a:t>
            </a:r>
            <a:r>
              <a:rPr kumimoji="1" lang="en-US" altLang="ja-JP" dirty="0"/>
              <a:t>4</a:t>
            </a:r>
            <a:r>
              <a:rPr kumimoji="1" lang="ja-JP" altLang="en-US" dirty="0"/>
              <a:t>年</a:t>
            </a:r>
            <a:endParaRPr kumimoji="1" lang="en-US" altLang="ja-JP" dirty="0"/>
          </a:p>
          <a:p>
            <a:r>
              <a:rPr kumimoji="1" lang="ja-JP" altLang="en-US" dirty="0"/>
              <a:t>谷田将太郎</a:t>
            </a:r>
          </a:p>
        </p:txBody>
      </p:sp>
      <p:sp>
        <p:nvSpPr>
          <p:cNvPr id="4" name="フッター プレースホルダー 3">
            <a:extLst>
              <a:ext uri="{FF2B5EF4-FFF2-40B4-BE49-F238E27FC236}">
                <a16:creationId xmlns:a16="http://schemas.microsoft.com/office/drawing/2014/main" id="{0976F968-3AB3-F643-D701-CE1C8A928FFD}"/>
              </a:ext>
            </a:extLst>
          </p:cNvPr>
          <p:cNvSpPr>
            <a:spLocks noGrp="1"/>
          </p:cNvSpPr>
          <p:nvPr>
            <p:ph type="ftr" sz="quarter" idx="11"/>
          </p:nvPr>
        </p:nvSpPr>
        <p:spPr/>
        <p:txBody>
          <a:bodyPr/>
          <a:lstStyle/>
          <a:p>
            <a:endParaRPr kumimoji="1" lang="ja-JP" altLang="en-US"/>
          </a:p>
        </p:txBody>
      </p:sp>
    </p:spTree>
    <p:extLst>
      <p:ext uri="{BB962C8B-B14F-4D97-AF65-F5344CB8AC3E}">
        <p14:creationId xmlns:p14="http://schemas.microsoft.com/office/powerpoint/2010/main" val="4001892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9FB52E-0E09-A116-A2FD-333D77C88104}"/>
              </a:ext>
            </a:extLst>
          </p:cNvPr>
          <p:cNvSpPr>
            <a:spLocks noGrp="1"/>
          </p:cNvSpPr>
          <p:nvPr>
            <p:ph type="title"/>
          </p:nvPr>
        </p:nvSpPr>
        <p:spPr/>
        <p:txBody>
          <a:bodyPr/>
          <a:lstStyle/>
          <a:p>
            <a:r>
              <a:rPr lang="ja-JP" altLang="en-US" b="0" i="0" u="none" strike="noStrike" kern="100" baseline="0" dirty="0">
                <a:latin typeface="メイリオ" panose="020B0604030504040204" pitchFamily="50" charset="-128"/>
                <a:ea typeface="メイリオ" panose="020B0604030504040204" pitchFamily="50" charset="-128"/>
              </a:rPr>
              <a:t>きっかけ</a:t>
            </a:r>
          </a:p>
        </p:txBody>
      </p:sp>
      <p:sp>
        <p:nvSpPr>
          <p:cNvPr id="4" name="テキスト ボックス 3">
            <a:extLst>
              <a:ext uri="{FF2B5EF4-FFF2-40B4-BE49-F238E27FC236}">
                <a16:creationId xmlns:a16="http://schemas.microsoft.com/office/drawing/2014/main" id="{FCD1B223-1D82-AA43-AC0B-DA2CDC255562}"/>
              </a:ext>
            </a:extLst>
          </p:cNvPr>
          <p:cNvSpPr txBox="1"/>
          <p:nvPr/>
        </p:nvSpPr>
        <p:spPr>
          <a:xfrm>
            <a:off x="488950" y="1628775"/>
            <a:ext cx="5639685" cy="338554"/>
          </a:xfrm>
          <a:prstGeom prst="rect">
            <a:avLst/>
          </a:prstGeom>
          <a:noFill/>
        </p:spPr>
        <p:txBody>
          <a:bodyPr wrap="none" rtlCol="0">
            <a:spAutoFit/>
          </a:bodyPr>
          <a:lstStyle/>
          <a:p>
            <a:r>
              <a:rPr kumimoji="1" lang="ja-JP" altLang="en-US" sz="1600" dirty="0"/>
              <a:t>友人の</a:t>
            </a:r>
            <a:r>
              <a:rPr kumimoji="1" lang="en-US" altLang="ja-JP" sz="1600" dirty="0"/>
              <a:t>pc</a:t>
            </a:r>
            <a:r>
              <a:rPr kumimoji="1" lang="ja-JP" altLang="en-US" sz="1600" dirty="0"/>
              <a:t>上にローカルサーバーを置いて</a:t>
            </a:r>
            <a:r>
              <a:rPr kumimoji="1" lang="en-US" altLang="ja-JP" sz="1600" dirty="0"/>
              <a:t>2</a:t>
            </a:r>
            <a:r>
              <a:rPr kumimoji="1" lang="ja-JP" altLang="en-US" sz="1600" dirty="0"/>
              <a:t>人で遊んでいた。</a:t>
            </a:r>
            <a:endParaRPr kumimoji="1" lang="en-US" altLang="ja-JP" sz="1600" dirty="0"/>
          </a:p>
        </p:txBody>
      </p:sp>
      <p:sp>
        <p:nvSpPr>
          <p:cNvPr id="5" name="テキスト ボックス 4">
            <a:extLst>
              <a:ext uri="{FF2B5EF4-FFF2-40B4-BE49-F238E27FC236}">
                <a16:creationId xmlns:a16="http://schemas.microsoft.com/office/drawing/2014/main" id="{05B1B0F4-EF98-FCF9-01E5-C6F867FC7B8A}"/>
              </a:ext>
            </a:extLst>
          </p:cNvPr>
          <p:cNvSpPr txBox="1"/>
          <p:nvPr/>
        </p:nvSpPr>
        <p:spPr>
          <a:xfrm>
            <a:off x="488950" y="2005091"/>
            <a:ext cx="7529625" cy="830997"/>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1600" dirty="0"/>
              <a:t>サーバーの起動</a:t>
            </a:r>
            <a:r>
              <a:rPr kumimoji="1" lang="en-US" altLang="ja-JP" sz="1600" dirty="0"/>
              <a:t>/</a:t>
            </a:r>
            <a:r>
              <a:rPr kumimoji="1" lang="ja-JP" altLang="en-US" sz="1600" dirty="0"/>
              <a:t>停止がサーバーの持ち主に依存し、気軽にプレイが出来ない</a:t>
            </a:r>
            <a:endParaRPr kumimoji="1" lang="en-US" altLang="ja-JP" sz="1600" dirty="0"/>
          </a:p>
          <a:p>
            <a:pPr marL="285750" indent="-285750">
              <a:buFont typeface="Arial" panose="020B0604020202020204" pitchFamily="34" charset="0"/>
              <a:buChar char="•"/>
            </a:pPr>
            <a:r>
              <a:rPr kumimoji="1" lang="ja-JP" altLang="en-US" sz="1600" dirty="0"/>
              <a:t>ランニングコストが分からず、分配が出来ない</a:t>
            </a:r>
            <a:endParaRPr kumimoji="1" lang="en-US" altLang="ja-JP" sz="1600" dirty="0"/>
          </a:p>
          <a:p>
            <a:pPr marL="285750" indent="-285750">
              <a:buFont typeface="Arial" panose="020B0604020202020204" pitchFamily="34" charset="0"/>
              <a:buChar char="•"/>
            </a:pPr>
            <a:r>
              <a:rPr kumimoji="1" lang="ja-JP" altLang="en-US" sz="1600" dirty="0"/>
              <a:t>サーバー設定、</a:t>
            </a:r>
            <a:r>
              <a:rPr kumimoji="1" lang="en-US" altLang="ja-JP" sz="1600" dirty="0"/>
              <a:t>mod</a:t>
            </a:r>
            <a:r>
              <a:rPr kumimoji="1" lang="ja-JP" altLang="en-US" sz="1600" dirty="0"/>
              <a:t>の追加をやりたいがこちらからは触れない</a:t>
            </a:r>
          </a:p>
        </p:txBody>
      </p:sp>
      <p:sp>
        <p:nvSpPr>
          <p:cNvPr id="7" name="テキスト ボックス 6">
            <a:extLst>
              <a:ext uri="{FF2B5EF4-FFF2-40B4-BE49-F238E27FC236}">
                <a16:creationId xmlns:a16="http://schemas.microsoft.com/office/drawing/2014/main" id="{7BACC594-339D-A68D-486D-49C1C5AFEA1D}"/>
              </a:ext>
            </a:extLst>
          </p:cNvPr>
          <p:cNvSpPr txBox="1"/>
          <p:nvPr/>
        </p:nvSpPr>
        <p:spPr>
          <a:xfrm>
            <a:off x="488949" y="3125244"/>
            <a:ext cx="1583062" cy="338554"/>
          </a:xfrm>
          <a:prstGeom prst="rect">
            <a:avLst/>
          </a:prstGeom>
          <a:noFill/>
        </p:spPr>
        <p:txBody>
          <a:bodyPr wrap="none" rtlCol="0">
            <a:spAutoFit/>
          </a:bodyPr>
          <a:lstStyle/>
          <a:p>
            <a:r>
              <a:rPr kumimoji="1" lang="en-US" altLang="ja-JP" sz="1600" dirty="0"/>
              <a:t>AWS</a:t>
            </a:r>
            <a:r>
              <a:rPr kumimoji="1" lang="ja-JP" altLang="en-US" sz="1600" dirty="0"/>
              <a:t>を使えば</a:t>
            </a:r>
            <a:r>
              <a:rPr kumimoji="1" lang="en-US" altLang="ja-JP" sz="1600" dirty="0"/>
              <a:t>…</a:t>
            </a:r>
          </a:p>
        </p:txBody>
      </p:sp>
      <p:sp>
        <p:nvSpPr>
          <p:cNvPr id="9" name="テキスト ボックス 8">
            <a:extLst>
              <a:ext uri="{FF2B5EF4-FFF2-40B4-BE49-F238E27FC236}">
                <a16:creationId xmlns:a16="http://schemas.microsoft.com/office/drawing/2014/main" id="{3612916C-CE66-892E-86C3-FB52D745BCB0}"/>
              </a:ext>
            </a:extLst>
          </p:cNvPr>
          <p:cNvSpPr txBox="1"/>
          <p:nvPr/>
        </p:nvSpPr>
        <p:spPr>
          <a:xfrm>
            <a:off x="488950" y="3605358"/>
            <a:ext cx="8928100" cy="156966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600" dirty="0"/>
              <a:t>オンライン上なのでアカウントを作ればいつでも好きな時に触れる</a:t>
            </a:r>
            <a:endParaRPr kumimoji="1" lang="en-US" altLang="ja-JP" sz="1600" dirty="0"/>
          </a:p>
          <a:p>
            <a:pPr marL="742950" lvl="1" indent="-285750">
              <a:buFont typeface="Arial" panose="020B0604020202020204" pitchFamily="34" charset="0"/>
              <a:buChar char="•"/>
            </a:pPr>
            <a:r>
              <a:rPr kumimoji="1" lang="en-US" altLang="ja-JP" sz="1600" dirty="0"/>
              <a:t>Lamda</a:t>
            </a:r>
            <a:r>
              <a:rPr kumimoji="1" lang="ja-JP" altLang="en-US" sz="1600" dirty="0"/>
              <a:t>を使えば簡単に起動</a:t>
            </a:r>
            <a:r>
              <a:rPr kumimoji="1" lang="en-US" altLang="ja-JP" sz="1600" dirty="0"/>
              <a:t>/</a:t>
            </a:r>
            <a:r>
              <a:rPr kumimoji="1" lang="ja-JP" altLang="en-US" sz="1600" dirty="0"/>
              <a:t>停止ができる</a:t>
            </a:r>
            <a:endParaRPr kumimoji="1" lang="en-US" altLang="ja-JP" sz="1600" dirty="0"/>
          </a:p>
          <a:p>
            <a:pPr marL="742950" lvl="1" indent="-285750">
              <a:buFont typeface="Arial" panose="020B0604020202020204" pitchFamily="34" charset="0"/>
              <a:buChar char="•"/>
            </a:pPr>
            <a:r>
              <a:rPr kumimoji="1" lang="ja-JP" altLang="en-US" sz="1600" dirty="0"/>
              <a:t>サーバー設定も触れる</a:t>
            </a:r>
          </a:p>
          <a:p>
            <a:pPr marL="285750" indent="-285750">
              <a:buFont typeface="Arial" panose="020B0604020202020204" pitchFamily="34" charset="0"/>
              <a:buChar char="•"/>
            </a:pPr>
            <a:r>
              <a:rPr kumimoji="1" lang="ja-JP" altLang="en-US" sz="1600" dirty="0"/>
              <a:t>毎月請求が来るのでコストが明確になる</a:t>
            </a:r>
            <a:endParaRPr kumimoji="1" lang="en-US" altLang="ja-JP" sz="1600" dirty="0"/>
          </a:p>
          <a:p>
            <a:pPr marL="742950" lvl="1" indent="-285750">
              <a:buFont typeface="Arial" panose="020B0604020202020204" pitchFamily="34" charset="0"/>
              <a:buChar char="•"/>
            </a:pPr>
            <a:r>
              <a:rPr kumimoji="1" lang="ja-JP" altLang="en-US" sz="1600" dirty="0"/>
              <a:t>従量課金制のため運用方法を工夫する必要がある</a:t>
            </a:r>
          </a:p>
          <a:p>
            <a:pPr marL="285750" indent="-285750">
              <a:buFont typeface="Arial" panose="020B0604020202020204" pitchFamily="34" charset="0"/>
              <a:buChar char="•"/>
            </a:pPr>
            <a:r>
              <a:rPr kumimoji="1" lang="ja-JP" altLang="en-US" sz="1600" dirty="0"/>
              <a:t>将来的にローカルの環境変化による初期設定</a:t>
            </a:r>
            <a:r>
              <a:rPr kumimoji="1" lang="en-US" altLang="ja-JP" sz="1600" dirty="0"/>
              <a:t>(</a:t>
            </a:r>
            <a:r>
              <a:rPr kumimoji="1" lang="ja-JP" altLang="en-US" sz="1600" dirty="0"/>
              <a:t>ポート開放など</a:t>
            </a:r>
            <a:r>
              <a:rPr kumimoji="1" lang="en-US" altLang="ja-JP" sz="1600" dirty="0"/>
              <a:t>)</a:t>
            </a:r>
            <a:r>
              <a:rPr kumimoji="1" lang="ja-JP" altLang="en-US" sz="1600" dirty="0"/>
              <a:t>が必要無くなる</a:t>
            </a:r>
            <a:endParaRPr kumimoji="1" lang="en-US" altLang="ja-JP" sz="1600" dirty="0"/>
          </a:p>
        </p:txBody>
      </p:sp>
    </p:spTree>
    <p:extLst>
      <p:ext uri="{BB962C8B-B14F-4D97-AF65-F5344CB8AC3E}">
        <p14:creationId xmlns:p14="http://schemas.microsoft.com/office/powerpoint/2010/main" val="3672588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D6857B-3BF6-8492-1129-63826D05B8DC}"/>
              </a:ext>
            </a:extLst>
          </p:cNvPr>
          <p:cNvSpPr>
            <a:spLocks noGrp="1"/>
          </p:cNvSpPr>
          <p:nvPr>
            <p:ph type="title"/>
          </p:nvPr>
        </p:nvSpPr>
        <p:spPr/>
        <p:txBody>
          <a:bodyPr/>
          <a:lstStyle/>
          <a:p>
            <a:r>
              <a:rPr lang="ja-JP" altLang="en-US" b="0" i="0" u="none" strike="noStrike" kern="100" baseline="0">
                <a:latin typeface="メイリオ" panose="020B0604030504040204" pitchFamily="50" charset="-128"/>
                <a:ea typeface="メイリオ" panose="020B0604030504040204" pitchFamily="50" charset="-128"/>
              </a:rPr>
              <a:t>要件</a:t>
            </a:r>
          </a:p>
        </p:txBody>
      </p:sp>
      <p:sp>
        <p:nvSpPr>
          <p:cNvPr id="4" name="テキスト ボックス 3">
            <a:extLst>
              <a:ext uri="{FF2B5EF4-FFF2-40B4-BE49-F238E27FC236}">
                <a16:creationId xmlns:a16="http://schemas.microsoft.com/office/drawing/2014/main" id="{B8192564-2CC7-7291-2852-47F268130002}"/>
              </a:ext>
            </a:extLst>
          </p:cNvPr>
          <p:cNvSpPr txBox="1"/>
          <p:nvPr/>
        </p:nvSpPr>
        <p:spPr>
          <a:xfrm>
            <a:off x="488950" y="1628775"/>
            <a:ext cx="2031325" cy="369332"/>
          </a:xfrm>
          <a:prstGeom prst="rect">
            <a:avLst/>
          </a:prstGeom>
          <a:noFill/>
        </p:spPr>
        <p:txBody>
          <a:bodyPr wrap="none" rtlCol="0">
            <a:spAutoFit/>
          </a:bodyPr>
          <a:lstStyle/>
          <a:p>
            <a:r>
              <a:rPr kumimoji="1" lang="ja-JP" altLang="en-US" dirty="0"/>
              <a:t>・費用を最小限に</a:t>
            </a:r>
          </a:p>
        </p:txBody>
      </p:sp>
      <p:sp>
        <p:nvSpPr>
          <p:cNvPr id="5" name="テキスト ボックス 4">
            <a:extLst>
              <a:ext uri="{FF2B5EF4-FFF2-40B4-BE49-F238E27FC236}">
                <a16:creationId xmlns:a16="http://schemas.microsoft.com/office/drawing/2014/main" id="{F1968682-1EDF-FFE9-0732-69D269508BF5}"/>
              </a:ext>
            </a:extLst>
          </p:cNvPr>
          <p:cNvSpPr txBox="1"/>
          <p:nvPr/>
        </p:nvSpPr>
        <p:spPr>
          <a:xfrm>
            <a:off x="488950" y="2452643"/>
            <a:ext cx="7709162" cy="369332"/>
          </a:xfrm>
          <a:prstGeom prst="rect">
            <a:avLst/>
          </a:prstGeom>
          <a:noFill/>
        </p:spPr>
        <p:txBody>
          <a:bodyPr wrap="none" rtlCol="0">
            <a:spAutoFit/>
          </a:bodyPr>
          <a:lstStyle/>
          <a:p>
            <a:r>
              <a:rPr kumimoji="1" lang="ja-JP" altLang="en-US" dirty="0"/>
              <a:t>・プレイスタイル</a:t>
            </a:r>
            <a:r>
              <a:rPr kumimoji="1" lang="en-US" altLang="ja-JP" dirty="0"/>
              <a:t>(</a:t>
            </a:r>
            <a:r>
              <a:rPr kumimoji="1" lang="ja-JP" altLang="en-US" dirty="0"/>
              <a:t>人数、放置、探索</a:t>
            </a:r>
            <a:r>
              <a:rPr kumimoji="1" lang="en-US" altLang="ja-JP" dirty="0"/>
              <a:t>)</a:t>
            </a:r>
            <a:r>
              <a:rPr kumimoji="1" lang="ja-JP" altLang="en-US" dirty="0"/>
              <a:t>が異なると必要なスペックも変わる</a:t>
            </a:r>
          </a:p>
        </p:txBody>
      </p:sp>
      <p:sp>
        <p:nvSpPr>
          <p:cNvPr id="6" name="テキスト ボックス 5">
            <a:extLst>
              <a:ext uri="{FF2B5EF4-FFF2-40B4-BE49-F238E27FC236}">
                <a16:creationId xmlns:a16="http://schemas.microsoft.com/office/drawing/2014/main" id="{ED3F3333-DBEA-AC4A-0DF4-B469FB891AAE}"/>
              </a:ext>
            </a:extLst>
          </p:cNvPr>
          <p:cNvSpPr txBox="1"/>
          <p:nvPr/>
        </p:nvSpPr>
        <p:spPr>
          <a:xfrm>
            <a:off x="488950" y="3358034"/>
            <a:ext cx="7590219" cy="369332"/>
          </a:xfrm>
          <a:prstGeom prst="rect">
            <a:avLst/>
          </a:prstGeom>
          <a:noFill/>
        </p:spPr>
        <p:txBody>
          <a:bodyPr wrap="none" rtlCol="0">
            <a:spAutoFit/>
          </a:bodyPr>
          <a:lstStyle/>
          <a:p>
            <a:r>
              <a:rPr kumimoji="1" lang="ja-JP" altLang="en-US" dirty="0"/>
              <a:t>・</a:t>
            </a:r>
            <a:r>
              <a:rPr kumimoji="1" lang="en-US" altLang="ja-JP" dirty="0"/>
              <a:t>AWS</a:t>
            </a:r>
            <a:r>
              <a:rPr kumimoji="1" lang="ja-JP" altLang="en-US" dirty="0"/>
              <a:t>マネジメントコンソールにアクセスしなくても遊べるようにする</a:t>
            </a:r>
          </a:p>
        </p:txBody>
      </p:sp>
      <p:sp>
        <p:nvSpPr>
          <p:cNvPr id="3" name="テキスト ボックス 2">
            <a:extLst>
              <a:ext uri="{FF2B5EF4-FFF2-40B4-BE49-F238E27FC236}">
                <a16:creationId xmlns:a16="http://schemas.microsoft.com/office/drawing/2014/main" id="{B4F3191E-D2C6-2B00-2D0B-0CBF0303015D}"/>
              </a:ext>
            </a:extLst>
          </p:cNvPr>
          <p:cNvSpPr txBox="1"/>
          <p:nvPr/>
        </p:nvSpPr>
        <p:spPr>
          <a:xfrm>
            <a:off x="1504612" y="2780478"/>
            <a:ext cx="4339650" cy="369332"/>
          </a:xfrm>
          <a:prstGeom prst="rect">
            <a:avLst/>
          </a:prstGeom>
          <a:noFill/>
        </p:spPr>
        <p:txBody>
          <a:bodyPr wrap="none" rtlCol="0">
            <a:spAutoFit/>
          </a:bodyPr>
          <a:lstStyle/>
          <a:p>
            <a:r>
              <a:rPr kumimoji="1" lang="ja-JP" altLang="en-US" dirty="0"/>
              <a:t>インスタンスタイプを簡単に変更したい</a:t>
            </a:r>
          </a:p>
        </p:txBody>
      </p:sp>
      <p:sp>
        <p:nvSpPr>
          <p:cNvPr id="7" name="矢印: 右 6">
            <a:extLst>
              <a:ext uri="{FF2B5EF4-FFF2-40B4-BE49-F238E27FC236}">
                <a16:creationId xmlns:a16="http://schemas.microsoft.com/office/drawing/2014/main" id="{EDA256FF-3392-B2CD-E27D-3A6100006514}"/>
              </a:ext>
            </a:extLst>
          </p:cNvPr>
          <p:cNvSpPr/>
          <p:nvPr/>
        </p:nvSpPr>
        <p:spPr>
          <a:xfrm>
            <a:off x="877454" y="2839904"/>
            <a:ext cx="461818" cy="259306"/>
          </a:xfrm>
          <a:prstGeom prst="rightArrow">
            <a:avLst/>
          </a:prstGeom>
          <a:solidFill>
            <a:srgbClr val="E4000F">
              <a:alpha val="80000"/>
            </a:srgb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8" name="矢印: 右 7">
            <a:extLst>
              <a:ext uri="{FF2B5EF4-FFF2-40B4-BE49-F238E27FC236}">
                <a16:creationId xmlns:a16="http://schemas.microsoft.com/office/drawing/2014/main" id="{D0400D09-9489-5030-5473-C88EC17CC379}"/>
              </a:ext>
            </a:extLst>
          </p:cNvPr>
          <p:cNvSpPr/>
          <p:nvPr/>
        </p:nvSpPr>
        <p:spPr>
          <a:xfrm>
            <a:off x="877454" y="3854500"/>
            <a:ext cx="461818" cy="263380"/>
          </a:xfrm>
          <a:prstGeom prst="rightArrow">
            <a:avLst/>
          </a:prstGeom>
          <a:solidFill>
            <a:srgbClr val="E4000F">
              <a:alpha val="80000"/>
            </a:srgb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9" name="テキスト ボックス 8">
            <a:extLst>
              <a:ext uri="{FF2B5EF4-FFF2-40B4-BE49-F238E27FC236}">
                <a16:creationId xmlns:a16="http://schemas.microsoft.com/office/drawing/2014/main" id="{5B99DB92-7062-5ECD-EE81-5C7400DADAF1}"/>
              </a:ext>
            </a:extLst>
          </p:cNvPr>
          <p:cNvSpPr txBox="1"/>
          <p:nvPr/>
        </p:nvSpPr>
        <p:spPr>
          <a:xfrm>
            <a:off x="1504612" y="3809428"/>
            <a:ext cx="4365490" cy="369332"/>
          </a:xfrm>
          <a:prstGeom prst="rect">
            <a:avLst/>
          </a:prstGeom>
          <a:noFill/>
        </p:spPr>
        <p:txBody>
          <a:bodyPr wrap="none" rtlCol="0">
            <a:spAutoFit/>
          </a:bodyPr>
          <a:lstStyle/>
          <a:p>
            <a:r>
              <a:rPr kumimoji="1" lang="ja-JP" altLang="en-US" dirty="0"/>
              <a:t>フロントエンドを</a:t>
            </a:r>
            <a:r>
              <a:rPr kumimoji="1" lang="en-US" altLang="ja-JP" dirty="0"/>
              <a:t>Discord Bot</a:t>
            </a:r>
            <a:r>
              <a:rPr kumimoji="1" lang="ja-JP" altLang="en-US" dirty="0"/>
              <a:t>のみで構築</a:t>
            </a:r>
          </a:p>
        </p:txBody>
      </p:sp>
    </p:spTree>
    <p:extLst>
      <p:ext uri="{BB962C8B-B14F-4D97-AF65-F5344CB8AC3E}">
        <p14:creationId xmlns:p14="http://schemas.microsoft.com/office/powerpoint/2010/main" val="3615975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正方形/長方形 94">
            <a:extLst>
              <a:ext uri="{FF2B5EF4-FFF2-40B4-BE49-F238E27FC236}">
                <a16:creationId xmlns:a16="http://schemas.microsoft.com/office/drawing/2014/main" id="{9745A45C-728A-168E-67AB-6428B10F63B4}"/>
              </a:ext>
            </a:extLst>
          </p:cNvPr>
          <p:cNvSpPr/>
          <p:nvPr/>
        </p:nvSpPr>
        <p:spPr>
          <a:xfrm>
            <a:off x="5933740" y="3047997"/>
            <a:ext cx="764646" cy="762002"/>
          </a:xfrm>
          <a:custGeom>
            <a:avLst/>
            <a:gdLst>
              <a:gd name="connsiteX0" fmla="*/ 0 w 762002"/>
              <a:gd name="connsiteY0" fmla="*/ 0 h 762002"/>
              <a:gd name="connsiteX1" fmla="*/ 762002 w 762002"/>
              <a:gd name="connsiteY1" fmla="*/ 0 h 762002"/>
              <a:gd name="connsiteX2" fmla="*/ 762002 w 762002"/>
              <a:gd name="connsiteY2" fmla="*/ 762002 h 762002"/>
              <a:gd name="connsiteX3" fmla="*/ 0 w 762002"/>
              <a:gd name="connsiteY3" fmla="*/ 762002 h 762002"/>
              <a:gd name="connsiteX4" fmla="*/ 0 w 762002"/>
              <a:gd name="connsiteY4" fmla="*/ 0 h 762002"/>
              <a:gd name="connsiteX0" fmla="*/ 2138 w 764140"/>
              <a:gd name="connsiteY0" fmla="*/ 0 h 762002"/>
              <a:gd name="connsiteX1" fmla="*/ 764140 w 764140"/>
              <a:gd name="connsiteY1" fmla="*/ 0 h 762002"/>
              <a:gd name="connsiteX2" fmla="*/ 764140 w 764140"/>
              <a:gd name="connsiteY2" fmla="*/ 762002 h 762002"/>
              <a:gd name="connsiteX3" fmla="*/ 2138 w 764140"/>
              <a:gd name="connsiteY3" fmla="*/ 762002 h 762002"/>
              <a:gd name="connsiteX4" fmla="*/ 0 w 764140"/>
              <a:gd name="connsiteY4" fmla="*/ 200575 h 762002"/>
              <a:gd name="connsiteX5" fmla="*/ 2138 w 764140"/>
              <a:gd name="connsiteY5" fmla="*/ 0 h 762002"/>
              <a:gd name="connsiteX0" fmla="*/ 58809 w 820811"/>
              <a:gd name="connsiteY0" fmla="*/ 0 h 762002"/>
              <a:gd name="connsiteX1" fmla="*/ 820811 w 820811"/>
              <a:gd name="connsiteY1" fmla="*/ 0 h 762002"/>
              <a:gd name="connsiteX2" fmla="*/ 820811 w 820811"/>
              <a:gd name="connsiteY2" fmla="*/ 762002 h 762002"/>
              <a:gd name="connsiteX3" fmla="*/ 58809 w 820811"/>
              <a:gd name="connsiteY3" fmla="*/ 762002 h 762002"/>
              <a:gd name="connsiteX4" fmla="*/ 51647 w 820811"/>
              <a:gd name="connsiteY4" fmla="*/ 376421 h 762002"/>
              <a:gd name="connsiteX5" fmla="*/ 56671 w 820811"/>
              <a:gd name="connsiteY5" fmla="*/ 200575 h 762002"/>
              <a:gd name="connsiteX6" fmla="*/ 58809 w 820811"/>
              <a:gd name="connsiteY6" fmla="*/ 0 h 762002"/>
              <a:gd name="connsiteX0" fmla="*/ 57455 w 819457"/>
              <a:gd name="connsiteY0" fmla="*/ 0 h 762002"/>
              <a:gd name="connsiteX1" fmla="*/ 819457 w 819457"/>
              <a:gd name="connsiteY1" fmla="*/ 0 h 762002"/>
              <a:gd name="connsiteX2" fmla="*/ 819457 w 819457"/>
              <a:gd name="connsiteY2" fmla="*/ 762002 h 762002"/>
              <a:gd name="connsiteX3" fmla="*/ 57455 w 819457"/>
              <a:gd name="connsiteY3" fmla="*/ 762002 h 762002"/>
              <a:gd name="connsiteX4" fmla="*/ 55317 w 819457"/>
              <a:gd name="connsiteY4" fmla="*/ 376421 h 762002"/>
              <a:gd name="connsiteX5" fmla="*/ 55317 w 819457"/>
              <a:gd name="connsiteY5" fmla="*/ 200575 h 762002"/>
              <a:gd name="connsiteX6" fmla="*/ 57455 w 819457"/>
              <a:gd name="connsiteY6" fmla="*/ 0 h 762002"/>
              <a:gd name="connsiteX0" fmla="*/ 6138 w 768140"/>
              <a:gd name="connsiteY0" fmla="*/ 0 h 762002"/>
              <a:gd name="connsiteX1" fmla="*/ 768140 w 768140"/>
              <a:gd name="connsiteY1" fmla="*/ 0 h 762002"/>
              <a:gd name="connsiteX2" fmla="*/ 768140 w 768140"/>
              <a:gd name="connsiteY2" fmla="*/ 762002 h 762002"/>
              <a:gd name="connsiteX3" fmla="*/ 6138 w 768140"/>
              <a:gd name="connsiteY3" fmla="*/ 762002 h 762002"/>
              <a:gd name="connsiteX4" fmla="*/ 4000 w 768140"/>
              <a:gd name="connsiteY4" fmla="*/ 376421 h 762002"/>
              <a:gd name="connsiteX5" fmla="*/ 4000 w 768140"/>
              <a:gd name="connsiteY5" fmla="*/ 200575 h 762002"/>
              <a:gd name="connsiteX6" fmla="*/ 6138 w 768140"/>
              <a:gd name="connsiteY6" fmla="*/ 0 h 762002"/>
              <a:gd name="connsiteX0" fmla="*/ 2757 w 764759"/>
              <a:gd name="connsiteY0" fmla="*/ 0 h 762002"/>
              <a:gd name="connsiteX1" fmla="*/ 764759 w 764759"/>
              <a:gd name="connsiteY1" fmla="*/ 0 h 762002"/>
              <a:gd name="connsiteX2" fmla="*/ 764759 w 764759"/>
              <a:gd name="connsiteY2" fmla="*/ 762002 h 762002"/>
              <a:gd name="connsiteX3" fmla="*/ 2757 w 764759"/>
              <a:gd name="connsiteY3" fmla="*/ 762002 h 762002"/>
              <a:gd name="connsiteX4" fmla="*/ 619 w 764759"/>
              <a:gd name="connsiteY4" fmla="*/ 376421 h 762002"/>
              <a:gd name="connsiteX5" fmla="*/ 619 w 764759"/>
              <a:gd name="connsiteY5" fmla="*/ 200575 h 762002"/>
              <a:gd name="connsiteX6" fmla="*/ 2757 w 764759"/>
              <a:gd name="connsiteY6" fmla="*/ 0 h 762002"/>
              <a:gd name="connsiteX0" fmla="*/ 57316 w 819318"/>
              <a:gd name="connsiteY0" fmla="*/ 0 h 762002"/>
              <a:gd name="connsiteX1" fmla="*/ 819318 w 819318"/>
              <a:gd name="connsiteY1" fmla="*/ 0 h 762002"/>
              <a:gd name="connsiteX2" fmla="*/ 819318 w 819318"/>
              <a:gd name="connsiteY2" fmla="*/ 762002 h 762002"/>
              <a:gd name="connsiteX3" fmla="*/ 57316 w 819318"/>
              <a:gd name="connsiteY3" fmla="*/ 762002 h 762002"/>
              <a:gd name="connsiteX4" fmla="*/ 54485 w 819318"/>
              <a:gd name="connsiteY4" fmla="*/ 574434 h 762002"/>
              <a:gd name="connsiteX5" fmla="*/ 55178 w 819318"/>
              <a:gd name="connsiteY5" fmla="*/ 376421 h 762002"/>
              <a:gd name="connsiteX6" fmla="*/ 55178 w 819318"/>
              <a:gd name="connsiteY6" fmla="*/ 200575 h 762002"/>
              <a:gd name="connsiteX7" fmla="*/ 57316 w 819318"/>
              <a:gd name="connsiteY7" fmla="*/ 0 h 762002"/>
              <a:gd name="connsiteX0" fmla="*/ 2912 w 764914"/>
              <a:gd name="connsiteY0" fmla="*/ 0 h 762002"/>
              <a:gd name="connsiteX1" fmla="*/ 764914 w 764914"/>
              <a:gd name="connsiteY1" fmla="*/ 0 h 762002"/>
              <a:gd name="connsiteX2" fmla="*/ 764914 w 764914"/>
              <a:gd name="connsiteY2" fmla="*/ 762002 h 762002"/>
              <a:gd name="connsiteX3" fmla="*/ 2912 w 764914"/>
              <a:gd name="connsiteY3" fmla="*/ 762002 h 762002"/>
              <a:gd name="connsiteX4" fmla="*/ 81 w 764914"/>
              <a:gd name="connsiteY4" fmla="*/ 574434 h 762002"/>
              <a:gd name="connsiteX5" fmla="*/ 774 w 764914"/>
              <a:gd name="connsiteY5" fmla="*/ 376421 h 762002"/>
              <a:gd name="connsiteX6" fmla="*/ 774 w 764914"/>
              <a:gd name="connsiteY6" fmla="*/ 200575 h 762002"/>
              <a:gd name="connsiteX7" fmla="*/ 2912 w 764914"/>
              <a:gd name="connsiteY7" fmla="*/ 0 h 762002"/>
              <a:gd name="connsiteX0" fmla="*/ 2912 w 764914"/>
              <a:gd name="connsiteY0" fmla="*/ 0 h 762002"/>
              <a:gd name="connsiteX1" fmla="*/ 764914 w 764914"/>
              <a:gd name="connsiteY1" fmla="*/ 0 h 762002"/>
              <a:gd name="connsiteX2" fmla="*/ 764914 w 764914"/>
              <a:gd name="connsiteY2" fmla="*/ 762002 h 762002"/>
              <a:gd name="connsiteX3" fmla="*/ 2912 w 764914"/>
              <a:gd name="connsiteY3" fmla="*/ 762002 h 762002"/>
              <a:gd name="connsiteX4" fmla="*/ 81 w 764914"/>
              <a:gd name="connsiteY4" fmla="*/ 574434 h 762002"/>
              <a:gd name="connsiteX5" fmla="*/ 774 w 764914"/>
              <a:gd name="connsiteY5" fmla="*/ 376421 h 762002"/>
              <a:gd name="connsiteX6" fmla="*/ 9012 w 764914"/>
              <a:gd name="connsiteY6" fmla="*/ 179980 h 762002"/>
              <a:gd name="connsiteX7" fmla="*/ 2912 w 764914"/>
              <a:gd name="connsiteY7" fmla="*/ 0 h 762002"/>
              <a:gd name="connsiteX0" fmla="*/ 2912 w 764914"/>
              <a:gd name="connsiteY0" fmla="*/ 0 h 762002"/>
              <a:gd name="connsiteX1" fmla="*/ 764914 w 764914"/>
              <a:gd name="connsiteY1" fmla="*/ 0 h 762002"/>
              <a:gd name="connsiteX2" fmla="*/ 764914 w 764914"/>
              <a:gd name="connsiteY2" fmla="*/ 762002 h 762002"/>
              <a:gd name="connsiteX3" fmla="*/ 2912 w 764914"/>
              <a:gd name="connsiteY3" fmla="*/ 762002 h 762002"/>
              <a:gd name="connsiteX4" fmla="*/ 81 w 764914"/>
              <a:gd name="connsiteY4" fmla="*/ 574434 h 762002"/>
              <a:gd name="connsiteX5" fmla="*/ 774 w 764914"/>
              <a:gd name="connsiteY5" fmla="*/ 376421 h 762002"/>
              <a:gd name="connsiteX6" fmla="*/ 774 w 764914"/>
              <a:gd name="connsiteY6" fmla="*/ 179980 h 762002"/>
              <a:gd name="connsiteX7" fmla="*/ 2912 w 764914"/>
              <a:gd name="connsiteY7" fmla="*/ 0 h 762002"/>
              <a:gd name="connsiteX0" fmla="*/ 2645 w 764647"/>
              <a:gd name="connsiteY0" fmla="*/ 0 h 762002"/>
              <a:gd name="connsiteX1" fmla="*/ 764647 w 764647"/>
              <a:gd name="connsiteY1" fmla="*/ 0 h 762002"/>
              <a:gd name="connsiteX2" fmla="*/ 764647 w 764647"/>
              <a:gd name="connsiteY2" fmla="*/ 762002 h 762002"/>
              <a:gd name="connsiteX3" fmla="*/ 2645 w 764647"/>
              <a:gd name="connsiteY3" fmla="*/ 762002 h 762002"/>
              <a:gd name="connsiteX4" fmla="*/ 8052 w 764647"/>
              <a:gd name="connsiteY4" fmla="*/ 574434 h 762002"/>
              <a:gd name="connsiteX5" fmla="*/ 507 w 764647"/>
              <a:gd name="connsiteY5" fmla="*/ 376421 h 762002"/>
              <a:gd name="connsiteX6" fmla="*/ 507 w 764647"/>
              <a:gd name="connsiteY6" fmla="*/ 179980 h 762002"/>
              <a:gd name="connsiteX7" fmla="*/ 2645 w 764647"/>
              <a:gd name="connsiteY7" fmla="*/ 0 h 762002"/>
              <a:gd name="connsiteX0" fmla="*/ 6967 w 768969"/>
              <a:gd name="connsiteY0" fmla="*/ 0 h 762002"/>
              <a:gd name="connsiteX1" fmla="*/ 768969 w 768969"/>
              <a:gd name="connsiteY1" fmla="*/ 0 h 762002"/>
              <a:gd name="connsiteX2" fmla="*/ 768969 w 768969"/>
              <a:gd name="connsiteY2" fmla="*/ 762002 h 762002"/>
              <a:gd name="connsiteX3" fmla="*/ 6967 w 768969"/>
              <a:gd name="connsiteY3" fmla="*/ 762002 h 762002"/>
              <a:gd name="connsiteX4" fmla="*/ 17 w 768969"/>
              <a:gd name="connsiteY4" fmla="*/ 574434 h 762002"/>
              <a:gd name="connsiteX5" fmla="*/ 4829 w 768969"/>
              <a:gd name="connsiteY5" fmla="*/ 376421 h 762002"/>
              <a:gd name="connsiteX6" fmla="*/ 4829 w 768969"/>
              <a:gd name="connsiteY6" fmla="*/ 179980 h 762002"/>
              <a:gd name="connsiteX7" fmla="*/ 6967 w 768969"/>
              <a:gd name="connsiteY7" fmla="*/ 0 h 762002"/>
              <a:gd name="connsiteX0" fmla="*/ 2645 w 764647"/>
              <a:gd name="connsiteY0" fmla="*/ 0 h 762002"/>
              <a:gd name="connsiteX1" fmla="*/ 764647 w 764647"/>
              <a:gd name="connsiteY1" fmla="*/ 0 h 762002"/>
              <a:gd name="connsiteX2" fmla="*/ 764647 w 764647"/>
              <a:gd name="connsiteY2" fmla="*/ 762002 h 762002"/>
              <a:gd name="connsiteX3" fmla="*/ 2645 w 764647"/>
              <a:gd name="connsiteY3" fmla="*/ 762002 h 762002"/>
              <a:gd name="connsiteX4" fmla="*/ 8052 w 764647"/>
              <a:gd name="connsiteY4" fmla="*/ 574434 h 762002"/>
              <a:gd name="connsiteX5" fmla="*/ 507 w 764647"/>
              <a:gd name="connsiteY5" fmla="*/ 376421 h 762002"/>
              <a:gd name="connsiteX6" fmla="*/ 507 w 764647"/>
              <a:gd name="connsiteY6" fmla="*/ 179980 h 762002"/>
              <a:gd name="connsiteX7" fmla="*/ 2645 w 764647"/>
              <a:gd name="connsiteY7" fmla="*/ 0 h 762002"/>
              <a:gd name="connsiteX0" fmla="*/ 2140 w 764142"/>
              <a:gd name="connsiteY0" fmla="*/ 0 h 762002"/>
              <a:gd name="connsiteX1" fmla="*/ 764142 w 764142"/>
              <a:gd name="connsiteY1" fmla="*/ 0 h 762002"/>
              <a:gd name="connsiteX2" fmla="*/ 764142 w 764142"/>
              <a:gd name="connsiteY2" fmla="*/ 762002 h 762002"/>
              <a:gd name="connsiteX3" fmla="*/ 2140 w 764142"/>
              <a:gd name="connsiteY3" fmla="*/ 762002 h 762002"/>
              <a:gd name="connsiteX4" fmla="*/ 7547 w 764142"/>
              <a:gd name="connsiteY4" fmla="*/ 574434 h 762002"/>
              <a:gd name="connsiteX5" fmla="*/ 2 w 764142"/>
              <a:gd name="connsiteY5" fmla="*/ 376421 h 762002"/>
              <a:gd name="connsiteX6" fmla="*/ 8240 w 764142"/>
              <a:gd name="connsiteY6" fmla="*/ 175861 h 762002"/>
              <a:gd name="connsiteX7" fmla="*/ 2140 w 764142"/>
              <a:gd name="connsiteY7" fmla="*/ 0 h 762002"/>
              <a:gd name="connsiteX0" fmla="*/ 2644 w 764646"/>
              <a:gd name="connsiteY0" fmla="*/ 0 h 762002"/>
              <a:gd name="connsiteX1" fmla="*/ 764646 w 764646"/>
              <a:gd name="connsiteY1" fmla="*/ 0 h 762002"/>
              <a:gd name="connsiteX2" fmla="*/ 764646 w 764646"/>
              <a:gd name="connsiteY2" fmla="*/ 762002 h 762002"/>
              <a:gd name="connsiteX3" fmla="*/ 2644 w 764646"/>
              <a:gd name="connsiteY3" fmla="*/ 762002 h 762002"/>
              <a:gd name="connsiteX4" fmla="*/ 8051 w 764646"/>
              <a:gd name="connsiteY4" fmla="*/ 574434 h 762002"/>
              <a:gd name="connsiteX5" fmla="*/ 506 w 764646"/>
              <a:gd name="connsiteY5" fmla="*/ 376421 h 762002"/>
              <a:gd name="connsiteX6" fmla="*/ 506 w 764646"/>
              <a:gd name="connsiteY6" fmla="*/ 184099 h 762002"/>
              <a:gd name="connsiteX7" fmla="*/ 2644 w 764646"/>
              <a:gd name="connsiteY7" fmla="*/ 0 h 762002"/>
              <a:gd name="connsiteX0" fmla="*/ 2644 w 764646"/>
              <a:gd name="connsiteY0" fmla="*/ 0 h 762002"/>
              <a:gd name="connsiteX1" fmla="*/ 764646 w 764646"/>
              <a:gd name="connsiteY1" fmla="*/ 0 h 762002"/>
              <a:gd name="connsiteX2" fmla="*/ 763622 w 764646"/>
              <a:gd name="connsiteY2" fmla="*/ 267733 h 762002"/>
              <a:gd name="connsiteX3" fmla="*/ 764646 w 764646"/>
              <a:gd name="connsiteY3" fmla="*/ 762002 h 762002"/>
              <a:gd name="connsiteX4" fmla="*/ 2644 w 764646"/>
              <a:gd name="connsiteY4" fmla="*/ 762002 h 762002"/>
              <a:gd name="connsiteX5" fmla="*/ 8051 w 764646"/>
              <a:gd name="connsiteY5" fmla="*/ 574434 h 762002"/>
              <a:gd name="connsiteX6" fmla="*/ 506 w 764646"/>
              <a:gd name="connsiteY6" fmla="*/ 376421 h 762002"/>
              <a:gd name="connsiteX7" fmla="*/ 506 w 764646"/>
              <a:gd name="connsiteY7" fmla="*/ 184099 h 762002"/>
              <a:gd name="connsiteX8" fmla="*/ 2644 w 764646"/>
              <a:gd name="connsiteY8" fmla="*/ 0 h 762002"/>
              <a:gd name="connsiteX0" fmla="*/ 2644 w 820788"/>
              <a:gd name="connsiteY0" fmla="*/ 0 h 762002"/>
              <a:gd name="connsiteX1" fmla="*/ 764646 w 820788"/>
              <a:gd name="connsiteY1" fmla="*/ 0 h 762002"/>
              <a:gd name="connsiteX2" fmla="*/ 763622 w 820788"/>
              <a:gd name="connsiteY2" fmla="*/ 267733 h 762002"/>
              <a:gd name="connsiteX3" fmla="*/ 763622 w 820788"/>
              <a:gd name="connsiteY3" fmla="*/ 531344 h 762002"/>
              <a:gd name="connsiteX4" fmla="*/ 764646 w 820788"/>
              <a:gd name="connsiteY4" fmla="*/ 762002 h 762002"/>
              <a:gd name="connsiteX5" fmla="*/ 2644 w 820788"/>
              <a:gd name="connsiteY5" fmla="*/ 762002 h 762002"/>
              <a:gd name="connsiteX6" fmla="*/ 8051 w 820788"/>
              <a:gd name="connsiteY6" fmla="*/ 574434 h 762002"/>
              <a:gd name="connsiteX7" fmla="*/ 506 w 820788"/>
              <a:gd name="connsiteY7" fmla="*/ 376421 h 762002"/>
              <a:gd name="connsiteX8" fmla="*/ 506 w 820788"/>
              <a:gd name="connsiteY8" fmla="*/ 184099 h 762002"/>
              <a:gd name="connsiteX9" fmla="*/ 2644 w 820788"/>
              <a:gd name="connsiteY9" fmla="*/ 0 h 762002"/>
              <a:gd name="connsiteX0" fmla="*/ 2644 w 764646"/>
              <a:gd name="connsiteY0" fmla="*/ 0 h 762002"/>
              <a:gd name="connsiteX1" fmla="*/ 764646 w 764646"/>
              <a:gd name="connsiteY1" fmla="*/ 0 h 762002"/>
              <a:gd name="connsiteX2" fmla="*/ 763622 w 764646"/>
              <a:gd name="connsiteY2" fmla="*/ 267733 h 762002"/>
              <a:gd name="connsiteX3" fmla="*/ 763622 w 764646"/>
              <a:gd name="connsiteY3" fmla="*/ 531344 h 762002"/>
              <a:gd name="connsiteX4" fmla="*/ 764646 w 764646"/>
              <a:gd name="connsiteY4" fmla="*/ 762002 h 762002"/>
              <a:gd name="connsiteX5" fmla="*/ 2644 w 764646"/>
              <a:gd name="connsiteY5" fmla="*/ 762002 h 762002"/>
              <a:gd name="connsiteX6" fmla="*/ 8051 w 764646"/>
              <a:gd name="connsiteY6" fmla="*/ 574434 h 762002"/>
              <a:gd name="connsiteX7" fmla="*/ 506 w 764646"/>
              <a:gd name="connsiteY7" fmla="*/ 376421 h 762002"/>
              <a:gd name="connsiteX8" fmla="*/ 506 w 764646"/>
              <a:gd name="connsiteY8" fmla="*/ 184099 h 762002"/>
              <a:gd name="connsiteX9" fmla="*/ 2644 w 764646"/>
              <a:gd name="connsiteY9" fmla="*/ 0 h 762002"/>
              <a:gd name="connsiteX0" fmla="*/ 2644 w 764646"/>
              <a:gd name="connsiteY0" fmla="*/ 0 h 762002"/>
              <a:gd name="connsiteX1" fmla="*/ 764646 w 764646"/>
              <a:gd name="connsiteY1" fmla="*/ 0 h 762002"/>
              <a:gd name="connsiteX2" fmla="*/ 763622 w 764646"/>
              <a:gd name="connsiteY2" fmla="*/ 267733 h 762002"/>
              <a:gd name="connsiteX3" fmla="*/ 763622 w 764646"/>
              <a:gd name="connsiteY3" fmla="*/ 531344 h 762002"/>
              <a:gd name="connsiteX4" fmla="*/ 764646 w 764646"/>
              <a:gd name="connsiteY4" fmla="*/ 762002 h 762002"/>
              <a:gd name="connsiteX5" fmla="*/ 2644 w 764646"/>
              <a:gd name="connsiteY5" fmla="*/ 762002 h 762002"/>
              <a:gd name="connsiteX6" fmla="*/ 8051 w 764646"/>
              <a:gd name="connsiteY6" fmla="*/ 574434 h 762002"/>
              <a:gd name="connsiteX7" fmla="*/ 506 w 764646"/>
              <a:gd name="connsiteY7" fmla="*/ 376421 h 762002"/>
              <a:gd name="connsiteX8" fmla="*/ 506 w 764646"/>
              <a:gd name="connsiteY8" fmla="*/ 184099 h 762002"/>
              <a:gd name="connsiteX9" fmla="*/ 2644 w 764646"/>
              <a:gd name="connsiteY9" fmla="*/ 0 h 76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4646" h="762002">
                <a:moveTo>
                  <a:pt x="2644" y="0"/>
                </a:moveTo>
                <a:lnTo>
                  <a:pt x="764646" y="0"/>
                </a:lnTo>
                <a:cubicBezTo>
                  <a:pt x="764305" y="89244"/>
                  <a:pt x="763963" y="178489"/>
                  <a:pt x="763622" y="267733"/>
                </a:cubicBezTo>
                <a:cubicBezTo>
                  <a:pt x="763451" y="356290"/>
                  <a:pt x="763451" y="448966"/>
                  <a:pt x="763622" y="531344"/>
                </a:cubicBezTo>
                <a:cubicBezTo>
                  <a:pt x="763793" y="613722"/>
                  <a:pt x="755551" y="657656"/>
                  <a:pt x="764646" y="762002"/>
                </a:cubicBezTo>
                <a:lnTo>
                  <a:pt x="2644" y="762002"/>
                </a:lnTo>
                <a:cubicBezTo>
                  <a:pt x="5800" y="675475"/>
                  <a:pt x="8407" y="638697"/>
                  <a:pt x="8051" y="574434"/>
                </a:cubicBezTo>
                <a:cubicBezTo>
                  <a:pt x="7695" y="510171"/>
                  <a:pt x="391" y="438731"/>
                  <a:pt x="506" y="376421"/>
                </a:cubicBezTo>
                <a:cubicBezTo>
                  <a:pt x="621" y="314111"/>
                  <a:pt x="-688" y="246836"/>
                  <a:pt x="506" y="184099"/>
                </a:cubicBezTo>
                <a:cubicBezTo>
                  <a:pt x="1219" y="117241"/>
                  <a:pt x="1931" y="66858"/>
                  <a:pt x="2644" y="0"/>
                </a:cubicBezTo>
                <a:close/>
              </a:path>
            </a:pathLst>
          </a:custGeom>
          <a:solidFill>
            <a:schemeClr val="accent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2" name="タイトル 1">
            <a:extLst>
              <a:ext uri="{FF2B5EF4-FFF2-40B4-BE49-F238E27FC236}">
                <a16:creationId xmlns:a16="http://schemas.microsoft.com/office/drawing/2014/main" id="{2CF88B96-41E4-C503-69C0-DD90A411A810}"/>
              </a:ext>
            </a:extLst>
          </p:cNvPr>
          <p:cNvSpPr>
            <a:spLocks noGrp="1"/>
          </p:cNvSpPr>
          <p:nvPr>
            <p:ph type="title"/>
          </p:nvPr>
        </p:nvSpPr>
        <p:spPr/>
        <p:txBody>
          <a:bodyPr/>
          <a:lstStyle/>
          <a:p>
            <a:r>
              <a:rPr lang="ja-JP" altLang="en-US" b="0" i="0" u="none" strike="noStrike" kern="100" baseline="0">
                <a:latin typeface="メイリオ" panose="020B0604030504040204" pitchFamily="50" charset="-128"/>
                <a:ea typeface="メイリオ" panose="020B0604030504040204" pitchFamily="50" charset="-128"/>
              </a:rPr>
              <a:t>機能を簡単に</a:t>
            </a:r>
          </a:p>
        </p:txBody>
      </p:sp>
      <p:pic>
        <p:nvPicPr>
          <p:cNvPr id="7" name="図 6" descr="アイコン&#10;&#10;AI によって生成されたコンテンツは間違っている可能性があります。">
            <a:extLst>
              <a:ext uri="{FF2B5EF4-FFF2-40B4-BE49-F238E27FC236}">
                <a16:creationId xmlns:a16="http://schemas.microsoft.com/office/drawing/2014/main" id="{E172ED89-D700-7A2D-434E-839E8E51F6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950" y="3047999"/>
            <a:ext cx="762001" cy="762001"/>
          </a:xfrm>
          <a:prstGeom prst="rect">
            <a:avLst/>
          </a:prstGeom>
        </p:spPr>
      </p:pic>
      <p:pic>
        <p:nvPicPr>
          <p:cNvPr id="9" name="図 8" descr="ロゴ&#10;&#10;AI によって生成されたコンテンツは間違っている可能性があります。">
            <a:extLst>
              <a:ext uri="{FF2B5EF4-FFF2-40B4-BE49-F238E27FC236}">
                <a16:creationId xmlns:a16="http://schemas.microsoft.com/office/drawing/2014/main" id="{B3C1C6D7-11FD-7FDC-AFD8-28AB25BA70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1031" y="3044528"/>
            <a:ext cx="762002" cy="762002"/>
          </a:xfrm>
          <a:prstGeom prst="rect">
            <a:avLst/>
          </a:prstGeom>
        </p:spPr>
      </p:pic>
      <p:pic>
        <p:nvPicPr>
          <p:cNvPr id="11" name="図 10" descr="アイコン&#10;&#10;AI によって生成されたコンテンツは間違っている可能性があります。">
            <a:extLst>
              <a:ext uri="{FF2B5EF4-FFF2-40B4-BE49-F238E27FC236}">
                <a16:creationId xmlns:a16="http://schemas.microsoft.com/office/drawing/2014/main" id="{D8EC8491-290F-E214-4DC4-AF033264C1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7707" y="3995554"/>
            <a:ext cx="762002" cy="762002"/>
          </a:xfrm>
          <a:prstGeom prst="rect">
            <a:avLst/>
          </a:prstGeom>
        </p:spPr>
      </p:pic>
      <p:pic>
        <p:nvPicPr>
          <p:cNvPr id="13" name="図 12" descr="アイコン&#10;&#10;AI によって生成されたコンテンツは間違っている可能性があります。">
            <a:extLst>
              <a:ext uri="{FF2B5EF4-FFF2-40B4-BE49-F238E27FC236}">
                <a16:creationId xmlns:a16="http://schemas.microsoft.com/office/drawing/2014/main" id="{CB944364-0105-7E51-DEE4-ED38BA73A1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7707" y="2102088"/>
            <a:ext cx="762002" cy="762002"/>
          </a:xfrm>
          <a:prstGeom prst="rect">
            <a:avLst/>
          </a:prstGeom>
        </p:spPr>
      </p:pic>
      <p:pic>
        <p:nvPicPr>
          <p:cNvPr id="15" name="図 14" descr="アイコン&#10;&#10;AI によって生成されたコンテンツは間違っている可能性があります。">
            <a:extLst>
              <a:ext uri="{FF2B5EF4-FFF2-40B4-BE49-F238E27FC236}">
                <a16:creationId xmlns:a16="http://schemas.microsoft.com/office/drawing/2014/main" id="{43F6F9D7-9167-CF42-B55F-CDA5D44ED186}"/>
              </a:ext>
            </a:extLst>
          </p:cNvPr>
          <p:cNvPicPr>
            <a:picLocks noChangeAspect="1"/>
          </p:cNvPicPr>
          <p:nvPr/>
        </p:nvPicPr>
        <p:blipFill>
          <a:blip r:embed="rId6">
            <a:extLst>
              <a:ext uri="{28A0092B-C50C-407E-A947-70E740481C1C}">
                <a14:useLocalDpi xmlns:a14="http://schemas.microsoft.com/office/drawing/2010/main" val="0"/>
              </a:ext>
            </a:extLst>
          </a:blip>
          <a:srcRect l="5608" t="8124" r="5150" b="6280"/>
          <a:stretch/>
        </p:blipFill>
        <p:spPr>
          <a:xfrm>
            <a:off x="1778574" y="3048000"/>
            <a:ext cx="794461" cy="762000"/>
          </a:xfrm>
          <a:prstGeom prst="rect">
            <a:avLst/>
          </a:prstGeom>
        </p:spPr>
      </p:pic>
      <p:sp>
        <p:nvSpPr>
          <p:cNvPr id="19" name="四角形: 角を丸くする 18">
            <a:extLst>
              <a:ext uri="{FF2B5EF4-FFF2-40B4-BE49-F238E27FC236}">
                <a16:creationId xmlns:a16="http://schemas.microsoft.com/office/drawing/2014/main" id="{5EB7519D-9F0C-7D6E-6DF1-FBD6B48274E3}"/>
              </a:ext>
            </a:extLst>
          </p:cNvPr>
          <p:cNvSpPr/>
          <p:nvPr/>
        </p:nvSpPr>
        <p:spPr>
          <a:xfrm>
            <a:off x="1496292" y="1279727"/>
            <a:ext cx="7280240" cy="4298543"/>
          </a:xfrm>
          <a:prstGeom prst="roundRect">
            <a:avLst>
              <a:gd name="adj" fmla="val 4849"/>
            </a:avLst>
          </a:prstGeom>
          <a:noFill/>
          <a:ln w="38100">
            <a:solidFill>
              <a:schemeClr val="tx1">
                <a:lumMod val="50000"/>
                <a:lumOff val="5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cxnSp>
        <p:nvCxnSpPr>
          <p:cNvPr id="21" name="コネクタ: カギ線 20">
            <a:extLst>
              <a:ext uri="{FF2B5EF4-FFF2-40B4-BE49-F238E27FC236}">
                <a16:creationId xmlns:a16="http://schemas.microsoft.com/office/drawing/2014/main" id="{E771429C-A81E-8F31-BCD6-524F589292C8}"/>
              </a:ext>
            </a:extLst>
          </p:cNvPr>
          <p:cNvCxnSpPr>
            <a:cxnSpLocks/>
            <a:stCxn id="15" idx="3"/>
            <a:endCxn id="37" idx="7"/>
          </p:cNvCxnSpPr>
          <p:nvPr/>
        </p:nvCxnSpPr>
        <p:spPr>
          <a:xfrm>
            <a:off x="2573035" y="3429000"/>
            <a:ext cx="692479" cy="2514"/>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90" name="グループ化 89">
            <a:extLst>
              <a:ext uri="{FF2B5EF4-FFF2-40B4-BE49-F238E27FC236}">
                <a16:creationId xmlns:a16="http://schemas.microsoft.com/office/drawing/2014/main" id="{2E3E774D-C39E-5B79-A280-827B8EB4EAAE}"/>
              </a:ext>
            </a:extLst>
          </p:cNvPr>
          <p:cNvGrpSpPr/>
          <p:nvPr/>
        </p:nvGrpSpPr>
        <p:grpSpPr>
          <a:xfrm>
            <a:off x="3245751" y="2150009"/>
            <a:ext cx="1484554" cy="2557409"/>
            <a:chOff x="3245751" y="2150009"/>
            <a:chExt cx="1484554" cy="2557409"/>
          </a:xfrm>
        </p:grpSpPr>
        <p:sp>
          <p:nvSpPr>
            <p:cNvPr id="37" name="正方形/長方形 36">
              <a:extLst>
                <a:ext uri="{FF2B5EF4-FFF2-40B4-BE49-F238E27FC236}">
                  <a16:creationId xmlns:a16="http://schemas.microsoft.com/office/drawing/2014/main" id="{D1119755-F23E-9862-D91B-F59179BF9B40}"/>
                </a:ext>
              </a:extLst>
            </p:cNvPr>
            <p:cNvSpPr/>
            <p:nvPr/>
          </p:nvSpPr>
          <p:spPr>
            <a:xfrm>
              <a:off x="3263297" y="3224424"/>
              <a:ext cx="414895" cy="409152"/>
            </a:xfrm>
            <a:custGeom>
              <a:avLst/>
              <a:gdLst>
                <a:gd name="connsiteX0" fmla="*/ 0 w 442455"/>
                <a:gd name="connsiteY0" fmla="*/ 0 h 444882"/>
                <a:gd name="connsiteX1" fmla="*/ 442455 w 442455"/>
                <a:gd name="connsiteY1" fmla="*/ 0 h 444882"/>
                <a:gd name="connsiteX2" fmla="*/ 442455 w 442455"/>
                <a:gd name="connsiteY2" fmla="*/ 444882 h 444882"/>
                <a:gd name="connsiteX3" fmla="*/ 0 w 442455"/>
                <a:gd name="connsiteY3" fmla="*/ 444882 h 444882"/>
                <a:gd name="connsiteX4" fmla="*/ 0 w 442455"/>
                <a:gd name="connsiteY4" fmla="*/ 0 h 444882"/>
                <a:gd name="connsiteX0" fmla="*/ 0 w 443394"/>
                <a:gd name="connsiteY0" fmla="*/ 0 h 444882"/>
                <a:gd name="connsiteX1" fmla="*/ 442455 w 443394"/>
                <a:gd name="connsiteY1" fmla="*/ 0 h 444882"/>
                <a:gd name="connsiteX2" fmla="*/ 443394 w 443394"/>
                <a:gd name="connsiteY2" fmla="*/ 125868 h 444882"/>
                <a:gd name="connsiteX3" fmla="*/ 442455 w 443394"/>
                <a:gd name="connsiteY3" fmla="*/ 444882 h 444882"/>
                <a:gd name="connsiteX4" fmla="*/ 0 w 443394"/>
                <a:gd name="connsiteY4" fmla="*/ 444882 h 444882"/>
                <a:gd name="connsiteX5" fmla="*/ 0 w 443394"/>
                <a:gd name="connsiteY5" fmla="*/ 0 h 444882"/>
                <a:gd name="connsiteX0" fmla="*/ 0 w 443394"/>
                <a:gd name="connsiteY0" fmla="*/ 0 h 444882"/>
                <a:gd name="connsiteX1" fmla="*/ 442455 w 443394"/>
                <a:gd name="connsiteY1" fmla="*/ 0 h 444882"/>
                <a:gd name="connsiteX2" fmla="*/ 443394 w 443394"/>
                <a:gd name="connsiteY2" fmla="*/ 125868 h 444882"/>
                <a:gd name="connsiteX3" fmla="*/ 443393 w 443394"/>
                <a:gd name="connsiteY3" fmla="*/ 332214 h 444882"/>
                <a:gd name="connsiteX4" fmla="*/ 442455 w 443394"/>
                <a:gd name="connsiteY4" fmla="*/ 444882 h 444882"/>
                <a:gd name="connsiteX5" fmla="*/ 0 w 443394"/>
                <a:gd name="connsiteY5" fmla="*/ 444882 h 444882"/>
                <a:gd name="connsiteX6" fmla="*/ 0 w 443394"/>
                <a:gd name="connsiteY6" fmla="*/ 0 h 444882"/>
                <a:gd name="connsiteX0" fmla="*/ 0 w 443463"/>
                <a:gd name="connsiteY0" fmla="*/ 0 h 444882"/>
                <a:gd name="connsiteX1" fmla="*/ 442455 w 443463"/>
                <a:gd name="connsiteY1" fmla="*/ 0 h 444882"/>
                <a:gd name="connsiteX2" fmla="*/ 443394 w 443463"/>
                <a:gd name="connsiteY2" fmla="*/ 125868 h 444882"/>
                <a:gd name="connsiteX3" fmla="*/ 443393 w 443463"/>
                <a:gd name="connsiteY3" fmla="*/ 227018 h 444882"/>
                <a:gd name="connsiteX4" fmla="*/ 443393 w 443463"/>
                <a:gd name="connsiteY4" fmla="*/ 332214 h 444882"/>
                <a:gd name="connsiteX5" fmla="*/ 442455 w 443463"/>
                <a:gd name="connsiteY5" fmla="*/ 444882 h 444882"/>
                <a:gd name="connsiteX6" fmla="*/ 0 w 443463"/>
                <a:gd name="connsiteY6" fmla="*/ 444882 h 444882"/>
                <a:gd name="connsiteX7" fmla="*/ 0 w 443463"/>
                <a:gd name="connsiteY7" fmla="*/ 0 h 444882"/>
                <a:gd name="connsiteX0" fmla="*/ 8559 w 452022"/>
                <a:gd name="connsiteY0" fmla="*/ 0 h 444882"/>
                <a:gd name="connsiteX1" fmla="*/ 451014 w 452022"/>
                <a:gd name="connsiteY1" fmla="*/ 0 h 444882"/>
                <a:gd name="connsiteX2" fmla="*/ 451953 w 452022"/>
                <a:gd name="connsiteY2" fmla="*/ 125868 h 444882"/>
                <a:gd name="connsiteX3" fmla="*/ 451952 w 452022"/>
                <a:gd name="connsiteY3" fmla="*/ 227018 h 444882"/>
                <a:gd name="connsiteX4" fmla="*/ 451952 w 452022"/>
                <a:gd name="connsiteY4" fmla="*/ 332214 h 444882"/>
                <a:gd name="connsiteX5" fmla="*/ 451014 w 452022"/>
                <a:gd name="connsiteY5" fmla="*/ 444882 h 444882"/>
                <a:gd name="connsiteX6" fmla="*/ 8559 w 452022"/>
                <a:gd name="connsiteY6" fmla="*/ 444882 h 444882"/>
                <a:gd name="connsiteX7" fmla="*/ 0 w 452022"/>
                <a:gd name="connsiteY7" fmla="*/ 225175 h 444882"/>
                <a:gd name="connsiteX8" fmla="*/ 8559 w 452022"/>
                <a:gd name="connsiteY8" fmla="*/ 0 h 444882"/>
                <a:gd name="connsiteX0" fmla="*/ 0 w 443463"/>
                <a:gd name="connsiteY0" fmla="*/ 0 h 444882"/>
                <a:gd name="connsiteX1" fmla="*/ 442455 w 443463"/>
                <a:gd name="connsiteY1" fmla="*/ 0 h 444882"/>
                <a:gd name="connsiteX2" fmla="*/ 443394 w 443463"/>
                <a:gd name="connsiteY2" fmla="*/ 125868 h 444882"/>
                <a:gd name="connsiteX3" fmla="*/ 443393 w 443463"/>
                <a:gd name="connsiteY3" fmla="*/ 227018 h 444882"/>
                <a:gd name="connsiteX4" fmla="*/ 443393 w 443463"/>
                <a:gd name="connsiteY4" fmla="*/ 332214 h 444882"/>
                <a:gd name="connsiteX5" fmla="*/ 442455 w 443463"/>
                <a:gd name="connsiteY5" fmla="*/ 444882 h 444882"/>
                <a:gd name="connsiteX6" fmla="*/ 0 w 443463"/>
                <a:gd name="connsiteY6" fmla="*/ 444882 h 444882"/>
                <a:gd name="connsiteX7" fmla="*/ 6013 w 443463"/>
                <a:gd name="connsiteY7" fmla="*/ 225175 h 444882"/>
                <a:gd name="connsiteX8" fmla="*/ 0 w 443463"/>
                <a:gd name="connsiteY8" fmla="*/ 0 h 444882"/>
                <a:gd name="connsiteX0" fmla="*/ 0 w 443463"/>
                <a:gd name="connsiteY0" fmla="*/ 0 h 444882"/>
                <a:gd name="connsiteX1" fmla="*/ 442455 w 443463"/>
                <a:gd name="connsiteY1" fmla="*/ 0 h 444882"/>
                <a:gd name="connsiteX2" fmla="*/ 443394 w 443463"/>
                <a:gd name="connsiteY2" fmla="*/ 125868 h 444882"/>
                <a:gd name="connsiteX3" fmla="*/ 443393 w 443463"/>
                <a:gd name="connsiteY3" fmla="*/ 227018 h 444882"/>
                <a:gd name="connsiteX4" fmla="*/ 443393 w 443463"/>
                <a:gd name="connsiteY4" fmla="*/ 332214 h 444882"/>
                <a:gd name="connsiteX5" fmla="*/ 442455 w 443463"/>
                <a:gd name="connsiteY5" fmla="*/ 444882 h 444882"/>
                <a:gd name="connsiteX6" fmla="*/ 0 w 443463"/>
                <a:gd name="connsiteY6" fmla="*/ 444882 h 444882"/>
                <a:gd name="connsiteX7" fmla="*/ 2370 w 443463"/>
                <a:gd name="connsiteY7" fmla="*/ 225175 h 444882"/>
                <a:gd name="connsiteX8" fmla="*/ 0 w 443463"/>
                <a:gd name="connsiteY8" fmla="*/ 0 h 444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3463" h="444882">
                  <a:moveTo>
                    <a:pt x="0" y="0"/>
                  </a:moveTo>
                  <a:lnTo>
                    <a:pt x="442455" y="0"/>
                  </a:lnTo>
                  <a:lnTo>
                    <a:pt x="443394" y="125868"/>
                  </a:lnTo>
                  <a:cubicBezTo>
                    <a:pt x="443550" y="163704"/>
                    <a:pt x="443393" y="192627"/>
                    <a:pt x="443393" y="227018"/>
                  </a:cubicBezTo>
                  <a:cubicBezTo>
                    <a:pt x="443393" y="261409"/>
                    <a:pt x="443549" y="295903"/>
                    <a:pt x="443393" y="332214"/>
                  </a:cubicBezTo>
                  <a:cubicBezTo>
                    <a:pt x="443080" y="369770"/>
                    <a:pt x="442768" y="407326"/>
                    <a:pt x="442455" y="444882"/>
                  </a:cubicBezTo>
                  <a:lnTo>
                    <a:pt x="0" y="444882"/>
                  </a:lnTo>
                  <a:lnTo>
                    <a:pt x="2370" y="225175"/>
                  </a:lnTo>
                  <a:lnTo>
                    <a:pt x="0" y="0"/>
                  </a:lnTo>
                  <a:close/>
                </a:path>
              </a:pathLst>
            </a:custGeom>
            <a:solidFill>
              <a:schemeClr val="accent1">
                <a:alpha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pic>
          <p:nvPicPr>
            <p:cNvPr id="16" name="グラフィックス 15">
              <a:extLst>
                <a:ext uri="{FF2B5EF4-FFF2-40B4-BE49-F238E27FC236}">
                  <a16:creationId xmlns:a16="http://schemas.microsoft.com/office/drawing/2014/main" id="{74D7ED33-FDD6-C3A8-C112-417A00469FA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280319" y="4257432"/>
              <a:ext cx="449986" cy="449986"/>
            </a:xfrm>
            <a:prstGeom prst="rect">
              <a:avLst/>
            </a:prstGeom>
          </p:spPr>
        </p:pic>
        <p:pic>
          <p:nvPicPr>
            <p:cNvPr id="17" name="グラフィックス 16">
              <a:extLst>
                <a:ext uri="{FF2B5EF4-FFF2-40B4-BE49-F238E27FC236}">
                  <a16:creationId xmlns:a16="http://schemas.microsoft.com/office/drawing/2014/main" id="{9932B889-E453-5861-AABC-44678BE9ADB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280319" y="3206559"/>
              <a:ext cx="449986" cy="449986"/>
            </a:xfrm>
            <a:prstGeom prst="rect">
              <a:avLst/>
            </a:prstGeom>
          </p:spPr>
        </p:pic>
        <p:pic>
          <p:nvPicPr>
            <p:cNvPr id="18" name="グラフィックス 17">
              <a:extLst>
                <a:ext uri="{FF2B5EF4-FFF2-40B4-BE49-F238E27FC236}">
                  <a16:creationId xmlns:a16="http://schemas.microsoft.com/office/drawing/2014/main" id="{EA17E8A0-5403-F93E-34DF-4567F2957CE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280319" y="2150009"/>
              <a:ext cx="449986" cy="449986"/>
            </a:xfrm>
            <a:prstGeom prst="rect">
              <a:avLst/>
            </a:prstGeom>
          </p:spPr>
        </p:pic>
        <p:cxnSp>
          <p:nvCxnSpPr>
            <p:cNvPr id="22" name="コネクタ: カギ線 21">
              <a:extLst>
                <a:ext uri="{FF2B5EF4-FFF2-40B4-BE49-F238E27FC236}">
                  <a16:creationId xmlns:a16="http://schemas.microsoft.com/office/drawing/2014/main" id="{22BC4B5A-64C8-EC78-F5FE-A766CF48EE8A}"/>
                </a:ext>
              </a:extLst>
            </p:cNvPr>
            <p:cNvCxnSpPr>
              <a:cxnSpLocks/>
              <a:stCxn id="37" idx="2"/>
              <a:endCxn id="18" idx="1"/>
            </p:cNvCxnSpPr>
            <p:nvPr/>
          </p:nvCxnSpPr>
          <p:spPr>
            <a:xfrm flipV="1">
              <a:off x="3678127" y="2375002"/>
              <a:ext cx="602192" cy="965181"/>
            </a:xfrm>
            <a:prstGeom prst="bentConnector3">
              <a:avLst>
                <a:gd name="adj1" fmla="val 50000"/>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コネクタ: カギ線 40">
              <a:extLst>
                <a:ext uri="{FF2B5EF4-FFF2-40B4-BE49-F238E27FC236}">
                  <a16:creationId xmlns:a16="http://schemas.microsoft.com/office/drawing/2014/main" id="{03BF30ED-A89A-6AB9-01D0-57353EAED89D}"/>
                </a:ext>
              </a:extLst>
            </p:cNvPr>
            <p:cNvCxnSpPr>
              <a:cxnSpLocks/>
              <a:stCxn id="37" idx="4"/>
              <a:endCxn id="16" idx="1"/>
            </p:cNvCxnSpPr>
            <p:nvPr/>
          </p:nvCxnSpPr>
          <p:spPr>
            <a:xfrm>
              <a:off x="3678127" y="3529957"/>
              <a:ext cx="602192" cy="952468"/>
            </a:xfrm>
            <a:prstGeom prst="bentConnector3">
              <a:avLst>
                <a:gd name="adj1" fmla="val 50000"/>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コネクタ: カギ線 44">
              <a:extLst>
                <a:ext uri="{FF2B5EF4-FFF2-40B4-BE49-F238E27FC236}">
                  <a16:creationId xmlns:a16="http://schemas.microsoft.com/office/drawing/2014/main" id="{7CFE4261-EDD9-0A66-0C15-1C3F895D973E}"/>
                </a:ext>
              </a:extLst>
            </p:cNvPr>
            <p:cNvCxnSpPr>
              <a:cxnSpLocks/>
              <a:stCxn id="37" idx="3"/>
              <a:endCxn id="17" idx="1"/>
            </p:cNvCxnSpPr>
            <p:nvPr/>
          </p:nvCxnSpPr>
          <p:spPr>
            <a:xfrm flipV="1">
              <a:off x="3678127" y="3431552"/>
              <a:ext cx="602192" cy="1657"/>
            </a:xfrm>
            <a:prstGeom prst="bentConnector3">
              <a:avLst>
                <a:gd name="adj1" fmla="val 50000"/>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65" name="グラフィックス 64">
              <a:extLst>
                <a:ext uri="{FF2B5EF4-FFF2-40B4-BE49-F238E27FC236}">
                  <a16:creationId xmlns:a16="http://schemas.microsoft.com/office/drawing/2014/main" id="{3C044137-6A33-4315-D4A0-41A38009E7A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245751" y="3194362"/>
              <a:ext cx="449986" cy="449986"/>
            </a:xfrm>
            <a:prstGeom prst="rect">
              <a:avLst/>
            </a:prstGeom>
          </p:spPr>
        </p:pic>
      </p:grpSp>
      <p:sp>
        <p:nvSpPr>
          <p:cNvPr id="91" name="テキスト ボックス 90">
            <a:extLst>
              <a:ext uri="{FF2B5EF4-FFF2-40B4-BE49-F238E27FC236}">
                <a16:creationId xmlns:a16="http://schemas.microsoft.com/office/drawing/2014/main" id="{A2E9E268-3672-1A0D-2D26-324CE667A149}"/>
              </a:ext>
            </a:extLst>
          </p:cNvPr>
          <p:cNvSpPr txBox="1"/>
          <p:nvPr/>
        </p:nvSpPr>
        <p:spPr>
          <a:xfrm>
            <a:off x="3217721" y="3626040"/>
            <a:ext cx="478016" cy="261610"/>
          </a:xfrm>
          <a:prstGeom prst="rect">
            <a:avLst/>
          </a:prstGeom>
          <a:noFill/>
        </p:spPr>
        <p:txBody>
          <a:bodyPr wrap="none" rtlCol="0">
            <a:spAutoFit/>
          </a:bodyPr>
          <a:lstStyle/>
          <a:p>
            <a:r>
              <a:rPr kumimoji="1" lang="en-US" altLang="ja-JP" sz="1100" dirty="0"/>
              <a:t>/app</a:t>
            </a:r>
            <a:endParaRPr kumimoji="1" lang="ja-JP" altLang="en-US" sz="1100" dirty="0"/>
          </a:p>
        </p:txBody>
      </p:sp>
      <p:sp>
        <p:nvSpPr>
          <p:cNvPr id="92" name="テキスト ボックス 91">
            <a:extLst>
              <a:ext uri="{FF2B5EF4-FFF2-40B4-BE49-F238E27FC236}">
                <a16:creationId xmlns:a16="http://schemas.microsoft.com/office/drawing/2014/main" id="{380D2D8D-2E98-B7FB-D679-2B18ED45024F}"/>
              </a:ext>
            </a:extLst>
          </p:cNvPr>
          <p:cNvSpPr txBox="1"/>
          <p:nvPr/>
        </p:nvSpPr>
        <p:spPr>
          <a:xfrm>
            <a:off x="4247068" y="2565545"/>
            <a:ext cx="516488" cy="261610"/>
          </a:xfrm>
          <a:prstGeom prst="rect">
            <a:avLst/>
          </a:prstGeom>
          <a:noFill/>
        </p:spPr>
        <p:txBody>
          <a:bodyPr wrap="none" rtlCol="0">
            <a:spAutoFit/>
          </a:bodyPr>
          <a:lstStyle/>
          <a:p>
            <a:r>
              <a:rPr kumimoji="1" lang="en-US" altLang="ja-JP" sz="1100" dirty="0"/>
              <a:t>/start</a:t>
            </a:r>
            <a:endParaRPr kumimoji="1" lang="ja-JP" altLang="en-US" sz="1100" dirty="0"/>
          </a:p>
        </p:txBody>
      </p:sp>
      <p:sp>
        <p:nvSpPr>
          <p:cNvPr id="93" name="テキスト ボックス 92">
            <a:extLst>
              <a:ext uri="{FF2B5EF4-FFF2-40B4-BE49-F238E27FC236}">
                <a16:creationId xmlns:a16="http://schemas.microsoft.com/office/drawing/2014/main" id="{2C409809-6236-F7D6-4A04-EF4C0000A825}"/>
              </a:ext>
            </a:extLst>
          </p:cNvPr>
          <p:cNvSpPr txBox="1"/>
          <p:nvPr/>
        </p:nvSpPr>
        <p:spPr>
          <a:xfrm>
            <a:off x="4202184" y="3618150"/>
            <a:ext cx="606256" cy="261610"/>
          </a:xfrm>
          <a:prstGeom prst="rect">
            <a:avLst/>
          </a:prstGeom>
          <a:noFill/>
        </p:spPr>
        <p:txBody>
          <a:bodyPr wrap="none" rtlCol="0">
            <a:spAutoFit/>
          </a:bodyPr>
          <a:lstStyle/>
          <a:p>
            <a:r>
              <a:rPr kumimoji="1" lang="en-US" altLang="ja-JP" sz="1100" dirty="0"/>
              <a:t>/status</a:t>
            </a:r>
            <a:endParaRPr kumimoji="1" lang="ja-JP" altLang="en-US" sz="1100" dirty="0"/>
          </a:p>
        </p:txBody>
      </p:sp>
      <p:sp>
        <p:nvSpPr>
          <p:cNvPr id="94" name="テキスト ボックス 93">
            <a:extLst>
              <a:ext uri="{FF2B5EF4-FFF2-40B4-BE49-F238E27FC236}">
                <a16:creationId xmlns:a16="http://schemas.microsoft.com/office/drawing/2014/main" id="{B3FD3DBF-3583-84CA-C088-7BD5DBE73C07}"/>
              </a:ext>
            </a:extLst>
          </p:cNvPr>
          <p:cNvSpPr txBox="1"/>
          <p:nvPr/>
        </p:nvSpPr>
        <p:spPr>
          <a:xfrm>
            <a:off x="4226548" y="4657841"/>
            <a:ext cx="513282" cy="261610"/>
          </a:xfrm>
          <a:prstGeom prst="rect">
            <a:avLst/>
          </a:prstGeom>
          <a:noFill/>
        </p:spPr>
        <p:txBody>
          <a:bodyPr wrap="none" rtlCol="0">
            <a:spAutoFit/>
          </a:bodyPr>
          <a:lstStyle/>
          <a:p>
            <a:r>
              <a:rPr kumimoji="1" lang="en-US" altLang="ja-JP" sz="1100" dirty="0"/>
              <a:t>/stop</a:t>
            </a:r>
            <a:endParaRPr kumimoji="1" lang="ja-JP" altLang="en-US" sz="1100" dirty="0"/>
          </a:p>
        </p:txBody>
      </p:sp>
      <p:cxnSp>
        <p:nvCxnSpPr>
          <p:cNvPr id="97" name="コネクタ: カギ線 96">
            <a:extLst>
              <a:ext uri="{FF2B5EF4-FFF2-40B4-BE49-F238E27FC236}">
                <a16:creationId xmlns:a16="http://schemas.microsoft.com/office/drawing/2014/main" id="{DFAECFA7-43CB-373B-1750-80547E096E07}"/>
              </a:ext>
            </a:extLst>
          </p:cNvPr>
          <p:cNvCxnSpPr>
            <a:cxnSpLocks/>
            <a:stCxn id="17" idx="3"/>
            <a:endCxn id="95" idx="7"/>
          </p:cNvCxnSpPr>
          <p:nvPr/>
        </p:nvCxnSpPr>
        <p:spPr>
          <a:xfrm flipV="1">
            <a:off x="4730305" y="3424418"/>
            <a:ext cx="1203941" cy="7134"/>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コネクタ: カギ線 99">
            <a:extLst>
              <a:ext uri="{FF2B5EF4-FFF2-40B4-BE49-F238E27FC236}">
                <a16:creationId xmlns:a16="http://schemas.microsoft.com/office/drawing/2014/main" id="{2767BE53-B89F-544B-4886-356613167138}"/>
              </a:ext>
            </a:extLst>
          </p:cNvPr>
          <p:cNvCxnSpPr>
            <a:cxnSpLocks/>
            <a:stCxn id="16" idx="3"/>
            <a:endCxn id="95" idx="6"/>
          </p:cNvCxnSpPr>
          <p:nvPr/>
        </p:nvCxnSpPr>
        <p:spPr>
          <a:xfrm flipV="1">
            <a:off x="4730305" y="3622431"/>
            <a:ext cx="1211486" cy="859994"/>
          </a:xfrm>
          <a:prstGeom prst="bentConnector3">
            <a:avLst>
              <a:gd name="adj1" fmla="val 48045"/>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コネクタ: カギ線 103">
            <a:extLst>
              <a:ext uri="{FF2B5EF4-FFF2-40B4-BE49-F238E27FC236}">
                <a16:creationId xmlns:a16="http://schemas.microsoft.com/office/drawing/2014/main" id="{2290F6CD-043E-2AE8-A315-5989B50158DB}"/>
              </a:ext>
            </a:extLst>
          </p:cNvPr>
          <p:cNvCxnSpPr>
            <a:cxnSpLocks/>
            <a:stCxn id="18" idx="3"/>
            <a:endCxn id="95" idx="8"/>
          </p:cNvCxnSpPr>
          <p:nvPr/>
        </p:nvCxnSpPr>
        <p:spPr>
          <a:xfrm>
            <a:off x="4730305" y="2375002"/>
            <a:ext cx="1203941" cy="857094"/>
          </a:xfrm>
          <a:prstGeom prst="bentConnector3">
            <a:avLst>
              <a:gd name="adj1" fmla="val 48689"/>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コネクタ: カギ線 128">
            <a:extLst>
              <a:ext uri="{FF2B5EF4-FFF2-40B4-BE49-F238E27FC236}">
                <a16:creationId xmlns:a16="http://schemas.microsoft.com/office/drawing/2014/main" id="{FFF083FE-EB7B-21EE-B91D-C2AEEBF106C6}"/>
              </a:ext>
            </a:extLst>
          </p:cNvPr>
          <p:cNvCxnSpPr>
            <a:cxnSpLocks/>
            <a:stCxn id="95" idx="2"/>
            <a:endCxn id="13" idx="1"/>
          </p:cNvCxnSpPr>
          <p:nvPr/>
        </p:nvCxnSpPr>
        <p:spPr>
          <a:xfrm flipV="1">
            <a:off x="6697362" y="2483089"/>
            <a:ext cx="950345" cy="832641"/>
          </a:xfrm>
          <a:prstGeom prst="bentConnector3">
            <a:avLst>
              <a:gd name="adj1" fmla="val 50000"/>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コネクタ: カギ線 131">
            <a:extLst>
              <a:ext uri="{FF2B5EF4-FFF2-40B4-BE49-F238E27FC236}">
                <a16:creationId xmlns:a16="http://schemas.microsoft.com/office/drawing/2014/main" id="{91926563-6383-68D5-6286-ED91D29DED48}"/>
              </a:ext>
            </a:extLst>
          </p:cNvPr>
          <p:cNvCxnSpPr>
            <a:cxnSpLocks/>
            <a:stCxn id="95" idx="3"/>
            <a:endCxn id="11" idx="1"/>
          </p:cNvCxnSpPr>
          <p:nvPr/>
        </p:nvCxnSpPr>
        <p:spPr>
          <a:xfrm>
            <a:off x="6697362" y="3579341"/>
            <a:ext cx="950345" cy="797214"/>
          </a:xfrm>
          <a:prstGeom prst="bentConnector3">
            <a:avLst>
              <a:gd name="adj1" fmla="val 50000"/>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コネクタ: カギ線 20">
            <a:extLst>
              <a:ext uri="{FF2B5EF4-FFF2-40B4-BE49-F238E27FC236}">
                <a16:creationId xmlns:a16="http://schemas.microsoft.com/office/drawing/2014/main" id="{77D50CAE-7AB4-C91E-E1C9-4941E48C7E90}"/>
              </a:ext>
            </a:extLst>
          </p:cNvPr>
          <p:cNvCxnSpPr>
            <a:cxnSpLocks/>
            <a:endCxn id="15" idx="1"/>
          </p:cNvCxnSpPr>
          <p:nvPr/>
        </p:nvCxnSpPr>
        <p:spPr>
          <a:xfrm>
            <a:off x="1264880" y="3416841"/>
            <a:ext cx="513694" cy="12159"/>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7" name="テキスト ボックス 136">
            <a:extLst>
              <a:ext uri="{FF2B5EF4-FFF2-40B4-BE49-F238E27FC236}">
                <a16:creationId xmlns:a16="http://schemas.microsoft.com/office/drawing/2014/main" id="{64580F97-8875-CCF6-A4DA-43950559AD9E}"/>
              </a:ext>
            </a:extLst>
          </p:cNvPr>
          <p:cNvSpPr txBox="1"/>
          <p:nvPr/>
        </p:nvSpPr>
        <p:spPr>
          <a:xfrm>
            <a:off x="7708748" y="4736690"/>
            <a:ext cx="639919" cy="261610"/>
          </a:xfrm>
          <a:prstGeom prst="rect">
            <a:avLst/>
          </a:prstGeom>
          <a:noFill/>
        </p:spPr>
        <p:txBody>
          <a:bodyPr wrap="none" rtlCol="0">
            <a:spAutoFit/>
          </a:bodyPr>
          <a:lstStyle/>
          <a:p>
            <a:r>
              <a:rPr kumimoji="1" lang="en-US" altLang="ja-JP" sz="1100" dirty="0"/>
              <a:t>backup</a:t>
            </a:r>
            <a:endParaRPr kumimoji="1" lang="ja-JP" altLang="en-US" sz="1100" dirty="0"/>
          </a:p>
        </p:txBody>
      </p:sp>
      <p:pic>
        <p:nvPicPr>
          <p:cNvPr id="139" name="図 138" descr="ロゴ&#10;&#10;AI によって生成されたコンテンツは間違っている可能性があります。">
            <a:extLst>
              <a:ext uri="{FF2B5EF4-FFF2-40B4-BE49-F238E27FC236}">
                <a16:creationId xmlns:a16="http://schemas.microsoft.com/office/drawing/2014/main" id="{C18D8845-C938-783A-1FEA-19ABA926CF8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48773" y="1408151"/>
            <a:ext cx="379246" cy="379246"/>
          </a:xfrm>
          <a:prstGeom prst="rect">
            <a:avLst/>
          </a:prstGeom>
        </p:spPr>
      </p:pic>
      <p:sp>
        <p:nvSpPr>
          <p:cNvPr id="3" name="テキスト ボックス 2">
            <a:extLst>
              <a:ext uri="{FF2B5EF4-FFF2-40B4-BE49-F238E27FC236}">
                <a16:creationId xmlns:a16="http://schemas.microsoft.com/office/drawing/2014/main" id="{13CD779E-7B81-D78C-15DA-9CF55DEFEDE7}"/>
              </a:ext>
            </a:extLst>
          </p:cNvPr>
          <p:cNvSpPr txBox="1"/>
          <p:nvPr/>
        </p:nvSpPr>
        <p:spPr>
          <a:xfrm>
            <a:off x="612980" y="3785890"/>
            <a:ext cx="516488" cy="261610"/>
          </a:xfrm>
          <a:prstGeom prst="rect">
            <a:avLst/>
          </a:prstGeom>
          <a:noFill/>
        </p:spPr>
        <p:txBody>
          <a:bodyPr wrap="none" rtlCol="0">
            <a:spAutoFit/>
          </a:bodyPr>
          <a:lstStyle/>
          <a:p>
            <a:r>
              <a:rPr kumimoji="1" lang="en-US" altLang="ja-JP" sz="1100" dirty="0"/>
              <a:t>/start</a:t>
            </a:r>
            <a:endParaRPr kumimoji="1" lang="ja-JP" altLang="en-US" sz="1100" dirty="0"/>
          </a:p>
        </p:txBody>
      </p:sp>
      <p:sp>
        <p:nvSpPr>
          <p:cNvPr id="4" name="テキスト ボックス 3">
            <a:extLst>
              <a:ext uri="{FF2B5EF4-FFF2-40B4-BE49-F238E27FC236}">
                <a16:creationId xmlns:a16="http://schemas.microsoft.com/office/drawing/2014/main" id="{3507DAF0-2740-2F15-8205-F2D136E8D300}"/>
              </a:ext>
            </a:extLst>
          </p:cNvPr>
          <p:cNvSpPr txBox="1"/>
          <p:nvPr/>
        </p:nvSpPr>
        <p:spPr>
          <a:xfrm>
            <a:off x="609926" y="3977948"/>
            <a:ext cx="606256" cy="261610"/>
          </a:xfrm>
          <a:prstGeom prst="rect">
            <a:avLst/>
          </a:prstGeom>
          <a:noFill/>
        </p:spPr>
        <p:txBody>
          <a:bodyPr wrap="none" rtlCol="0">
            <a:spAutoFit/>
          </a:bodyPr>
          <a:lstStyle/>
          <a:p>
            <a:r>
              <a:rPr kumimoji="1" lang="en-US" altLang="ja-JP" sz="1100" dirty="0"/>
              <a:t>/status</a:t>
            </a:r>
            <a:endParaRPr kumimoji="1" lang="ja-JP" altLang="en-US" sz="1100" dirty="0"/>
          </a:p>
        </p:txBody>
      </p:sp>
      <p:sp>
        <p:nvSpPr>
          <p:cNvPr id="5" name="テキスト ボックス 4">
            <a:extLst>
              <a:ext uri="{FF2B5EF4-FFF2-40B4-BE49-F238E27FC236}">
                <a16:creationId xmlns:a16="http://schemas.microsoft.com/office/drawing/2014/main" id="{A7CD8A86-5B23-4F5E-2019-38A9511663E5}"/>
              </a:ext>
            </a:extLst>
          </p:cNvPr>
          <p:cNvSpPr txBox="1"/>
          <p:nvPr/>
        </p:nvSpPr>
        <p:spPr>
          <a:xfrm>
            <a:off x="613309" y="4169999"/>
            <a:ext cx="513282" cy="261610"/>
          </a:xfrm>
          <a:prstGeom prst="rect">
            <a:avLst/>
          </a:prstGeom>
          <a:noFill/>
        </p:spPr>
        <p:txBody>
          <a:bodyPr wrap="none" rtlCol="0">
            <a:spAutoFit/>
          </a:bodyPr>
          <a:lstStyle/>
          <a:p>
            <a:r>
              <a:rPr kumimoji="1" lang="en-US" altLang="ja-JP" sz="1100" dirty="0"/>
              <a:t>/stop</a:t>
            </a:r>
            <a:endParaRPr kumimoji="1" lang="ja-JP" altLang="en-US" sz="1100" dirty="0"/>
          </a:p>
        </p:txBody>
      </p:sp>
    </p:spTree>
    <p:extLst>
      <p:ext uri="{BB962C8B-B14F-4D97-AF65-F5344CB8AC3E}">
        <p14:creationId xmlns:p14="http://schemas.microsoft.com/office/powerpoint/2010/main" val="3890211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B241DA-867F-3256-177A-02F6BFC06181}"/>
              </a:ext>
            </a:extLst>
          </p:cNvPr>
          <p:cNvSpPr>
            <a:spLocks noGrp="1"/>
          </p:cNvSpPr>
          <p:nvPr>
            <p:ph type="title"/>
          </p:nvPr>
        </p:nvSpPr>
        <p:spPr/>
        <p:txBody>
          <a:bodyPr/>
          <a:lstStyle/>
          <a:p>
            <a:r>
              <a:rPr lang="ja-JP" altLang="en-US" b="0" i="0" u="none" strike="noStrike" kern="100" baseline="0" dirty="0">
                <a:latin typeface="メイリオ" panose="020B0604030504040204" pitchFamily="50" charset="-128"/>
                <a:ea typeface="メイリオ" panose="020B0604030504040204" pitchFamily="50" charset="-128"/>
              </a:rPr>
              <a:t>工夫した点</a:t>
            </a:r>
            <a:r>
              <a:rPr lang="ja-JP" altLang="en-US" kern="100" dirty="0"/>
              <a:t>、面白かった点</a:t>
            </a:r>
            <a:endParaRPr lang="ja-JP" altLang="en-US" b="0" i="0" u="none" strike="noStrike" kern="100" baseline="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86151E8F-2A4F-164B-DF43-1A2D55FD4EEC}"/>
              </a:ext>
            </a:extLst>
          </p:cNvPr>
          <p:cNvSpPr txBox="1"/>
          <p:nvPr/>
        </p:nvSpPr>
        <p:spPr>
          <a:xfrm>
            <a:off x="488950" y="4603397"/>
            <a:ext cx="7340471" cy="369332"/>
          </a:xfrm>
          <a:prstGeom prst="rect">
            <a:avLst/>
          </a:prstGeom>
          <a:noFill/>
        </p:spPr>
        <p:txBody>
          <a:bodyPr wrap="none" rtlCol="0">
            <a:spAutoFit/>
          </a:bodyPr>
          <a:lstStyle/>
          <a:p>
            <a:r>
              <a:rPr kumimoji="1" lang="ja-JP" altLang="en-US" dirty="0"/>
              <a:t>すべてが知識０のところから始めたので、機能導入の度に苦労した</a:t>
            </a:r>
          </a:p>
        </p:txBody>
      </p:sp>
      <p:sp>
        <p:nvSpPr>
          <p:cNvPr id="7" name="テキスト ボックス 6">
            <a:extLst>
              <a:ext uri="{FF2B5EF4-FFF2-40B4-BE49-F238E27FC236}">
                <a16:creationId xmlns:a16="http://schemas.microsoft.com/office/drawing/2014/main" id="{744B6B12-B65F-95F0-0DDB-A0619C210EBB}"/>
              </a:ext>
            </a:extLst>
          </p:cNvPr>
          <p:cNvSpPr txBox="1"/>
          <p:nvPr/>
        </p:nvSpPr>
        <p:spPr>
          <a:xfrm>
            <a:off x="488950" y="2621112"/>
            <a:ext cx="8928100" cy="923330"/>
          </a:xfrm>
          <a:prstGeom prst="rect">
            <a:avLst/>
          </a:prstGeom>
          <a:noFill/>
        </p:spPr>
        <p:txBody>
          <a:bodyPr wrap="square" rtlCol="0">
            <a:spAutoFit/>
          </a:bodyPr>
          <a:lstStyle/>
          <a:p>
            <a:r>
              <a:rPr kumimoji="1" lang="ja-JP" altLang="en-US" dirty="0"/>
              <a:t>普通だったら</a:t>
            </a:r>
            <a:r>
              <a:rPr kumimoji="1" lang="en-US" altLang="ja-JP" dirty="0"/>
              <a:t>backup</a:t>
            </a:r>
            <a:r>
              <a:rPr kumimoji="1" lang="ja-JP" altLang="en-US" dirty="0"/>
              <a:t>は</a:t>
            </a:r>
            <a:r>
              <a:rPr kumimoji="1" lang="en-US" altLang="ja-JP" dirty="0"/>
              <a:t>AWS Backup</a:t>
            </a:r>
            <a:r>
              <a:rPr kumimoji="1" lang="ja-JP" altLang="en-US" dirty="0"/>
              <a:t>を使って定期的に行うようにするべきだが、</a:t>
            </a:r>
            <a:r>
              <a:rPr kumimoji="1" lang="ja-JP" altLang="en-US" dirty="0">
                <a:solidFill>
                  <a:srgbClr val="E4000F"/>
                </a:solidFill>
              </a:rPr>
              <a:t>予算削減を最大化するために</a:t>
            </a:r>
            <a:r>
              <a:rPr kumimoji="1" lang="en-US" altLang="ja-JP" dirty="0">
                <a:solidFill>
                  <a:srgbClr val="E4000F"/>
                </a:solidFill>
              </a:rPr>
              <a:t>/stop</a:t>
            </a:r>
            <a:r>
              <a:rPr kumimoji="1" lang="ja-JP" altLang="en-US" dirty="0">
                <a:solidFill>
                  <a:srgbClr val="E4000F"/>
                </a:solidFill>
              </a:rPr>
              <a:t>関数に指示</a:t>
            </a:r>
            <a:r>
              <a:rPr kumimoji="1" lang="ja-JP" altLang="en-US" dirty="0"/>
              <a:t>させるようにした。</a:t>
            </a:r>
            <a:endParaRPr kumimoji="1" lang="en-US" altLang="ja-JP" dirty="0"/>
          </a:p>
          <a:p>
            <a:r>
              <a:rPr kumimoji="1" lang="ja-JP" altLang="en-US" dirty="0"/>
              <a:t>結果的に</a:t>
            </a:r>
            <a:r>
              <a:rPr kumimoji="1" lang="en-US" altLang="ja-JP" dirty="0"/>
              <a:t>SSM</a:t>
            </a:r>
            <a:r>
              <a:rPr kumimoji="1" lang="ja-JP" altLang="en-US" dirty="0"/>
              <a:t>を学ぶことができた。</a:t>
            </a:r>
          </a:p>
        </p:txBody>
      </p:sp>
      <p:sp>
        <p:nvSpPr>
          <p:cNvPr id="9" name="テキスト ボックス 8">
            <a:extLst>
              <a:ext uri="{FF2B5EF4-FFF2-40B4-BE49-F238E27FC236}">
                <a16:creationId xmlns:a16="http://schemas.microsoft.com/office/drawing/2014/main" id="{A6D33FDA-DFB7-2355-8CFA-08742C32334F}"/>
              </a:ext>
            </a:extLst>
          </p:cNvPr>
          <p:cNvSpPr txBox="1"/>
          <p:nvPr/>
        </p:nvSpPr>
        <p:spPr>
          <a:xfrm>
            <a:off x="488950" y="1432345"/>
            <a:ext cx="8928100" cy="923330"/>
          </a:xfrm>
          <a:prstGeom prst="rect">
            <a:avLst/>
          </a:prstGeom>
          <a:noFill/>
        </p:spPr>
        <p:txBody>
          <a:bodyPr wrap="square" rtlCol="0">
            <a:spAutoFit/>
          </a:bodyPr>
          <a:lstStyle/>
          <a:p>
            <a:r>
              <a:rPr kumimoji="1" lang="ja-JP" altLang="en-US" dirty="0"/>
              <a:t>ブログなどで</a:t>
            </a:r>
            <a:r>
              <a:rPr kumimoji="1" lang="en-US" altLang="ja-JP" dirty="0"/>
              <a:t>/start, /status, /stop</a:t>
            </a:r>
            <a:r>
              <a:rPr kumimoji="1" lang="ja-JP" altLang="en-US" dirty="0"/>
              <a:t>の実装方法のものと、</a:t>
            </a:r>
            <a:r>
              <a:rPr kumimoji="1" lang="en-US" altLang="ja-JP" dirty="0"/>
              <a:t>lambda</a:t>
            </a:r>
            <a:r>
              <a:rPr kumimoji="1" lang="ja-JP" altLang="en-US" dirty="0"/>
              <a:t>を使ってインスタンスタイプを起動時に変更するものが見つけ、それらを参考に</a:t>
            </a:r>
            <a:r>
              <a:rPr kumimoji="1" lang="ja-JP" altLang="en-US" dirty="0">
                <a:solidFill>
                  <a:srgbClr val="E4000F"/>
                </a:solidFill>
              </a:rPr>
              <a:t>ほしい機能を組み合わせて実装</a:t>
            </a:r>
            <a:r>
              <a:rPr kumimoji="1" lang="ja-JP" altLang="en-US" dirty="0"/>
              <a:t>することができた。</a:t>
            </a:r>
            <a:endParaRPr kumimoji="1" lang="en-US" altLang="ja-JP" dirty="0"/>
          </a:p>
        </p:txBody>
      </p:sp>
      <p:sp>
        <p:nvSpPr>
          <p:cNvPr id="10" name="テキスト ボックス 9">
            <a:extLst>
              <a:ext uri="{FF2B5EF4-FFF2-40B4-BE49-F238E27FC236}">
                <a16:creationId xmlns:a16="http://schemas.microsoft.com/office/drawing/2014/main" id="{A0C18EE8-AFE5-7C1B-6C45-B85CD9CCC78C}"/>
              </a:ext>
            </a:extLst>
          </p:cNvPr>
          <p:cNvSpPr txBox="1"/>
          <p:nvPr/>
        </p:nvSpPr>
        <p:spPr>
          <a:xfrm>
            <a:off x="488950" y="5303010"/>
            <a:ext cx="8928100" cy="646331"/>
          </a:xfrm>
          <a:prstGeom prst="rect">
            <a:avLst/>
          </a:prstGeom>
          <a:noFill/>
        </p:spPr>
        <p:txBody>
          <a:bodyPr wrap="square" rtlCol="0">
            <a:spAutoFit/>
          </a:bodyPr>
          <a:lstStyle/>
          <a:p>
            <a:r>
              <a:rPr kumimoji="1" lang="ja-JP" altLang="en-US" dirty="0"/>
              <a:t>サーバーのメモリの使用率設定</a:t>
            </a:r>
            <a:r>
              <a:rPr kumimoji="1" lang="en-US" altLang="ja-JP" dirty="0"/>
              <a:t>(min7</a:t>
            </a:r>
            <a:r>
              <a:rPr kumimoji="1" lang="ja-JP" altLang="en-US" dirty="0"/>
              <a:t>割、</a:t>
            </a:r>
            <a:r>
              <a:rPr kumimoji="1" lang="en-US" altLang="ja-JP" dirty="0"/>
              <a:t>Max9</a:t>
            </a:r>
            <a:r>
              <a:rPr kumimoji="1" lang="ja-JP" altLang="en-US" dirty="0"/>
              <a:t>割</a:t>
            </a:r>
            <a:r>
              <a:rPr kumimoji="1" lang="en-US" altLang="ja-JP" dirty="0"/>
              <a:t>)</a:t>
            </a:r>
            <a:r>
              <a:rPr kumimoji="1" lang="ja-JP" altLang="en-US" dirty="0"/>
              <a:t>が適切だったかがまだ検証できていない。</a:t>
            </a:r>
            <a:r>
              <a:rPr kumimoji="1" lang="en-US" altLang="ja-JP" dirty="0"/>
              <a:t>CloudWatch</a:t>
            </a:r>
            <a:r>
              <a:rPr kumimoji="1" lang="ja-JP" altLang="en-US" dirty="0"/>
              <a:t>導入後負荷テストが出来ていないので、調べていきたい。</a:t>
            </a:r>
          </a:p>
        </p:txBody>
      </p:sp>
      <p:sp>
        <p:nvSpPr>
          <p:cNvPr id="3" name="テキスト ボックス 2">
            <a:extLst>
              <a:ext uri="{FF2B5EF4-FFF2-40B4-BE49-F238E27FC236}">
                <a16:creationId xmlns:a16="http://schemas.microsoft.com/office/drawing/2014/main" id="{13991077-48E7-654C-4D46-34A17C584635}"/>
              </a:ext>
            </a:extLst>
          </p:cNvPr>
          <p:cNvSpPr txBox="1"/>
          <p:nvPr/>
        </p:nvSpPr>
        <p:spPr>
          <a:xfrm>
            <a:off x="488950" y="3750754"/>
            <a:ext cx="8928100" cy="646331"/>
          </a:xfrm>
          <a:prstGeom prst="rect">
            <a:avLst/>
          </a:prstGeom>
          <a:noFill/>
        </p:spPr>
        <p:txBody>
          <a:bodyPr wrap="square" rtlCol="0">
            <a:spAutoFit/>
          </a:bodyPr>
          <a:lstStyle/>
          <a:p>
            <a:r>
              <a:rPr kumimoji="1" lang="en-US" altLang="ja-JP" dirty="0"/>
              <a:t>CloudWatch</a:t>
            </a:r>
            <a:r>
              <a:rPr kumimoji="1" lang="ja-JP" altLang="en-US" dirty="0"/>
              <a:t>を導入することでインスタンスの使用状況が可視化できたのは面白かった。</a:t>
            </a:r>
          </a:p>
        </p:txBody>
      </p:sp>
    </p:spTree>
    <p:extLst>
      <p:ext uri="{BB962C8B-B14F-4D97-AF65-F5344CB8AC3E}">
        <p14:creationId xmlns:p14="http://schemas.microsoft.com/office/powerpoint/2010/main" val="3138461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E44143-3FDA-8811-F6EC-2CDCBD3E9E44}"/>
              </a:ext>
            </a:extLst>
          </p:cNvPr>
          <p:cNvSpPr>
            <a:spLocks noGrp="1"/>
          </p:cNvSpPr>
          <p:nvPr>
            <p:ph type="title"/>
          </p:nvPr>
        </p:nvSpPr>
        <p:spPr/>
        <p:txBody>
          <a:bodyPr/>
          <a:lstStyle/>
          <a:p>
            <a:r>
              <a:rPr kumimoji="1" lang="ja-JP" altLang="en-US" dirty="0"/>
              <a:t>技術力</a:t>
            </a:r>
          </a:p>
        </p:txBody>
      </p:sp>
      <p:sp>
        <p:nvSpPr>
          <p:cNvPr id="3" name="フッター プレースホルダー 2">
            <a:extLst>
              <a:ext uri="{FF2B5EF4-FFF2-40B4-BE49-F238E27FC236}">
                <a16:creationId xmlns:a16="http://schemas.microsoft.com/office/drawing/2014/main" id="{B393CF49-41B4-75DF-6763-5A47F61E8947}"/>
              </a:ext>
            </a:extLst>
          </p:cNvPr>
          <p:cNvSpPr>
            <a:spLocks noGrp="1"/>
          </p:cNvSpPr>
          <p:nvPr>
            <p:ph type="ftr" sz="quarter" idx="11"/>
          </p:nvPr>
        </p:nvSpPr>
        <p:spPr/>
        <p:txBody>
          <a:bodyPr/>
          <a:lstStyle/>
          <a:p>
            <a:r>
              <a:rPr kumimoji="1" lang="en-US" altLang="ja-JP"/>
              <a:t>Ref:</a:t>
            </a:r>
            <a:endParaRPr kumimoji="1" lang="ja-JP" altLang="en-US" dirty="0"/>
          </a:p>
        </p:txBody>
      </p:sp>
      <p:sp>
        <p:nvSpPr>
          <p:cNvPr id="5" name="テキスト ボックス 4">
            <a:extLst>
              <a:ext uri="{FF2B5EF4-FFF2-40B4-BE49-F238E27FC236}">
                <a16:creationId xmlns:a16="http://schemas.microsoft.com/office/drawing/2014/main" id="{47B86ED0-9662-A9DE-FDCF-85CF114F1C1A}"/>
              </a:ext>
            </a:extLst>
          </p:cNvPr>
          <p:cNvSpPr txBox="1"/>
          <p:nvPr/>
        </p:nvSpPr>
        <p:spPr>
          <a:xfrm>
            <a:off x="488950" y="1259443"/>
            <a:ext cx="4598438" cy="369332"/>
          </a:xfrm>
          <a:prstGeom prst="rect">
            <a:avLst/>
          </a:prstGeom>
          <a:noFill/>
        </p:spPr>
        <p:txBody>
          <a:bodyPr wrap="none" rtlCol="0">
            <a:spAutoFit/>
          </a:bodyPr>
          <a:lstStyle/>
          <a:p>
            <a:r>
              <a:rPr kumimoji="1" lang="ja-JP" altLang="en-US" dirty="0"/>
              <a:t>研究で使用した言語 </a:t>
            </a:r>
            <a:r>
              <a:rPr kumimoji="1" lang="en-US" altLang="ja-JP" dirty="0"/>
              <a:t>: Mathematica, python</a:t>
            </a:r>
            <a:endParaRPr kumimoji="1" lang="ja-JP" altLang="en-US" dirty="0"/>
          </a:p>
        </p:txBody>
      </p:sp>
      <p:sp>
        <p:nvSpPr>
          <p:cNvPr id="6" name="テキスト ボックス 5">
            <a:extLst>
              <a:ext uri="{FF2B5EF4-FFF2-40B4-BE49-F238E27FC236}">
                <a16:creationId xmlns:a16="http://schemas.microsoft.com/office/drawing/2014/main" id="{DE439C4A-AFB4-D661-0325-773EC8A70ACB}"/>
              </a:ext>
            </a:extLst>
          </p:cNvPr>
          <p:cNvSpPr txBox="1"/>
          <p:nvPr/>
        </p:nvSpPr>
        <p:spPr>
          <a:xfrm>
            <a:off x="488950" y="1795502"/>
            <a:ext cx="5371022" cy="369332"/>
          </a:xfrm>
          <a:prstGeom prst="rect">
            <a:avLst/>
          </a:prstGeom>
          <a:noFill/>
        </p:spPr>
        <p:txBody>
          <a:bodyPr wrap="none" rtlCol="0">
            <a:spAutoFit/>
          </a:bodyPr>
          <a:lstStyle/>
          <a:p>
            <a:r>
              <a:rPr kumimoji="1" lang="ja-JP" altLang="en-US" dirty="0"/>
              <a:t>アルバイトで経験した言語</a:t>
            </a:r>
            <a:r>
              <a:rPr kumimoji="1" lang="en-US" altLang="ja-JP" dirty="0"/>
              <a:t>: HTML, CSS, (</a:t>
            </a:r>
            <a:r>
              <a:rPr kumimoji="1" lang="en-US" altLang="ja-JP" dirty="0" err="1"/>
              <a:t>javascript</a:t>
            </a:r>
            <a:r>
              <a:rPr kumimoji="1" lang="en-US" altLang="ja-JP" dirty="0"/>
              <a:t>)</a:t>
            </a:r>
            <a:endParaRPr kumimoji="1" lang="ja-JP" altLang="en-US" dirty="0"/>
          </a:p>
        </p:txBody>
      </p:sp>
      <p:sp>
        <p:nvSpPr>
          <p:cNvPr id="7" name="テキスト ボックス 6">
            <a:extLst>
              <a:ext uri="{FF2B5EF4-FFF2-40B4-BE49-F238E27FC236}">
                <a16:creationId xmlns:a16="http://schemas.microsoft.com/office/drawing/2014/main" id="{9CBA24D3-4F6A-3A00-07B6-1C1A1DF5BE05}"/>
              </a:ext>
            </a:extLst>
          </p:cNvPr>
          <p:cNvSpPr txBox="1"/>
          <p:nvPr/>
        </p:nvSpPr>
        <p:spPr>
          <a:xfrm>
            <a:off x="488950" y="2347212"/>
            <a:ext cx="3472617" cy="369332"/>
          </a:xfrm>
          <a:prstGeom prst="rect">
            <a:avLst/>
          </a:prstGeom>
          <a:noFill/>
        </p:spPr>
        <p:txBody>
          <a:bodyPr wrap="none" rtlCol="0">
            <a:spAutoFit/>
          </a:bodyPr>
          <a:lstStyle/>
          <a:p>
            <a:r>
              <a:rPr kumimoji="1" lang="ja-JP" altLang="en-US" dirty="0"/>
              <a:t>趣味で勉強したもの</a:t>
            </a:r>
            <a:r>
              <a:rPr kumimoji="1" lang="en-US" altLang="ja-JP" dirty="0"/>
              <a:t>: git, Docker</a:t>
            </a:r>
            <a:endParaRPr kumimoji="1" lang="ja-JP" altLang="en-US" dirty="0"/>
          </a:p>
        </p:txBody>
      </p:sp>
      <p:sp>
        <p:nvSpPr>
          <p:cNvPr id="9" name="テキスト ボックス 8">
            <a:extLst>
              <a:ext uri="{FF2B5EF4-FFF2-40B4-BE49-F238E27FC236}">
                <a16:creationId xmlns:a16="http://schemas.microsoft.com/office/drawing/2014/main" id="{45B52818-9FC0-6156-2045-151E744AFAAA}"/>
              </a:ext>
            </a:extLst>
          </p:cNvPr>
          <p:cNvSpPr txBox="1"/>
          <p:nvPr/>
        </p:nvSpPr>
        <p:spPr>
          <a:xfrm>
            <a:off x="488950" y="3161566"/>
            <a:ext cx="8595879" cy="369332"/>
          </a:xfrm>
          <a:prstGeom prst="rect">
            <a:avLst/>
          </a:prstGeom>
          <a:noFill/>
        </p:spPr>
        <p:txBody>
          <a:bodyPr wrap="none" rtlCol="0">
            <a:spAutoFit/>
          </a:bodyPr>
          <a:lstStyle/>
          <a:p>
            <a:r>
              <a:rPr kumimoji="1" lang="en-US" altLang="ja-JP" dirty="0"/>
              <a:t>Docker</a:t>
            </a:r>
            <a:r>
              <a:rPr kumimoji="1" lang="ja-JP" altLang="en-US" dirty="0"/>
              <a:t>上に</a:t>
            </a:r>
            <a:r>
              <a:rPr kumimoji="1" lang="en-US" altLang="ja-JP" dirty="0"/>
              <a:t>Minecraft</a:t>
            </a:r>
            <a:r>
              <a:rPr kumimoji="1" lang="ja-JP" altLang="en-US" dirty="0"/>
              <a:t>サーバーを置いたり、</a:t>
            </a:r>
            <a:r>
              <a:rPr kumimoji="1" lang="en-US" altLang="ja-JP" dirty="0"/>
              <a:t>python</a:t>
            </a:r>
            <a:r>
              <a:rPr kumimoji="1" lang="ja-JP" altLang="en-US" dirty="0"/>
              <a:t>の開発環境を構築したりした。</a:t>
            </a:r>
            <a:endParaRPr kumimoji="1" lang="en-US" altLang="ja-JP" dirty="0"/>
          </a:p>
        </p:txBody>
      </p:sp>
      <p:sp>
        <p:nvSpPr>
          <p:cNvPr id="10" name="テキスト ボックス 9">
            <a:extLst>
              <a:ext uri="{FF2B5EF4-FFF2-40B4-BE49-F238E27FC236}">
                <a16:creationId xmlns:a16="http://schemas.microsoft.com/office/drawing/2014/main" id="{FF421D5F-62A1-7CD5-4F01-12E24774081D}"/>
              </a:ext>
            </a:extLst>
          </p:cNvPr>
          <p:cNvSpPr txBox="1"/>
          <p:nvPr/>
        </p:nvSpPr>
        <p:spPr>
          <a:xfrm>
            <a:off x="488950" y="3530899"/>
            <a:ext cx="8810299" cy="923330"/>
          </a:xfrm>
          <a:prstGeom prst="rect">
            <a:avLst/>
          </a:prstGeom>
          <a:noFill/>
        </p:spPr>
        <p:txBody>
          <a:bodyPr wrap="square" rtlCol="0">
            <a:spAutoFit/>
          </a:bodyPr>
          <a:lstStyle/>
          <a:p>
            <a:r>
              <a:rPr kumimoji="1" lang="en-US" altLang="ja-JP" dirty="0" err="1"/>
              <a:t>Dockerfile</a:t>
            </a:r>
            <a:r>
              <a:rPr kumimoji="1" lang="en-US" altLang="ja-JP" dirty="0"/>
              <a:t>, docker-compose</a:t>
            </a:r>
            <a:r>
              <a:rPr kumimoji="1" lang="ja-JP" altLang="en-US" dirty="0"/>
              <a:t>でコンテナの作成。</a:t>
            </a:r>
            <a:endParaRPr kumimoji="1" lang="en-US" altLang="ja-JP" dirty="0"/>
          </a:p>
          <a:p>
            <a:r>
              <a:rPr kumimoji="1" lang="en-US" altLang="ja-JP" dirty="0" err="1"/>
              <a:t>VSCode</a:t>
            </a:r>
            <a:r>
              <a:rPr kumimoji="1" lang="ja-JP" altLang="en-US" dirty="0"/>
              <a:t>の拡張機能 </a:t>
            </a:r>
            <a:r>
              <a:rPr kumimoji="1" lang="en-US" altLang="ja-JP" dirty="0" err="1"/>
              <a:t>devcontainer</a:t>
            </a:r>
            <a:r>
              <a:rPr kumimoji="1" lang="ja-JP" altLang="en-US" dirty="0"/>
              <a:t>でコンテナを作成し、ローカルのソースとコンテナのボリュームをマウントして開発した。</a:t>
            </a:r>
          </a:p>
        </p:txBody>
      </p:sp>
    </p:spTree>
    <p:extLst>
      <p:ext uri="{BB962C8B-B14F-4D97-AF65-F5344CB8AC3E}">
        <p14:creationId xmlns:p14="http://schemas.microsoft.com/office/powerpoint/2010/main" val="1144532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186FC0-F885-B282-FCE5-59C7E35E2848}"/>
              </a:ext>
            </a:extLst>
          </p:cNvPr>
          <p:cNvSpPr>
            <a:spLocks noGrp="1"/>
          </p:cNvSpPr>
          <p:nvPr>
            <p:ph type="title"/>
          </p:nvPr>
        </p:nvSpPr>
        <p:spPr/>
        <p:txBody>
          <a:bodyPr/>
          <a:lstStyle/>
          <a:p>
            <a:r>
              <a:rPr kumimoji="1" lang="en-US" altLang="ja-JP" dirty="0"/>
              <a:t>URL</a:t>
            </a:r>
            <a:endParaRPr kumimoji="1" lang="ja-JP" altLang="en-US" dirty="0"/>
          </a:p>
        </p:txBody>
      </p:sp>
      <p:sp>
        <p:nvSpPr>
          <p:cNvPr id="3" name="フッター プレースホルダー 2">
            <a:extLst>
              <a:ext uri="{FF2B5EF4-FFF2-40B4-BE49-F238E27FC236}">
                <a16:creationId xmlns:a16="http://schemas.microsoft.com/office/drawing/2014/main" id="{9F64D25A-841C-621C-1B7D-FCBF67811C1B}"/>
              </a:ext>
            </a:extLst>
          </p:cNvPr>
          <p:cNvSpPr>
            <a:spLocks noGrp="1"/>
          </p:cNvSpPr>
          <p:nvPr>
            <p:ph type="ftr" sz="quarter" idx="11"/>
          </p:nvPr>
        </p:nvSpPr>
        <p:spPr/>
        <p:txBody>
          <a:bodyPr/>
          <a:lstStyle/>
          <a:p>
            <a:r>
              <a:rPr kumimoji="1" lang="en-US" altLang="ja-JP"/>
              <a:t>Ref:</a:t>
            </a:r>
            <a:endParaRPr kumimoji="1" lang="ja-JP" altLang="en-US" dirty="0"/>
          </a:p>
        </p:txBody>
      </p:sp>
      <p:sp>
        <p:nvSpPr>
          <p:cNvPr id="5" name="テキスト ボックス 4">
            <a:extLst>
              <a:ext uri="{FF2B5EF4-FFF2-40B4-BE49-F238E27FC236}">
                <a16:creationId xmlns:a16="http://schemas.microsoft.com/office/drawing/2014/main" id="{33E00384-E82D-602E-4B5A-1C05B4410E50}"/>
              </a:ext>
            </a:extLst>
          </p:cNvPr>
          <p:cNvSpPr txBox="1"/>
          <p:nvPr/>
        </p:nvSpPr>
        <p:spPr>
          <a:xfrm>
            <a:off x="488950" y="1795502"/>
            <a:ext cx="6642386" cy="369332"/>
          </a:xfrm>
          <a:prstGeom prst="rect">
            <a:avLst/>
          </a:prstGeom>
          <a:noFill/>
        </p:spPr>
        <p:txBody>
          <a:bodyPr wrap="square">
            <a:spAutoFit/>
          </a:bodyPr>
          <a:lstStyle/>
          <a:p>
            <a:r>
              <a:rPr lang="ja-JP" altLang="en-US" dirty="0"/>
              <a:t>https://github.com/yatarou666/EC2-discord_presentation.git</a:t>
            </a:r>
          </a:p>
        </p:txBody>
      </p:sp>
      <p:pic>
        <p:nvPicPr>
          <p:cNvPr id="9" name="図 8" descr="QR コード&#10;&#10;AI によって生成されたコンテンツは間違っている可能性があります。">
            <a:extLst>
              <a:ext uri="{FF2B5EF4-FFF2-40B4-BE49-F238E27FC236}">
                <a16:creationId xmlns:a16="http://schemas.microsoft.com/office/drawing/2014/main" id="{430F82BF-92C0-02AB-35C4-E59EA9790C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1336" y="1143286"/>
            <a:ext cx="2285714" cy="2285714"/>
          </a:xfrm>
          <a:prstGeom prst="rect">
            <a:avLst/>
          </a:prstGeom>
        </p:spPr>
      </p:pic>
      <p:sp>
        <p:nvSpPr>
          <p:cNvPr id="10" name="テキスト ボックス 9">
            <a:extLst>
              <a:ext uri="{FF2B5EF4-FFF2-40B4-BE49-F238E27FC236}">
                <a16:creationId xmlns:a16="http://schemas.microsoft.com/office/drawing/2014/main" id="{A62742A5-C5CD-31FA-1DC4-AA70EBDC1801}"/>
              </a:ext>
            </a:extLst>
          </p:cNvPr>
          <p:cNvSpPr txBox="1"/>
          <p:nvPr/>
        </p:nvSpPr>
        <p:spPr>
          <a:xfrm>
            <a:off x="488950" y="1259443"/>
            <a:ext cx="2723823" cy="369332"/>
          </a:xfrm>
          <a:prstGeom prst="rect">
            <a:avLst/>
          </a:prstGeom>
          <a:noFill/>
        </p:spPr>
        <p:txBody>
          <a:bodyPr wrap="none" rtlCol="0">
            <a:spAutoFit/>
          </a:bodyPr>
          <a:lstStyle/>
          <a:p>
            <a:r>
              <a:rPr kumimoji="1" lang="ja-JP" altLang="en-US" dirty="0"/>
              <a:t>今回のシステムのコード</a:t>
            </a:r>
          </a:p>
        </p:txBody>
      </p:sp>
      <p:sp>
        <p:nvSpPr>
          <p:cNvPr id="11" name="テキスト ボックス 10">
            <a:extLst>
              <a:ext uri="{FF2B5EF4-FFF2-40B4-BE49-F238E27FC236}">
                <a16:creationId xmlns:a16="http://schemas.microsoft.com/office/drawing/2014/main" id="{7EFADD6E-E661-86F5-8E10-2BB4ACBA9C08}"/>
              </a:ext>
            </a:extLst>
          </p:cNvPr>
          <p:cNvSpPr txBox="1"/>
          <p:nvPr/>
        </p:nvSpPr>
        <p:spPr>
          <a:xfrm>
            <a:off x="488950" y="3608388"/>
            <a:ext cx="2031325" cy="369332"/>
          </a:xfrm>
          <a:prstGeom prst="rect">
            <a:avLst/>
          </a:prstGeom>
          <a:noFill/>
        </p:spPr>
        <p:txBody>
          <a:bodyPr wrap="none" rtlCol="0">
            <a:spAutoFit/>
          </a:bodyPr>
          <a:lstStyle/>
          <a:p>
            <a:r>
              <a:rPr kumimoji="1" lang="ja-JP" altLang="en-US" dirty="0"/>
              <a:t>参考にしたサイト</a:t>
            </a:r>
          </a:p>
        </p:txBody>
      </p:sp>
      <p:sp>
        <p:nvSpPr>
          <p:cNvPr id="13" name="テキスト ボックス 12">
            <a:extLst>
              <a:ext uri="{FF2B5EF4-FFF2-40B4-BE49-F238E27FC236}">
                <a16:creationId xmlns:a16="http://schemas.microsoft.com/office/drawing/2014/main" id="{E5A99838-1990-7A26-880D-F6DFD27B4377}"/>
              </a:ext>
            </a:extLst>
          </p:cNvPr>
          <p:cNvSpPr txBox="1"/>
          <p:nvPr/>
        </p:nvSpPr>
        <p:spPr>
          <a:xfrm>
            <a:off x="988290" y="4462221"/>
            <a:ext cx="8428759" cy="369332"/>
          </a:xfrm>
          <a:prstGeom prst="rect">
            <a:avLst/>
          </a:prstGeom>
          <a:noFill/>
        </p:spPr>
        <p:txBody>
          <a:bodyPr wrap="square">
            <a:spAutoFit/>
          </a:bodyPr>
          <a:lstStyle/>
          <a:p>
            <a:r>
              <a:rPr lang="ja-JP" altLang="en-US" dirty="0"/>
              <a:t>https://blog.usize-tech.com/discord-manage-ec2/#toc3</a:t>
            </a:r>
          </a:p>
        </p:txBody>
      </p:sp>
      <p:sp>
        <p:nvSpPr>
          <p:cNvPr id="15" name="テキスト ボックス 14">
            <a:extLst>
              <a:ext uri="{FF2B5EF4-FFF2-40B4-BE49-F238E27FC236}">
                <a16:creationId xmlns:a16="http://schemas.microsoft.com/office/drawing/2014/main" id="{0DDD6011-9AB3-8169-C861-B24AEEBE0156}"/>
              </a:ext>
            </a:extLst>
          </p:cNvPr>
          <p:cNvSpPr txBox="1"/>
          <p:nvPr/>
        </p:nvSpPr>
        <p:spPr>
          <a:xfrm>
            <a:off x="988290" y="5350327"/>
            <a:ext cx="8428760" cy="369332"/>
          </a:xfrm>
          <a:prstGeom prst="rect">
            <a:avLst/>
          </a:prstGeom>
          <a:noFill/>
        </p:spPr>
        <p:txBody>
          <a:bodyPr wrap="square">
            <a:spAutoFit/>
          </a:bodyPr>
          <a:lstStyle/>
          <a:p>
            <a:r>
              <a:rPr lang="ja-JP" altLang="en-US" dirty="0"/>
              <a:t>https://qiita.com/unichiku/items/616edc2f41801d8594a3</a:t>
            </a:r>
          </a:p>
        </p:txBody>
      </p:sp>
      <p:sp>
        <p:nvSpPr>
          <p:cNvPr id="16" name="テキスト ボックス 15">
            <a:extLst>
              <a:ext uri="{FF2B5EF4-FFF2-40B4-BE49-F238E27FC236}">
                <a16:creationId xmlns:a16="http://schemas.microsoft.com/office/drawing/2014/main" id="{208EE802-E977-CDE9-273D-AC3B6B18D668}"/>
              </a:ext>
            </a:extLst>
          </p:cNvPr>
          <p:cNvSpPr txBox="1"/>
          <p:nvPr/>
        </p:nvSpPr>
        <p:spPr>
          <a:xfrm>
            <a:off x="488950" y="4914902"/>
            <a:ext cx="5807872" cy="369332"/>
          </a:xfrm>
          <a:prstGeom prst="rect">
            <a:avLst/>
          </a:prstGeom>
          <a:noFill/>
        </p:spPr>
        <p:txBody>
          <a:bodyPr wrap="none" rtlCol="0">
            <a:spAutoFit/>
          </a:bodyPr>
          <a:lstStyle/>
          <a:p>
            <a:r>
              <a:rPr kumimoji="1" lang="ja-JP" altLang="en-US" dirty="0"/>
              <a:t>・</a:t>
            </a:r>
            <a:r>
              <a:rPr kumimoji="1" lang="en-US" altLang="ja-JP" dirty="0"/>
              <a:t>【AWS】EC2</a:t>
            </a:r>
            <a:r>
              <a:rPr kumimoji="1" lang="ja-JP" altLang="en-US" dirty="0"/>
              <a:t>を起動</a:t>
            </a:r>
            <a:r>
              <a:rPr kumimoji="1" lang="en-US" altLang="ja-JP" dirty="0"/>
              <a:t>&amp;</a:t>
            </a:r>
            <a:r>
              <a:rPr kumimoji="1" lang="ja-JP" altLang="en-US" dirty="0"/>
              <a:t>停止</a:t>
            </a:r>
            <a:r>
              <a:rPr kumimoji="1" lang="en-US" altLang="ja-JP" dirty="0"/>
              <a:t>&amp;</a:t>
            </a:r>
            <a:r>
              <a:rPr kumimoji="1" lang="ja-JP" altLang="en-US" dirty="0"/>
              <a:t>性能変更する</a:t>
            </a:r>
            <a:r>
              <a:rPr kumimoji="1" lang="en-US" altLang="ja-JP" dirty="0"/>
              <a:t>discord bot</a:t>
            </a:r>
            <a:endParaRPr kumimoji="1" lang="ja-JP" altLang="en-US" dirty="0"/>
          </a:p>
        </p:txBody>
      </p:sp>
      <p:sp>
        <p:nvSpPr>
          <p:cNvPr id="17" name="テキスト ボックス 16">
            <a:extLst>
              <a:ext uri="{FF2B5EF4-FFF2-40B4-BE49-F238E27FC236}">
                <a16:creationId xmlns:a16="http://schemas.microsoft.com/office/drawing/2014/main" id="{DC44031D-2B9D-6AF8-F137-A35E0FE8D49E}"/>
              </a:ext>
            </a:extLst>
          </p:cNvPr>
          <p:cNvSpPr txBox="1"/>
          <p:nvPr/>
        </p:nvSpPr>
        <p:spPr>
          <a:xfrm>
            <a:off x="488950" y="4065693"/>
            <a:ext cx="5655907" cy="369332"/>
          </a:xfrm>
          <a:prstGeom prst="rect">
            <a:avLst/>
          </a:prstGeom>
          <a:noFill/>
        </p:spPr>
        <p:txBody>
          <a:bodyPr wrap="none" rtlCol="0">
            <a:spAutoFit/>
          </a:bodyPr>
          <a:lstStyle/>
          <a:p>
            <a:r>
              <a:rPr kumimoji="1" lang="ja-JP" altLang="en-US" dirty="0"/>
              <a:t>・</a:t>
            </a:r>
            <a:r>
              <a:rPr kumimoji="1" lang="en-US" altLang="ja-JP" dirty="0"/>
              <a:t>Discord </a:t>
            </a:r>
            <a:r>
              <a:rPr kumimoji="1" lang="ja-JP" altLang="en-US" dirty="0"/>
              <a:t>から </a:t>
            </a:r>
            <a:r>
              <a:rPr kumimoji="1" lang="en-US" altLang="ja-JP" dirty="0"/>
              <a:t>Amazon EC2 </a:t>
            </a:r>
            <a:r>
              <a:rPr kumimoji="1" lang="ja-JP" altLang="en-US" dirty="0"/>
              <a:t>の起動・停止を管理する</a:t>
            </a:r>
          </a:p>
        </p:txBody>
      </p:sp>
    </p:spTree>
    <p:extLst>
      <p:ext uri="{BB962C8B-B14F-4D97-AF65-F5344CB8AC3E}">
        <p14:creationId xmlns:p14="http://schemas.microsoft.com/office/powerpoint/2010/main" val="4054160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CD6B83-844B-182C-B6B3-32EB3F5194E1}"/>
              </a:ext>
            </a:extLst>
          </p:cNvPr>
          <p:cNvSpPr>
            <a:spLocks noGrp="1"/>
          </p:cNvSpPr>
          <p:nvPr>
            <p:ph type="title"/>
          </p:nvPr>
        </p:nvSpPr>
        <p:spPr/>
        <p:txBody>
          <a:bodyPr/>
          <a:lstStyle/>
          <a:p>
            <a:r>
              <a:rPr lang="ja-JP" altLang="en-US" b="0" i="0" u="none" strike="noStrike" kern="100" baseline="0" dirty="0">
                <a:latin typeface="メイリオ" panose="020B0604030504040204" pitchFamily="50" charset="-128"/>
                <a:ea typeface="メイリオ" panose="020B0604030504040204" pitchFamily="50" charset="-128"/>
              </a:rPr>
              <a:t>開発順序</a:t>
            </a:r>
          </a:p>
        </p:txBody>
      </p:sp>
      <p:sp>
        <p:nvSpPr>
          <p:cNvPr id="4" name="テキスト ボックス 3">
            <a:extLst>
              <a:ext uri="{FF2B5EF4-FFF2-40B4-BE49-F238E27FC236}">
                <a16:creationId xmlns:a16="http://schemas.microsoft.com/office/drawing/2014/main" id="{A198F48F-60C3-81D6-41FE-DC57D9990092}"/>
              </a:ext>
            </a:extLst>
          </p:cNvPr>
          <p:cNvSpPr txBox="1"/>
          <p:nvPr/>
        </p:nvSpPr>
        <p:spPr>
          <a:xfrm>
            <a:off x="488950" y="1444109"/>
            <a:ext cx="8928100" cy="646331"/>
          </a:xfrm>
          <a:prstGeom prst="rect">
            <a:avLst/>
          </a:prstGeom>
          <a:noFill/>
        </p:spPr>
        <p:txBody>
          <a:bodyPr wrap="square" rtlCol="0">
            <a:spAutoFit/>
          </a:bodyPr>
          <a:lstStyle/>
          <a:p>
            <a:r>
              <a:rPr kumimoji="1" lang="ja-JP" altLang="en-US" dirty="0"/>
              <a:t>サーバーの</a:t>
            </a:r>
            <a:r>
              <a:rPr kumimoji="1" lang="en-US" altLang="ja-JP" dirty="0"/>
              <a:t>AWS</a:t>
            </a:r>
            <a:r>
              <a:rPr kumimoji="1" lang="ja-JP" altLang="en-US" dirty="0"/>
              <a:t>への移行</a:t>
            </a:r>
            <a:r>
              <a:rPr kumimoji="1" lang="en-US" altLang="ja-JP" dirty="0"/>
              <a:t>(</a:t>
            </a:r>
            <a:r>
              <a:rPr kumimoji="1" lang="ja-JP" altLang="en-US" dirty="0"/>
              <a:t>東京リージョン</a:t>
            </a:r>
            <a:r>
              <a:rPr kumimoji="1" lang="en-US" altLang="ja-JP" dirty="0"/>
              <a:t>)</a:t>
            </a:r>
            <a:r>
              <a:rPr kumimoji="1" lang="ja-JP" altLang="en-US" dirty="0"/>
              <a:t>、</a:t>
            </a:r>
            <a:r>
              <a:rPr kumimoji="1" lang="en-US" altLang="ja-JP" dirty="0"/>
              <a:t>discord bot</a:t>
            </a:r>
            <a:r>
              <a:rPr kumimoji="1" lang="ja-JP" altLang="en-US" dirty="0"/>
              <a:t>で起動、停止、ステータス確認までの実装は友人が行った。</a:t>
            </a:r>
          </a:p>
        </p:txBody>
      </p:sp>
      <p:sp>
        <p:nvSpPr>
          <p:cNvPr id="5" name="テキスト ボックス 4">
            <a:extLst>
              <a:ext uri="{FF2B5EF4-FFF2-40B4-BE49-F238E27FC236}">
                <a16:creationId xmlns:a16="http://schemas.microsoft.com/office/drawing/2014/main" id="{A467D193-1B1A-F1F5-300E-3468B2EF792B}"/>
              </a:ext>
            </a:extLst>
          </p:cNvPr>
          <p:cNvSpPr txBox="1"/>
          <p:nvPr/>
        </p:nvSpPr>
        <p:spPr>
          <a:xfrm>
            <a:off x="488950" y="2203771"/>
            <a:ext cx="6417141" cy="369332"/>
          </a:xfrm>
          <a:prstGeom prst="rect">
            <a:avLst/>
          </a:prstGeom>
          <a:noFill/>
        </p:spPr>
        <p:txBody>
          <a:bodyPr wrap="none" rtlCol="0">
            <a:spAutoFit/>
          </a:bodyPr>
          <a:lstStyle/>
          <a:p>
            <a:r>
              <a:rPr kumimoji="1" lang="ja-JP" altLang="en-US" dirty="0"/>
              <a:t>改良案をお互いに出し合いながら、段階的に私が実装した。</a:t>
            </a:r>
          </a:p>
        </p:txBody>
      </p:sp>
      <p:sp>
        <p:nvSpPr>
          <p:cNvPr id="6" name="テキスト ボックス 5">
            <a:extLst>
              <a:ext uri="{FF2B5EF4-FFF2-40B4-BE49-F238E27FC236}">
                <a16:creationId xmlns:a16="http://schemas.microsoft.com/office/drawing/2014/main" id="{6D34CFEB-A0C7-2B16-5A59-3CE7F4C948E2}"/>
              </a:ext>
            </a:extLst>
          </p:cNvPr>
          <p:cNvSpPr txBox="1"/>
          <p:nvPr/>
        </p:nvSpPr>
        <p:spPr>
          <a:xfrm>
            <a:off x="775855" y="2686434"/>
            <a:ext cx="8641195" cy="3970318"/>
          </a:xfrm>
          <a:prstGeom prst="rect">
            <a:avLst/>
          </a:prstGeom>
          <a:noFill/>
        </p:spPr>
        <p:txBody>
          <a:bodyPr wrap="square" rtlCol="0">
            <a:spAutoFit/>
          </a:bodyPr>
          <a:lstStyle/>
          <a:p>
            <a:pPr marL="342900" indent="-342900">
              <a:buFont typeface="+mj-lt"/>
              <a:buAutoNum type="arabicPeriod"/>
            </a:pPr>
            <a:r>
              <a:rPr kumimoji="1" lang="ja-JP" altLang="en-US" dirty="0"/>
              <a:t>リージョンをムンバイに</a:t>
            </a:r>
            <a:endParaRPr kumimoji="1" lang="en-US" altLang="ja-JP" dirty="0"/>
          </a:p>
          <a:p>
            <a:pPr marL="800100" lvl="1" indent="-342900">
              <a:buFont typeface="Arial" panose="020B0604020202020204" pitchFamily="34" charset="0"/>
              <a:buChar char="•"/>
            </a:pPr>
            <a:r>
              <a:rPr kumimoji="1" lang="ja-JP" altLang="en-US" dirty="0"/>
              <a:t>東京より同じスペックでおよそ半額に</a:t>
            </a:r>
            <a:endParaRPr kumimoji="1" lang="en-US" altLang="ja-JP" dirty="0"/>
          </a:p>
          <a:p>
            <a:pPr marL="800100" lvl="1" indent="-342900">
              <a:buFont typeface="Arial" panose="020B0604020202020204" pitchFamily="34" charset="0"/>
              <a:buChar char="•"/>
            </a:pPr>
            <a:r>
              <a:rPr kumimoji="1" lang="ja-JP" altLang="en-US" dirty="0"/>
              <a:t>スナップショットによって移行</a:t>
            </a:r>
            <a:endParaRPr kumimoji="1" lang="en-US" altLang="ja-JP" dirty="0"/>
          </a:p>
          <a:p>
            <a:pPr marL="342900" indent="-342900">
              <a:buFont typeface="+mj-lt"/>
              <a:buAutoNum type="arabicPeriod"/>
            </a:pPr>
            <a:r>
              <a:rPr kumimoji="1" lang="ja-JP" altLang="en-US" dirty="0"/>
              <a:t>公式サーバーから</a:t>
            </a:r>
            <a:r>
              <a:rPr kumimoji="1" lang="en-US" altLang="ja-JP" dirty="0"/>
              <a:t>mod</a:t>
            </a:r>
            <a:r>
              <a:rPr kumimoji="1" lang="ja-JP" altLang="en-US" dirty="0"/>
              <a:t>サーバーに</a:t>
            </a:r>
            <a:endParaRPr kumimoji="1" lang="en-US" altLang="ja-JP" dirty="0"/>
          </a:p>
          <a:p>
            <a:pPr marL="800100" lvl="1" indent="-342900">
              <a:buFont typeface="Arial" panose="020B0604020202020204" pitchFamily="34" charset="0"/>
              <a:buChar char="•"/>
            </a:pPr>
            <a:r>
              <a:rPr kumimoji="1" lang="ja-JP" altLang="en-US" dirty="0"/>
              <a:t>軽量化</a:t>
            </a:r>
            <a:r>
              <a:rPr kumimoji="1" lang="en-US" altLang="ja-JP" dirty="0"/>
              <a:t>mod</a:t>
            </a:r>
            <a:r>
              <a:rPr kumimoji="1" lang="ja-JP" altLang="en-US" dirty="0"/>
              <a:t>などの導入</a:t>
            </a:r>
            <a:endParaRPr kumimoji="1" lang="en-US" altLang="ja-JP" dirty="0"/>
          </a:p>
          <a:p>
            <a:pPr marL="342900" indent="-342900">
              <a:buFont typeface="+mj-lt"/>
              <a:buAutoNum type="arabicPeriod"/>
            </a:pPr>
            <a:r>
              <a:rPr kumimoji="1" lang="en-US" altLang="ja-JP" dirty="0"/>
              <a:t>/start</a:t>
            </a:r>
            <a:r>
              <a:rPr kumimoji="1" lang="ja-JP" altLang="en-US" dirty="0"/>
              <a:t>にインスタンスタイプの変更機能を追加</a:t>
            </a:r>
            <a:endParaRPr kumimoji="1" lang="en-US" altLang="ja-JP" dirty="0"/>
          </a:p>
          <a:p>
            <a:pPr marL="800100" lvl="1" indent="-342900">
              <a:buFont typeface="Arial" panose="020B0604020202020204" pitchFamily="34" charset="0"/>
              <a:buChar char="•"/>
            </a:pPr>
            <a:r>
              <a:rPr kumimoji="1" lang="en-US" altLang="ja-JP" dirty="0"/>
              <a:t>t4g.small, medium, large</a:t>
            </a:r>
            <a:r>
              <a:rPr kumimoji="1" lang="ja-JP" altLang="en-US" dirty="0"/>
              <a:t>を選択できる</a:t>
            </a:r>
            <a:endParaRPr kumimoji="1" lang="en-US" altLang="ja-JP" dirty="0"/>
          </a:p>
          <a:p>
            <a:pPr marL="342900" indent="-342900">
              <a:buFont typeface="+mj-lt"/>
              <a:buAutoNum type="arabicPeriod"/>
            </a:pPr>
            <a:r>
              <a:rPr kumimoji="1" lang="ja-JP" altLang="en-US" dirty="0"/>
              <a:t>タイプ変更機能の追加に伴いサーバー起動コマンドのメモリ割り当てを動的に設定</a:t>
            </a:r>
            <a:endParaRPr kumimoji="1" lang="en-US" altLang="ja-JP" dirty="0"/>
          </a:p>
          <a:p>
            <a:pPr marL="800100" lvl="1" indent="-342900">
              <a:buFont typeface="Arial" panose="020B0604020202020204" pitchFamily="34" charset="0"/>
              <a:buChar char="•"/>
            </a:pPr>
            <a:r>
              <a:rPr kumimoji="1" lang="ja-JP" altLang="en-US" dirty="0"/>
              <a:t>インスタンス内で起動時に自身のメモリ量を取得し、</a:t>
            </a:r>
            <a:r>
              <a:rPr kumimoji="1" lang="en-US" altLang="ja-JP" dirty="0"/>
              <a:t>min7</a:t>
            </a:r>
            <a:r>
              <a:rPr kumimoji="1" lang="ja-JP" altLang="en-US" dirty="0"/>
              <a:t>割、</a:t>
            </a:r>
            <a:r>
              <a:rPr kumimoji="1" lang="en-US" altLang="ja-JP" dirty="0"/>
              <a:t>Max9</a:t>
            </a:r>
            <a:r>
              <a:rPr kumimoji="1" lang="ja-JP" altLang="en-US" dirty="0"/>
              <a:t>割で起動</a:t>
            </a:r>
            <a:endParaRPr kumimoji="1" lang="en-US" altLang="ja-JP" dirty="0"/>
          </a:p>
          <a:p>
            <a:pPr marL="342900" indent="-342900">
              <a:buFont typeface="+mj-lt"/>
              <a:buAutoNum type="arabicPeriod"/>
            </a:pPr>
            <a:r>
              <a:rPr kumimoji="1" lang="en-US" altLang="ja-JP" dirty="0"/>
              <a:t>CloudWatch</a:t>
            </a:r>
            <a:r>
              <a:rPr kumimoji="1" lang="ja-JP" altLang="en-US" dirty="0"/>
              <a:t>で起動中の動作を監視</a:t>
            </a:r>
            <a:endParaRPr kumimoji="1" lang="en-US" altLang="ja-JP" dirty="0"/>
          </a:p>
          <a:p>
            <a:pPr marL="342900" indent="-342900">
              <a:buFont typeface="+mj-lt"/>
              <a:buAutoNum type="arabicPeriod"/>
            </a:pPr>
            <a:r>
              <a:rPr kumimoji="1" lang="en-US" altLang="ja-JP" dirty="0"/>
              <a:t>/stop</a:t>
            </a:r>
            <a:r>
              <a:rPr kumimoji="1" lang="ja-JP" altLang="en-US" dirty="0"/>
              <a:t>に</a:t>
            </a:r>
            <a:r>
              <a:rPr kumimoji="1" lang="en-US" altLang="ja-JP" dirty="0"/>
              <a:t>backup</a:t>
            </a:r>
            <a:r>
              <a:rPr kumimoji="1" lang="ja-JP" altLang="en-US" dirty="0"/>
              <a:t>を作成するオプションを追加</a:t>
            </a:r>
            <a:endParaRPr kumimoji="1" lang="en-US" altLang="ja-JP" dirty="0"/>
          </a:p>
          <a:p>
            <a:pPr marL="800100" lvl="1" indent="-342900">
              <a:buFont typeface="Arial" panose="020B0604020202020204" pitchFamily="34" charset="0"/>
              <a:buChar char="•"/>
            </a:pPr>
            <a:r>
              <a:rPr lang="en-US" altLang="ja-JP" b="0" i="0" dirty="0">
                <a:effectLst/>
                <a:latin typeface="gg sans"/>
              </a:rPr>
              <a:t>SSM</a:t>
            </a:r>
            <a:r>
              <a:rPr lang="ja-JP" altLang="en-US" b="0" i="0" dirty="0">
                <a:effectLst/>
                <a:latin typeface="gg sans"/>
              </a:rPr>
              <a:t>を通してインスタンス内で</a:t>
            </a:r>
            <a:r>
              <a:rPr lang="en-US" altLang="ja-JP" b="0" i="0" dirty="0">
                <a:effectLst/>
                <a:latin typeface="gg sans"/>
              </a:rPr>
              <a:t>backup</a:t>
            </a:r>
            <a:r>
              <a:rPr lang="ja-JP" altLang="en-US" b="0" i="0" dirty="0">
                <a:effectLst/>
                <a:latin typeface="gg sans"/>
              </a:rPr>
              <a:t>作成を指示</a:t>
            </a:r>
            <a:endParaRPr lang="en-US" altLang="ja-JP" b="0" i="0" dirty="0">
              <a:effectLst/>
              <a:latin typeface="gg sans"/>
            </a:endParaRPr>
          </a:p>
        </p:txBody>
      </p:sp>
      <p:sp>
        <p:nvSpPr>
          <p:cNvPr id="3" name="矢印: 右 2">
            <a:extLst>
              <a:ext uri="{FF2B5EF4-FFF2-40B4-BE49-F238E27FC236}">
                <a16:creationId xmlns:a16="http://schemas.microsoft.com/office/drawing/2014/main" id="{0A539C0D-AEE9-0DB6-1B1E-40011CA1E10A}"/>
              </a:ext>
            </a:extLst>
          </p:cNvPr>
          <p:cNvSpPr/>
          <p:nvPr/>
        </p:nvSpPr>
        <p:spPr>
          <a:xfrm rot="5400000">
            <a:off x="-1322196" y="4365889"/>
            <a:ext cx="3622291" cy="263380"/>
          </a:xfrm>
          <a:prstGeom prst="rightArrow">
            <a:avLst/>
          </a:prstGeom>
          <a:solidFill>
            <a:srgbClr val="E4000F">
              <a:alpha val="80000"/>
            </a:srgb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Tree>
    <p:extLst>
      <p:ext uri="{BB962C8B-B14F-4D97-AF65-F5344CB8AC3E}">
        <p14:creationId xmlns:p14="http://schemas.microsoft.com/office/powerpoint/2010/main" val="2020008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8829A5-D125-755F-5927-E61697051E56}"/>
              </a:ext>
            </a:extLst>
          </p:cNvPr>
          <p:cNvSpPr>
            <a:spLocks noGrp="1"/>
          </p:cNvSpPr>
          <p:nvPr>
            <p:ph type="title"/>
          </p:nvPr>
        </p:nvSpPr>
        <p:spPr/>
        <p:txBody>
          <a:bodyPr/>
          <a:lstStyle/>
          <a:p>
            <a:r>
              <a:rPr kumimoji="1" lang="ja-JP" altLang="en-US" dirty="0"/>
              <a:t>開発相談の様子</a:t>
            </a:r>
          </a:p>
        </p:txBody>
      </p:sp>
      <p:pic>
        <p:nvPicPr>
          <p:cNvPr id="5" name="図 4" descr="グラフィカル ユーザー インターフェイス, テキスト, アプリケーション&#10;&#10;AI によって生成されたコンテンツは間違っている可能性があります。">
            <a:extLst>
              <a:ext uri="{FF2B5EF4-FFF2-40B4-BE49-F238E27FC236}">
                <a16:creationId xmlns:a16="http://schemas.microsoft.com/office/drawing/2014/main" id="{217165EA-705D-8B8E-0B01-114EF2A444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720" y="961505"/>
            <a:ext cx="8988559" cy="5896495"/>
          </a:xfrm>
          <a:prstGeom prst="rect">
            <a:avLst/>
          </a:prstGeom>
        </p:spPr>
      </p:pic>
    </p:spTree>
    <p:extLst>
      <p:ext uri="{BB962C8B-B14F-4D97-AF65-F5344CB8AC3E}">
        <p14:creationId xmlns:p14="http://schemas.microsoft.com/office/powerpoint/2010/main" val="1723138101"/>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2">
      <a:majorFont>
        <a:latin typeface="Segoe UI"/>
        <a:ea typeface="メイリオ"/>
        <a:cs typeface=""/>
      </a:majorFont>
      <a:minorFont>
        <a:latin typeface="Segoe UI"/>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alpha val="80000"/>
          </a:schemeClr>
        </a:solidFill>
      </a:spPr>
      <a:bodyPr rtlCol="0" anchor="ctr"/>
      <a:lstStyle>
        <a:defPPr algn="ctr">
          <a:defRPr kumimoji="1" b="1" dirty="0" smtClean="0"/>
        </a:defPPr>
      </a:lstStyle>
      <a:style>
        <a:lnRef idx="2">
          <a:schemeClr val="accent1">
            <a:shade val="15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1183</TotalTime>
  <Words>714</Words>
  <Application>Microsoft Office PowerPoint</Application>
  <PresentationFormat>A4 210 x 297 mm</PresentationFormat>
  <Paragraphs>73</Paragraphs>
  <Slides>9</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9</vt:i4>
      </vt:variant>
    </vt:vector>
  </HeadingPairs>
  <TitlesOfParts>
    <vt:vector size="17" baseType="lpstr">
      <vt:lpstr>gg sans</vt:lpstr>
      <vt:lpstr>MS PGothic</vt:lpstr>
      <vt:lpstr>メイリオ</vt:lpstr>
      <vt:lpstr>メイリオ</vt:lpstr>
      <vt:lpstr>游ゴシック</vt:lpstr>
      <vt:lpstr>Arial</vt:lpstr>
      <vt:lpstr>Segoe UI</vt:lpstr>
      <vt:lpstr>Office テーマ</vt:lpstr>
      <vt:lpstr>AWS EC2上のゲームサーバーをDiscord BOTで起動できるシステム開発</vt:lpstr>
      <vt:lpstr>きっかけ</vt:lpstr>
      <vt:lpstr>要件</vt:lpstr>
      <vt:lpstr>機能を簡単に</vt:lpstr>
      <vt:lpstr>工夫した点、面白かった点</vt:lpstr>
      <vt:lpstr>技術力</vt:lpstr>
      <vt:lpstr>URL</vt:lpstr>
      <vt:lpstr>開発順序</vt:lpstr>
      <vt:lpstr>開発相談の様子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将太郎 谷田</dc:creator>
  <cp:lastModifiedBy>将太郎 谷田</cp:lastModifiedBy>
  <cp:revision>12</cp:revision>
  <dcterms:created xsi:type="dcterms:W3CDTF">2024-02-03T03:44:45Z</dcterms:created>
  <dcterms:modified xsi:type="dcterms:W3CDTF">2025-03-21T05:29:47Z</dcterms:modified>
</cp:coreProperties>
</file>