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72" r:id="rId2"/>
    <p:sldId id="273" r:id="rId3"/>
    <p:sldId id="258" r:id="rId4"/>
    <p:sldId id="281" r:id="rId5"/>
    <p:sldId id="771" r:id="rId6"/>
    <p:sldId id="770" r:id="rId7"/>
    <p:sldId id="773" r:id="rId8"/>
    <p:sldId id="779" r:id="rId9"/>
    <p:sldId id="813" r:id="rId10"/>
    <p:sldId id="815" r:id="rId11"/>
    <p:sldId id="814" r:id="rId12"/>
    <p:sldId id="776" r:id="rId13"/>
    <p:sldId id="816" r:id="rId14"/>
    <p:sldId id="817" r:id="rId15"/>
    <p:sldId id="778" r:id="rId16"/>
    <p:sldId id="818" r:id="rId17"/>
    <p:sldId id="819" r:id="rId18"/>
    <p:sldId id="820" r:id="rId19"/>
    <p:sldId id="821" r:id="rId20"/>
    <p:sldId id="759" r:id="rId21"/>
    <p:sldId id="758" r:id="rId22"/>
    <p:sldId id="4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2FE31-2070-D1D8-A34E-F9DB0AA9A729}" v="390" dt="2020-12-26T15:18:39.115"/>
    <p1510:client id="{045A4965-B513-6B71-45A6-B68B6AFE84A0}" v="67" dt="2020-12-26T20:30:46.896"/>
    <p1510:client id="{1D94FB88-6CE6-6B13-D879-F7E8D01337CA}" v="360" dt="2021-01-03T02:19:39.892"/>
    <p1510:client id="{2F685D47-1B98-2E9E-44E9-38F2D014CAAC}" v="22" dt="2020-12-28T15:26:16.614"/>
    <p1510:client id="{4687724C-769A-535A-BE5E-08839305FA50}" v="5582" dt="2020-12-27T20:13:39.224"/>
    <p1510:client id="{4FF76B9D-D465-E8D3-A9CB-C6E438D0913C}" v="3096" dt="2021-01-03T00:04:50.364"/>
    <p1510:client id="{51E3BD4C-B373-0951-C494-FB7E86FF0635}" v="2429" dt="2020-12-29T23:03:22.866"/>
    <p1510:client id="{5465CEFE-2D65-ED3F-442B-E74DF3DBF3B0}" v="613" dt="2020-12-23T23:53:09.940"/>
    <p1510:client id="{5780114A-CD68-0EF9-0069-27EA9FFE2F46}" v="88" dt="2021-01-03T00:33:49.633"/>
    <p1510:client id="{5A6657F4-CD6A-8EED-C2D3-6A31C6E9CDB4}" v="2259" dt="2021-01-01T23:32:28.714"/>
    <p1510:client id="{6E304E32-E42C-98B0-D233-9BA72E4A68D0}" v="1188" dt="2021-01-03T01:36:55.738"/>
    <p1510:client id="{70223C47-8670-9B15-A461-042D2F1DE4F7}" v="7422" dt="2020-12-31T14:25:20.982"/>
    <p1510:client id="{754A752B-A398-7C33-B6DC-89A0654AD307}" v="1138" dt="2020-12-30T13:10:01.288"/>
    <p1510:client id="{82ABAE2D-A526-4624-91EE-FBA7FD5F51E0}" v="9" dt="2020-12-23T22:41:08.207"/>
    <p1510:client id="{8D08CB4A-F5FD-579C-494F-72FCF19F3C05}" v="739" dt="2021-01-03T17:15:14.198"/>
    <p1510:client id="{8F696AE0-6236-8D1E-3618-87162776C622}" v="5712" dt="2021-01-01T00:07:13.795"/>
    <p1510:client id="{92EE3A6C-AA0E-C214-B649-F7902FC49070}" v="430" dt="2021-03-12T15:35:14.594"/>
    <p1510:client id="{9A177FFB-FB64-37AF-17C7-CCEC2C193DFF}" v="4481" dt="2020-12-29T13:20:50.336"/>
    <p1510:client id="{9BAF1ED5-055F-E59B-0FDB-D8176D5BAF08}" v="655" dt="2021-01-03T01:57:12.342"/>
    <p1510:client id="{9FAE6B2D-A840-C296-BC63-93A7ECEB04E4}" v="1807" dt="2021-01-03T15:35:35.469"/>
    <p1510:client id="{B4F8CEB5-E72C-8A8D-D25E-09B41B53A554}" v="6468" dt="2020-12-28T22:37:18.221"/>
    <p1510:client id="{C2F04716-BDFB-72E1-8E0B-591BAC2A83A6}" v="1704" dt="2020-12-25T23:07:35.464"/>
    <p1510:client id="{C413B264-8D43-A9BB-C85E-7F30A00A6453}" v="3644" dt="2020-12-26T15:02:32.673"/>
    <p1510:client id="{C552E5C9-89A9-5AE8-628E-6D0DD8066444}" v="3550" dt="2020-12-26T20:12:43.454"/>
    <p1510:client id="{C93DCB4C-25A3-1ED5-3966-BC729D694996}" v="2365" dt="2021-01-02T17:58:05.469"/>
    <p1510:client id="{F2F8A2BF-5B5D-26F4-FB14-1055AE089F65}" v="1095" dt="2021-01-03T16:31:13.6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CC2D-0AF9-4166-9DD0-52A258A6A029}" type="datetimeFigureOut">
              <a:rPr lang="en-US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283C-2CD9-4321-9FBB-684AE41D516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3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0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9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AASD 4004</a:t>
            </a:r>
          </a:p>
          <a:p>
            <a:r>
              <a:rPr lang="en-US">
                <a:latin typeface="roboto"/>
                <a:cs typeface="Calibri Light"/>
              </a:rPr>
              <a:t>Machine Learning  - II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roboto"/>
              </a:rPr>
              <a:t>Applied AI Solutions Developer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5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Types of Chatbots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Types of Chatbots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0E1FF276-255A-4B72-B8BC-7C1D470BA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111" y="1847182"/>
            <a:ext cx="8109973" cy="3860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74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Types of Chatbots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A5C36-2468-4FD8-9905-E53187334839}"/>
              </a:ext>
            </a:extLst>
          </p:cNvPr>
          <p:cNvSpPr txBox="1"/>
          <p:nvPr/>
        </p:nvSpPr>
        <p:spPr>
          <a:xfrm>
            <a:off x="938981" y="1700981"/>
            <a:ext cx="10297651" cy="4756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roboto"/>
                <a:ea typeface="+mj-ea"/>
                <a:cs typeface="Calibri Light"/>
              </a:rPr>
              <a:t>Dumb bots (Rule based)</a:t>
            </a:r>
            <a:endParaRPr lang="en-US">
              <a:ea typeface="+mj-ea"/>
            </a:endParaRPr>
          </a:p>
          <a:p>
            <a:pPr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Answer questions based on some simple rules that they are trained on.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roboto"/>
                <a:ea typeface="+mj-ea"/>
                <a:cs typeface="Calibri Light"/>
              </a:rPr>
              <a:t>Smart bots (Self-learning)</a:t>
            </a:r>
          </a:p>
          <a:p>
            <a:pPr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Relies on Artificial Intelligence(AI) &amp; Machine Learning(ML) technologies to converse with users.</a:t>
            </a:r>
          </a:p>
          <a:p>
            <a:pPr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Retrieval-based chatbots</a:t>
            </a:r>
            <a:endParaRPr lang="en-US" sz="3000">
              <a:latin typeface="roboto"/>
              <a:ea typeface="+mj-ea"/>
              <a:cs typeface="Calibri Light"/>
            </a:endParaRPr>
          </a:p>
          <a:p>
            <a:pPr lvl="2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Generative chatbots</a:t>
            </a:r>
            <a:endParaRPr lang="en-US" sz="300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0369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Retrieval Chatbots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C40F5-F1AD-4582-8B89-6905477BD24D}"/>
              </a:ext>
            </a:extLst>
          </p:cNvPr>
          <p:cNvSpPr txBox="1"/>
          <p:nvPr/>
        </p:nvSpPr>
        <p:spPr>
          <a:xfrm>
            <a:off x="889820" y="1717368"/>
            <a:ext cx="9838812" cy="3484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Ranks the best response from a finite set of predefined responses</a:t>
            </a:r>
          </a:p>
          <a:p>
            <a:pPr>
              <a:lnSpc>
                <a:spcPct val="110000"/>
              </a:lnSpc>
              <a:spcBef>
                <a:spcPts val="1000"/>
              </a:spcBef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Responses are entered </a:t>
            </a:r>
          </a:p>
          <a:p>
            <a:pPr marL="457200" lvl="2">
              <a:lnSpc>
                <a:spcPct val="110000"/>
              </a:lnSpc>
              <a:spcBef>
                <a:spcPts val="1000"/>
              </a:spcBef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manually</a:t>
            </a:r>
          </a:p>
          <a:p>
            <a:pPr marL="457200" lvl="2">
              <a:lnSpc>
                <a:spcPct val="110000"/>
              </a:lnSpc>
              <a:spcBef>
                <a:spcPts val="1000"/>
              </a:spcBef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based on a knowledge base of pre-existing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11093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Retrieval Chatbots Examples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11610-612E-408A-A3D4-B3313546DAB9}"/>
              </a:ext>
            </a:extLst>
          </p:cNvPr>
          <p:cNvSpPr txBox="1"/>
          <p:nvPr/>
        </p:nvSpPr>
        <p:spPr>
          <a:xfrm>
            <a:off x="938981" y="1389626"/>
            <a:ext cx="10805650" cy="2468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roboto"/>
                <a:ea typeface="+mj-ea"/>
                <a:cs typeface="Calibri Light"/>
              </a:rPr>
              <a:t>What are your store timings?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roboto"/>
                <a:ea typeface="+mj-ea"/>
                <a:cs typeface="Calibri Light"/>
              </a:rPr>
              <a:t>Answer: 9 AM to 5 PM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roboto"/>
                <a:ea typeface="+mj-ea"/>
                <a:cs typeface="Calibri Light"/>
              </a:rPr>
              <a:t>Where is my order?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roboto"/>
                <a:ea typeface="+mj-ea"/>
                <a:cs typeface="Calibri Light"/>
              </a:rPr>
              <a:t>Answer: It’s on its way and should reach you in 10 mins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9D462-214B-4372-9E95-FA40ECF7B02C}"/>
              </a:ext>
            </a:extLst>
          </p:cNvPr>
          <p:cNvSpPr txBox="1"/>
          <p:nvPr/>
        </p:nvSpPr>
        <p:spPr>
          <a:xfrm>
            <a:off x="447368" y="3970594"/>
            <a:ext cx="8069005" cy="24689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lvl="2">
              <a:lnSpc>
                <a:spcPct val="110000"/>
              </a:lnSpc>
              <a:spcBef>
                <a:spcPts val="1000"/>
              </a:spcBef>
            </a:pPr>
            <a:r>
              <a:rPr lang="en-US" sz="3000" u="sng" dirty="0">
                <a:latin typeface="roboto"/>
                <a:ea typeface="+mj-ea"/>
                <a:cs typeface="Calibri Light"/>
              </a:rPr>
              <a:t>Goal-oriented chatbot Applications</a:t>
            </a:r>
            <a:endParaRPr lang="en-US" u="sng">
              <a:ea typeface="+mj-ea"/>
              <a:cs typeface="Calibri" panose="020F0502020204030204"/>
            </a:endParaRPr>
          </a:p>
          <a:p>
            <a:pPr lvl="3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Customer support</a:t>
            </a:r>
          </a:p>
          <a:p>
            <a:pPr lvl="3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Lead generation</a:t>
            </a:r>
          </a:p>
          <a:p>
            <a:pPr lvl="3" indent="-4572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roboto"/>
                <a:ea typeface="+mj-ea"/>
                <a:cs typeface="Calibri Light"/>
              </a:rPr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63583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Simple Chatbot using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3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Simple FAQ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Simple Wiki 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SoTA</a:t>
            </a:r>
            <a:r>
              <a:rPr lang="en-US" dirty="0">
                <a:cs typeface="Calibri Light"/>
              </a:rPr>
              <a:t> Chatbot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4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91401"/>
            <a:ext cx="11479048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Persona Chatbot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8397D85-8A1B-4FB5-8CEE-EDA76E61B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71851" y="1579819"/>
            <a:ext cx="8728750" cy="4597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97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9848D248-4F95-4AEB-A8A3-E841AC7F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4C369ED-1D40-41D3-AA7A-10B26DF4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3E4D70A-0194-4118-808D-3AE000E06533}"/>
              </a:ext>
            </a:extLst>
          </p:cNvPr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roboto"/>
                <a:cs typeface="Calibri Light"/>
              </a:rPr>
              <a:t>Module 08</a:t>
            </a:r>
            <a:br>
              <a:rPr lang="en-US" dirty="0">
                <a:latin typeface="roboto"/>
                <a:cs typeface="Calibri Light"/>
              </a:rPr>
            </a:br>
            <a:r>
              <a:rPr lang="en-US">
                <a:latin typeface="roboto"/>
                <a:cs typeface="Calibri Light"/>
              </a:rPr>
              <a:t>Chatbots</a:t>
            </a:r>
            <a:endParaRPr lang="en-US">
              <a:latin typeface="robot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88A730-016B-491D-8966-20FA0BD8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roboto"/>
              </a:rPr>
              <a:t>Vejey</a:t>
            </a:r>
            <a:r>
              <a:rPr lang="en-US">
                <a:latin typeface="roboto"/>
              </a:rPr>
              <a:t> </a:t>
            </a:r>
            <a:r>
              <a:rPr lang="en-US" err="1">
                <a:latin typeface="roboto"/>
              </a:rPr>
              <a:t>Gandyer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261834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1163737" cy="2861495"/>
          </a:xfrm>
        </p:spPr>
        <p:txBody>
          <a:bodyPr/>
          <a:lstStyle/>
          <a:p>
            <a:r>
              <a:rPr lang="en-US">
                <a:cs typeface="Calibri Light"/>
              </a:rPr>
              <a:t>Exercise: Building Chatbots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0705"/>
            <a:ext cx="11023600" cy="150894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24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91401"/>
            <a:ext cx="11479048" cy="1325563"/>
          </a:xfrm>
        </p:spPr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Building Chatbots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1848324"/>
            <a:ext cx="10845501" cy="38148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Create a list of Chatbots</a:t>
            </a:r>
            <a:endParaRPr lang="en-US"/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       -   Simple Python Chatbot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       -   FAQ Chatbot</a:t>
            </a:r>
            <a:endParaRPr lang="en-US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>
                <a:latin typeface="roboto"/>
                <a:ea typeface="+mj-ea"/>
                <a:cs typeface="Calibri Light"/>
              </a:rPr>
              <a:t>       -    Wiki Chatbot</a:t>
            </a:r>
          </a:p>
          <a:p>
            <a:pPr marL="0" indent="0">
              <a:buNone/>
            </a:pPr>
            <a:endParaRPr lang="en-US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dirty="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8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roboto"/>
                <a:cs typeface="Calibri Light"/>
              </a:rPr>
              <a:t>Further Reading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69" y="1612442"/>
            <a:ext cx="10484281" cy="4075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Python libraries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- wikipedia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- CountVectorizer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- TFIDFVectorizer</a:t>
            </a:r>
          </a:p>
          <a:p>
            <a:pPr marL="0" indent="0">
              <a:buNone/>
            </a:pPr>
            <a:endParaRPr lang="en-US" sz="3200" dirty="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Calibri"/>
              <a:ea typeface="+mj-ea"/>
              <a:cs typeface="Calibri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  <a:p>
            <a:pPr marL="0" indent="0">
              <a:buNone/>
            </a:pPr>
            <a:endParaRPr lang="en-US" sz="3200">
              <a:latin typeface="roboto"/>
              <a:ea typeface="+mj-ea"/>
              <a:cs typeface="Calibri Light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>
                <a:latin typeface="roboto"/>
                <a:cs typeface="Calibri Light"/>
              </a:rPr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1659-67D8-48A6-9F91-4123D1BE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768" y="380027"/>
            <a:ext cx="6819921" cy="57556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Chatbots</a:t>
            </a:r>
            <a:endParaRPr lang="en-US" dirty="0">
              <a:ea typeface="+mj-ea"/>
            </a:endParaRP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Why Chatbots?</a:t>
            </a:r>
            <a:endParaRPr lang="en-US" dirty="0">
              <a:ea typeface="+mj-ea"/>
            </a:endParaRP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Evolution</a:t>
            </a:r>
            <a:endParaRPr lang="en-US" dirty="0">
              <a:ea typeface="+mj-ea"/>
            </a:endParaRP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Types of Chatbots</a:t>
            </a:r>
            <a:endParaRPr lang="en-US" dirty="0">
              <a:ea typeface="+mj-ea"/>
            </a:endParaRP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Simple Chatbot </a:t>
            </a: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FAQ Chatbot</a:t>
            </a:r>
            <a:endParaRPr lang="en-US" dirty="0">
              <a:ea typeface="+mj-ea"/>
            </a:endParaRPr>
          </a:p>
          <a:p>
            <a:pPr>
              <a:buNone/>
            </a:pPr>
            <a:r>
              <a:rPr lang="en-US" sz="3000" dirty="0">
                <a:latin typeface="roboto"/>
                <a:ea typeface="+mj-ea"/>
                <a:cs typeface="Calibri Light"/>
              </a:rPr>
              <a:t>Wiki Chatbot</a:t>
            </a:r>
          </a:p>
          <a:p>
            <a:pPr>
              <a:buNone/>
            </a:pPr>
            <a:r>
              <a:rPr lang="en-US" sz="3000" dirty="0" err="1">
                <a:latin typeface="roboto"/>
                <a:ea typeface="+mj-ea"/>
                <a:cs typeface="Calibri Light"/>
              </a:rPr>
              <a:t>SoTA</a:t>
            </a:r>
            <a:r>
              <a:rPr lang="en-US" sz="3000" dirty="0">
                <a:latin typeface="roboto"/>
                <a:ea typeface="+mj-ea"/>
                <a:cs typeface="Calibri Light"/>
              </a:rPr>
              <a:t> Chatbots *</a:t>
            </a:r>
          </a:p>
        </p:txBody>
      </p:sp>
      <p:pic>
        <p:nvPicPr>
          <p:cNvPr id="4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E376F483-1DA3-4922-A4DE-B5C7D265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5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30EB02E-681A-46B3-B1E0-87DF361E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0C51E-477B-4EB8-B637-0F2017A6899A}"/>
              </a:ext>
            </a:extLst>
          </p:cNvPr>
          <p:cNvSpPr txBox="1"/>
          <p:nvPr/>
        </p:nvSpPr>
        <p:spPr>
          <a:xfrm>
            <a:off x="8640916" y="5978012"/>
            <a:ext cx="32184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* Deep Learning – I course </a:t>
            </a:r>
          </a:p>
        </p:txBody>
      </p:sp>
    </p:spTree>
    <p:extLst>
      <p:ext uri="{BB962C8B-B14F-4D97-AF65-F5344CB8AC3E}">
        <p14:creationId xmlns:p14="http://schemas.microsoft.com/office/powerpoint/2010/main" val="27562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Chatbots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it?</a:t>
            </a:r>
            <a:endParaRPr lang="en-US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Chatbots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100">
                <a:latin typeface="roboto"/>
                <a:ea typeface="+mj-ea"/>
                <a:cs typeface="Calibri Light"/>
              </a:rPr>
              <a:t>A chatbot is one that will answer your query</a:t>
            </a: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1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100" dirty="0">
                <a:latin typeface="roboto"/>
                <a:ea typeface="+mj-ea"/>
                <a:cs typeface="Calibri Light"/>
              </a:rPr>
              <a:t>Captures the intent of the user query and matches with the </a:t>
            </a:r>
            <a:r>
              <a:rPr lang="en-US" sz="3100">
                <a:latin typeface="roboto"/>
                <a:ea typeface="+mj-ea"/>
                <a:cs typeface="Calibri Light"/>
              </a:rPr>
              <a:t>best possible response as an answer</a:t>
            </a:r>
            <a:endParaRPr lang="en-US" sz="31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71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 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Why Chatbots?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93EAB2-6FBA-400B-AF72-C319B9FC7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601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To create an amazing user experience by answering questions</a:t>
            </a:r>
            <a:endParaRPr lang="en-US">
              <a:latin typeface="Calibri" panose="020F0502020204030204"/>
              <a:ea typeface="+mj-ea"/>
              <a:cs typeface="Calibri" panose="020F0502020204030204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>
              <a:latin typeface="roboto"/>
              <a:ea typeface="+mj-ea"/>
              <a:cs typeface="Calibri Ligh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>
                <a:latin typeface="roboto"/>
                <a:ea typeface="+mj-ea"/>
                <a:cs typeface="Calibri Light"/>
              </a:rPr>
              <a:t>To decrease the manual labor by responding simple queries</a:t>
            </a:r>
            <a:endParaRPr lang="en-US" sz="3200" dirty="0">
              <a:latin typeface="roboto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52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6736-28D1-406B-8628-431090E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1A29-1103-49BF-97AB-9324DFB45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B1B78571-5DE6-4E46-A58B-6883237A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A8E199-8B72-4171-8B56-D4E91B7A4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8B15-D091-40A0-843E-ADFC1DEE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roboto"/>
                <a:cs typeface="Calibri Light"/>
              </a:rPr>
              <a:t>Evolution of Chatbots</a:t>
            </a:r>
            <a:endParaRPr lang="en-US" dirty="0"/>
          </a:p>
        </p:txBody>
      </p:sp>
      <p:pic>
        <p:nvPicPr>
          <p:cNvPr id="5" name="Picture 15" descr="Shape, rectangle&#10;&#10;Description automatically generated">
            <a:extLst>
              <a:ext uri="{FF2B5EF4-FFF2-40B4-BE49-F238E27FC236}">
                <a16:creationId xmlns:a16="http://schemas.microsoft.com/office/drawing/2014/main" id="{7942F2A7-D0E8-40B1-9E4B-4398CD88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0573"/>
            <a:ext cx="12199620" cy="416280"/>
          </a:xfrm>
          <a:prstGeom prst="rect">
            <a:avLst/>
          </a:prstGeom>
        </p:spPr>
      </p:pic>
      <p:pic>
        <p:nvPicPr>
          <p:cNvPr id="7" name="Picture 1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A1FB9DE-81D8-483F-A4B9-93130A5A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40" y="-2293"/>
            <a:ext cx="1965960" cy="583707"/>
          </a:xfrm>
          <a:prstGeom prst="rect">
            <a:avLst/>
          </a:prstGeom>
        </p:spPr>
      </p:pic>
      <p:pic>
        <p:nvPicPr>
          <p:cNvPr id="6" name="Picture 7" descr="Timeline&#10;&#10;Description automatically generated">
            <a:extLst>
              <a:ext uri="{FF2B5EF4-FFF2-40B4-BE49-F238E27FC236}">
                <a16:creationId xmlns:a16="http://schemas.microsoft.com/office/drawing/2014/main" id="{8CA3AC61-682F-4840-AE2C-282F8B203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14" y="1981826"/>
            <a:ext cx="11420166" cy="2902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02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Agenda</vt:lpstr>
      <vt:lpstr>Chatbots</vt:lpstr>
      <vt:lpstr>Chatbots</vt:lpstr>
      <vt:lpstr>Why </vt:lpstr>
      <vt:lpstr>Why Chatbots?</vt:lpstr>
      <vt:lpstr>Evolution</vt:lpstr>
      <vt:lpstr>Evolution of Chatbots</vt:lpstr>
      <vt:lpstr>Types of Chatbots</vt:lpstr>
      <vt:lpstr>Types of Chatbots</vt:lpstr>
      <vt:lpstr>Types of Chatbots</vt:lpstr>
      <vt:lpstr>Retrieval Chatbots</vt:lpstr>
      <vt:lpstr>Retrieval Chatbots Examples</vt:lpstr>
      <vt:lpstr>Simple Chatbot using Python</vt:lpstr>
      <vt:lpstr>Simple FAQ Chatbot</vt:lpstr>
      <vt:lpstr>Simple Wiki Chatbot</vt:lpstr>
      <vt:lpstr>SoTA Chatbot</vt:lpstr>
      <vt:lpstr>Persona Chatbot</vt:lpstr>
      <vt:lpstr>Exercise: Building Chatbots</vt:lpstr>
      <vt:lpstr>Building Chatbots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604</cp:revision>
  <dcterms:created xsi:type="dcterms:W3CDTF">2020-12-23T22:31:42Z</dcterms:created>
  <dcterms:modified xsi:type="dcterms:W3CDTF">2021-03-12T15:38:04Z</dcterms:modified>
</cp:coreProperties>
</file>