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72" r:id="rId2"/>
    <p:sldId id="273" r:id="rId3"/>
    <p:sldId id="258" r:id="rId4"/>
    <p:sldId id="281" r:id="rId5"/>
    <p:sldId id="771" r:id="rId6"/>
    <p:sldId id="776" r:id="rId7"/>
    <p:sldId id="818" r:id="rId8"/>
    <p:sldId id="819" r:id="rId9"/>
    <p:sldId id="820" r:id="rId10"/>
    <p:sldId id="823" r:id="rId11"/>
    <p:sldId id="822" r:id="rId12"/>
    <p:sldId id="821" r:id="rId13"/>
    <p:sldId id="826" r:id="rId14"/>
    <p:sldId id="825" r:id="rId15"/>
    <p:sldId id="828" r:id="rId16"/>
    <p:sldId id="827" r:id="rId17"/>
    <p:sldId id="830" r:id="rId18"/>
    <p:sldId id="829" r:id="rId19"/>
    <p:sldId id="831" r:id="rId20"/>
    <p:sldId id="833" r:id="rId21"/>
    <p:sldId id="832" r:id="rId22"/>
    <p:sldId id="834" r:id="rId23"/>
    <p:sldId id="835" r:id="rId24"/>
    <p:sldId id="4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1D94FB88-6CE6-6B13-D879-F7E8D01337CA}" v="360" dt="2021-01-03T02:19:39.892"/>
    <p1510:client id="{217E56F5-DB4A-A9E4-6504-6F93C2AB886C}" v="2940" dt="2021-03-13T22:50:02.138"/>
    <p1510:client id="{2F685D47-1B98-2E9E-44E9-38F2D014CAAC}" v="22" dt="2020-12-28T15:26:16.614"/>
    <p1510:client id="{3CFF5A23-591F-F9F7-DC0D-AA9598B4568A}" v="2003" dt="2021-03-14T22:34:16.989"/>
    <p1510:client id="{4687724C-769A-535A-BE5E-08839305FA50}" v="5582" dt="2020-12-27T20:13:39.224"/>
    <p1510:client id="{4FF76B9D-D465-E8D3-A9CB-C6E438D0913C}" v="3096" dt="2021-01-03T00:04:50.364"/>
    <p1510:client id="{51E3BD4C-B373-0951-C494-FB7E86FF0635}" v="2429" dt="2020-12-29T23:03:22.866"/>
    <p1510:client id="{5465CEFE-2D65-ED3F-442B-E74DF3DBF3B0}" v="613" dt="2020-12-23T23:53:09.940"/>
    <p1510:client id="{5780114A-CD68-0EF9-0069-27EA9FFE2F46}" v="88" dt="2021-01-03T00:33:49.633"/>
    <p1510:client id="{5A6657F4-CD6A-8EED-C2D3-6A31C6E9CDB4}" v="2259" dt="2021-01-01T23:32:28.714"/>
    <p1510:client id="{6E304E32-E42C-98B0-D233-9BA72E4A68D0}" v="1188" dt="2021-01-03T01:36:55.738"/>
    <p1510:client id="{70223C47-8670-9B15-A461-042D2F1DE4F7}" v="7422" dt="2020-12-31T14:25:20.982"/>
    <p1510:client id="{754A752B-A398-7C33-B6DC-89A0654AD307}" v="1138" dt="2020-12-30T13:10:01.288"/>
    <p1510:client id="{798E8E5E-7B51-5043-FDA7-BFA533B63E9E}" v="143" dt="2021-03-12T15:56:02.991"/>
    <p1510:client id="{7A99B39F-D0F1-B000-DB7E-AD65AD56E0CF}" v="173" dt="2021-03-12T17:22:16.374"/>
    <p1510:client id="{82ABAE2D-A526-4624-91EE-FBA7FD5F51E0}" v="9" dt="2020-12-23T22:41:08.207"/>
    <p1510:client id="{8F696AE0-6236-8D1E-3618-87162776C622}" v="5712" dt="2021-01-01T00:07:13.795"/>
    <p1510:client id="{9A177FFB-FB64-37AF-17C7-CCEC2C193DFF}" v="4481" dt="2020-12-29T13:20:50.336"/>
    <p1510:client id="{9BAF1ED5-055F-E59B-0FDB-D8176D5BAF08}" v="655" dt="2021-01-03T01:57:12.342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93DCB4C-25A3-1ED5-3966-BC729D694996}" v="2365" dt="2021-01-02T17:58:05.469"/>
    <p1510:client id="{CC2D336E-B051-EEF8-4F9A-87B33E62B679}" v="25" dt="2021-03-10T20:01:2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CC2D-0AF9-4166-9DD0-52A258A6A029}" type="datetimeFigureOut">
              <a:rPr lang="en-US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3283C-2CD9-4321-9FBB-684AE41D5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4004</a:t>
            </a:r>
          </a:p>
          <a:p>
            <a:r>
              <a:rPr lang="en-US">
                <a:latin typeface="roboto"/>
                <a:cs typeface="Calibri Light"/>
              </a:rPr>
              <a:t>Machine Learning  - II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Rotation</a:t>
            </a:r>
            <a:endParaRPr lang="en-US"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99539-CC50-419F-B8A1-98D60CB05FF9}"/>
              </a:ext>
            </a:extLst>
          </p:cNvPr>
          <p:cNvSpPr txBox="1"/>
          <p:nvPr/>
        </p:nvSpPr>
        <p:spPr>
          <a:xfrm>
            <a:off x="840059" y="1072374"/>
            <a:ext cx="1136680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boto"/>
                <a:ea typeface="+mn-lt"/>
                <a:cs typeface="Calibri Light"/>
              </a:rPr>
              <a:t>Rotation is rotating an image by some angle </a:t>
            </a:r>
            <a:r>
              <a:rPr lang="en-US" sz="3200" b="1">
                <a:latin typeface="roboto"/>
                <a:ea typeface="+mn-lt"/>
                <a:cs typeface="Calibri Light"/>
              </a:rPr>
              <a:t>θ</a:t>
            </a:r>
          </a:p>
          <a:p>
            <a:pPr indent="-285750">
              <a:buFont typeface="Arial"/>
              <a:buChar char="•"/>
            </a:pPr>
            <a:r>
              <a:rPr lang="en-US" sz="3200">
                <a:latin typeface="roboto"/>
                <a:ea typeface="+mn-lt"/>
                <a:cs typeface="Calibri Light"/>
              </a:rPr>
              <a:t>θ to represent by how many </a:t>
            </a:r>
            <a:r>
              <a:rPr lang="en-US" sz="3200" b="1">
                <a:latin typeface="roboto"/>
                <a:ea typeface="+mn-lt"/>
                <a:cs typeface="Calibri Light"/>
              </a:rPr>
              <a:t>degrees </a:t>
            </a:r>
            <a:r>
              <a:rPr lang="en-US" sz="3200">
                <a:latin typeface="roboto"/>
                <a:ea typeface="+mn-lt"/>
                <a:cs typeface="Calibri Light"/>
              </a:rPr>
              <a:t>to rotate the image</a:t>
            </a:r>
          </a:p>
          <a:p>
            <a:endParaRPr lang="en-US" sz="3200" dirty="0">
              <a:latin typeface="roboto"/>
              <a:ea typeface="+mn-lt"/>
              <a:cs typeface="Calibri Light"/>
            </a:endParaRPr>
          </a:p>
          <a:p>
            <a:r>
              <a:rPr lang="en-US" sz="3200" dirty="0">
                <a:latin typeface="roboto"/>
                <a:ea typeface="+mn-lt"/>
                <a:cs typeface="Calibri Light"/>
              </a:rPr>
              <a:t>When we rotate an image, we need to specify </a:t>
            </a:r>
            <a:r>
              <a:rPr lang="en-US" sz="3200" b="1" dirty="0">
                <a:latin typeface="roboto"/>
                <a:ea typeface="+mn-lt"/>
                <a:cs typeface="Calibri Light"/>
              </a:rPr>
              <a:t>around which point</a:t>
            </a:r>
            <a:r>
              <a:rPr lang="en-US" sz="3200">
                <a:latin typeface="roboto"/>
                <a:ea typeface="+mn-lt"/>
                <a:cs typeface="Calibri Light"/>
              </a:rPr>
              <a:t> we want to rotate, mostly rotate </a:t>
            </a:r>
            <a:r>
              <a:rPr lang="en-US" sz="3200" dirty="0">
                <a:latin typeface="roboto"/>
                <a:ea typeface="+mn-lt"/>
                <a:cs typeface="Calibri Light"/>
              </a:rPr>
              <a:t>around the </a:t>
            </a:r>
            <a:r>
              <a:rPr lang="en-US" sz="3200" b="1" dirty="0">
                <a:latin typeface="roboto"/>
                <a:ea typeface="+mn-lt"/>
                <a:cs typeface="Calibri Light"/>
              </a:rPr>
              <a:t>center </a:t>
            </a:r>
            <a:r>
              <a:rPr lang="en-US" sz="3200" dirty="0">
                <a:latin typeface="roboto"/>
                <a:ea typeface="+mn-lt"/>
                <a:cs typeface="Calibri Light"/>
              </a:rPr>
              <a:t>of an </a:t>
            </a:r>
            <a:r>
              <a:rPr lang="en-US" sz="3200">
                <a:latin typeface="roboto"/>
                <a:ea typeface="+mn-lt"/>
                <a:cs typeface="Calibri Light"/>
              </a:rPr>
              <a:t>image; you can rotate around any arbitrary point.</a:t>
            </a:r>
          </a:p>
          <a:p>
            <a:r>
              <a:rPr lang="en-US" sz="3200" dirty="0">
                <a:latin typeface="roboto"/>
                <a:ea typeface="+mn-lt"/>
                <a:cs typeface="Calibri Light"/>
              </a:rPr>
              <a:t> </a:t>
            </a:r>
            <a:r>
              <a:rPr lang="en-US" sz="3200" u="sng">
                <a:latin typeface="roboto"/>
                <a:ea typeface="+mn-lt"/>
                <a:cs typeface="Calibri Light"/>
              </a:rPr>
              <a:t>Steps</a:t>
            </a:r>
            <a:endParaRPr lang="en-US"/>
          </a:p>
          <a:p>
            <a:r>
              <a:rPr lang="en-US" sz="3200">
                <a:latin typeface="roboto"/>
                <a:ea typeface="+mn-lt"/>
                <a:cs typeface="Calibri Light"/>
              </a:rPr>
              <a:t>1. Find the center of the image</a:t>
            </a:r>
          </a:p>
          <a:p>
            <a:r>
              <a:rPr lang="en-US" sz="3200">
                <a:latin typeface="roboto"/>
                <a:ea typeface="+mn-lt"/>
                <a:cs typeface="Calibri Light"/>
              </a:rPr>
              <a:t>2. Rotation Matrix R</a:t>
            </a:r>
          </a:p>
          <a:p>
            <a:r>
              <a:rPr lang="en-US" sz="3200">
                <a:latin typeface="roboto"/>
                <a:ea typeface="+mn-lt"/>
                <a:cs typeface="Calibri Light"/>
              </a:rPr>
              <a:t>3. Rotate the image</a:t>
            </a:r>
            <a:endParaRPr lang="en-US" sz="3200" dirty="0">
              <a:latin typeface="roboto"/>
              <a:ea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420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Rotation Matrix</a:t>
            </a:r>
            <a:endParaRPr lang="en-US"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99539-CC50-419F-B8A1-98D60CB05FF9}"/>
              </a:ext>
            </a:extLst>
          </p:cNvPr>
          <p:cNvSpPr txBox="1"/>
          <p:nvPr/>
        </p:nvSpPr>
        <p:spPr>
          <a:xfrm>
            <a:off x="840059" y="1072374"/>
            <a:ext cx="1136680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roboto"/>
                <a:ea typeface="+mn-lt"/>
                <a:cs typeface="Calibri Light"/>
              </a:rPr>
              <a:t>Rotation</a:t>
            </a:r>
            <a:r>
              <a:rPr lang="en-US" sz="3200" dirty="0">
                <a:latin typeface="roboto"/>
                <a:ea typeface="+mj-ea"/>
                <a:cs typeface="Calibri Light"/>
              </a:rPr>
              <a:t> matrix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R </a:t>
            </a:r>
            <a:r>
              <a:rPr lang="en-US" sz="3200">
                <a:latin typeface="roboto"/>
                <a:ea typeface="+mj-ea"/>
                <a:cs typeface="Calibri Light"/>
              </a:rPr>
              <a:t>is computed using getRotationMatrix2D</a:t>
            </a:r>
            <a:endParaRPr lang="en-US" sz="3200" b="1" dirty="0">
              <a:latin typeface="roboto"/>
              <a:ea typeface="+mj-ea"/>
              <a:cs typeface="Calibri Light"/>
            </a:endParaRPr>
          </a:p>
          <a:p>
            <a:endParaRPr lang="en-US" sz="3200" dirty="0">
              <a:latin typeface="roboto"/>
              <a:ea typeface="+mn-lt"/>
              <a:cs typeface="Calibri Light"/>
            </a:endParaRPr>
          </a:p>
          <a:p>
            <a:r>
              <a:rPr lang="en-US" sz="3200">
                <a:latin typeface="roboto"/>
                <a:ea typeface="+mn-lt"/>
                <a:cs typeface="Calibri Light"/>
              </a:rPr>
              <a:t>getRotationMatrix2D function takes three arguments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latin typeface="roboto"/>
                <a:ea typeface="+mn-lt"/>
                <a:cs typeface="Calibri Light"/>
              </a:rPr>
              <a:t>the point at which we want to rotate the image around</a:t>
            </a:r>
          </a:p>
          <a:p>
            <a:pPr marL="285750" indent="-285750">
              <a:buFont typeface="Arial"/>
              <a:buChar char="•"/>
            </a:pPr>
            <a:r>
              <a:rPr lang="en-US" sz="3200">
                <a:latin typeface="roboto"/>
                <a:ea typeface="+mn-lt"/>
                <a:cs typeface="Calibri Light"/>
              </a:rPr>
              <a:t>θ, the number of degrees we are going to rotate the image</a:t>
            </a:r>
          </a:p>
          <a:p>
            <a:pPr marL="285750" indent="-285750">
              <a:buFont typeface="Arial"/>
              <a:buChar char="•"/>
            </a:pPr>
            <a:r>
              <a:rPr lang="en-US" sz="3200">
                <a:latin typeface="roboto"/>
                <a:ea typeface="+mn-lt"/>
                <a:cs typeface="Calibri Light"/>
              </a:rPr>
              <a:t>Scale of the image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>
                <a:latin typeface="roboto"/>
                <a:ea typeface="+mn-lt"/>
                <a:cs typeface="Calibri Light"/>
              </a:rPr>
              <a:t>1.0 --&gt; No change in dimensions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>
                <a:latin typeface="roboto"/>
                <a:ea typeface="+mn-lt"/>
                <a:cs typeface="Calibri Light"/>
              </a:rPr>
              <a:t>2.0 --&gt; Double the size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>
                <a:latin typeface="roboto"/>
                <a:ea typeface="+mn-lt"/>
                <a:cs typeface="Calibri Light"/>
              </a:rPr>
              <a:t>0.5 --&gt; Half the size</a:t>
            </a:r>
          </a:p>
          <a:p>
            <a:endParaRPr lang="en-US" sz="3200" dirty="0">
              <a:latin typeface="roboto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897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warpAffine( 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99539-CC50-419F-B8A1-98D60CB05FF9}"/>
              </a:ext>
            </a:extLst>
          </p:cNvPr>
          <p:cNvSpPr txBox="1"/>
          <p:nvPr/>
        </p:nvSpPr>
        <p:spPr>
          <a:xfrm>
            <a:off x="840059" y="1072374"/>
            <a:ext cx="1136680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285750">
              <a:buFont typeface="Arial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The first argument is the image we wish to rotate</a:t>
            </a:r>
          </a:p>
          <a:p>
            <a:pPr indent="-285750">
              <a:buFont typeface="Arial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Second argument is our Rotation matrix R</a:t>
            </a:r>
          </a:p>
          <a:p>
            <a:pPr indent="-285750">
              <a:buFont typeface="Arial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Third argument is the dimensions (width and height) of our image</a:t>
            </a:r>
          </a:p>
          <a:p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2639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Image Histograms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1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Image Histogram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Distribution of pixel intensities of an image </a:t>
            </a:r>
            <a:r>
              <a:rPr lang="en-US" sz="3200" i="1" dirty="0">
                <a:latin typeface="roboto"/>
                <a:ea typeface="+mj-ea"/>
                <a:cs typeface="Calibri Light"/>
              </a:rPr>
              <a:t>(# pixels Vs </a:t>
            </a:r>
            <a:r>
              <a:rPr lang="en-US" sz="3200" i="1">
                <a:latin typeface="roboto"/>
                <a:ea typeface="+mj-ea"/>
                <a:cs typeface="Calibri Light"/>
              </a:rPr>
              <a:t>Pixel Intensities)</a:t>
            </a:r>
            <a:endParaRPr lang="en-US" i="1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      -  Grayscale histogram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      -  Color histogram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6A56842-01EA-4454-ABD7-DA254FCA9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51" y="3523691"/>
            <a:ext cx="6785517" cy="27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Image Histogram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552"/>
            <a:ext cx="10936013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>
                <a:latin typeface="roboto"/>
                <a:ea typeface="+mj-ea"/>
                <a:cs typeface="Calibri Light"/>
              </a:rPr>
              <a:t>When plotting the histogram, the X-axis serves as our </a:t>
            </a:r>
            <a:r>
              <a:rPr lang="en-US" sz="3800" b="1">
                <a:latin typeface="roboto"/>
                <a:ea typeface="+mj-ea"/>
                <a:cs typeface="Calibri Light"/>
              </a:rPr>
              <a:t>bins</a:t>
            </a:r>
            <a:endParaRPr lang="en-US" b="1"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800">
                <a:latin typeface="roboto"/>
                <a:ea typeface="+mj-ea"/>
                <a:cs typeface="Calibri Light"/>
              </a:rPr>
              <a:t>- If we construct a histogram with 256 bins, then we are effectively counting the number of times each pixel value occurs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>
                <a:latin typeface="roboto"/>
                <a:ea typeface="+mj-ea"/>
                <a:cs typeface="Calibri Light"/>
              </a:rPr>
              <a:t>- If we use only 2 (equally spaced) bins, then we are counting the number of times a pixel is in the range </a:t>
            </a:r>
            <a:r>
              <a:rPr lang="en-US" sz="3800" b="1">
                <a:latin typeface="roboto"/>
                <a:ea typeface="+mj-ea"/>
                <a:cs typeface="Calibri Light"/>
              </a:rPr>
              <a:t>[0, 128]</a:t>
            </a:r>
            <a:r>
              <a:rPr lang="en-US" sz="3800" dirty="0">
                <a:latin typeface="roboto"/>
                <a:ea typeface="+mj-ea"/>
                <a:cs typeface="Calibri Light"/>
              </a:rPr>
              <a:t> or </a:t>
            </a:r>
            <a:r>
              <a:rPr lang="en-US" sz="3800" b="1" dirty="0">
                <a:latin typeface="roboto"/>
                <a:ea typeface="+mj-ea"/>
                <a:cs typeface="Calibri Light"/>
              </a:rPr>
              <a:t>[128, 255]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800">
                <a:latin typeface="roboto"/>
                <a:ea typeface="+mj-ea"/>
                <a:cs typeface="Calibri Light"/>
              </a:rPr>
              <a:t>The number of pixels binned to the x-axis value is then plotted on the y-axis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595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calcHist( 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81"/>
            <a:ext cx="1093601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alibri"/>
                <a:ea typeface="+mj-ea"/>
                <a:cs typeface="Calibri"/>
              </a:rPr>
              <a:t>images</a:t>
            </a:r>
            <a:r>
              <a:rPr lang="en-US" sz="2000">
                <a:latin typeface="Calibri"/>
                <a:ea typeface="+mj-ea"/>
                <a:cs typeface="Calibri"/>
              </a:rPr>
              <a:t>: This is the image that we want to compute a histogram for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latin typeface="Calibri"/>
                <a:ea typeface="+mj-ea"/>
                <a:cs typeface="Calibri"/>
              </a:rPr>
              <a:t>Wrap it as a list: [myImage]</a:t>
            </a:r>
          </a:p>
          <a:p>
            <a:pPr marL="0" indent="0">
              <a:buNone/>
            </a:pPr>
            <a:r>
              <a:rPr lang="en-US" sz="2000" b="1">
                <a:latin typeface="Calibri"/>
                <a:ea typeface="+mj-ea"/>
                <a:cs typeface="Calibri"/>
              </a:rPr>
              <a:t>channels</a:t>
            </a:r>
            <a:r>
              <a:rPr lang="en-US" sz="2000">
                <a:latin typeface="Calibri"/>
                <a:ea typeface="+mj-ea"/>
                <a:cs typeface="Calibri"/>
              </a:rPr>
              <a:t>: This is a list of indexes, where we specify the index of the channel we want to compute a histogram for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latin typeface="Calibri"/>
                <a:ea typeface="+mj-ea"/>
                <a:cs typeface="Calibri"/>
              </a:rPr>
              <a:t>Grayscale image, the list would be [0].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latin typeface="Calibri"/>
                <a:ea typeface="+mj-ea"/>
                <a:cs typeface="Calibri"/>
              </a:rPr>
              <a:t>RGB image,, the channels list would be [0,1,2]</a:t>
            </a:r>
          </a:p>
          <a:p>
            <a:pPr marL="0" indent="0">
              <a:buNone/>
            </a:pPr>
            <a:r>
              <a:rPr lang="en-US" sz="2000" b="1">
                <a:latin typeface="Calibri"/>
                <a:ea typeface="+mj-ea"/>
                <a:cs typeface="Calibri"/>
              </a:rPr>
              <a:t>mask</a:t>
            </a:r>
            <a:r>
              <a:rPr lang="en-US" sz="2000">
                <a:latin typeface="Calibri"/>
                <a:ea typeface="+mj-ea"/>
                <a:cs typeface="Calibri"/>
              </a:rPr>
              <a:t>: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latin typeface="Calibri"/>
                <a:ea typeface="+mj-ea"/>
                <a:cs typeface="Calibri"/>
              </a:rPr>
              <a:t>If a mask is provided, a histogram will be computed for masked pixels only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latin typeface="Calibri"/>
                <a:ea typeface="+mj-ea"/>
                <a:cs typeface="Calibri"/>
              </a:rPr>
              <a:t>If we do not have a mask, we can just provide a value of None</a:t>
            </a:r>
          </a:p>
          <a:p>
            <a:pPr marL="0" indent="0">
              <a:buNone/>
            </a:pPr>
            <a:r>
              <a:rPr lang="en-US" sz="2000" b="1">
                <a:latin typeface="Calibri"/>
                <a:ea typeface="+mj-ea"/>
                <a:cs typeface="Calibri"/>
              </a:rPr>
              <a:t>histSize</a:t>
            </a:r>
            <a:r>
              <a:rPr lang="en-US" sz="2000">
                <a:latin typeface="Calibri"/>
                <a:ea typeface="+mj-ea"/>
                <a:cs typeface="Calibri"/>
              </a:rPr>
              <a:t>: This is the number of bins we want to use when computing a histogram Again, this is a list, one for each channel we are computing a histogram for. The bin sizes do not all have to be the same. Here is an example of 32 bins for each channel: [32,32,32]</a:t>
            </a:r>
          </a:p>
          <a:p>
            <a:pPr marL="0" indent="0">
              <a:buNone/>
            </a:pPr>
            <a:r>
              <a:rPr lang="en-US" sz="2000" b="1">
                <a:latin typeface="Calibri"/>
                <a:ea typeface="+mj-ea"/>
                <a:cs typeface="Calibri"/>
              </a:rPr>
              <a:t>ranges</a:t>
            </a:r>
            <a:r>
              <a:rPr lang="en-US" sz="2000">
                <a:latin typeface="Calibri"/>
                <a:ea typeface="+mj-ea"/>
                <a:cs typeface="Calibri"/>
              </a:rPr>
              <a:t>: range of possible pixel values.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latin typeface="Calibri"/>
                <a:ea typeface="+mj-ea"/>
                <a:cs typeface="Calibri"/>
              </a:rPr>
              <a:t>[0, 256] for each channel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106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Low-contrast images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6C0211B6-AEAB-491B-A41F-2B67CEF97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56" y="1784222"/>
            <a:ext cx="5661101" cy="396792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635C04D-FB73-40DD-8E78-BC9BEC4AD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034" y="1784317"/>
            <a:ext cx="5856248" cy="39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Histogram Equalization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D33A8-879E-4BF2-98D6-A603EED4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700">
                <a:latin typeface="roboto"/>
                <a:ea typeface="+mj-ea"/>
                <a:cs typeface="Calibri Light"/>
              </a:rPr>
              <a:t>Histogram equalization improves the </a:t>
            </a:r>
            <a:r>
              <a:rPr lang="en-US" sz="2700" b="1">
                <a:latin typeface="roboto"/>
                <a:ea typeface="+mj-ea"/>
                <a:cs typeface="Calibri Light"/>
              </a:rPr>
              <a:t>contrast </a:t>
            </a:r>
            <a:r>
              <a:rPr lang="en-US" sz="2700">
                <a:latin typeface="roboto"/>
                <a:ea typeface="+mj-ea"/>
                <a:cs typeface="Calibri Light"/>
              </a:rPr>
              <a:t>of an image by “</a:t>
            </a:r>
            <a:r>
              <a:rPr lang="en-US" sz="2700" b="1">
                <a:latin typeface="roboto"/>
                <a:ea typeface="+mj-ea"/>
                <a:cs typeface="Calibri Light"/>
              </a:rPr>
              <a:t>stretching</a:t>
            </a:r>
            <a:r>
              <a:rPr lang="en-US" sz="2700">
                <a:latin typeface="roboto"/>
                <a:ea typeface="+mj-ea"/>
                <a:cs typeface="Calibri Light"/>
              </a:rPr>
              <a:t>” the distribution of pixels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700">
                <a:latin typeface="roboto"/>
                <a:ea typeface="+mj-ea"/>
                <a:cs typeface="Calibri Light"/>
              </a:rPr>
              <a:t>Consider a histogram with a large peak at the center of it. Applying histogram equalization will stretch the peak out towards the corner of the image, thus improving the global contrast of the image.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700">
                <a:latin typeface="roboto"/>
                <a:ea typeface="+mj-ea"/>
                <a:cs typeface="Calibri Light"/>
              </a:rPr>
              <a:t>Histogram equalization is applied to </a:t>
            </a:r>
            <a:r>
              <a:rPr lang="en-US" sz="2700" b="1">
                <a:latin typeface="roboto"/>
                <a:ea typeface="+mj-ea"/>
                <a:cs typeface="Calibri Light"/>
              </a:rPr>
              <a:t>grayscale images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700">
                <a:latin typeface="roboto"/>
                <a:ea typeface="+mj-ea"/>
                <a:cs typeface="Calibri Light"/>
              </a:rPr>
              <a:t>Useful when an image contains foregrounds and backgrounds that are both dark or both light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700">
                <a:latin typeface="roboto"/>
                <a:ea typeface="+mj-ea"/>
                <a:cs typeface="Calibri Light"/>
              </a:rPr>
              <a:t>    -  It tends to produce unrealistic effects in photographs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700">
                <a:latin typeface="roboto"/>
                <a:ea typeface="+mj-ea"/>
                <a:cs typeface="Calibri Light"/>
              </a:rPr>
              <a:t>    -  Normally useful when enhancing the contrast of medical or satellite images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694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Histogram Equalization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6BC339C-57C7-4731-B4AF-B1A157E5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98" y="3969715"/>
            <a:ext cx="5363736" cy="2263937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194397A-79E6-488B-835D-FA0801DA8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864" y="4033637"/>
            <a:ext cx="5363736" cy="2256897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ED74EBF8-F99B-481E-9F91-14244CD5D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01" y="1741090"/>
            <a:ext cx="2761784" cy="1942116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90FBAA0D-3161-4027-A80B-211DC40E6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098" y="1741185"/>
            <a:ext cx="2854712" cy="19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Module 10</a:t>
            </a:r>
            <a:br>
              <a:rPr lang="en-US">
                <a:latin typeface="roboto"/>
                <a:cs typeface="Calibri Light"/>
              </a:rPr>
            </a:br>
            <a:r>
              <a:rPr lang="en-US">
                <a:latin typeface="roboto"/>
                <a:cs typeface="Calibri Light"/>
              </a:rPr>
              <a:t>Image Transformations Image Histograms Image Convolutions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Image Convolutions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Convolution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992"/>
            <a:ext cx="10936013" cy="48996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Convolution is </a:t>
            </a:r>
            <a:r>
              <a:rPr lang="en-US" sz="3000" b="1" dirty="0">
                <a:latin typeface="roboto"/>
                <a:ea typeface="+mj-ea"/>
                <a:cs typeface="Calibri Light"/>
              </a:rPr>
              <a:t>element-wise multiplication</a:t>
            </a:r>
            <a:r>
              <a:rPr lang="en-US" sz="3000" dirty="0">
                <a:latin typeface="roboto"/>
                <a:ea typeface="+mj-ea"/>
                <a:cs typeface="Calibri Light"/>
              </a:rPr>
              <a:t> of two matrices followed by a sum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     -   Take two matrices</a:t>
            </a:r>
            <a:endParaRPr lang="en-US" sz="30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     -   Multiply them element-by-element (not a dot product)</a:t>
            </a:r>
            <a:endParaRPr lang="en-US" sz="30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     -   Sum the elements together</a:t>
            </a:r>
            <a:endParaRPr lang="en-US" sz="30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u="sng">
                <a:latin typeface="roboto"/>
                <a:ea typeface="+mj-ea"/>
                <a:cs typeface="Calibri Light"/>
              </a:rPr>
              <a:t>Uses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    - Blurring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    - Edge Detection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    - Convolutional Neural Network (CNN) **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</a:t>
            </a:r>
            <a:r>
              <a:rPr lang="en-US" sz="2000">
                <a:latin typeface="roboto"/>
                <a:ea typeface="+mj-ea"/>
                <a:cs typeface="Calibri Light"/>
              </a:rPr>
              <a:t> ** DL- I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471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Convolution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8E23212-6DB8-498F-B067-6E9563DD8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86" y="1716822"/>
            <a:ext cx="4378712" cy="440009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10C7B83-9FBE-4D28-BD16-69920F6F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615" y="1723408"/>
            <a:ext cx="6280378" cy="491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Image ( White Background )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Kernel (Orange matrix)</a:t>
            </a:r>
            <a:endParaRPr lang="en-US">
              <a:latin typeface="Calibri" panose="020F0502020204030204"/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Move the kernel from </a:t>
            </a:r>
            <a:r>
              <a:rPr lang="en-US" sz="3200">
                <a:latin typeface="roboto"/>
                <a:ea typeface="+mj-ea"/>
                <a:cs typeface="Calibri Light"/>
              </a:rPr>
              <a:t>top-left of the image and move around from left to right and top to down     </a:t>
            </a:r>
            <a:endParaRPr lang="en-US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394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Convolution Steps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10C7B83-9FBE-4D28-BD16-69920F6F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35" y="1723408"/>
            <a:ext cx="11131158" cy="491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Select an (x, y)-coordinate from the original image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Place the center of the kernel at this (x, y)-coordinate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Take the element-wise multiplication of the input image region and the kernel, then sum up the values of these multiplication </a:t>
            </a:r>
            <a:r>
              <a:rPr lang="en-US" sz="3000">
                <a:latin typeface="roboto"/>
                <a:ea typeface="+mj-ea"/>
                <a:cs typeface="Calibri Light"/>
              </a:rPr>
              <a:t>operations into a single value. The sum of these multiplications  -</a:t>
            </a:r>
            <a:r>
              <a:rPr lang="en-US" sz="3000" dirty="0">
                <a:latin typeface="roboto"/>
                <a:ea typeface="+mj-ea"/>
                <a:cs typeface="Calibri Light"/>
              </a:rPr>
              <a:t> </a:t>
            </a:r>
            <a:r>
              <a:rPr lang="en-US" sz="3000" b="1">
                <a:latin typeface="roboto"/>
                <a:ea typeface="+mj-ea"/>
                <a:cs typeface="Calibri Light"/>
              </a:rPr>
              <a:t>kernel output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Use the same (x, y)-coordinates from Step #1, but this time, store the kernel output in the same (x, y)-location as the output image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705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C71B3-515A-421D-915E-E5D69072BC2F}"/>
              </a:ext>
            </a:extLst>
          </p:cNvPr>
          <p:cNvSpPr txBox="1">
            <a:spLocks/>
          </p:cNvSpPr>
          <p:nvPr/>
        </p:nvSpPr>
        <p:spPr>
          <a:xfrm>
            <a:off x="885827" y="1878804"/>
            <a:ext cx="10845501" cy="381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roboto"/>
                <a:ea typeface="+mj-ea"/>
                <a:cs typeface="Calibri Light"/>
              </a:rPr>
              <a:t>Digital Image Processing</a:t>
            </a:r>
            <a:r>
              <a:rPr lang="en-US">
                <a:latin typeface="roboto"/>
                <a:ea typeface="+mj-ea"/>
                <a:cs typeface="Calibri Light"/>
              </a:rPr>
              <a:t> 4</a:t>
            </a:r>
            <a:r>
              <a:rPr lang="en-US" baseline="30000">
                <a:latin typeface="roboto"/>
                <a:ea typeface="+mj-ea"/>
                <a:cs typeface="Calibri Light"/>
              </a:rPr>
              <a:t>th</a:t>
            </a:r>
            <a:r>
              <a:rPr lang="en-US">
                <a:latin typeface="roboto"/>
                <a:ea typeface="+mj-ea"/>
                <a:cs typeface="Calibri Light"/>
              </a:rPr>
              <a:t> edition</a:t>
            </a:r>
            <a:endParaRPr lang="en-US">
              <a:ea typeface="+mj-ea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     Rafael Gonzalez &amp; Richard Woods</a:t>
            </a: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349" y="552091"/>
            <a:ext cx="6819921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>
                <a:latin typeface="roboto"/>
                <a:ea typeface="+mj-ea"/>
                <a:cs typeface="Calibri Light"/>
              </a:rPr>
              <a:t>Image Transformations</a:t>
            </a:r>
          </a:p>
          <a:p>
            <a:pPr marL="0" indent="0">
              <a:buNone/>
            </a:pPr>
            <a:r>
              <a:rPr lang="en-US" sz="3600">
                <a:latin typeface="roboto"/>
                <a:ea typeface="+mj-ea"/>
                <a:cs typeface="Calibri Light"/>
              </a:rPr>
              <a:t>Image Histograms</a:t>
            </a:r>
          </a:p>
          <a:p>
            <a:pPr marL="0" indent="0">
              <a:buNone/>
            </a:pPr>
            <a:r>
              <a:rPr lang="en-US" sz="3600">
                <a:latin typeface="roboto"/>
                <a:ea typeface="+mj-ea"/>
                <a:cs typeface="Calibri Light"/>
              </a:rPr>
              <a:t>Image Convolutions</a:t>
            </a: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Image Transformations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Image Transformations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Refers to the task of transforming digital images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      -  Translation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      -  Rotation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      -  Resizing</a:t>
            </a: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71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Resizing</a:t>
            </a:r>
            <a:endParaRPr lang="en-US"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99539-CC50-419F-B8A1-98D60CB05FF9}"/>
              </a:ext>
            </a:extLst>
          </p:cNvPr>
          <p:cNvSpPr txBox="1"/>
          <p:nvPr/>
        </p:nvSpPr>
        <p:spPr>
          <a:xfrm>
            <a:off x="840059" y="1072374"/>
            <a:ext cx="11366808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roboto"/>
                <a:ea typeface="+mj-ea"/>
                <a:cs typeface="Calibri Light"/>
              </a:rPr>
              <a:t>When resizing an image, we need to keep in mind the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aspect ratio</a:t>
            </a:r>
            <a:r>
              <a:rPr lang="en-US" sz="3200" dirty="0">
                <a:latin typeface="roboto"/>
                <a:ea typeface="+mj-ea"/>
                <a:cs typeface="Calibri Light"/>
              </a:rPr>
              <a:t> (proportional relationship of width and </a:t>
            </a:r>
            <a:r>
              <a:rPr lang="en-US" sz="3200">
                <a:latin typeface="roboto"/>
                <a:ea typeface="+mj-ea"/>
                <a:cs typeface="Calibri Light"/>
              </a:rPr>
              <a:t>height of the image)</a:t>
            </a:r>
          </a:p>
          <a:p>
            <a:endParaRPr lang="en-US" sz="3200" dirty="0">
              <a:latin typeface="roboto"/>
              <a:ea typeface="+mj-ea"/>
              <a:cs typeface="Calibri Light"/>
            </a:endParaRPr>
          </a:p>
          <a:p>
            <a:r>
              <a:rPr lang="en-US" sz="3200" b="1">
                <a:latin typeface="roboto"/>
                <a:ea typeface="+mj-ea"/>
                <a:cs typeface="Calibri Light"/>
              </a:rPr>
              <a:t>Computing the ratio</a:t>
            </a:r>
          </a:p>
          <a:p>
            <a:r>
              <a:rPr lang="en-US" sz="3200">
                <a:latin typeface="roboto"/>
                <a:ea typeface="+mj-ea"/>
                <a:cs typeface="Calibri Light"/>
              </a:rPr>
              <a:t>Divide the new width by old width of the image</a:t>
            </a:r>
          </a:p>
          <a:p>
            <a:endParaRPr lang="en-US" sz="3200" b="1" dirty="0">
              <a:latin typeface="roboto"/>
              <a:ea typeface="+mj-ea"/>
              <a:cs typeface="Calibri Light"/>
            </a:endParaRPr>
          </a:p>
          <a:p>
            <a:r>
              <a:rPr lang="en-US" sz="3200" b="1">
                <a:latin typeface="roboto"/>
                <a:ea typeface="+mj-ea"/>
                <a:cs typeface="Calibri Light"/>
              </a:rPr>
              <a:t>Computing</a:t>
            </a:r>
            <a:r>
              <a:rPr lang="en-US" sz="3200" b="1">
                <a:latin typeface="roboto"/>
                <a:cs typeface="Calibri Light"/>
              </a:rPr>
              <a:t> the dimensions</a:t>
            </a:r>
            <a:endParaRPr lang="en-US">
              <a:cs typeface="Calibri"/>
            </a:endParaRPr>
          </a:p>
          <a:p>
            <a:r>
              <a:rPr lang="en-US" sz="3200">
                <a:latin typeface="roboto"/>
                <a:cs typeface="Calibri Light"/>
              </a:rPr>
              <a:t>Multiply the old height by ratio r and convert it to an integer</a:t>
            </a:r>
            <a:endParaRPr lang="en-US" sz="3200" dirty="0">
              <a:latin typeface="roboto"/>
              <a:cs typeface="Calibri Light"/>
            </a:endParaRPr>
          </a:p>
          <a:p>
            <a:endParaRPr lang="en-US" sz="3200" dirty="0">
              <a:latin typeface="roboto"/>
              <a:cs typeface="Calibri Light"/>
            </a:endParaRPr>
          </a:p>
          <a:p>
            <a:r>
              <a:rPr lang="en-US" sz="3200" b="1">
                <a:latin typeface="roboto"/>
                <a:cs typeface="Calibri Light"/>
              </a:rPr>
              <a:t>resize( )</a:t>
            </a:r>
            <a:endParaRPr lang="en-US" sz="3200" b="1" dirty="0">
              <a:latin typeface="roboto"/>
              <a:cs typeface="Calibri Light"/>
            </a:endParaRPr>
          </a:p>
          <a:p>
            <a:endParaRPr lang="en-US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648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Translation</a:t>
            </a:r>
            <a:endParaRPr lang="en-US"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99539-CC50-419F-B8A1-98D60CB05FF9}"/>
              </a:ext>
            </a:extLst>
          </p:cNvPr>
          <p:cNvSpPr txBox="1"/>
          <p:nvPr/>
        </p:nvSpPr>
        <p:spPr>
          <a:xfrm>
            <a:off x="840059" y="1072374"/>
            <a:ext cx="11366808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boto"/>
                <a:ea typeface="+mj-ea"/>
                <a:cs typeface="Calibri Light"/>
              </a:rPr>
              <a:t>Translation is the </a:t>
            </a:r>
            <a:r>
              <a:rPr lang="en-US" sz="3200" b="1">
                <a:latin typeface="roboto"/>
                <a:ea typeface="+mj-ea"/>
                <a:cs typeface="Calibri Light"/>
              </a:rPr>
              <a:t>shifting </a:t>
            </a:r>
            <a:r>
              <a:rPr lang="en-US" sz="3200">
                <a:latin typeface="roboto"/>
                <a:ea typeface="+mj-ea"/>
                <a:cs typeface="Calibri Light"/>
              </a:rPr>
              <a:t>of an image along the x and y axis.</a:t>
            </a:r>
          </a:p>
          <a:p>
            <a:endParaRPr lang="en-US" sz="3200" dirty="0">
              <a:latin typeface="roboto"/>
              <a:ea typeface="+mj-ea"/>
              <a:cs typeface="Calibri Light"/>
            </a:endParaRPr>
          </a:p>
          <a:p>
            <a:r>
              <a:rPr lang="en-US" sz="3200">
                <a:latin typeface="roboto"/>
                <a:ea typeface="+mj-ea"/>
                <a:cs typeface="Calibri Light"/>
              </a:rPr>
              <a:t>Using translation, we can shift an image up, down, left, or right, along with any combination of the above!</a:t>
            </a:r>
            <a:endParaRPr lang="en-US">
              <a:ea typeface="+mj-ea"/>
            </a:endParaRPr>
          </a:p>
          <a:p>
            <a:endParaRPr lang="en-US" sz="3200" dirty="0">
              <a:latin typeface="roboto"/>
              <a:ea typeface="+mj-ea"/>
              <a:cs typeface="Calibri Light"/>
            </a:endParaRPr>
          </a:p>
          <a:p>
            <a:r>
              <a:rPr lang="en-US" sz="3200" u="sng">
                <a:latin typeface="roboto"/>
                <a:ea typeface="+mj-ea"/>
                <a:cs typeface="Calibri Light"/>
              </a:rPr>
              <a:t>NOTE</a:t>
            </a:r>
            <a:r>
              <a:rPr lang="en-US" sz="3200">
                <a:latin typeface="roboto"/>
                <a:ea typeface="+mj-ea"/>
                <a:cs typeface="Calibri Light"/>
              </a:rPr>
              <a:t>: Translating (shifting) an image is given by a NumPy matrix in the form: [[1, 0, shiftX], [0, 1, shiftY]]</a:t>
            </a:r>
          </a:p>
          <a:p>
            <a:endParaRPr lang="en-US" sz="3200" dirty="0">
              <a:latin typeface="roboto"/>
              <a:ea typeface="+mj-ea"/>
              <a:cs typeface="Calibri Light"/>
            </a:endParaRPr>
          </a:p>
          <a:p>
            <a:r>
              <a:rPr lang="en-US" sz="3200">
                <a:latin typeface="roboto"/>
                <a:ea typeface="+mj-ea"/>
                <a:cs typeface="Calibri Light"/>
              </a:rPr>
              <a:t>You simply need to specify how many pixels you want to shift the image in the X and Y direction.</a:t>
            </a:r>
          </a:p>
          <a:p>
            <a:endParaRPr lang="en-US" sz="3200" dirty="0">
              <a:latin typeface="roboto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25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Translation Matrix</a:t>
            </a:r>
            <a:endParaRPr lang="en-US"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99539-CC50-419F-B8A1-98D60CB05FF9}"/>
              </a:ext>
            </a:extLst>
          </p:cNvPr>
          <p:cNvSpPr txBox="1"/>
          <p:nvPr/>
        </p:nvSpPr>
        <p:spPr>
          <a:xfrm>
            <a:off x="840059" y="1072374"/>
            <a:ext cx="1136680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boto"/>
                <a:ea typeface="+mn-lt"/>
                <a:cs typeface="Calibri Light"/>
              </a:rPr>
              <a:t>Translation</a:t>
            </a:r>
            <a:r>
              <a:rPr lang="en-US" sz="3200" dirty="0">
                <a:latin typeface="roboto"/>
                <a:ea typeface="+mj-ea"/>
                <a:cs typeface="Calibri Light"/>
              </a:rPr>
              <a:t> matrix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M </a:t>
            </a:r>
            <a:r>
              <a:rPr lang="en-US" sz="3200" dirty="0">
                <a:latin typeface="roboto"/>
                <a:ea typeface="+mj-ea"/>
                <a:cs typeface="Calibri Light"/>
              </a:rPr>
              <a:t>is defined as a </a:t>
            </a:r>
            <a:r>
              <a:rPr lang="en-US" sz="3200" b="1">
                <a:latin typeface="roboto"/>
                <a:ea typeface="+mj-ea"/>
                <a:cs typeface="Calibri Light"/>
              </a:rPr>
              <a:t>floating point array </a:t>
            </a:r>
            <a:endParaRPr lang="en-US" sz="3200" b="1" dirty="0">
              <a:latin typeface="roboto"/>
              <a:ea typeface="+mj-ea"/>
              <a:cs typeface="Calibri Ligh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The first row of the matrix is [1, 0, t</a:t>
            </a:r>
            <a:r>
              <a:rPr lang="en-US" sz="3200" baseline="-25000">
                <a:latin typeface="roboto"/>
                <a:ea typeface="+mj-ea"/>
                <a:cs typeface="Calibri Light"/>
              </a:rPr>
              <a:t>x</a:t>
            </a:r>
            <a:r>
              <a:rPr lang="en-US" sz="3200">
                <a:latin typeface="roboto"/>
                <a:ea typeface="+mj-ea"/>
                <a:cs typeface="Calibri Light"/>
              </a:rPr>
              <a:t>], where t</a:t>
            </a:r>
            <a:r>
              <a:rPr lang="en-US" sz="3200" baseline="-25000">
                <a:latin typeface="roboto"/>
                <a:ea typeface="+mj-ea"/>
                <a:cs typeface="Calibri Light"/>
              </a:rPr>
              <a:t>x</a:t>
            </a:r>
            <a:r>
              <a:rPr lang="en-US" sz="3200">
                <a:latin typeface="roboto"/>
                <a:ea typeface="+mj-ea"/>
                <a:cs typeface="Calibri Light"/>
              </a:rPr>
              <a:t> is the number of pixels we will shift the image left or right.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Negative values of t</a:t>
            </a:r>
            <a:r>
              <a:rPr lang="en-US" sz="3200" baseline="-25000">
                <a:latin typeface="roboto"/>
                <a:ea typeface="+mj-ea"/>
                <a:cs typeface="Calibri Light"/>
              </a:rPr>
              <a:t>x</a:t>
            </a:r>
            <a:r>
              <a:rPr lang="en-US" sz="3200">
                <a:latin typeface="roboto"/>
                <a:ea typeface="+mj-ea"/>
                <a:cs typeface="Calibri Light"/>
              </a:rPr>
              <a:t> will shift the image to the left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Positive values of t</a:t>
            </a:r>
            <a:r>
              <a:rPr lang="en-US" sz="3200" baseline="-25000">
                <a:latin typeface="roboto"/>
                <a:ea typeface="+mj-ea"/>
                <a:cs typeface="Calibri Light"/>
              </a:rPr>
              <a:t>x</a:t>
            </a:r>
            <a:r>
              <a:rPr lang="en-US" sz="3200">
                <a:latin typeface="roboto"/>
                <a:ea typeface="+mj-ea"/>
                <a:cs typeface="Calibri Light"/>
              </a:rPr>
              <a:t> will shift the image to the right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The second row of the matrix is [0, 1, t</a:t>
            </a:r>
            <a:r>
              <a:rPr lang="en-US" sz="3200" baseline="-25000">
                <a:latin typeface="roboto"/>
                <a:ea typeface="+mj-ea"/>
                <a:cs typeface="Calibri Light"/>
              </a:rPr>
              <a:t>y</a:t>
            </a:r>
            <a:r>
              <a:rPr lang="en-US" sz="3200">
                <a:latin typeface="roboto"/>
                <a:ea typeface="+mj-ea"/>
                <a:cs typeface="Calibri Light"/>
              </a:rPr>
              <a:t> ], where t</a:t>
            </a:r>
            <a:r>
              <a:rPr lang="en-US" sz="3200" baseline="-25000">
                <a:latin typeface="roboto"/>
                <a:ea typeface="+mj-ea"/>
                <a:cs typeface="Calibri Light"/>
              </a:rPr>
              <a:t>y</a:t>
            </a:r>
            <a:r>
              <a:rPr lang="en-US" sz="3200">
                <a:latin typeface="roboto"/>
                <a:ea typeface="+mj-ea"/>
                <a:cs typeface="Calibri Light"/>
              </a:rPr>
              <a:t> is the number of pixels we will shift the image up or down.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Negative value of t</a:t>
            </a:r>
            <a:r>
              <a:rPr lang="en-US" sz="3200" baseline="-25000">
                <a:latin typeface="roboto"/>
                <a:ea typeface="+mj-ea"/>
                <a:cs typeface="Calibri Light"/>
              </a:rPr>
              <a:t>y</a:t>
            </a:r>
            <a:r>
              <a:rPr lang="en-US" sz="3200">
                <a:latin typeface="roboto"/>
                <a:ea typeface="+mj-ea"/>
                <a:cs typeface="Calibri Light"/>
              </a:rPr>
              <a:t> will shift the image up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Positive values of t</a:t>
            </a:r>
            <a:r>
              <a:rPr lang="en-US" sz="3200" baseline="-25000">
                <a:latin typeface="roboto"/>
                <a:ea typeface="+mj-ea"/>
                <a:cs typeface="Calibri Light"/>
              </a:rPr>
              <a:t>y</a:t>
            </a:r>
            <a:r>
              <a:rPr lang="en-US" sz="3200">
                <a:latin typeface="roboto"/>
                <a:ea typeface="+mj-ea"/>
                <a:cs typeface="Calibri Light"/>
              </a:rPr>
              <a:t> will shift the image down</a:t>
            </a:r>
          </a:p>
          <a:p>
            <a:endParaRPr lang="en-US" sz="3200" dirty="0">
              <a:latin typeface="roboto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180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warpAffine( 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99539-CC50-419F-B8A1-98D60CB05FF9}"/>
              </a:ext>
            </a:extLst>
          </p:cNvPr>
          <p:cNvSpPr txBox="1"/>
          <p:nvPr/>
        </p:nvSpPr>
        <p:spPr>
          <a:xfrm>
            <a:off x="840059" y="1072374"/>
            <a:ext cx="1136680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285750">
              <a:buFont typeface="Arial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The first argument is the image we wish to shift</a:t>
            </a:r>
          </a:p>
          <a:p>
            <a:pPr indent="-285750">
              <a:buFont typeface="Arial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Second argument is our translation matrix M</a:t>
            </a:r>
          </a:p>
          <a:p>
            <a:pPr indent="-285750">
              <a:buFont typeface="Arial"/>
              <a:buChar char="•"/>
            </a:pPr>
            <a:r>
              <a:rPr lang="en-US" sz="3200">
                <a:latin typeface="roboto"/>
                <a:ea typeface="+mj-ea"/>
                <a:cs typeface="Calibri Light"/>
              </a:rPr>
              <a:t>Third argument is the dimensions (width and height) of our image</a:t>
            </a:r>
          </a:p>
          <a:p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259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Agenda</vt:lpstr>
      <vt:lpstr>Image Transformations</vt:lpstr>
      <vt:lpstr>Image Transformations</vt:lpstr>
      <vt:lpstr>Resizing</vt:lpstr>
      <vt:lpstr>Translation</vt:lpstr>
      <vt:lpstr>Translation Matrix</vt:lpstr>
      <vt:lpstr>warpAffine( )</vt:lpstr>
      <vt:lpstr>Rotation</vt:lpstr>
      <vt:lpstr>Rotation Matrix</vt:lpstr>
      <vt:lpstr>warpAffine( )</vt:lpstr>
      <vt:lpstr>Image Histograms</vt:lpstr>
      <vt:lpstr>Image Histogram</vt:lpstr>
      <vt:lpstr>Image Histogram</vt:lpstr>
      <vt:lpstr>calcHist( )</vt:lpstr>
      <vt:lpstr>Low-contrast images</vt:lpstr>
      <vt:lpstr>Histogram Equalization</vt:lpstr>
      <vt:lpstr>Histogram Equalization</vt:lpstr>
      <vt:lpstr>Image Convolutions</vt:lpstr>
      <vt:lpstr>Convolution</vt:lpstr>
      <vt:lpstr>Convolution</vt:lpstr>
      <vt:lpstr>Convolution Steps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245</cp:revision>
  <dcterms:created xsi:type="dcterms:W3CDTF">2020-12-23T22:31:42Z</dcterms:created>
  <dcterms:modified xsi:type="dcterms:W3CDTF">2021-03-20T15:34:45Z</dcterms:modified>
</cp:coreProperties>
</file>