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2" r:id="rId2"/>
    <p:sldId id="273" r:id="rId3"/>
    <p:sldId id="258" r:id="rId4"/>
    <p:sldId id="281" r:id="rId5"/>
    <p:sldId id="836" r:id="rId6"/>
    <p:sldId id="771" r:id="rId7"/>
    <p:sldId id="837" r:id="rId8"/>
    <p:sldId id="838" r:id="rId9"/>
    <p:sldId id="839" r:id="rId10"/>
    <p:sldId id="840" r:id="rId11"/>
    <p:sldId id="842" r:id="rId12"/>
    <p:sldId id="841" r:id="rId13"/>
    <p:sldId id="843" r:id="rId14"/>
    <p:sldId id="844" r:id="rId15"/>
    <p:sldId id="846" r:id="rId16"/>
    <p:sldId id="845" r:id="rId17"/>
    <p:sldId id="847" r:id="rId18"/>
    <p:sldId id="848" r:id="rId19"/>
    <p:sldId id="850" r:id="rId20"/>
    <p:sldId id="4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88" dt="2021-03-14T23:47:55.355"/>
    <p1510:client id="{0322FE31-2070-D1D8-A34E-F9DB0AA9A729}" v="390" dt="2020-12-26T15:18:39.115"/>
    <p1510:client id="{045A4965-B513-6B71-45A6-B68B6AFE84A0}" v="67" dt="2020-12-26T20:30:46.896"/>
    <p1510:client id="{1D94FB88-6CE6-6B13-D879-F7E8D01337CA}" v="360" dt="2021-01-03T02:19:39.892"/>
    <p1510:client id="{217E56F5-DB4A-A9E4-6504-6F93C2AB886C}" v="2940" dt="2021-03-13T22:50:02.138"/>
    <p1510:client id="{2CC637B4-7598-E20E-58AE-E11F43B144E0}" v="502" dt="2021-03-15T01:01:23.117"/>
    <p1510:client id="{2F685D47-1B98-2E9E-44E9-38F2D014CAAC}" v="22" dt="2020-12-28T15:26:16.614"/>
    <p1510:client id="{3CFF5A23-591F-F9F7-DC0D-AA9598B4568A}" v="2003" dt="2021-03-14T22:34:16.989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D7DA59F-EEE3-64ED-C308-ED9DF88B2CA0}" v="82" dt="2021-03-15T19:38:38.028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798E8E5E-7B51-5043-FDA7-BFA533B63E9E}" v="143" dt="2021-03-12T15:56:02.991"/>
    <p1510:client id="{7A99B39F-D0F1-B000-DB7E-AD65AD56E0CF}" v="173" dt="2021-03-12T17:22:16.374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9BAF1ED5-055F-E59B-0FDB-D8176D5BAF08}" v="655" dt="2021-01-03T01:57:12.342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  <p1510:client id="{CC2D336E-B051-EEF8-4F9A-87B33E62B679}" v="25" dt="2021-03-10T20:01:2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4004</a:t>
            </a:r>
          </a:p>
          <a:p>
            <a:r>
              <a:rPr lang="en-US">
                <a:latin typeface="roboto"/>
                <a:cs typeface="Calibri Light"/>
              </a:rPr>
              <a:t>Machine Learning  - II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Bilateral Blur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649"/>
            <a:ext cx="10936013" cy="5187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Bilateral blurring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preserves edges </a:t>
            </a:r>
            <a:r>
              <a:rPr lang="en-US" sz="3200" dirty="0">
                <a:latin typeface="roboto"/>
                <a:ea typeface="+mj-ea"/>
                <a:cs typeface="Calibri Light"/>
              </a:rPr>
              <a:t>with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two Gaussian distributions</a:t>
            </a: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The first Gaussian function only considers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spatial neighbors</a:t>
            </a:r>
            <a:r>
              <a:rPr lang="en-US" sz="3200" dirty="0">
                <a:latin typeface="roboto"/>
                <a:ea typeface="+mj-ea"/>
                <a:cs typeface="Calibri Light"/>
              </a:rPr>
              <a:t> pixels that appear close together in the (x, y) coordinate space of the image</a:t>
            </a: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The second Gaussian then models the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pixel intensity</a:t>
            </a:r>
            <a:r>
              <a:rPr lang="en-US" sz="3200" dirty="0">
                <a:latin typeface="roboto"/>
                <a:ea typeface="+mj-ea"/>
                <a:cs typeface="Calibri Light"/>
              </a:rPr>
              <a:t> of the neighborhood pixels with similar intensity are included in the actual computation of the blur</a:t>
            </a:r>
            <a:br>
              <a:rPr lang="en-US" sz="3200" dirty="0">
                <a:latin typeface="roboto"/>
                <a:ea typeface="+mj-ea"/>
                <a:cs typeface="Calibri Light"/>
              </a:rPr>
            </a:b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b="1" dirty="0" err="1">
                <a:latin typeface="roboto"/>
                <a:ea typeface="+mj-ea"/>
                <a:cs typeface="Calibri Light"/>
              </a:rPr>
              <a:t>BilateralFilter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( )</a:t>
            </a:r>
            <a:endParaRPr lang="en-US" b="1" dirty="0"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01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 Thresholding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Image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800" dirty="0">
                <a:latin typeface="roboto"/>
                <a:ea typeface="+mj-ea"/>
                <a:cs typeface="Calibri Light"/>
              </a:rPr>
              <a:t>Thresholding is the </a:t>
            </a:r>
            <a:r>
              <a:rPr lang="en-US" sz="3800" b="1" dirty="0">
                <a:latin typeface="roboto"/>
                <a:ea typeface="+mj-ea"/>
                <a:cs typeface="Calibri Light"/>
              </a:rPr>
              <a:t>binarization </a:t>
            </a:r>
            <a:r>
              <a:rPr lang="en-US" sz="3800" dirty="0">
                <a:latin typeface="roboto"/>
                <a:ea typeface="+mj-ea"/>
                <a:cs typeface="Calibri Light"/>
              </a:rPr>
              <a:t>of an image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8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800" dirty="0">
                <a:latin typeface="roboto"/>
                <a:ea typeface="+mj-ea"/>
                <a:cs typeface="Calibri Light"/>
              </a:rPr>
              <a:t>A simple thresholding example would be as follows:</a:t>
            </a:r>
            <a:endParaRPr lang="en-US" dirty="0">
              <a:ea typeface="+mj-ea"/>
            </a:endParaRPr>
          </a:p>
          <a:p>
            <a:pPr marL="1028700" lvl="1" indent="-571500">
              <a:lnSpc>
                <a:spcPct val="100000"/>
              </a:lnSpc>
            </a:pPr>
            <a:r>
              <a:rPr lang="en-US" sz="3400" dirty="0">
                <a:latin typeface="roboto"/>
                <a:ea typeface="+mj-ea"/>
                <a:cs typeface="Calibri Light"/>
              </a:rPr>
              <a:t>Selecting a pixel value p</a:t>
            </a:r>
          </a:p>
          <a:p>
            <a:pPr marL="1028700" lvl="1" indent="-571500">
              <a:lnSpc>
                <a:spcPct val="100000"/>
              </a:lnSpc>
            </a:pPr>
            <a:r>
              <a:rPr lang="en-US" sz="3400" dirty="0">
                <a:latin typeface="roboto"/>
                <a:ea typeface="+mj-ea"/>
                <a:cs typeface="Calibri Light"/>
              </a:rPr>
              <a:t>Setting all pixel intensities less than p to zero</a:t>
            </a:r>
          </a:p>
          <a:p>
            <a:pPr marL="1028700" lvl="1" indent="-571500">
              <a:lnSpc>
                <a:spcPct val="100000"/>
              </a:lnSpc>
            </a:pPr>
            <a:r>
              <a:rPr lang="en-US" sz="3400" dirty="0">
                <a:latin typeface="roboto"/>
                <a:ea typeface="+mj-ea"/>
                <a:cs typeface="Calibri Light"/>
              </a:rPr>
              <a:t>Setting all pixel values greater than p to 255</a:t>
            </a: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5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Types of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Types</a:t>
            </a:r>
            <a:endParaRPr lang="en-US" dirty="0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Simple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Adaptive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Otsu and Riddler-Calvard</a:t>
            </a:r>
          </a:p>
        </p:txBody>
      </p:sp>
    </p:spTree>
    <p:extLst>
      <p:ext uri="{BB962C8B-B14F-4D97-AF65-F5344CB8AC3E}">
        <p14:creationId xmlns:p14="http://schemas.microsoft.com/office/powerpoint/2010/main" val="315883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Simple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>
                <a:latin typeface="roboto"/>
                <a:ea typeface="+mj-ea"/>
                <a:cs typeface="Calibri Light"/>
              </a:rPr>
              <a:t>Applying simple thresholding methods requires human intervention  - </a:t>
            </a:r>
            <a:r>
              <a:rPr lang="en-US" sz="3500" b="1">
                <a:latin typeface="roboto"/>
                <a:ea typeface="+mj-ea"/>
                <a:cs typeface="Calibri Light"/>
              </a:rPr>
              <a:t>threshold( )</a:t>
            </a:r>
            <a:r>
              <a:rPr lang="en-US" sz="3500">
                <a:latin typeface="roboto"/>
                <a:ea typeface="+mj-ea"/>
                <a:cs typeface="Calibri Light"/>
              </a:rPr>
              <a:t> 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Specify a threshold value 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All pixel intensities below T are set to 0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All pixel intensities greater than T are set to 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500">
                <a:latin typeface="roboto"/>
                <a:ea typeface="+mj-ea"/>
                <a:cs typeface="Calibri Light"/>
              </a:rPr>
              <a:t>Inverse Binarization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Setting all pixels below T to 255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Setting all pixel intensities greater than T to 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8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63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Simple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>
                <a:latin typeface="roboto"/>
                <a:ea typeface="+mj-ea"/>
                <a:cs typeface="Calibri Light"/>
              </a:rPr>
              <a:t>Drawbacks</a:t>
            </a:r>
            <a:endParaRPr lang="en-US">
              <a:ea typeface="+mj-ea"/>
            </a:endParaRP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Manual supply of Threshold value 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Requires lots of experiments with different T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5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500">
                <a:latin typeface="roboto"/>
                <a:ea typeface="+mj-ea"/>
                <a:cs typeface="Calibri Light"/>
              </a:rPr>
              <a:t>Solution: </a:t>
            </a:r>
            <a:r>
              <a:rPr lang="en-US" sz="3500" b="1">
                <a:latin typeface="roboto"/>
                <a:ea typeface="+mj-ea"/>
                <a:cs typeface="Calibri Light"/>
              </a:rPr>
              <a:t>Adaptive thresholding</a:t>
            </a:r>
            <a:endParaRPr lang="en-US" sz="3500" b="1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8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173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Adaptive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Consider </a:t>
            </a:r>
            <a:r>
              <a:rPr lang="en-US" sz="3500" b="1" dirty="0">
                <a:latin typeface="roboto"/>
                <a:ea typeface="+mj-ea"/>
                <a:cs typeface="Calibri Light"/>
              </a:rPr>
              <a:t>small neighbors</a:t>
            </a:r>
            <a:r>
              <a:rPr lang="en-US" sz="3500" dirty="0">
                <a:latin typeface="roboto"/>
                <a:ea typeface="+mj-ea"/>
                <a:cs typeface="Calibri Light"/>
              </a:rPr>
              <a:t> of pixels and then find an </a:t>
            </a:r>
            <a:r>
              <a:rPr lang="en-US" sz="3500" b="1">
                <a:latin typeface="roboto"/>
                <a:ea typeface="+mj-ea"/>
                <a:cs typeface="Calibri Light"/>
              </a:rPr>
              <a:t>optimal threshold value</a:t>
            </a:r>
            <a:r>
              <a:rPr lang="en-US" sz="3500">
                <a:latin typeface="roboto"/>
                <a:ea typeface="+mj-ea"/>
                <a:cs typeface="Calibri Light"/>
              </a:rPr>
              <a:t> T for each neighbor</a:t>
            </a:r>
            <a:endParaRPr lang="en-US"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5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500" u="sng">
                <a:latin typeface="roboto"/>
                <a:ea typeface="+mj-ea"/>
                <a:cs typeface="Calibri Light"/>
              </a:rPr>
              <a:t>Uses</a:t>
            </a:r>
            <a:endParaRPr lang="en-US" sz="3500" u="sng" dirty="0">
              <a:latin typeface="roboto"/>
              <a:ea typeface="+mj-ea"/>
              <a:cs typeface="Calibri Light"/>
            </a:endParaRP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High range of pixel intensities in the image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3100">
                <a:latin typeface="roboto"/>
                <a:ea typeface="+mj-ea"/>
                <a:cs typeface="Calibri Light"/>
              </a:rPr>
              <a:t>Optimal value of T may change for different parts of the image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8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110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OTSU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sz="3100">
                <a:latin typeface="roboto"/>
                <a:ea typeface="+mj-ea"/>
                <a:cs typeface="Calibri Light"/>
              </a:rPr>
              <a:t>Otsu’s method assumes there are </a:t>
            </a:r>
            <a:r>
              <a:rPr lang="en-US" sz="3100" b="1">
                <a:latin typeface="roboto"/>
                <a:ea typeface="+mj-ea"/>
                <a:cs typeface="Calibri Light"/>
              </a:rPr>
              <a:t>two peaks</a:t>
            </a:r>
            <a:r>
              <a:rPr lang="en-US" sz="3100">
                <a:latin typeface="roboto"/>
                <a:ea typeface="+mj-ea"/>
                <a:cs typeface="Calibri Light"/>
              </a:rPr>
              <a:t> in the grayscale histogram of the image It then tries to find an optimal value to </a:t>
            </a:r>
            <a:r>
              <a:rPr lang="en-US" sz="3100" b="1">
                <a:latin typeface="roboto"/>
                <a:ea typeface="+mj-ea"/>
                <a:cs typeface="Calibri Light"/>
              </a:rPr>
              <a:t>separate </a:t>
            </a:r>
            <a:r>
              <a:rPr lang="en-US" sz="3100">
                <a:latin typeface="roboto"/>
                <a:ea typeface="+mj-ea"/>
                <a:cs typeface="Calibri Light"/>
              </a:rPr>
              <a:t>these two peaks – thus our value of 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31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124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OTSU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BFA32-E0F6-420F-9856-F8A4601E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latin typeface="roboto"/>
                <a:ea typeface="+mj-ea"/>
                <a:cs typeface="Calibri Light"/>
              </a:rPr>
              <a:t>Find the optimal threshold for the image</a:t>
            </a:r>
          </a:p>
          <a:p>
            <a:pPr lvl="1"/>
            <a:r>
              <a:rPr lang="en-US" sz="3100">
                <a:latin typeface="roboto"/>
                <a:ea typeface="+mj-ea"/>
                <a:cs typeface="Calibri Light"/>
              </a:rPr>
              <a:t>Use mahotas.thresholding.otsu</a:t>
            </a:r>
          </a:p>
          <a:p>
            <a:r>
              <a:rPr lang="en-US" sz="3100">
                <a:latin typeface="roboto"/>
                <a:ea typeface="+mj-ea"/>
                <a:cs typeface="Calibri Light"/>
              </a:rPr>
              <a:t>Apply threshold</a:t>
            </a:r>
          </a:p>
          <a:p>
            <a:pPr lvl="1"/>
            <a:r>
              <a:rPr lang="en-US" sz="3100">
                <a:latin typeface="roboto"/>
                <a:ea typeface="+mj-ea"/>
                <a:cs typeface="Calibri Light"/>
              </a:rPr>
              <a:t>Copy the image</a:t>
            </a:r>
          </a:p>
          <a:p>
            <a:pPr lvl="1"/>
            <a:r>
              <a:rPr lang="en-US" sz="3100">
                <a:latin typeface="roboto"/>
                <a:ea typeface="+mj-ea"/>
                <a:cs typeface="Calibri Light"/>
              </a:rPr>
              <a:t>Set to white pixel if pixel intensity greater than T</a:t>
            </a:r>
          </a:p>
          <a:p>
            <a:pPr lvl="1"/>
            <a:r>
              <a:rPr lang="en-US" sz="3100">
                <a:latin typeface="roboto"/>
                <a:ea typeface="+mj-ea"/>
                <a:cs typeface="Calibri Light"/>
              </a:rPr>
              <a:t>Set to black pixel if pixel intensity less than 255</a:t>
            </a:r>
          </a:p>
          <a:p>
            <a:pPr lvl="1"/>
            <a:r>
              <a:rPr lang="en-US" sz="3100">
                <a:latin typeface="roboto"/>
                <a:ea typeface="+mj-ea"/>
                <a:cs typeface="Calibri Light"/>
              </a:rPr>
              <a:t>Invert the thresholding</a:t>
            </a:r>
          </a:p>
          <a:p>
            <a:pPr lvl="2"/>
            <a:r>
              <a:rPr lang="en-US" sz="3100">
                <a:latin typeface="roboto"/>
                <a:ea typeface="+mj-ea"/>
                <a:cs typeface="Calibri Light"/>
              </a:rPr>
              <a:t>Use </a:t>
            </a:r>
            <a:r>
              <a:rPr lang="en-US" sz="3100" b="1">
                <a:latin typeface="roboto"/>
                <a:ea typeface="+mj-ea"/>
                <a:cs typeface="Calibri Light"/>
              </a:rPr>
              <a:t>cv2.bitwise_not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19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Riddler-Calvard Thresholding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CDFE2-8F0A-4E72-AF14-0EC0111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latin typeface="roboto"/>
                <a:ea typeface="+mj-ea"/>
                <a:cs typeface="Calibri Light"/>
              </a:rPr>
              <a:t>Find the optimal threshold for the image</a:t>
            </a:r>
          </a:p>
          <a:p>
            <a:pPr marL="685800" lvl="2">
              <a:spcBef>
                <a:spcPts val="1000"/>
              </a:spcBef>
            </a:pPr>
            <a:r>
              <a:rPr lang="en-US" sz="2700">
                <a:latin typeface="roboto"/>
                <a:ea typeface="+mj-ea"/>
                <a:cs typeface="Calibri Light"/>
              </a:rPr>
              <a:t>Use mahotas.thresholding.rc</a:t>
            </a:r>
          </a:p>
          <a:p>
            <a:r>
              <a:rPr lang="en-US" sz="3100">
                <a:latin typeface="roboto"/>
                <a:ea typeface="+mj-ea"/>
                <a:cs typeface="Calibri Light"/>
              </a:rPr>
              <a:t>Apply threshold</a:t>
            </a:r>
          </a:p>
          <a:p>
            <a:pPr marL="685800" lvl="2">
              <a:spcBef>
                <a:spcPts val="1000"/>
              </a:spcBef>
            </a:pPr>
            <a:r>
              <a:rPr lang="en-US" sz="2700">
                <a:latin typeface="roboto"/>
                <a:ea typeface="+mj-ea"/>
                <a:cs typeface="Calibri Light"/>
              </a:rPr>
              <a:t>Copy the image</a:t>
            </a:r>
          </a:p>
          <a:p>
            <a:pPr marL="685800" lvl="2">
              <a:spcBef>
                <a:spcPts val="1000"/>
              </a:spcBef>
            </a:pPr>
            <a:r>
              <a:rPr lang="en-US" sz="2700">
                <a:latin typeface="roboto"/>
                <a:ea typeface="+mj-ea"/>
                <a:cs typeface="Calibri Light"/>
              </a:rPr>
              <a:t>Set to white pixel if pixel intensity greater than T</a:t>
            </a:r>
          </a:p>
          <a:p>
            <a:pPr marL="685800" lvl="2">
              <a:spcBef>
                <a:spcPts val="1000"/>
              </a:spcBef>
            </a:pPr>
            <a:r>
              <a:rPr lang="en-US" sz="2700">
                <a:latin typeface="roboto"/>
                <a:ea typeface="+mj-ea"/>
                <a:cs typeface="Calibri Light"/>
              </a:rPr>
              <a:t>Set to black pixel if pixel intensity less than 255</a:t>
            </a:r>
          </a:p>
          <a:p>
            <a:pPr marL="685800" lvl="2">
              <a:spcBef>
                <a:spcPts val="1000"/>
              </a:spcBef>
            </a:pPr>
            <a:r>
              <a:rPr lang="en-US" sz="2700">
                <a:latin typeface="roboto"/>
                <a:ea typeface="+mj-ea"/>
                <a:cs typeface="Calibri Light"/>
              </a:rPr>
              <a:t>Invert the thresholding</a:t>
            </a:r>
          </a:p>
          <a:p>
            <a:pPr marL="1143000" lvl="4">
              <a:spcBef>
                <a:spcPts val="1000"/>
              </a:spcBef>
            </a:pPr>
            <a:r>
              <a:rPr lang="en-US" sz="2900">
                <a:latin typeface="roboto"/>
                <a:ea typeface="+mj-ea"/>
                <a:cs typeface="Calibri Light"/>
              </a:rPr>
              <a:t>Use cv2.bitwise_not</a:t>
            </a:r>
          </a:p>
        </p:txBody>
      </p:sp>
    </p:spTree>
    <p:extLst>
      <p:ext uri="{BB962C8B-B14F-4D97-AF65-F5344CB8AC3E}">
        <p14:creationId xmlns:p14="http://schemas.microsoft.com/office/powerpoint/2010/main" val="414997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11</a:t>
            </a:r>
            <a:br>
              <a:rPr lang="en-US" dirty="0">
                <a:latin typeface="roboto"/>
                <a:cs typeface="Calibri Light"/>
              </a:rPr>
            </a:br>
            <a:r>
              <a:rPr lang="en-US" dirty="0">
                <a:latin typeface="roboto"/>
                <a:cs typeface="Calibri Light"/>
              </a:rPr>
              <a:t>Smoothing</a:t>
            </a:r>
          </a:p>
          <a:p>
            <a:r>
              <a:rPr lang="en-US" dirty="0">
                <a:latin typeface="roboto"/>
                <a:cs typeface="Calibri Light"/>
              </a:rPr>
              <a:t>Thresholding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71B3-515A-421D-915E-E5D69072BC2F}"/>
              </a:ext>
            </a:extLst>
          </p:cNvPr>
          <p:cNvSpPr txBox="1">
            <a:spLocks/>
          </p:cNvSpPr>
          <p:nvPr/>
        </p:nvSpPr>
        <p:spPr>
          <a:xfrm>
            <a:off x="885827" y="1878804"/>
            <a:ext cx="10845501" cy="381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roboto"/>
                <a:ea typeface="+mj-ea"/>
                <a:cs typeface="Calibri Light"/>
              </a:rPr>
              <a:t>Digital Image Processing</a:t>
            </a:r>
            <a:r>
              <a:rPr lang="en-US">
                <a:latin typeface="roboto"/>
                <a:ea typeface="+mj-ea"/>
                <a:cs typeface="Calibri Light"/>
              </a:rPr>
              <a:t> 4</a:t>
            </a:r>
            <a:r>
              <a:rPr lang="en-US" baseline="30000">
                <a:latin typeface="roboto"/>
                <a:ea typeface="+mj-ea"/>
                <a:cs typeface="Calibri Light"/>
              </a:rPr>
              <a:t>th</a:t>
            </a:r>
            <a:r>
              <a:rPr lang="en-US">
                <a:latin typeface="roboto"/>
                <a:ea typeface="+mj-ea"/>
                <a:cs typeface="Calibri Light"/>
              </a:rPr>
              <a:t> edition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Rafael Gonzalez &amp; Richard Woods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49" y="552091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Smoothing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Averaging Blur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Gaussian Blur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Median Blur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Bilateral Blur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Simple Thresholding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Adaptive Thresholding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OTSU Thresholding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Riddler-Calvard Thresholding</a:t>
            </a: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 Smoothing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Image Blurring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It’s what happens when your camera takes a picture </a:t>
            </a:r>
            <a:r>
              <a:rPr lang="en-US" sz="3500" b="1" dirty="0">
                <a:latin typeface="roboto"/>
                <a:ea typeface="+mj-ea"/>
                <a:cs typeface="Calibri Light"/>
              </a:rPr>
              <a:t>out of focus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Sharper regions in the image lose their detail, normally as a disc/circular shape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Practically, each pixel in the image is </a:t>
            </a:r>
            <a:r>
              <a:rPr lang="en-US" sz="3500" b="1" dirty="0">
                <a:latin typeface="roboto"/>
                <a:ea typeface="+mj-ea"/>
                <a:cs typeface="Calibri Light"/>
              </a:rPr>
              <a:t>mixed </a:t>
            </a:r>
            <a:r>
              <a:rPr lang="en-US" sz="3500" dirty="0">
                <a:latin typeface="roboto"/>
                <a:ea typeface="+mj-ea"/>
                <a:cs typeface="Calibri Light"/>
              </a:rPr>
              <a:t>in with its surrounding pixel intensities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This “mixture” of pixels in a neighborhood becomes a blurred pixel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500" dirty="0">
                <a:latin typeface="roboto"/>
                <a:ea typeface="+mj-ea"/>
                <a:cs typeface="Calibri Light"/>
              </a:rPr>
              <a:t>While this effect is usually unwanted in our photographs, it’s actually quite helpful when performing image processing tasks</a:t>
            </a: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286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Types of Smoothing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Types</a:t>
            </a:r>
            <a:endParaRPr lang="en-US" dirty="0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Averaging Blur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Gaussian Blur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Median Blur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Bilateral Blur</a:t>
            </a: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Averaging Blur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2248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Define a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k × k sliding window</a:t>
            </a:r>
            <a:r>
              <a:rPr lang="en-US" sz="3200" dirty="0">
                <a:latin typeface="roboto"/>
                <a:ea typeface="+mj-ea"/>
                <a:cs typeface="Calibri Light"/>
              </a:rPr>
              <a:t> on top of our image, where k is always an odd number</a:t>
            </a:r>
          </a:p>
          <a:p>
            <a:pPr marL="457200" indent="-457200">
              <a:lnSpc>
                <a:spcPct val="110000"/>
              </a:lnSpc>
            </a:pPr>
            <a:r>
              <a:rPr lang="en-US" sz="3200" dirty="0">
                <a:latin typeface="roboto"/>
                <a:ea typeface="+mj-ea"/>
                <a:cs typeface="Calibri Light"/>
              </a:rPr>
              <a:t>This window is going to slide from left-to-right and from top-to-bottom</a:t>
            </a:r>
          </a:p>
          <a:p>
            <a:pPr marL="457200" indent="-457200">
              <a:lnSpc>
                <a:spcPct val="110000"/>
              </a:lnSpc>
            </a:pPr>
            <a:r>
              <a:rPr lang="en-US" sz="3200" dirty="0">
                <a:latin typeface="roboto"/>
                <a:ea typeface="+mj-ea"/>
                <a:cs typeface="Calibri Light"/>
              </a:rPr>
              <a:t>The pixel at the center of this matrix (we have to use an odd number, otherwise there would not be a true “center”) is then set to be the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AVERAGE </a:t>
            </a:r>
            <a:r>
              <a:rPr lang="en-US" sz="3200" dirty="0">
                <a:latin typeface="roboto"/>
                <a:ea typeface="+mj-ea"/>
                <a:cs typeface="Calibri Light"/>
              </a:rPr>
              <a:t>of all other pixels surrounding it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blur( 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5273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Gaussian Blur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1876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Gaussian blurring is similar to average blurring, but instead of using a simple mean, we are now using a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weighted mean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u="sng" dirty="0">
                <a:latin typeface="roboto"/>
                <a:ea typeface="+mj-ea"/>
                <a:cs typeface="Calibri Light"/>
              </a:rPr>
              <a:t>Weighted Mean</a:t>
            </a:r>
            <a:r>
              <a:rPr lang="en-US" sz="3200" dirty="0">
                <a:latin typeface="roboto"/>
                <a:ea typeface="+mj-ea"/>
                <a:cs typeface="Calibri Light"/>
              </a:rPr>
              <a:t>: Neighborhood pixels that are closer to the central pixel contribute more “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weight</a:t>
            </a:r>
            <a:r>
              <a:rPr lang="en-US" sz="3200" dirty="0">
                <a:latin typeface="roboto"/>
                <a:ea typeface="+mj-ea"/>
                <a:cs typeface="Calibri Light"/>
              </a:rPr>
              <a:t>” to the average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u="sng" dirty="0">
                <a:latin typeface="roboto"/>
                <a:ea typeface="+mj-ea"/>
                <a:cs typeface="Calibri Light"/>
              </a:rPr>
              <a:t>Result</a:t>
            </a:r>
            <a:r>
              <a:rPr lang="en-US" sz="3200" dirty="0">
                <a:latin typeface="roboto"/>
                <a:ea typeface="+mj-ea"/>
                <a:cs typeface="Calibri Light"/>
              </a:rPr>
              <a:t>: Our image is less blurred, but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more naturally blurred</a:t>
            </a:r>
            <a:r>
              <a:rPr lang="en-US" sz="3200" dirty="0">
                <a:latin typeface="roboto"/>
                <a:ea typeface="+mj-ea"/>
                <a:cs typeface="Calibri Light"/>
              </a:rPr>
              <a:t>, than using the average blur method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 err="1">
                <a:latin typeface="roboto"/>
                <a:ea typeface="+mj-ea"/>
                <a:cs typeface="Calibri Light"/>
              </a:rPr>
              <a:t>GaussianBlur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( 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342902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Median Blur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1876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Median blurring is similar to average blurring, but instead of using a simple mean, we are now replacing the central pixel with the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median </a:t>
            </a:r>
            <a:r>
              <a:rPr lang="en-US" sz="3200" dirty="0">
                <a:latin typeface="roboto"/>
                <a:ea typeface="+mj-ea"/>
                <a:cs typeface="Calibri Light"/>
              </a:rPr>
              <a:t>of the neighborhood</a:t>
            </a:r>
            <a:endParaRPr lang="en-US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Median blurring is more effective at removing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salt-and-pepper</a:t>
            </a:r>
            <a:r>
              <a:rPr lang="en-US" sz="3200" dirty="0">
                <a:latin typeface="roboto"/>
                <a:ea typeface="+mj-ea"/>
                <a:cs typeface="Calibri Light"/>
              </a:rPr>
              <a:t> style noise from an image because each central pixel is always replaced with a pixel intensity that exists in the image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3200" dirty="0">
                <a:latin typeface="roboto"/>
                <a:ea typeface="+mj-ea"/>
                <a:cs typeface="Calibri Light"/>
              </a:rPr>
            </a:br>
            <a:r>
              <a:rPr lang="en-US" sz="3200" b="1" dirty="0" err="1">
                <a:latin typeface="roboto"/>
                <a:ea typeface="+mj-ea"/>
                <a:cs typeface="Calibri Light"/>
              </a:rPr>
              <a:t>MedianBlur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( 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5271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Agenda</vt:lpstr>
      <vt:lpstr>Image Smoothing</vt:lpstr>
      <vt:lpstr>Image Blurring</vt:lpstr>
      <vt:lpstr>Types of Smoothing</vt:lpstr>
      <vt:lpstr>Averaging Blur</vt:lpstr>
      <vt:lpstr>Gaussian Blur</vt:lpstr>
      <vt:lpstr>Median Blur</vt:lpstr>
      <vt:lpstr>Bilateral Blur</vt:lpstr>
      <vt:lpstr>Image Thresholding</vt:lpstr>
      <vt:lpstr>Image Thresholding</vt:lpstr>
      <vt:lpstr>Types of Thresholding</vt:lpstr>
      <vt:lpstr>Simple Thresholding</vt:lpstr>
      <vt:lpstr>Simple Thresholding</vt:lpstr>
      <vt:lpstr>Adaptive Thresholding</vt:lpstr>
      <vt:lpstr>OTSU Thresholding</vt:lpstr>
      <vt:lpstr>OTSU Thresholding</vt:lpstr>
      <vt:lpstr>Riddler-Calvard Thresholding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424</cp:revision>
  <dcterms:created xsi:type="dcterms:W3CDTF">2020-12-23T22:31:42Z</dcterms:created>
  <dcterms:modified xsi:type="dcterms:W3CDTF">2021-03-20T15:49:35Z</dcterms:modified>
</cp:coreProperties>
</file>