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72" r:id="rId2"/>
    <p:sldId id="273" r:id="rId3"/>
    <p:sldId id="258" r:id="rId4"/>
    <p:sldId id="281" r:id="rId5"/>
    <p:sldId id="836" r:id="rId6"/>
    <p:sldId id="851" r:id="rId7"/>
    <p:sldId id="852" r:id="rId8"/>
    <p:sldId id="853" r:id="rId9"/>
    <p:sldId id="854" r:id="rId10"/>
    <p:sldId id="855" r:id="rId11"/>
    <p:sldId id="771" r:id="rId12"/>
    <p:sldId id="837" r:id="rId13"/>
    <p:sldId id="856" r:id="rId14"/>
    <p:sldId id="857" r:id="rId15"/>
    <p:sldId id="859" r:id="rId16"/>
    <p:sldId id="858" r:id="rId17"/>
    <p:sldId id="860" r:id="rId18"/>
    <p:sldId id="862" r:id="rId19"/>
    <p:sldId id="861" r:id="rId20"/>
    <p:sldId id="863" r:id="rId21"/>
    <p:sldId id="865" r:id="rId22"/>
    <p:sldId id="864" r:id="rId23"/>
    <p:sldId id="866" r:id="rId24"/>
    <p:sldId id="4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88" dt="2021-03-14T23:47:55.355"/>
    <p1510:client id="{0322FE31-2070-D1D8-A34E-F9DB0AA9A729}" v="390" dt="2020-12-26T15:18:39.115"/>
    <p1510:client id="{045A4965-B513-6B71-45A6-B68B6AFE84A0}" v="67" dt="2020-12-26T20:30:46.896"/>
    <p1510:client id="{1D94FB88-6CE6-6B13-D879-F7E8D01337CA}" v="360" dt="2021-01-03T02:19:39.892"/>
    <p1510:client id="{20AB97E1-1D42-EA30-3A7A-B0877738CD79}" v="192" dt="2021-03-15T20:53:07.841"/>
    <p1510:client id="{217E56F5-DB4A-A9E4-6504-6F93C2AB886C}" v="2940" dt="2021-03-13T22:50:02.138"/>
    <p1510:client id="{2CC637B4-7598-E20E-58AE-E11F43B144E0}" v="502" dt="2021-03-15T01:01:23.117"/>
    <p1510:client id="{2F685D47-1B98-2E9E-44E9-38F2D014CAAC}" v="22" dt="2020-12-28T15:26:16.614"/>
    <p1510:client id="{3199B49F-C03C-B000-DB7E-AF2B9062B35B}" v="1419" dt="2021-03-15T20:40:58.635"/>
    <p1510:client id="{3CFF5A23-591F-F9F7-DC0D-AA9598B4568A}" v="2003" dt="2021-03-14T22:34:16.989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D7DA59F-EEE3-64ED-C308-ED9DF88B2CA0}" v="82" dt="2021-03-15T19:38:38.028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798E8E5E-7B51-5043-FDA7-BFA533B63E9E}" v="143" dt="2021-03-12T15:56:02.991"/>
    <p1510:client id="{7A99B39F-D0F1-B000-DB7E-AD65AD56E0CF}" v="173" dt="2021-03-12T17:22:16.374"/>
    <p1510:client id="{82ABAE2D-A526-4624-91EE-FBA7FD5F51E0}" v="9" dt="2020-12-23T22:41:08.207"/>
    <p1510:client id="{8F696AE0-6236-8D1E-3618-87162776C622}" v="5712" dt="2021-01-01T00:07:13.795"/>
    <p1510:client id="{9A177FFB-FB64-37AF-17C7-CCEC2C193DFF}" v="4481" dt="2020-12-29T13:20:50.336"/>
    <p1510:client id="{9BAF1ED5-055F-E59B-0FDB-D8176D5BAF08}" v="655" dt="2021-01-03T01:57:12.342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  <p1510:client id="{CC2D336E-B051-EEF8-4F9A-87B33E62B679}" v="25" dt="2021-03-10T20:01:2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4004</a:t>
            </a:r>
          </a:p>
          <a:p>
            <a:r>
              <a:rPr lang="en-US">
                <a:latin typeface="roboto"/>
                <a:cs typeface="Calibri Light"/>
              </a:rPr>
              <a:t>Machine Learning  - II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 Detection process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8" descr="Table&#10;&#10;Description automatically generated">
            <a:extLst>
              <a:ext uri="{FF2B5EF4-FFF2-40B4-BE49-F238E27FC236}">
                <a16:creationId xmlns:a16="http://schemas.microsoft.com/office/drawing/2014/main" id="{5E9A86BD-6F19-4D01-896A-BEE6B03D2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863396"/>
            <a:ext cx="9286875" cy="55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Types of Edge Detection Algorithms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Types</a:t>
            </a:r>
            <a:endParaRPr lang="en-US" dirty="0"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Laplacian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Sobel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 -  Canny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Laplacian 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224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Laplacian edge detection computes gradients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Laplacian( image, CV_64F 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52735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Sobel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224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Sobel edge detection computes gradient magnitude representations along the x and y axis and then combines both the vertical edges and horizontal edges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Sobel( image, CV_64F, order of derivatives 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42711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Canny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5224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Canny edge detection is a multi-step process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Blur the image to remove noise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Compute Sobel gradient images in the x and y direction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Suppress edges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Hysteresis thresholding stage that determines if a pixel is "edge-like" or not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Canny( image, non-</a:t>
            </a:r>
            <a:r>
              <a:rPr lang="en-US" sz="3200" b="1" dirty="0" err="1">
                <a:latin typeface="roboto"/>
                <a:ea typeface="+mj-ea"/>
                <a:cs typeface="Calibri Light"/>
              </a:rPr>
              <a:t>edge_threshold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, </a:t>
            </a:r>
            <a:r>
              <a:rPr lang="en-US" sz="3200" b="1" dirty="0" err="1">
                <a:latin typeface="roboto"/>
                <a:ea typeface="+mj-ea"/>
                <a:cs typeface="Calibri Light"/>
              </a:rPr>
              <a:t>edge_threshold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 )</a:t>
            </a:r>
            <a:endParaRPr lang="en-US" b="1" dirty="0">
              <a:ea typeface="+mj-ea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Contours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it?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Contours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 contour is a curve of points, with no gaps in the curve</a:t>
            </a:r>
            <a:endParaRPr lang="en-US" dirty="0">
              <a:ea typeface="+mj-ea"/>
            </a:endParaRP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To find contours in an image:</a:t>
            </a:r>
          </a:p>
          <a:p>
            <a:pPr marL="914400" lvl="1" indent="-457200"/>
            <a:r>
              <a:rPr lang="en-US" sz="2800" dirty="0">
                <a:latin typeface="roboto"/>
                <a:ea typeface="+mj-ea"/>
                <a:cs typeface="Calibri Light"/>
              </a:rPr>
              <a:t>Edge detection</a:t>
            </a:r>
          </a:p>
          <a:p>
            <a:pPr marL="914400" lvl="1" indent="-457200"/>
            <a:r>
              <a:rPr lang="en-US" sz="2800" dirty="0">
                <a:latin typeface="roboto"/>
                <a:ea typeface="+mj-ea"/>
                <a:cs typeface="Calibri Light"/>
              </a:rPr>
              <a:t>Thresholding</a:t>
            </a:r>
          </a:p>
          <a:p>
            <a:pPr marL="914400" lvl="1" indent="-457200"/>
            <a:endParaRPr lang="en-US" sz="2800" dirty="0">
              <a:latin typeface="roboto"/>
              <a:ea typeface="+mj-ea"/>
              <a:cs typeface="Calibri Light"/>
            </a:endParaRPr>
          </a:p>
          <a:p>
            <a:pPr marL="914400" lvl="1" indent="-457200"/>
            <a:endParaRPr lang="en-US" sz="2800" dirty="0">
              <a:latin typeface="roboto"/>
              <a:ea typeface="+mj-ea"/>
              <a:cs typeface="Calibri Light"/>
            </a:endParaRPr>
          </a:p>
          <a:p>
            <a:pPr marL="914400" lvl="1" indent="-457200"/>
            <a:endParaRPr lang="en-US" sz="2800" dirty="0">
              <a:latin typeface="roboto"/>
              <a:ea typeface="+mj-ea"/>
              <a:cs typeface="Calibri Light"/>
            </a:endParaRPr>
          </a:p>
          <a:p>
            <a:pPr marL="457200" lvl="1" indent="0">
              <a:buNone/>
            </a:pPr>
            <a:r>
              <a:rPr lang="en-US" sz="2800" b="1" dirty="0" err="1">
                <a:latin typeface="roboto"/>
                <a:ea typeface="+mj-ea"/>
                <a:cs typeface="Calibri Light"/>
              </a:rPr>
              <a:t>findContours</a:t>
            </a:r>
            <a:r>
              <a:rPr lang="en-US" sz="2800" b="1" dirty="0">
                <a:latin typeface="roboto"/>
                <a:ea typeface="+mj-ea"/>
                <a:cs typeface="Calibri Light"/>
              </a:rPr>
              <a:t>( )</a:t>
            </a: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roboto"/>
                <a:cs typeface="Calibri Light"/>
              </a:rPr>
              <a:t>findContours</a:t>
            </a:r>
            <a:r>
              <a:rPr lang="en-US" sz="4800" dirty="0">
                <a:latin typeface="roboto"/>
                <a:cs typeface="Calibri Light"/>
              </a:rPr>
              <a:t>( )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93601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Roboto"/>
                <a:ea typeface="+mj-ea"/>
                <a:cs typeface="Calibri Light"/>
              </a:rPr>
              <a:t>image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Roboto"/>
                <a:ea typeface="+mj-ea"/>
                <a:cs typeface="Calibri Light"/>
              </a:rPr>
              <a:t>Types of contour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cv2.RETR_EXTERNAL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cv2.RETR_LIST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cv2.RETR_COMP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cv2.RETR_TREE</a:t>
            </a:r>
            <a:endParaRPr lang="en-US" dirty="0">
              <a:latin typeface="Roboto"/>
              <a:ea typeface="+mj-ea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Roboto"/>
                <a:ea typeface="+mn-lt"/>
                <a:cs typeface="+mn-lt"/>
              </a:rPr>
              <a:t>approximation of contour</a:t>
            </a:r>
            <a:endParaRPr lang="en-US" sz="240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cv2.CHAIN_APPROX_SIMPLE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cv2.CHAIN_APPROX_NONE</a:t>
            </a:r>
            <a:endParaRPr lang="en-US" dirty="0">
              <a:latin typeface="Roboto"/>
              <a:ea typeface="+mj-ea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Roboto"/>
                <a:ea typeface="+mn-lt"/>
                <a:cs typeface="+mn-lt"/>
              </a:rPr>
              <a:t>Returns a tuple</a:t>
            </a:r>
            <a:endParaRPr lang="en-US" sz="240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output image after applying contour detection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 err="1">
                <a:latin typeface="Roboto"/>
                <a:ea typeface="+mn-lt"/>
                <a:cs typeface="+mn-lt"/>
              </a:rPr>
              <a:t>cnts</a:t>
            </a:r>
            <a:r>
              <a:rPr lang="en-US" dirty="0">
                <a:latin typeface="Roboto"/>
                <a:ea typeface="+mn-lt"/>
                <a:cs typeface="+mn-lt"/>
              </a:rPr>
              <a:t> list of contours detected</a:t>
            </a:r>
            <a:endParaRPr lang="en-US" dirty="0">
              <a:latin typeface="Roboto"/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latin typeface="Roboto"/>
                <a:ea typeface="+mn-lt"/>
                <a:cs typeface="+mn-lt"/>
              </a:rPr>
              <a:t>hierarchy of the contours</a:t>
            </a:r>
            <a:endParaRPr lang="en-US" dirty="0">
              <a:latin typeface="Roboto"/>
              <a:ea typeface="+mj-ea"/>
            </a:endParaRP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92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Watershed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it?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Watershed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93601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Classic algorithm used for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segmentation </a:t>
            </a:r>
            <a:r>
              <a:rPr lang="en-US" sz="3200" dirty="0">
                <a:latin typeface="roboto"/>
                <a:ea typeface="+mj-ea"/>
                <a:cs typeface="Calibri Light"/>
              </a:rPr>
              <a:t>and is especially useful when extracting touching or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overlapping objects</a:t>
            </a:r>
            <a:r>
              <a:rPr lang="en-US" sz="3200" dirty="0">
                <a:latin typeface="roboto"/>
                <a:ea typeface="+mj-ea"/>
                <a:cs typeface="Calibri Light"/>
              </a:rPr>
              <a:t> in images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When utilizing the watershed algorithm we must start with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user-defined markers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These markers can be either defined: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manually point-and-click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roboto"/>
                <a:ea typeface="+mj-ea"/>
                <a:cs typeface="Calibri Light"/>
              </a:rPr>
              <a:t>automatically or heuristically define them</a:t>
            </a:r>
          </a:p>
          <a:p>
            <a:pPr marL="1371600" lvl="3" indent="-457200">
              <a:lnSpc>
                <a:spcPct val="100000"/>
              </a:lnSpc>
              <a:spcBef>
                <a:spcPts val="1000"/>
              </a:spcBef>
            </a:pPr>
            <a:r>
              <a:rPr lang="en-US" sz="2600" dirty="0">
                <a:latin typeface="roboto"/>
                <a:ea typeface="+mj-ea"/>
                <a:cs typeface="Calibri Light"/>
              </a:rPr>
              <a:t>thresholding operations</a:t>
            </a:r>
          </a:p>
          <a:p>
            <a:pPr marL="1371600" lvl="3" indent="-457200">
              <a:lnSpc>
                <a:spcPct val="100000"/>
              </a:lnSpc>
              <a:spcBef>
                <a:spcPts val="1000"/>
              </a:spcBef>
            </a:pPr>
            <a:r>
              <a:rPr lang="en-US" sz="2600" dirty="0">
                <a:latin typeface="roboto"/>
                <a:ea typeface="+mj-ea"/>
                <a:cs typeface="Calibri Light"/>
              </a:rPr>
              <a:t>morphological operations</a:t>
            </a:r>
          </a:p>
          <a:p>
            <a:pPr>
              <a:lnSpc>
                <a:spcPct val="10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05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12</a:t>
            </a:r>
            <a:br>
              <a:rPr lang="en-US" dirty="0">
                <a:latin typeface="roboto"/>
                <a:cs typeface="Calibri Light"/>
              </a:rPr>
            </a:br>
            <a:r>
              <a:rPr lang="en-US" dirty="0">
                <a:latin typeface="roboto"/>
                <a:cs typeface="Calibri Light"/>
              </a:rPr>
              <a:t>Edges</a:t>
            </a:r>
          </a:p>
          <a:p>
            <a:r>
              <a:rPr lang="en-US" dirty="0">
                <a:latin typeface="roboto"/>
                <a:cs typeface="Calibri Light"/>
              </a:rPr>
              <a:t>Contours</a:t>
            </a:r>
          </a:p>
          <a:p>
            <a:r>
              <a:rPr lang="en-US" dirty="0">
                <a:latin typeface="roboto"/>
                <a:cs typeface="Calibri Light"/>
              </a:rPr>
              <a:t>Shapes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Segment &amp; Extract Objects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93601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Import the libraries</a:t>
            </a:r>
            <a:endParaRPr lang="en-US" sz="320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Load the image</a:t>
            </a:r>
            <a:endParaRPr lang="en-US" sz="320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Apply Pyramid Mean Shift Filtering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Convert the image into grayscale</a:t>
            </a:r>
            <a:endParaRPr lang="en-US">
              <a:ea typeface="+mj-ea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Threshold the Mean Shifted image</a:t>
            </a:r>
            <a:endParaRPr lang="en-US" sz="320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Detect Contours using </a:t>
            </a:r>
            <a:r>
              <a:rPr lang="en-US" sz="3200" dirty="0" err="1">
                <a:latin typeface="roboto"/>
                <a:ea typeface="+mj-ea"/>
                <a:cs typeface="Calibri Light"/>
              </a:rPr>
              <a:t>findContours</a:t>
            </a:r>
            <a:r>
              <a:rPr lang="en-US" sz="3200" dirty="0">
                <a:latin typeface="roboto"/>
                <a:ea typeface="+mj-ea"/>
                <a:cs typeface="Calibri Light"/>
              </a:rPr>
              <a:t>()</a:t>
            </a:r>
            <a:endParaRPr lang="en-US" sz="320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Draw Contours using </a:t>
            </a:r>
            <a:r>
              <a:rPr lang="en-US" sz="3200" dirty="0" err="1">
                <a:latin typeface="roboto"/>
                <a:ea typeface="+mj-ea"/>
                <a:cs typeface="Calibri Light"/>
              </a:rPr>
              <a:t>drawContours</a:t>
            </a:r>
            <a:r>
              <a:rPr lang="en-US" sz="3200" dirty="0">
                <a:latin typeface="roboto"/>
                <a:ea typeface="+mj-ea"/>
                <a:cs typeface="Calibri Light"/>
              </a:rPr>
              <a:t>()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Display the extracted contours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4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Shapes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it?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Shape detection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93601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Find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contours </a:t>
            </a:r>
            <a:r>
              <a:rPr lang="en-US" sz="3200" dirty="0">
                <a:latin typeface="roboto"/>
                <a:ea typeface="+mj-ea"/>
                <a:cs typeface="Calibri Light"/>
              </a:rPr>
              <a:t>of objects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Find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centers </a:t>
            </a:r>
            <a:r>
              <a:rPr lang="en-US" sz="3200" dirty="0">
                <a:latin typeface="roboto"/>
                <a:ea typeface="+mj-ea"/>
                <a:cs typeface="Calibri Light"/>
              </a:rPr>
              <a:t>of each object</a:t>
            </a:r>
          </a:p>
          <a:p>
            <a:pPr>
              <a:lnSpc>
                <a:spcPct val="100000"/>
              </a:lnSpc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Recognize 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shapes </a:t>
            </a:r>
            <a:r>
              <a:rPr lang="en-US" sz="3200" dirty="0">
                <a:latin typeface="roboto"/>
                <a:ea typeface="+mj-ea"/>
                <a:cs typeface="Calibri Light"/>
              </a:rPr>
              <a:t>of each object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roboto"/>
                <a:ea typeface="+mj-ea"/>
                <a:cs typeface="Calibri Light"/>
              </a:rPr>
              <a:t>Circle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roboto"/>
                <a:ea typeface="+mj-ea"/>
                <a:cs typeface="Calibri Light"/>
              </a:rPr>
              <a:t>Square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roboto"/>
                <a:ea typeface="+mj-ea"/>
                <a:cs typeface="Calibri Light"/>
              </a:rPr>
              <a:t>Rectangle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roboto"/>
                <a:ea typeface="+mj-ea"/>
                <a:cs typeface="Calibri Light"/>
              </a:rPr>
              <a:t>Triangle</a:t>
            </a:r>
          </a:p>
          <a:p>
            <a:pPr marL="914400" lvl="2" indent="-457200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roboto"/>
                <a:ea typeface="+mj-ea"/>
                <a:cs typeface="Calibri Light"/>
              </a:rPr>
              <a:t>Pentagon</a:t>
            </a:r>
          </a:p>
          <a:p>
            <a:pPr>
              <a:lnSpc>
                <a:spcPct val="100000"/>
              </a:lnSpc>
              <a:buNone/>
            </a:pPr>
            <a:r>
              <a:rPr lang="en-US" sz="3200" b="1" dirty="0">
                <a:latin typeface="roboto"/>
                <a:ea typeface="+mj-ea"/>
                <a:cs typeface="Calibri Light"/>
              </a:rPr>
              <a:t>Label </a:t>
            </a:r>
            <a:r>
              <a:rPr lang="en-US" sz="3200" dirty="0">
                <a:latin typeface="roboto"/>
                <a:ea typeface="+mj-ea"/>
                <a:cs typeface="Calibri Light"/>
              </a:rPr>
              <a:t>color of a shape</a:t>
            </a:r>
          </a:p>
          <a:p>
            <a:pPr>
              <a:lnSpc>
                <a:spcPct val="10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71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Shape detection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936013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Contour Approximation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Algorithm for reducing the number of points in a curve with a reduced set of points</a:t>
            </a:r>
            <a:endParaRPr lang="en-US" dirty="0"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Assumption: A curve can be approximated by a series of </a:t>
            </a:r>
            <a:r>
              <a:rPr lang="en-US" sz="3200" b="1" dirty="0">
                <a:ea typeface="+mn-lt"/>
                <a:cs typeface="+mn-lt"/>
              </a:rPr>
              <a:t>short line segments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cv2.approxPolyDP()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contour</a:t>
            </a:r>
            <a:endParaRPr lang="en-US">
              <a:ea typeface="+mj-ea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1-15% of contour perimeter</a:t>
            </a:r>
            <a:endParaRPr lang="en-US" dirty="0">
              <a:ea typeface="+mj-ea"/>
            </a:endParaRPr>
          </a:p>
          <a:p>
            <a:pPr>
              <a:spcBef>
                <a:spcPts val="1000"/>
              </a:spcBef>
              <a:buFont typeface="Arial"/>
            </a:pPr>
            <a:r>
              <a:rPr lang="en-US" sz="3200" b="1" dirty="0">
                <a:ea typeface="+mn-lt"/>
                <a:cs typeface="+mn-lt"/>
              </a:rPr>
              <a:t>Shape analysis</a:t>
            </a:r>
            <a:endParaRPr lang="en-US" b="1">
              <a:ea typeface="+mj-ea"/>
              <a:cs typeface="Calibri"/>
            </a:endParaRPr>
          </a:p>
          <a:p>
            <a:pPr marL="971550" lvl="1" indent="-285750">
              <a:buFont typeface="Arial"/>
            </a:pPr>
            <a:r>
              <a:rPr lang="en-US" sz="3200" dirty="0">
                <a:ea typeface="+mn-lt"/>
                <a:cs typeface="+mn-lt"/>
              </a:rPr>
              <a:t>If vertices are 3 in the contour</a:t>
            </a:r>
            <a:endParaRPr lang="en-US" dirty="0">
              <a:ea typeface="+mj-ea"/>
            </a:endParaRPr>
          </a:p>
          <a:p>
            <a:pPr marL="1428750" lvl="2" indent="-285750">
              <a:buFont typeface="Arial"/>
            </a:pPr>
            <a:r>
              <a:rPr lang="en-US" sz="3200" dirty="0" err="1">
                <a:ea typeface="+mn-lt"/>
                <a:cs typeface="+mn-lt"/>
              </a:rPr>
              <a:t>Traingle</a:t>
            </a:r>
            <a:endParaRPr lang="en-US">
              <a:ea typeface="+mj-ea"/>
            </a:endParaRPr>
          </a:p>
          <a:p>
            <a:pPr marL="971550" lvl="1" indent="-285750">
              <a:buFont typeface="Arial"/>
            </a:pPr>
            <a:r>
              <a:rPr lang="en-US" sz="3200" dirty="0">
                <a:ea typeface="+mn-lt"/>
                <a:cs typeface="+mn-lt"/>
              </a:rPr>
              <a:t>If vertices are 5 in the contour</a:t>
            </a:r>
            <a:endParaRPr lang="en-US" dirty="0">
              <a:ea typeface="+mj-ea"/>
            </a:endParaRPr>
          </a:p>
          <a:p>
            <a:pPr marL="1428750" lvl="2" indent="-285750">
              <a:buFont typeface="Arial"/>
            </a:pPr>
            <a:r>
              <a:rPr lang="en-US" sz="3200" dirty="0">
                <a:ea typeface="+mn-lt"/>
                <a:cs typeface="+mn-lt"/>
              </a:rPr>
              <a:t>Pentagon</a:t>
            </a:r>
          </a:p>
          <a:p>
            <a:pPr marL="971550" lvl="1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If vertices are 4 in the contour</a:t>
            </a:r>
            <a:endParaRPr lang="en-US" dirty="0"/>
          </a:p>
          <a:p>
            <a:pPr marL="1428750" lvl="2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If aspect ratio is between 0.95 to 1.05</a:t>
            </a:r>
            <a:endParaRPr lang="en-US" dirty="0"/>
          </a:p>
          <a:p>
            <a:pPr marL="1885950" lvl="3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Square</a:t>
            </a:r>
            <a:endParaRPr lang="en-US" dirty="0"/>
          </a:p>
          <a:p>
            <a:pPr marL="1428750" lvl="2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If aspect ration is skewed</a:t>
            </a:r>
            <a:endParaRPr lang="en-US" dirty="0"/>
          </a:p>
          <a:p>
            <a:pPr marL="1885950" lvl="3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Rectangle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>
              <a:lnSpc>
                <a:spcPct val="10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57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71B3-515A-421D-915E-E5D69072BC2F}"/>
              </a:ext>
            </a:extLst>
          </p:cNvPr>
          <p:cNvSpPr txBox="1">
            <a:spLocks/>
          </p:cNvSpPr>
          <p:nvPr/>
        </p:nvSpPr>
        <p:spPr>
          <a:xfrm>
            <a:off x="885827" y="1878804"/>
            <a:ext cx="10845501" cy="381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roboto"/>
                <a:ea typeface="+mj-ea"/>
                <a:cs typeface="Calibri Light"/>
              </a:rPr>
              <a:t>Digital Image Processing</a:t>
            </a:r>
            <a:r>
              <a:rPr lang="en-US">
                <a:latin typeface="roboto"/>
                <a:ea typeface="+mj-ea"/>
                <a:cs typeface="Calibri Light"/>
              </a:rPr>
              <a:t> 4</a:t>
            </a:r>
            <a:r>
              <a:rPr lang="en-US" baseline="30000">
                <a:latin typeface="roboto"/>
                <a:ea typeface="+mj-ea"/>
                <a:cs typeface="Calibri Light"/>
              </a:rPr>
              <a:t>th</a:t>
            </a:r>
            <a:r>
              <a:rPr lang="en-US">
                <a:latin typeface="roboto"/>
                <a:ea typeface="+mj-ea"/>
                <a:cs typeface="Calibri Light"/>
              </a:rPr>
              <a:t> edition</a:t>
            </a:r>
            <a:endParaRPr lang="en-US">
              <a:ea typeface="+mj-ea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Rafael Gonzalez &amp; Richard Woods</a:t>
            </a:r>
            <a:endParaRPr lang="en-US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49" y="552091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Edge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Laplacian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Sobel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Canny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Contours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Watershed</a:t>
            </a:r>
          </a:p>
          <a:p>
            <a:pPr marL="0" indent="0">
              <a:buNone/>
            </a:pPr>
            <a:r>
              <a:rPr lang="en-US" sz="3600" dirty="0">
                <a:latin typeface="roboto"/>
                <a:ea typeface="+mj-ea"/>
                <a:cs typeface="Calibri Light"/>
              </a:rPr>
              <a:t>Shapes</a:t>
            </a:r>
            <a:endParaRPr lang="en-US" dirty="0">
              <a:ea typeface="+mj-ea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Edges in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9592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Edge detection is the process of finding boundaries of objects in an image</a:t>
            </a: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Edges = Points where brightness of pixel intensities changes </a:t>
            </a:r>
            <a:r>
              <a:rPr lang="en-US" sz="3200" b="1" dirty="0">
                <a:latin typeface="roboto"/>
                <a:ea typeface="+mj-ea"/>
                <a:cs typeface="Calibri Light"/>
              </a:rPr>
              <a:t>drastically</a:t>
            </a:r>
            <a:endParaRPr lang="en-US" b="1">
              <a:ea typeface="+mj-ea"/>
            </a:endParaRPr>
          </a:p>
          <a:p>
            <a:pPr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485806-22E7-46FB-BE60-DD3BF2D7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284031"/>
            <a:ext cx="7029450" cy="3470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8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 or No edge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F836DB5-FF44-4242-821D-21BD07B2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412600"/>
            <a:ext cx="7981950" cy="48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 or No edge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8A846E-2305-42B5-9EB6-2145AB44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9" y="1385809"/>
            <a:ext cx="7962900" cy="49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 or No edge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8A846E-2305-42B5-9EB6-2145AB44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9" y="1385809"/>
            <a:ext cx="7962900" cy="4923865"/>
          </a:xfrm>
          <a:prstGeom prst="rect">
            <a:avLst/>
          </a:prstGeom>
        </p:spPr>
      </p:pic>
      <p:pic>
        <p:nvPicPr>
          <p:cNvPr id="6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BB43B9-79DE-4AB1-93FF-E3614B40A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25" y="1783556"/>
            <a:ext cx="2228850" cy="214788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09583A5-48FC-487E-AB09-1AF3C0E06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950" y="4161680"/>
            <a:ext cx="2743200" cy="8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Edge or No edge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F836DB5-FF44-4242-821D-21BD07B2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412600"/>
            <a:ext cx="7981950" cy="4870999"/>
          </a:xfrm>
          <a:prstGeom prst="rect">
            <a:avLst/>
          </a:prstGeom>
        </p:spPr>
      </p:pic>
      <p:pic>
        <p:nvPicPr>
          <p:cNvPr id="3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DCAB3C23-8415-4311-9C03-93BFEB4B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25" y="1783556"/>
            <a:ext cx="2228850" cy="2147888"/>
          </a:xfrm>
          <a:prstGeom prst="rect">
            <a:avLst/>
          </a:prstGeom>
        </p:spPr>
      </p:pic>
      <p:pic>
        <p:nvPicPr>
          <p:cNvPr id="4" name="Picture 8" descr="Text&#10;&#10;Description automatically generated">
            <a:extLst>
              <a:ext uri="{FF2B5EF4-FFF2-40B4-BE49-F238E27FC236}">
                <a16:creationId xmlns:a16="http://schemas.microsoft.com/office/drawing/2014/main" id="{96CED710-7B43-407B-B383-17A2A1F2B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384806"/>
            <a:ext cx="2743200" cy="7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Agenda</vt:lpstr>
      <vt:lpstr>Edges in Images</vt:lpstr>
      <vt:lpstr>Edges</vt:lpstr>
      <vt:lpstr>Edge or No edge</vt:lpstr>
      <vt:lpstr>Edge or No edge</vt:lpstr>
      <vt:lpstr>Edge or No edge</vt:lpstr>
      <vt:lpstr>Edge or No edge</vt:lpstr>
      <vt:lpstr>Edge Detection process</vt:lpstr>
      <vt:lpstr>Types of Edge Detection Algorithms</vt:lpstr>
      <vt:lpstr>Laplacian </vt:lpstr>
      <vt:lpstr>Sobel</vt:lpstr>
      <vt:lpstr>Canny</vt:lpstr>
      <vt:lpstr>Contours</vt:lpstr>
      <vt:lpstr>Contours</vt:lpstr>
      <vt:lpstr>findContours( )</vt:lpstr>
      <vt:lpstr>Watershed</vt:lpstr>
      <vt:lpstr>Watershed</vt:lpstr>
      <vt:lpstr>Segment &amp; Extract Objects</vt:lpstr>
      <vt:lpstr>Shapes</vt:lpstr>
      <vt:lpstr>Shape detection</vt:lpstr>
      <vt:lpstr>Shape detection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594</cp:revision>
  <dcterms:created xsi:type="dcterms:W3CDTF">2020-12-23T22:31:42Z</dcterms:created>
  <dcterms:modified xsi:type="dcterms:W3CDTF">2021-03-20T16:00:20Z</dcterms:modified>
</cp:coreProperties>
</file>