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72" r:id="rId2"/>
    <p:sldId id="273" r:id="rId3"/>
    <p:sldId id="258" r:id="rId4"/>
    <p:sldId id="281" r:id="rId5"/>
    <p:sldId id="504" r:id="rId6"/>
    <p:sldId id="610" r:id="rId7"/>
    <p:sldId id="611" r:id="rId8"/>
    <p:sldId id="738" r:id="rId9"/>
    <p:sldId id="746" r:id="rId10"/>
    <p:sldId id="740" r:id="rId11"/>
    <p:sldId id="747" r:id="rId12"/>
    <p:sldId id="741" r:id="rId13"/>
    <p:sldId id="749" r:id="rId14"/>
    <p:sldId id="742" r:id="rId15"/>
    <p:sldId id="755" r:id="rId16"/>
    <p:sldId id="756" r:id="rId17"/>
    <p:sldId id="757" r:id="rId18"/>
    <p:sldId id="743" r:id="rId19"/>
    <p:sldId id="750" r:id="rId20"/>
    <p:sldId id="744" r:id="rId21"/>
    <p:sldId id="751" r:id="rId22"/>
    <p:sldId id="752" r:id="rId23"/>
    <p:sldId id="745" r:id="rId24"/>
    <p:sldId id="760" r:id="rId25"/>
    <p:sldId id="753" r:id="rId26"/>
    <p:sldId id="754" r:id="rId27"/>
    <p:sldId id="759" r:id="rId28"/>
    <p:sldId id="758" r:id="rId29"/>
    <p:sldId id="4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11EF7AE2-EA08-C6B7-59AE-A3C83FA8DB06}" v="8" dt="2021-03-03T13:13:19.627"/>
    <p1510:client id="{19739F58-6188-EB0F-AEE2-57500C74B409}" v="15" dt="2021-01-31T23:47:42.256"/>
    <p1510:client id="{2F685D47-1B98-2E9E-44E9-38F2D014CAAC}" v="22" dt="2020-12-28T15:26:16.614"/>
    <p1510:client id="{4687724C-769A-535A-BE5E-08839305FA50}" v="5582" dt="2020-12-27T20:13:39.224"/>
    <p1510:client id="{51E3BD4C-B373-0951-C494-FB7E86FF0635}" v="2429" dt="2020-12-29T23:03:22.866"/>
    <p1510:client id="{5465CEFE-2D65-ED3F-442B-E74DF3DBF3B0}" v="613" dt="2020-12-23T23:53:09.940"/>
    <p1510:client id="{5A6657F4-CD6A-8EED-C2D3-6A31C6E9CDB4}" v="2259" dt="2021-01-01T23:32:28.714"/>
    <p1510:client id="{70223C47-8670-9B15-A461-042D2F1DE4F7}" v="7422" dt="2020-12-31T14:25:20.982"/>
    <p1510:client id="{754A752B-A398-7C33-B6DC-89A0654AD307}" v="1138" dt="2020-12-30T13:10:01.288"/>
    <p1510:client id="{8011DA09-64FE-3276-0DD9-44C467F6201C}" v="3" dt="2021-03-07T23:43:48.768"/>
    <p1510:client id="{82ABAE2D-A526-4624-91EE-FBA7FD5F51E0}" v="9" dt="2020-12-23T22:41:08.207"/>
    <p1510:client id="{8F696AE0-6236-8D1E-3618-87162776C622}" v="5712" dt="2021-01-01T00:07:13.795"/>
    <p1510:client id="{9A177FFB-FB64-37AF-17C7-CCEC2C193DFF}" v="4481" dt="2020-12-29T13:20:50.336"/>
    <p1510:client id="{9BFCCAEA-0987-DAC8-8412-35E8255B170A}" v="9" dt="2021-03-03T13:59:13.965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93DCB4C-25A3-1ED5-3966-BC729D694996}" v="2365" dt="2021-01-02T17:58:05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C2D-0AF9-4166-9DD0-52A258A6A029}" type="datetimeFigureOut">
              <a:rPr lang="en-US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283C-2CD9-4321-9FBB-684AE41D5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impute.html#impu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AASD 4004</a:t>
            </a:r>
          </a:p>
          <a:p>
            <a:r>
              <a:rPr lang="en-US" dirty="0">
                <a:latin typeface="roboto"/>
                <a:cs typeface="Calibri Light"/>
              </a:rPr>
              <a:t>Machine Learning  - II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Pre-process dataset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Pre-process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0668"/>
            <a:ext cx="10845501" cy="1012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700" dirty="0">
                <a:latin typeface="roboto"/>
                <a:ea typeface="+mj-ea"/>
                <a:cs typeface="Calibri Light"/>
              </a:rPr>
              <a:t>Pre-process the text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4E209C00-E6D3-495D-BFA2-2D7D775D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7" y="2417473"/>
            <a:ext cx="11076778" cy="2713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07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Split dataset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Split the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9426"/>
            <a:ext cx="10845501" cy="4454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Split the dataset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475E529-D0ED-47D6-A697-B4965D41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55" y="2626016"/>
            <a:ext cx="11449268" cy="1133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05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Extract features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Extract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419150"/>
            <a:ext cx="10845501" cy="793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Word Embeddings  - Word2Vec (Gensim)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j-ea"/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170ECB79-E8D1-42BF-B4DA-32EAA2A7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9" y="2396765"/>
            <a:ext cx="11370441" cy="1854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46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Extract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419150"/>
            <a:ext cx="10845501" cy="793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Creating own Embeddings </a:t>
            </a:r>
            <a:endParaRPr lang="en-US">
              <a:ea typeface="+mj-ea"/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8A43A119-F1D8-4B27-88B6-8CE1D3FD5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29" y="2011908"/>
            <a:ext cx="8909267" cy="423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27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Extract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419150"/>
            <a:ext cx="10845501" cy="793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Doc2Vec Embeddings</a:t>
            </a:r>
            <a:endParaRPr lang="en-US">
              <a:ea typeface="+mj-ea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E20919-2CDD-4679-9D53-986DC30F9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18" y="2644604"/>
            <a:ext cx="11440510" cy="2427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03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Train classifier</a:t>
            </a:r>
            <a:endParaRPr lang="en-US" dirty="0" err="1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Train the 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795771"/>
            <a:ext cx="10845501" cy="731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Instanstiate the classifier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B8AC0852-BFAD-4CCB-BAC6-1E6D7C534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94" y="2448960"/>
            <a:ext cx="10371958" cy="935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5E6F1C-E5CD-48D6-96B3-51269FF75843}"/>
              </a:ext>
            </a:extLst>
          </p:cNvPr>
          <p:cNvSpPr txBox="1">
            <a:spLocks/>
          </p:cNvSpPr>
          <p:nvPr/>
        </p:nvSpPr>
        <p:spPr>
          <a:xfrm>
            <a:off x="929619" y="4032723"/>
            <a:ext cx="10845501" cy="731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Train the classifier</a:t>
            </a:r>
            <a:endParaRPr lang="en-US">
              <a:ea typeface="+mj-ea"/>
            </a:endParaRPr>
          </a:p>
        </p:txBody>
      </p:sp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958EE477-202E-433C-97EE-9B3CCBE91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5" y="4595194"/>
            <a:ext cx="6561958" cy="1267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0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 03</a:t>
            </a:r>
            <a:br>
              <a:rPr lang="en-US" dirty="0">
                <a:latin typeface="roboto"/>
                <a:cs typeface="Calibri Light"/>
              </a:rPr>
            </a:br>
            <a:r>
              <a:rPr lang="en-US" dirty="0">
                <a:latin typeface="roboto"/>
                <a:cs typeface="Calibri Light"/>
              </a:rPr>
              <a:t>Text Classification</a:t>
            </a:r>
            <a:endParaRPr lang="en-US" dirty="0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Evaluate classifier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8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Evaluate the 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9426"/>
            <a:ext cx="10845501" cy="4454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Evaluate the classifier</a:t>
            </a:r>
            <a:endParaRPr lang="en-US">
              <a:ea typeface="+mj-ea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EA1AF2E-2E5A-4ADF-9B02-40DD61EE5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73" y="2833885"/>
            <a:ext cx="10039130" cy="138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15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4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Evaluate the 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99" y="954944"/>
            <a:ext cx="10845501" cy="871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Reasons for Poor Classifier</a:t>
            </a:r>
            <a:endParaRPr lang="en-US">
              <a:ea typeface="+mj-ea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64B89A10-94F5-4FFD-B5CC-B99493E2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988" y="1403230"/>
            <a:ext cx="7796921" cy="490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72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Benchmarking algorithms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0705"/>
            <a:ext cx="11023600" cy="1508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Multinomial Naïve Bayes, Logistic Regression, Support Vector Machines, Decision Trees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4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Multinomial 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99" y="954944"/>
            <a:ext cx="10845501" cy="871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Multinomial Naïve Bayes</a:t>
            </a:r>
            <a:endParaRPr lang="en-US">
              <a:ea typeface="+mj-ea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A35F0332-365B-4665-BED8-2FC019A1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46" y="2142819"/>
            <a:ext cx="11799612" cy="3202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98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4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Logistic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99" y="954944"/>
            <a:ext cx="10845501" cy="871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Logistic Regression</a:t>
            </a:r>
            <a:endParaRPr lang="en-US">
              <a:ea typeface="+mj-ea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760A3C5-B9D7-46F6-8D42-C129547CB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2" y="1834428"/>
            <a:ext cx="11142716" cy="2015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2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4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Support Vector Machine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99" y="954944"/>
            <a:ext cx="10845501" cy="871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Support Vector Machine</a:t>
            </a:r>
            <a:endParaRPr lang="en-US">
              <a:ea typeface="+mj-ea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33C9C57-3B0E-4BAE-9FD2-68F6F19A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32" y="1894701"/>
            <a:ext cx="11571888" cy="3051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50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Assignment: Benchmarking algorithms with algorithms, feature extractors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0705"/>
            <a:ext cx="11023600" cy="1508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Algorithms: Multinomial Naïve Bayes, Logistic Regression, Support Vector Machines, Decision </a:t>
            </a:r>
            <a:r>
              <a:rPr lang="en-US" dirty="0">
                <a:cs typeface="Calibri"/>
              </a:rPr>
              <a:t>Trees</a:t>
            </a:r>
          </a:p>
          <a:p>
            <a:r>
              <a:rPr lang="en-US">
                <a:cs typeface="Calibri"/>
              </a:rPr>
              <a:t>Feature Extractors: CountVectorizer, Word2Vec, Doc2Vec, Fastai</a:t>
            </a:r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2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91401"/>
            <a:ext cx="11479048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Benchmarking Algorithms and Feature Extractors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1848324"/>
            <a:ext cx="10845501" cy="38148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Create a benchmark analysis with different algorithms and feature </a:t>
            </a:r>
            <a:r>
              <a:rPr lang="en-US">
                <a:latin typeface="roboto"/>
                <a:ea typeface="+mj-ea"/>
                <a:cs typeface="Calibri Light"/>
              </a:rPr>
              <a:t>extractors.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>
                <a:latin typeface="roboto"/>
                <a:ea typeface="+mj-ea"/>
                <a:cs typeface="Calibri Light"/>
              </a:rPr>
              <a:t>Algorithms</a:t>
            </a:r>
            <a:r>
              <a:rPr lang="en-US">
                <a:latin typeface="roboto"/>
                <a:ea typeface="+mj-ea"/>
                <a:cs typeface="Calibri Light"/>
              </a:rPr>
              <a:t>: Multinomial Naïve Bayes, Logistic Regression, Support Vector Machines, Decision Trees</a:t>
            </a:r>
          </a:p>
          <a:p>
            <a:pPr marL="0" indent="0">
              <a:buNone/>
            </a:pPr>
            <a:r>
              <a:rPr lang="en-US" u="sng">
                <a:latin typeface="roboto"/>
                <a:ea typeface="+mj-ea"/>
                <a:cs typeface="Calibri Light"/>
              </a:rPr>
              <a:t>Feature Extractors</a:t>
            </a:r>
            <a:r>
              <a:rPr lang="en-US">
                <a:latin typeface="roboto"/>
                <a:ea typeface="+mj-ea"/>
                <a:cs typeface="Calibri Light"/>
              </a:rPr>
              <a:t>: CountVectorizer, Word2Vec, Doc2Vec, Fastai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Benchmark all the possible above configurations and choose the </a:t>
            </a:r>
            <a:r>
              <a:rPr lang="en-US">
                <a:latin typeface="roboto"/>
                <a:ea typeface="+mj-ea"/>
                <a:cs typeface="Calibri Light"/>
              </a:rPr>
              <a:t>best algorithm and feature extractor amongst all configurations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Scikit-learn documentation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https://scikit-learn.org/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235263"/>
            <a:ext cx="6224335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Text Classification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Classification Pipeline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Acquire / Load dataset</a:t>
            </a:r>
            <a:endParaRPr lang="en-US" dirty="0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Pre-process dataset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Split dataset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Feature Extraction</a:t>
            </a:r>
            <a:endParaRPr lang="en-US" dirty="0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Train the classifier</a:t>
            </a: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Evaluate the classifier</a:t>
            </a: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Benchmark algorithms with feature extractors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220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Text Classification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Text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9426"/>
            <a:ext cx="10845501" cy="43841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Assigning one or more categories to a given piece of text </a:t>
            </a:r>
            <a:r>
              <a:rPr lang="en-US" sz="3200">
                <a:latin typeface="roboto"/>
                <a:ea typeface="+mj-ea"/>
                <a:cs typeface="Calibri Light"/>
              </a:rPr>
              <a:t>from a larger set of possible categories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u="sng">
                <a:latin typeface="roboto"/>
                <a:ea typeface="+mj-ea"/>
                <a:cs typeface="Calibri Light"/>
              </a:rPr>
              <a:t>Examples</a:t>
            </a:r>
            <a:endParaRPr lang="en-US" sz="3200" u="sng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Spam Vs Non-spam emails (Two-class / Binary)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High-risk vs Medium-risk vs Low-risk loan provision (Multi-class)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Article tags classification(Multi-label)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Classification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9426"/>
            <a:ext cx="10845501" cy="4454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700" dirty="0">
                <a:latin typeface="roboto"/>
                <a:ea typeface="+mj-ea"/>
                <a:cs typeface="Calibri Light"/>
              </a:rPr>
              <a:t>Acquire / Load the dataset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2700" dirty="0">
                <a:latin typeface="roboto"/>
                <a:ea typeface="+mj-ea"/>
                <a:cs typeface="Calibri Light"/>
              </a:rPr>
              <a:t>Pre-process the text</a:t>
            </a:r>
          </a:p>
          <a:p>
            <a:pPr marL="0" indent="0">
              <a:buNone/>
            </a:pPr>
            <a:r>
              <a:rPr lang="en-US" sz="2700" dirty="0">
                <a:latin typeface="roboto"/>
                <a:ea typeface="+mj-ea"/>
                <a:cs typeface="Calibri Light"/>
              </a:rPr>
              <a:t>Split the dataset</a:t>
            </a:r>
          </a:p>
          <a:p>
            <a:pPr marL="0" indent="0">
              <a:buNone/>
            </a:pPr>
            <a:r>
              <a:rPr lang="en-US" sz="2700" dirty="0">
                <a:latin typeface="roboto"/>
                <a:ea typeface="+mj-ea"/>
                <a:cs typeface="Calibri Light"/>
              </a:rPr>
              <a:t>Extract features from text</a:t>
            </a:r>
          </a:p>
          <a:p>
            <a:pPr marL="0" indent="0">
              <a:buNone/>
            </a:pPr>
            <a:r>
              <a:rPr lang="en-US" sz="2700" dirty="0">
                <a:latin typeface="roboto"/>
                <a:ea typeface="+mj-ea"/>
                <a:cs typeface="Calibri Light"/>
              </a:rPr>
              <a:t>Train the classifier</a:t>
            </a:r>
          </a:p>
          <a:p>
            <a:pPr marL="0" indent="0">
              <a:buNone/>
            </a:pPr>
            <a:r>
              <a:rPr lang="en-US" sz="2700">
                <a:latin typeface="roboto"/>
                <a:ea typeface="+mj-ea"/>
                <a:cs typeface="Calibri Light"/>
              </a:rPr>
              <a:t>Evaluate the classifier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2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Load dataset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Load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9426"/>
            <a:ext cx="10845501" cy="4454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700" dirty="0">
                <a:latin typeface="roboto"/>
                <a:ea typeface="+mj-ea"/>
                <a:cs typeface="Calibri Light"/>
              </a:rPr>
              <a:t>Load the dataset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Agenda</vt:lpstr>
      <vt:lpstr>Text Classification</vt:lpstr>
      <vt:lpstr>Text Classification</vt:lpstr>
      <vt:lpstr>Classification Pipeline</vt:lpstr>
      <vt:lpstr>Classification Pipeline</vt:lpstr>
      <vt:lpstr>Classification Pipeline</vt:lpstr>
      <vt:lpstr>Load dataset</vt:lpstr>
      <vt:lpstr>Classification Pipeline</vt:lpstr>
      <vt:lpstr>Pre-process dataset</vt:lpstr>
      <vt:lpstr>Classification Pipeline</vt:lpstr>
      <vt:lpstr>Split the dataset</vt:lpstr>
      <vt:lpstr>Classification Pipeline</vt:lpstr>
      <vt:lpstr>Extract Features</vt:lpstr>
      <vt:lpstr>Extract Features</vt:lpstr>
      <vt:lpstr>Extract Features</vt:lpstr>
      <vt:lpstr>Classification Pipeline</vt:lpstr>
      <vt:lpstr>Train the classifier</vt:lpstr>
      <vt:lpstr>Classification Pipeline</vt:lpstr>
      <vt:lpstr>Evaluate the classifier</vt:lpstr>
      <vt:lpstr>Evaluate the classifier</vt:lpstr>
      <vt:lpstr>Benchmarking algorithms</vt:lpstr>
      <vt:lpstr>Multinomial Naïve Bayes</vt:lpstr>
      <vt:lpstr>Logistic Regression</vt:lpstr>
      <vt:lpstr>Support Vector Machine</vt:lpstr>
      <vt:lpstr>Assignment: Benchmarking algorithms with algorithms, feature extractors</vt:lpstr>
      <vt:lpstr>Benchmarking Algorithms and Feature Extractors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841</cp:revision>
  <dcterms:created xsi:type="dcterms:W3CDTF">2020-12-23T22:31:42Z</dcterms:created>
  <dcterms:modified xsi:type="dcterms:W3CDTF">2021-03-07T23:44:56Z</dcterms:modified>
</cp:coreProperties>
</file>