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72" r:id="rId2"/>
    <p:sldId id="273" r:id="rId3"/>
    <p:sldId id="258" r:id="rId4"/>
    <p:sldId id="281" r:id="rId5"/>
    <p:sldId id="504" r:id="rId6"/>
    <p:sldId id="610" r:id="rId7"/>
    <p:sldId id="611" r:id="rId8"/>
    <p:sldId id="738" r:id="rId9"/>
    <p:sldId id="746" r:id="rId10"/>
    <p:sldId id="760" r:id="rId11"/>
    <p:sldId id="761" r:id="rId12"/>
    <p:sldId id="762" r:id="rId13"/>
    <p:sldId id="740" r:id="rId14"/>
    <p:sldId id="747" r:id="rId15"/>
    <p:sldId id="764" r:id="rId16"/>
    <p:sldId id="763" r:id="rId17"/>
    <p:sldId id="765" r:id="rId18"/>
    <p:sldId id="766" r:id="rId19"/>
    <p:sldId id="767" r:id="rId20"/>
    <p:sldId id="741" r:id="rId21"/>
    <p:sldId id="749" r:id="rId22"/>
    <p:sldId id="768" r:id="rId23"/>
    <p:sldId id="759" r:id="rId24"/>
    <p:sldId id="758" r:id="rId25"/>
    <p:sldId id="4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2FE31-2070-D1D8-A34E-F9DB0AA9A729}" v="390" dt="2020-12-26T15:18:39.115"/>
    <p1510:client id="{045A4965-B513-6B71-45A6-B68B6AFE84A0}" v="67" dt="2020-12-26T20:30:46.896"/>
    <p1510:client id="{224AB29F-30C7-B000-DA1A-D401DCB2D8D6}" v="141" dt="2021-03-08T15:34:00.860"/>
    <p1510:client id="{2F685D47-1B98-2E9E-44E9-38F2D014CAAC}" v="22" dt="2020-12-28T15:26:16.614"/>
    <p1510:client id="{4687724C-769A-535A-BE5E-08839305FA50}" v="5582" dt="2020-12-27T20:13:39.224"/>
    <p1510:client id="{4AA9B09F-20F9-B000-DB7E-A06D3B125621}" v="105" dt="2021-03-03T14:10:50.114"/>
    <p1510:client id="{4FF76B9D-D465-E8D3-A9CB-C6E438D0913C}" v="3096" dt="2021-01-03T00:04:50.364"/>
    <p1510:client id="{51E3BD4C-B373-0951-C494-FB7E86FF0635}" v="2429" dt="2020-12-29T23:03:22.866"/>
    <p1510:client id="{5465CEFE-2D65-ED3F-442B-E74DF3DBF3B0}" v="613" dt="2020-12-23T23:53:09.940"/>
    <p1510:client id="{5A6657F4-CD6A-8EED-C2D3-6A31C6E9CDB4}" v="2259" dt="2021-01-01T23:32:28.714"/>
    <p1510:client id="{70223C47-8670-9B15-A461-042D2F1DE4F7}" v="7422" dt="2020-12-31T14:25:20.982"/>
    <p1510:client id="{754A752B-A398-7C33-B6DC-89A0654AD307}" v="1138" dt="2020-12-30T13:10:01.288"/>
    <p1510:client id="{82ABAE2D-A526-4624-91EE-FBA7FD5F51E0}" v="9" dt="2020-12-23T22:41:08.207"/>
    <p1510:client id="{8F696AE0-6236-8D1E-3618-87162776C622}" v="5712" dt="2021-01-01T00:07:13.795"/>
    <p1510:client id="{9A177FFB-FB64-37AF-17C7-CCEC2C193DFF}" v="4481" dt="2020-12-29T13:20:50.336"/>
    <p1510:client id="{B4F8CEB5-E72C-8A8D-D25E-09B41B53A554}" v="6468" dt="2020-12-28T22:37:18.221"/>
    <p1510:client id="{C2F04716-BDFB-72E1-8E0B-591BAC2A83A6}" v="1704" dt="2020-12-25T23:07:35.464"/>
    <p1510:client id="{C413B264-8D43-A9BB-C85E-7F30A00A6453}" v="3644" dt="2020-12-26T15:02:32.673"/>
    <p1510:client id="{C552E5C9-89A9-5AE8-628E-6D0DD8066444}" v="3550" dt="2020-12-26T20:12:43.454"/>
    <p1510:client id="{C93DCB4C-25A3-1ED5-3966-BC729D694996}" v="2365" dt="2021-01-02T17:58:05.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3CC2D-0AF9-4166-9DD0-52A258A6A029}" type="datetimeFigureOut">
              <a:rPr lang="en-US"/>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3283C-2CD9-4321-9FBB-684AE41D5162}" type="slidenum">
              <a:rPr lang="en-US"/>
              <a:t>‹#›</a:t>
            </a:fld>
            <a:endParaRPr lang="en-US"/>
          </a:p>
        </p:txBody>
      </p:sp>
    </p:spTree>
    <p:extLst>
      <p:ext uri="{BB962C8B-B14F-4D97-AF65-F5344CB8AC3E}">
        <p14:creationId xmlns:p14="http://schemas.microsoft.com/office/powerpoint/2010/main" val="85443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1997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2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6070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0107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547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1354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09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236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9598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0889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779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5392085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descr="Shape, rectangle&#10;&#10;Description automatically generated">
            <a:extLst>
              <a:ext uri="{FF2B5EF4-FFF2-40B4-BE49-F238E27FC236}">
                <a16:creationId xmlns:a16="http://schemas.microsoft.com/office/drawing/2014/main" id="{9848D248-4F95-4AEB-A8A3-E841AC7F1049}"/>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D4C369ED-1D40-41D3-AA7A-10B26DF42247}"/>
              </a:ext>
            </a:extLst>
          </p:cNvPr>
          <p:cNvPicPr>
            <a:picLocks noChangeAspect="1"/>
          </p:cNvPicPr>
          <p:nvPr/>
        </p:nvPicPr>
        <p:blipFill>
          <a:blip r:embed="rId3"/>
          <a:stretch>
            <a:fillRect/>
          </a:stretch>
        </p:blipFill>
        <p:spPr>
          <a:xfrm>
            <a:off x="10226040" y="-2293"/>
            <a:ext cx="1965960" cy="583707"/>
          </a:xfrm>
          <a:prstGeom prst="rect">
            <a:avLst/>
          </a:prstGeom>
        </p:spPr>
      </p:pic>
      <p:sp>
        <p:nvSpPr>
          <p:cNvPr id="9" name="Title 1">
            <a:extLst>
              <a:ext uri="{FF2B5EF4-FFF2-40B4-BE49-F238E27FC236}">
                <a16:creationId xmlns:a16="http://schemas.microsoft.com/office/drawing/2014/main" id="{B3E4D70A-0194-4118-808D-3AE000E06533}"/>
              </a:ext>
            </a:extLst>
          </p:cNvPr>
          <p:cNvSpPr txBox="1">
            <a:spLocks/>
          </p:cNvSpPr>
          <p:nvPr/>
        </p:nvSpPr>
        <p:spPr>
          <a:xfrm>
            <a:off x="1676400" y="12747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roboto"/>
                <a:cs typeface="Calibri Light"/>
              </a:rPr>
              <a:t>AASD 4004</a:t>
            </a:r>
          </a:p>
          <a:p>
            <a:r>
              <a:rPr lang="en-US" dirty="0">
                <a:latin typeface="roboto"/>
                <a:cs typeface="Calibri Light"/>
              </a:rPr>
              <a:t>Machine Learning  - II</a:t>
            </a:r>
            <a:endParaRPr lang="en-US" dirty="0"/>
          </a:p>
        </p:txBody>
      </p:sp>
      <p:sp>
        <p:nvSpPr>
          <p:cNvPr id="11" name="Subtitle 2">
            <a:extLst>
              <a:ext uri="{FF2B5EF4-FFF2-40B4-BE49-F238E27FC236}">
                <a16:creationId xmlns:a16="http://schemas.microsoft.com/office/drawing/2014/main" id="{C788A730-016B-491D-8966-20FA0BD8D9C6}"/>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n-US">
                <a:latin typeface="roboto"/>
              </a:rPr>
              <a:t>Applied AI Solutions Developer Program</a:t>
            </a:r>
            <a:endParaRPr lang="en-US"/>
          </a:p>
        </p:txBody>
      </p:sp>
    </p:spTree>
    <p:extLst>
      <p:ext uri="{BB962C8B-B14F-4D97-AF65-F5344CB8AC3E}">
        <p14:creationId xmlns:p14="http://schemas.microsoft.com/office/powerpoint/2010/main" val="180225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fontScale="90000"/>
          </a:bodyPr>
          <a:lstStyle/>
          <a:p>
            <a:r>
              <a:rPr lang="en-US" sz="4800">
                <a:latin typeface="roboto"/>
                <a:cs typeface="Calibri Light"/>
              </a:rPr>
              <a:t>Key Phrase Extraction  - Unsupervised </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9426"/>
            <a:ext cx="10845501" cy="4454266"/>
          </a:xfrm>
        </p:spPr>
        <p:txBody>
          <a:bodyPr vert="horz" lIns="91440" tIns="45720" rIns="91440" bIns="45720" rtlCol="0" anchor="t">
            <a:normAutofit/>
          </a:bodyPr>
          <a:lstStyle/>
          <a:p>
            <a:pPr marL="0" indent="0">
              <a:buNone/>
            </a:pPr>
            <a:r>
              <a:rPr lang="en-US" sz="2700">
                <a:latin typeface="roboto"/>
                <a:ea typeface="+mj-ea"/>
                <a:cs typeface="Calibri Light"/>
              </a:rPr>
              <a:t>Based on Graph approach</a:t>
            </a:r>
            <a:endParaRPr lang="en-US">
              <a:latin typeface="Calibri" panose="020F0502020204030204"/>
              <a:ea typeface="+mj-ea"/>
              <a:cs typeface="Calibri" panose="020F0502020204030204"/>
            </a:endParaRPr>
          </a:p>
          <a:p>
            <a:pPr marL="0" indent="0">
              <a:buNone/>
            </a:pPr>
            <a:r>
              <a:rPr lang="en-US" sz="2700">
                <a:latin typeface="roboto"/>
                <a:ea typeface="+mj-ea"/>
                <a:cs typeface="Calibri Light"/>
              </a:rPr>
              <a:t>Node  - Keywords</a:t>
            </a:r>
            <a:endParaRPr lang="en-US" sz="2700" dirty="0">
              <a:latin typeface="roboto"/>
              <a:ea typeface="+mj-ea"/>
              <a:cs typeface="Calibri Light"/>
            </a:endParaRPr>
          </a:p>
          <a:p>
            <a:pPr marL="0" indent="0">
              <a:buNone/>
            </a:pPr>
            <a:r>
              <a:rPr lang="en-US" sz="2700">
                <a:latin typeface="roboto"/>
                <a:ea typeface="+mj-ea"/>
                <a:cs typeface="Calibri Light"/>
              </a:rPr>
              <a:t>Edge  - Weights (importance)</a:t>
            </a:r>
            <a:endParaRPr lang="en-US" sz="2700" dirty="0">
              <a:latin typeface="roboto"/>
              <a:ea typeface="+mj-ea"/>
              <a:cs typeface="Calibri Light"/>
            </a:endParaRPr>
          </a:p>
          <a:p>
            <a:pPr marL="0" indent="0">
              <a:buNone/>
            </a:pPr>
            <a:r>
              <a:rPr lang="en-US" sz="2700">
                <a:latin typeface="roboto"/>
                <a:ea typeface="+mj-ea"/>
                <a:cs typeface="Calibri Light"/>
              </a:rPr>
              <a:t>Top-N keywords are those nodes with well connected with other nodes</a:t>
            </a:r>
            <a:endParaRPr lang="en-US">
              <a:ea typeface="+mj-ea"/>
              <a:cs typeface="Calibri"/>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337115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a:latin typeface="roboto"/>
                <a:cs typeface="Calibri Light"/>
              </a:rPr>
              <a:t>Key Phrase Extraction  - textacy</a:t>
            </a:r>
            <a:endParaRPr lang="en-US" dirty="0"/>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pic>
        <p:nvPicPr>
          <p:cNvPr id="9" name="Picture 9" descr="Text&#10;&#10;Description automatically generated">
            <a:extLst>
              <a:ext uri="{FF2B5EF4-FFF2-40B4-BE49-F238E27FC236}">
                <a16:creationId xmlns:a16="http://schemas.microsoft.com/office/drawing/2014/main" id="{53AF6A3D-2175-4FCE-BFD5-DEC869B56C41}"/>
              </a:ext>
            </a:extLst>
          </p:cNvPr>
          <p:cNvPicPr>
            <a:picLocks noChangeAspect="1"/>
          </p:cNvPicPr>
          <p:nvPr/>
        </p:nvPicPr>
        <p:blipFill>
          <a:blip r:embed="rId4"/>
          <a:stretch>
            <a:fillRect/>
          </a:stretch>
        </p:blipFill>
        <p:spPr>
          <a:xfrm>
            <a:off x="747986" y="1549205"/>
            <a:ext cx="2743200" cy="869244"/>
          </a:xfrm>
          <a:prstGeom prst="rect">
            <a:avLst/>
          </a:prstGeom>
          <a:ln>
            <a:noFill/>
          </a:ln>
          <a:effectLst>
            <a:outerShdw blurRad="190500" algn="tl" rotWithShape="0">
              <a:srgbClr val="000000">
                <a:alpha val="70000"/>
              </a:srgbClr>
            </a:outerShdw>
          </a:effectLst>
        </p:spPr>
      </p:pic>
      <p:pic>
        <p:nvPicPr>
          <p:cNvPr id="10" name="Picture 10" descr="A picture containing text&#10;&#10;Description automatically generated">
            <a:extLst>
              <a:ext uri="{FF2B5EF4-FFF2-40B4-BE49-F238E27FC236}">
                <a16:creationId xmlns:a16="http://schemas.microsoft.com/office/drawing/2014/main" id="{600A2453-EB6D-4903-B641-AC5311AB8083}"/>
              </a:ext>
            </a:extLst>
          </p:cNvPr>
          <p:cNvPicPr>
            <a:picLocks noChangeAspect="1"/>
          </p:cNvPicPr>
          <p:nvPr/>
        </p:nvPicPr>
        <p:blipFill>
          <a:blip r:embed="rId5"/>
          <a:stretch>
            <a:fillRect/>
          </a:stretch>
        </p:blipFill>
        <p:spPr>
          <a:xfrm>
            <a:off x="5460124" y="1449864"/>
            <a:ext cx="6071475" cy="1076684"/>
          </a:xfrm>
          <a:prstGeom prst="rect">
            <a:avLst/>
          </a:prstGeom>
          <a:ln>
            <a:noFill/>
          </a:ln>
          <a:effectLst>
            <a:outerShdw blurRad="190500" algn="tl" rotWithShape="0">
              <a:srgbClr val="000000">
                <a:alpha val="70000"/>
              </a:srgbClr>
            </a:outerShdw>
          </a:effectLst>
        </p:spPr>
      </p:pic>
      <p:pic>
        <p:nvPicPr>
          <p:cNvPr id="12" name="Picture 12" descr="Text&#10;&#10;Description automatically generated">
            <a:extLst>
              <a:ext uri="{FF2B5EF4-FFF2-40B4-BE49-F238E27FC236}">
                <a16:creationId xmlns:a16="http://schemas.microsoft.com/office/drawing/2014/main" id="{7CE2915E-FB18-411E-AE50-EB8C7D8A4177}"/>
              </a:ext>
            </a:extLst>
          </p:cNvPr>
          <p:cNvPicPr>
            <a:picLocks noChangeAspect="1"/>
          </p:cNvPicPr>
          <p:nvPr/>
        </p:nvPicPr>
        <p:blipFill>
          <a:blip r:embed="rId6"/>
          <a:stretch>
            <a:fillRect/>
          </a:stretch>
        </p:blipFill>
        <p:spPr>
          <a:xfrm>
            <a:off x="756746" y="2784227"/>
            <a:ext cx="11326648" cy="904165"/>
          </a:xfrm>
          <a:prstGeom prst="rect">
            <a:avLst/>
          </a:prstGeom>
          <a:ln>
            <a:noFill/>
          </a:ln>
          <a:effectLst>
            <a:outerShdw blurRad="190500" algn="tl" rotWithShape="0">
              <a:srgbClr val="000000">
                <a:alpha val="70000"/>
              </a:srgbClr>
            </a:outerShdw>
          </a:effectLst>
        </p:spPr>
      </p:pic>
      <p:pic>
        <p:nvPicPr>
          <p:cNvPr id="13" name="Picture 13" descr="Text&#10;&#10;Description automatically generated">
            <a:extLst>
              <a:ext uri="{FF2B5EF4-FFF2-40B4-BE49-F238E27FC236}">
                <a16:creationId xmlns:a16="http://schemas.microsoft.com/office/drawing/2014/main" id="{3A5A93E7-383B-4B84-ACD3-B5296C2A0F9B}"/>
              </a:ext>
            </a:extLst>
          </p:cNvPr>
          <p:cNvPicPr>
            <a:picLocks noChangeAspect="1"/>
          </p:cNvPicPr>
          <p:nvPr/>
        </p:nvPicPr>
        <p:blipFill>
          <a:blip r:embed="rId7"/>
          <a:stretch>
            <a:fillRect/>
          </a:stretch>
        </p:blipFill>
        <p:spPr>
          <a:xfrm>
            <a:off x="756745" y="3962491"/>
            <a:ext cx="9881475" cy="903707"/>
          </a:xfrm>
          <a:prstGeom prst="rect">
            <a:avLst/>
          </a:prstGeom>
          <a:ln>
            <a:noFill/>
          </a:ln>
          <a:effectLst>
            <a:outerShdw blurRad="190500" algn="tl" rotWithShape="0">
              <a:srgbClr val="000000">
                <a:alpha val="70000"/>
              </a:srgbClr>
            </a:outerShdw>
          </a:effectLst>
        </p:spPr>
      </p:pic>
      <p:pic>
        <p:nvPicPr>
          <p:cNvPr id="14" name="Picture 14" descr="Text&#10;&#10;Description automatically generated">
            <a:extLst>
              <a:ext uri="{FF2B5EF4-FFF2-40B4-BE49-F238E27FC236}">
                <a16:creationId xmlns:a16="http://schemas.microsoft.com/office/drawing/2014/main" id="{17ACB72A-B705-4182-AAEC-1B4D4A68E709}"/>
              </a:ext>
            </a:extLst>
          </p:cNvPr>
          <p:cNvPicPr>
            <a:picLocks noChangeAspect="1"/>
          </p:cNvPicPr>
          <p:nvPr/>
        </p:nvPicPr>
        <p:blipFill>
          <a:blip r:embed="rId8"/>
          <a:stretch>
            <a:fillRect/>
          </a:stretch>
        </p:blipFill>
        <p:spPr>
          <a:xfrm>
            <a:off x="756745" y="5117263"/>
            <a:ext cx="9250855" cy="7925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3684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a:latin typeface="roboto"/>
                <a:cs typeface="Calibri Light"/>
              </a:rPr>
              <a:t>Key Phrase Extraction  - textacy</a:t>
            </a:r>
            <a:endParaRPr lang="en-US" dirty="0"/>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
        <p:nvSpPr>
          <p:cNvPr id="3" name="TextBox 2">
            <a:extLst>
              <a:ext uri="{FF2B5EF4-FFF2-40B4-BE49-F238E27FC236}">
                <a16:creationId xmlns:a16="http://schemas.microsoft.com/office/drawing/2014/main" id="{11249512-7495-435D-97EC-042EC39B5370}"/>
              </a:ext>
            </a:extLst>
          </p:cNvPr>
          <p:cNvSpPr txBox="1"/>
          <p:nvPr/>
        </p:nvSpPr>
        <p:spPr>
          <a:xfrm>
            <a:off x="835574" y="1413641"/>
            <a:ext cx="1088871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333333"/>
                </a:solidFill>
                <a:latin typeface="inherit"/>
              </a:rPr>
              <a:t>The process of extracting potential n-grams and building the graph with them is sensitive to document length, which could be an issue in a production scenario. One approach to dealing with it is to not use the full text, but instead try using the first M% and the last N% of the text, since we would expect that the introductory and concluding parts of the text should cover the main summary of the text.</a:t>
            </a:r>
          </a:p>
          <a:p>
            <a:pPr>
              <a:buChar char="•"/>
            </a:pPr>
            <a:r>
              <a:rPr lang="en-US">
                <a:solidFill>
                  <a:srgbClr val="333333"/>
                </a:solidFill>
                <a:latin typeface="inherit"/>
              </a:rPr>
              <a:t>Since each keyphrase is independently ranked, we sometimes end up seeing overlapping keyphrases (e.g., “buy back stock” and “buy back”). One solution for this could be to use some similarity measure (e.g., cosine similarity) between the top-ranked keyphrases and choose the ones that are most dissimilar to one another. textacy already implements a function to address this issue, as shown in the notebook.</a:t>
            </a:r>
          </a:p>
          <a:p>
            <a:pPr>
              <a:buChar char="•"/>
            </a:pPr>
            <a:r>
              <a:rPr lang="en-US">
                <a:solidFill>
                  <a:srgbClr val="333333"/>
                </a:solidFill>
                <a:latin typeface="inherit"/>
              </a:rPr>
              <a:t>Seeing counterproductive patterns (e.g., a keyphrase that starts with a preposition when you don’t want that) is another common problem. This is relatively straightforward to handle by tweaking the implementation code for the algorithm and explicitly encoding information about such unwanted word patterns.</a:t>
            </a:r>
          </a:p>
          <a:p>
            <a:pPr>
              <a:buChar char="•"/>
            </a:pPr>
            <a:r>
              <a:rPr lang="en-US">
                <a:solidFill>
                  <a:srgbClr val="333333"/>
                </a:solidFill>
                <a:latin typeface="inherit"/>
              </a:rPr>
              <a:t>Improper text extraction can affect the rest of the KPE process, especially when dealing with formats such as PDF or scanned images. This is primarily because KPE is sensitive to sentence structure in the document. Hence, it’s always a good idea to add some post-processing to the extracted key phrases list to create a final, meaningful list without noise.</a:t>
            </a:r>
          </a:p>
        </p:txBody>
      </p:sp>
    </p:spTree>
    <p:extLst>
      <p:ext uri="{BB962C8B-B14F-4D97-AF65-F5344CB8AC3E}">
        <p14:creationId xmlns:p14="http://schemas.microsoft.com/office/powerpoint/2010/main" val="1364384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6736-28D1-406B-8628-431090E7FD9A}"/>
              </a:ext>
            </a:extLst>
          </p:cNvPr>
          <p:cNvSpPr>
            <a:spLocks noGrp="1"/>
          </p:cNvSpPr>
          <p:nvPr>
            <p:ph type="title"/>
          </p:nvPr>
        </p:nvSpPr>
        <p:spPr/>
        <p:txBody>
          <a:bodyPr/>
          <a:lstStyle/>
          <a:p>
            <a:r>
              <a:rPr lang="en-US" dirty="0">
                <a:cs typeface="Calibri Light"/>
              </a:rPr>
              <a:t>Named Entity Recognition</a:t>
            </a:r>
            <a:endParaRPr lang="en-US" dirty="0"/>
          </a:p>
        </p:txBody>
      </p:sp>
      <p:sp>
        <p:nvSpPr>
          <p:cNvPr id="3" name="Text Placeholder 2">
            <a:extLst>
              <a:ext uri="{FF2B5EF4-FFF2-40B4-BE49-F238E27FC236}">
                <a16:creationId xmlns:a16="http://schemas.microsoft.com/office/drawing/2014/main" id="{75381A29-1103-49BF-97AB-9324DFB45804}"/>
              </a:ext>
            </a:extLst>
          </p:cNvPr>
          <p:cNvSpPr>
            <a:spLocks noGrp="1"/>
          </p:cNvSpPr>
          <p:nvPr>
            <p:ph type="body" idx="1"/>
          </p:nvPr>
        </p:nvSpPr>
        <p:spPr/>
        <p:txBody>
          <a:bodyPr vert="horz" lIns="91440" tIns="45720" rIns="91440" bIns="45720" rtlCol="0" anchor="t">
            <a:normAutofit/>
          </a:bodyPr>
          <a:lstStyle/>
          <a:p>
            <a:r>
              <a:rPr lang="en-US">
                <a:cs typeface="Calibri"/>
              </a:rPr>
              <a:t>NER</a:t>
            </a:r>
            <a:endParaRPr lang="en-US" dirty="0"/>
          </a:p>
        </p:txBody>
      </p:sp>
      <p:pic>
        <p:nvPicPr>
          <p:cNvPr id="5" name="Picture 15" descr="Shape, rectangle&#10;&#10;Description automatically generated">
            <a:extLst>
              <a:ext uri="{FF2B5EF4-FFF2-40B4-BE49-F238E27FC236}">
                <a16:creationId xmlns:a16="http://schemas.microsoft.com/office/drawing/2014/main" id="{B1B78571-5DE6-4E46-A58B-6883237ADDD0}"/>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E8A8E199-8B72-4171-8B56-D4E91B7A4E0D}"/>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270945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fontScale="90000"/>
          </a:bodyPr>
          <a:lstStyle/>
          <a:p>
            <a:r>
              <a:rPr lang="en-US" sz="4800">
                <a:latin typeface="roboto"/>
                <a:cs typeface="Calibri Light"/>
              </a:rPr>
              <a:t>Named Entity Recognition  - Motivation</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0668"/>
            <a:ext cx="10845501" cy="1012128"/>
          </a:xfrm>
        </p:spPr>
        <p:txBody>
          <a:bodyPr vert="horz" lIns="91440" tIns="45720" rIns="91440" bIns="45720" rtlCol="0" anchor="t">
            <a:normAutofit/>
          </a:bodyPr>
          <a:lstStyle/>
          <a:p>
            <a:pPr marL="0" indent="0">
              <a:buNone/>
            </a:pPr>
            <a:r>
              <a:rPr lang="en-US" sz="2700">
                <a:latin typeface="roboto"/>
                <a:ea typeface="+mj-ea"/>
                <a:cs typeface="Calibri Light"/>
              </a:rPr>
              <a:t>Where was Albert Einstein born?</a:t>
            </a:r>
            <a:endParaRPr lang="en-US">
              <a:ea typeface="+mj-ea"/>
            </a:endParaRPr>
          </a:p>
          <a:p>
            <a:pPr marL="0" indent="0">
              <a:buNone/>
            </a:pPr>
            <a:r>
              <a:rPr lang="en-US" sz="2700">
                <a:latin typeface="roboto"/>
                <a:ea typeface="+mj-ea"/>
                <a:cs typeface="Calibri Light"/>
              </a:rPr>
              <a:t>Answer: Ulm, Germany</a:t>
            </a:r>
            <a:endParaRPr lang="en-US" sz="2700" dirty="0">
              <a:latin typeface="roboto"/>
              <a:ea typeface="+mj-ea"/>
              <a:cs typeface="Calibri Light"/>
            </a:endParaRPr>
          </a:p>
          <a:p>
            <a:pPr marL="0" indent="0">
              <a:buNone/>
            </a:pPr>
            <a:endParaRPr lang="en-US">
              <a:latin typeface="roboto"/>
              <a:ea typeface="+mj-ea"/>
              <a:cs typeface="Calibri Light"/>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
        <p:nvSpPr>
          <p:cNvPr id="6" name="Content Placeholder 2">
            <a:extLst>
              <a:ext uri="{FF2B5EF4-FFF2-40B4-BE49-F238E27FC236}">
                <a16:creationId xmlns:a16="http://schemas.microsoft.com/office/drawing/2014/main" id="{51D57921-15C6-4FF5-91A7-9AA246D2D302}"/>
              </a:ext>
            </a:extLst>
          </p:cNvPr>
          <p:cNvSpPr txBox="1">
            <a:spLocks/>
          </p:cNvSpPr>
          <p:nvPr/>
        </p:nvSpPr>
        <p:spPr>
          <a:xfrm>
            <a:off x="929619" y="4102793"/>
            <a:ext cx="10845501" cy="141502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a:latin typeface="roboto"/>
                <a:ea typeface="+mj-ea"/>
                <a:cs typeface="Calibri Light"/>
              </a:rPr>
              <a:t>Albert Einstein  --&gt; Entity (PERSON)</a:t>
            </a:r>
            <a:endParaRPr lang="en-US" sz="2700" dirty="0">
              <a:latin typeface="roboto"/>
              <a:ea typeface="+mj-ea"/>
              <a:cs typeface="Calibri Light"/>
            </a:endParaRPr>
          </a:p>
          <a:p>
            <a:pPr marL="0" indent="0">
              <a:buFont typeface="Arial" panose="020B0604020202020204" pitchFamily="34" charset="0"/>
              <a:buNone/>
            </a:pPr>
            <a:endParaRPr lang="en-US" sz="2700" dirty="0">
              <a:latin typeface="roboto"/>
              <a:ea typeface="+mj-ea"/>
              <a:cs typeface="Calibri Light"/>
            </a:endParaRPr>
          </a:p>
          <a:p>
            <a:pPr marL="0" indent="0">
              <a:buNone/>
            </a:pPr>
            <a:r>
              <a:rPr lang="en-US" sz="2700">
                <a:latin typeface="roboto"/>
                <a:ea typeface="+mj-ea"/>
                <a:cs typeface="Calibri Light"/>
              </a:rPr>
              <a:t>NER refers to the task of identifying entities in a document</a:t>
            </a:r>
            <a:endParaRPr lang="en-US" sz="2700" dirty="0">
              <a:latin typeface="roboto"/>
              <a:ea typeface="+mj-ea"/>
              <a:cs typeface="Calibri Light"/>
            </a:endParaRPr>
          </a:p>
          <a:p>
            <a:pPr marL="0" indent="0">
              <a:buNone/>
            </a:pPr>
            <a:endParaRPr lang="en-US">
              <a:latin typeface="roboto"/>
              <a:ea typeface="+mj-ea"/>
              <a:cs typeface="Calibri Light"/>
            </a:endParaRPr>
          </a:p>
        </p:txBody>
      </p:sp>
    </p:spTree>
    <p:extLst>
      <p:ext uri="{BB962C8B-B14F-4D97-AF65-F5344CB8AC3E}">
        <p14:creationId xmlns:p14="http://schemas.microsoft.com/office/powerpoint/2010/main" val="406807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fontScale="90000"/>
          </a:bodyPr>
          <a:lstStyle/>
          <a:p>
            <a:r>
              <a:rPr lang="en-US" sz="4800">
                <a:latin typeface="roboto"/>
                <a:cs typeface="Calibri Light"/>
              </a:rPr>
              <a:t>Named Entity Recognition using spaCy</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9426"/>
            <a:ext cx="10845501" cy="3280611"/>
          </a:xfrm>
        </p:spPr>
        <p:txBody>
          <a:bodyPr vert="horz" lIns="91440" tIns="45720" rIns="91440" bIns="45720" rtlCol="0" anchor="t">
            <a:normAutofit/>
          </a:bodyPr>
          <a:lstStyle/>
          <a:p>
            <a:pPr marL="0" indent="0">
              <a:buNone/>
            </a:pPr>
            <a:r>
              <a:rPr lang="en-US" sz="2700">
                <a:latin typeface="roboto"/>
                <a:ea typeface="+mj-ea"/>
                <a:cs typeface="Calibri Light"/>
              </a:rPr>
              <a:t>SpaCy  - Built-in NER capability</a:t>
            </a:r>
            <a:endParaRPr lang="en-US">
              <a:ea typeface="+mj-ea"/>
            </a:endParaRPr>
          </a:p>
          <a:p>
            <a:pPr marL="0" indent="0">
              <a:buNone/>
            </a:pPr>
            <a:endParaRPr lang="en-US" sz="2700" dirty="0">
              <a:latin typeface="roboto"/>
              <a:ea typeface="+mj-ea"/>
              <a:cs typeface="Calibri Light"/>
            </a:endParaRPr>
          </a:p>
          <a:p>
            <a:pPr marL="0" indent="0">
              <a:buNone/>
            </a:pPr>
            <a:r>
              <a:rPr lang="en-US" sz="2700" u="sng">
                <a:latin typeface="roboto"/>
                <a:ea typeface="+mj-ea"/>
                <a:cs typeface="Calibri Light"/>
              </a:rPr>
              <a:t>Issues</a:t>
            </a:r>
            <a:endParaRPr lang="en-US" sz="2700" u="sng" dirty="0">
              <a:latin typeface="roboto"/>
              <a:ea typeface="+mj-ea"/>
              <a:cs typeface="Calibri Light"/>
            </a:endParaRPr>
          </a:p>
          <a:p>
            <a:pPr marL="0" indent="0">
              <a:buNone/>
            </a:pPr>
            <a:r>
              <a:rPr lang="en-US" sz="2700" dirty="0">
                <a:latin typeface="roboto"/>
                <a:ea typeface="+mj-ea"/>
                <a:cs typeface="Calibri Light"/>
              </a:rPr>
              <a:t>    -  No custom entities can be detected apart from PERSON, </a:t>
            </a:r>
            <a:r>
              <a:rPr lang="en-US" sz="2700">
                <a:latin typeface="roboto"/>
                <a:ea typeface="+mj-ea"/>
                <a:cs typeface="Calibri Light"/>
              </a:rPr>
              <a:t>PLACE, ORG and so on</a:t>
            </a:r>
            <a:endParaRPr lang="en-US" sz="2700" dirty="0">
              <a:latin typeface="roboto"/>
              <a:ea typeface="+mj-ea"/>
              <a:cs typeface="Calibri Light"/>
            </a:endParaRPr>
          </a:p>
          <a:p>
            <a:pPr marL="0" indent="0">
              <a:buNone/>
            </a:pPr>
            <a:r>
              <a:rPr lang="en-US" sz="2700">
                <a:latin typeface="roboto"/>
                <a:ea typeface="+mj-ea"/>
                <a:cs typeface="Calibri Light"/>
              </a:rPr>
              <a:t>    -  Unusal Sentence Splitting (sometimes)</a:t>
            </a:r>
            <a:endParaRPr lang="en-US" sz="2700" dirty="0">
              <a:latin typeface="roboto"/>
              <a:ea typeface="+mj-ea"/>
              <a:cs typeface="Calibri Light"/>
            </a:endParaRPr>
          </a:p>
          <a:p>
            <a:pPr marL="0" indent="0">
              <a:buNone/>
            </a:pPr>
            <a:endParaRPr lang="en-US" sz="2700" dirty="0">
              <a:latin typeface="roboto"/>
              <a:ea typeface="+mj-ea"/>
              <a:cs typeface="Calibri Light"/>
            </a:endParaRPr>
          </a:p>
          <a:p>
            <a:pPr marL="0" indent="0">
              <a:buNone/>
            </a:pPr>
            <a:endParaRPr lang="en-US">
              <a:latin typeface="roboto"/>
              <a:ea typeface="+mj-ea"/>
              <a:cs typeface="Calibri Light"/>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3634500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fontScale="90000"/>
          </a:bodyPr>
          <a:lstStyle/>
          <a:p>
            <a:r>
              <a:rPr lang="en-US" sz="4800">
                <a:latin typeface="roboto"/>
                <a:cs typeface="Calibri Light"/>
              </a:rPr>
              <a:t>Custom Named Entity Recognition System</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9426"/>
            <a:ext cx="10845501" cy="3648473"/>
          </a:xfrm>
        </p:spPr>
        <p:txBody>
          <a:bodyPr vert="horz" lIns="91440" tIns="45720" rIns="91440" bIns="45720" rtlCol="0" anchor="t">
            <a:normAutofit/>
          </a:bodyPr>
          <a:lstStyle/>
          <a:p>
            <a:pPr marL="0" indent="0">
              <a:buNone/>
            </a:pPr>
            <a:r>
              <a:rPr lang="en-US" sz="2700">
                <a:latin typeface="roboto"/>
                <a:ea typeface="+mj-ea"/>
                <a:cs typeface="Calibri Light"/>
              </a:rPr>
              <a:t>Import necessary libraries</a:t>
            </a:r>
            <a:endParaRPr lang="en-US">
              <a:ea typeface="+mj-ea"/>
            </a:endParaRPr>
          </a:p>
          <a:p>
            <a:pPr marL="0" indent="0">
              <a:buNone/>
            </a:pPr>
            <a:r>
              <a:rPr lang="en-US" sz="2700">
                <a:latin typeface="roboto"/>
                <a:ea typeface="+mj-ea"/>
                <a:cs typeface="Calibri Light"/>
              </a:rPr>
              <a:t>Load the dataset  - CONLL</a:t>
            </a:r>
            <a:endParaRPr lang="en-US" sz="2700" dirty="0">
              <a:latin typeface="roboto"/>
              <a:ea typeface="+mj-ea"/>
              <a:cs typeface="Calibri Light"/>
            </a:endParaRPr>
          </a:p>
          <a:p>
            <a:pPr marL="0" indent="0">
              <a:buNone/>
            </a:pPr>
            <a:r>
              <a:rPr lang="en-US" sz="2700">
                <a:latin typeface="roboto"/>
                <a:ea typeface="+mj-ea"/>
                <a:cs typeface="Calibri Light"/>
              </a:rPr>
              <a:t>Extract features</a:t>
            </a:r>
            <a:endParaRPr lang="en-US" sz="2700" dirty="0">
              <a:latin typeface="roboto"/>
              <a:ea typeface="+mj-ea"/>
              <a:cs typeface="Calibri Light"/>
            </a:endParaRPr>
          </a:p>
          <a:p>
            <a:pPr marL="0" indent="0">
              <a:buNone/>
            </a:pPr>
            <a:r>
              <a:rPr lang="en-US" sz="2700">
                <a:latin typeface="roboto"/>
                <a:ea typeface="+mj-ea"/>
                <a:cs typeface="Calibri Light"/>
              </a:rPr>
              <a:t>Train CRF model</a:t>
            </a:r>
            <a:endParaRPr lang="en-US" sz="2700" dirty="0">
              <a:latin typeface="roboto"/>
              <a:ea typeface="+mj-ea"/>
              <a:cs typeface="Calibri Light"/>
            </a:endParaRPr>
          </a:p>
          <a:p>
            <a:pPr marL="0" indent="0">
              <a:buNone/>
            </a:pPr>
            <a:r>
              <a:rPr lang="en-US" sz="2700">
                <a:latin typeface="roboto"/>
                <a:ea typeface="+mj-ea"/>
                <a:cs typeface="Calibri Light"/>
              </a:rPr>
              <a:t>Evaluate CRF model</a:t>
            </a:r>
            <a:endParaRPr lang="en-US" sz="2700" dirty="0">
              <a:latin typeface="roboto"/>
              <a:ea typeface="+mj-ea"/>
              <a:cs typeface="Calibri Light"/>
            </a:endParaRPr>
          </a:p>
          <a:p>
            <a:pPr marL="0" indent="0">
              <a:buNone/>
            </a:pPr>
            <a:endParaRPr lang="en-US" sz="2700" dirty="0">
              <a:latin typeface="roboto"/>
              <a:ea typeface="+mj-ea"/>
              <a:cs typeface="Calibri Light"/>
            </a:endParaRPr>
          </a:p>
          <a:p>
            <a:pPr marL="0" indent="0">
              <a:buNone/>
            </a:pPr>
            <a:endParaRPr lang="en-US">
              <a:latin typeface="roboto"/>
              <a:ea typeface="+mj-ea"/>
              <a:cs typeface="Calibri Light"/>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3967663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6736-28D1-406B-8628-431090E7FD9A}"/>
              </a:ext>
            </a:extLst>
          </p:cNvPr>
          <p:cNvSpPr>
            <a:spLocks noGrp="1"/>
          </p:cNvSpPr>
          <p:nvPr>
            <p:ph type="title"/>
          </p:nvPr>
        </p:nvSpPr>
        <p:spPr/>
        <p:txBody>
          <a:bodyPr/>
          <a:lstStyle/>
          <a:p>
            <a:r>
              <a:rPr lang="en-US">
                <a:cs typeface="Calibri Light"/>
              </a:rPr>
              <a:t>Named Entity Disambiguation &amp; Linking</a:t>
            </a:r>
            <a:endParaRPr lang="en-US"/>
          </a:p>
        </p:txBody>
      </p:sp>
      <p:sp>
        <p:nvSpPr>
          <p:cNvPr id="3" name="Text Placeholder 2">
            <a:extLst>
              <a:ext uri="{FF2B5EF4-FFF2-40B4-BE49-F238E27FC236}">
                <a16:creationId xmlns:a16="http://schemas.microsoft.com/office/drawing/2014/main" id="{75381A29-1103-49BF-97AB-9324DFB45804}"/>
              </a:ext>
            </a:extLst>
          </p:cNvPr>
          <p:cNvSpPr>
            <a:spLocks noGrp="1"/>
          </p:cNvSpPr>
          <p:nvPr>
            <p:ph type="body" idx="1"/>
          </p:nvPr>
        </p:nvSpPr>
        <p:spPr/>
        <p:txBody>
          <a:bodyPr vert="horz" lIns="91440" tIns="45720" rIns="91440" bIns="45720" rtlCol="0" anchor="t">
            <a:normAutofit/>
          </a:bodyPr>
          <a:lstStyle/>
          <a:p>
            <a:r>
              <a:rPr lang="en-US">
                <a:cs typeface="Calibri"/>
              </a:rPr>
              <a:t>NED &amp; NEL</a:t>
            </a:r>
            <a:endParaRPr lang="en-US" dirty="0"/>
          </a:p>
        </p:txBody>
      </p:sp>
      <p:pic>
        <p:nvPicPr>
          <p:cNvPr id="5" name="Picture 15" descr="Shape, rectangle&#10;&#10;Description automatically generated">
            <a:extLst>
              <a:ext uri="{FF2B5EF4-FFF2-40B4-BE49-F238E27FC236}">
                <a16:creationId xmlns:a16="http://schemas.microsoft.com/office/drawing/2014/main" id="{B1B78571-5DE6-4E46-A58B-6883237ADDD0}"/>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E8A8E199-8B72-4171-8B56-D4E91B7A4E0D}"/>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122751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a:latin typeface="roboto"/>
                <a:cs typeface="Calibri Light"/>
              </a:rPr>
              <a:t>Named Entity Disambiguation (NED)</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9426"/>
            <a:ext cx="10845501" cy="3648473"/>
          </a:xfrm>
        </p:spPr>
        <p:txBody>
          <a:bodyPr vert="horz" lIns="91440" tIns="45720" rIns="91440" bIns="45720" rtlCol="0" anchor="t">
            <a:normAutofit lnSpcReduction="10000"/>
          </a:bodyPr>
          <a:lstStyle/>
          <a:p>
            <a:pPr marL="0" indent="0">
              <a:buNone/>
            </a:pPr>
            <a:r>
              <a:rPr lang="en-US" sz="2700">
                <a:latin typeface="roboto"/>
                <a:ea typeface="+mj-ea"/>
                <a:cs typeface="Calibri Light"/>
              </a:rPr>
              <a:t>Lincoln drives a Lincoln Aviator and lives on Lincoln Way</a:t>
            </a:r>
            <a:endParaRPr lang="en-US">
              <a:ea typeface="+mj-ea"/>
            </a:endParaRPr>
          </a:p>
          <a:p>
            <a:pPr marL="0" indent="0">
              <a:buNone/>
            </a:pPr>
            <a:endParaRPr lang="en-US" sz="2700" dirty="0">
              <a:latin typeface="roboto"/>
              <a:ea typeface="+mj-ea"/>
              <a:cs typeface="Calibri Light"/>
            </a:endParaRPr>
          </a:p>
          <a:p>
            <a:pPr marL="0" indent="0">
              <a:buNone/>
            </a:pPr>
            <a:endParaRPr lang="en-US" sz="2700" dirty="0">
              <a:latin typeface="roboto"/>
              <a:ea typeface="+mj-ea"/>
              <a:cs typeface="Calibri Light"/>
            </a:endParaRPr>
          </a:p>
          <a:p>
            <a:pPr marL="0" indent="0">
              <a:buNone/>
            </a:pPr>
            <a:r>
              <a:rPr lang="en-US" sz="2700">
                <a:latin typeface="roboto"/>
                <a:ea typeface="+mj-ea"/>
                <a:cs typeface="Calibri Light"/>
              </a:rPr>
              <a:t>All three mentions of "Lincoln" refers to different entities</a:t>
            </a:r>
            <a:endParaRPr lang="en-US" sz="2700" dirty="0">
              <a:latin typeface="roboto"/>
              <a:ea typeface="+mj-ea"/>
              <a:cs typeface="Calibri Light"/>
            </a:endParaRPr>
          </a:p>
          <a:p>
            <a:pPr marL="0" indent="0">
              <a:buNone/>
            </a:pPr>
            <a:endParaRPr lang="en-US" sz="2700" dirty="0">
              <a:latin typeface="roboto"/>
              <a:ea typeface="+mj-ea"/>
              <a:cs typeface="Calibri Light"/>
            </a:endParaRPr>
          </a:p>
          <a:p>
            <a:pPr marL="0" indent="0">
              <a:buNone/>
            </a:pPr>
            <a:r>
              <a:rPr lang="en-US" sz="2700" dirty="0">
                <a:latin typeface="roboto"/>
                <a:ea typeface="+mj-ea"/>
                <a:cs typeface="Calibri Light"/>
              </a:rPr>
              <a:t>NED refers to tha task of assigning a unique identity to entities mentioned in the text. It maps to corresponding Knowledge Bases </a:t>
            </a:r>
            <a:r>
              <a:rPr lang="en-US" sz="2700">
                <a:latin typeface="roboto"/>
                <a:ea typeface="+mj-ea"/>
                <a:cs typeface="Calibri Light"/>
              </a:rPr>
              <a:t>(Google Knowledge Graph, Wikipedia Knowledge Graph, …)</a:t>
            </a:r>
            <a:endParaRPr lang="en-US" sz="2700" dirty="0">
              <a:latin typeface="roboto"/>
              <a:ea typeface="+mj-ea"/>
              <a:cs typeface="Calibri Light"/>
            </a:endParaRPr>
          </a:p>
          <a:p>
            <a:pPr marL="0" indent="0">
              <a:buNone/>
            </a:pPr>
            <a:endParaRPr lang="en-US" sz="2700" dirty="0">
              <a:latin typeface="roboto"/>
              <a:ea typeface="+mj-ea"/>
              <a:cs typeface="Calibri Light"/>
            </a:endParaRPr>
          </a:p>
          <a:p>
            <a:pPr marL="0" indent="0">
              <a:buNone/>
            </a:pPr>
            <a:endParaRPr lang="en-US">
              <a:latin typeface="roboto"/>
              <a:ea typeface="+mj-ea"/>
              <a:cs typeface="Calibri Light"/>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3677977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a:latin typeface="roboto"/>
                <a:cs typeface="Calibri Light"/>
              </a:rPr>
              <a:t>Named Entity Linking (NEL)</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715909" y="1629358"/>
            <a:ext cx="5310053" cy="3657231"/>
          </a:xfrm>
        </p:spPr>
        <p:txBody>
          <a:bodyPr vert="horz" lIns="91440" tIns="45720" rIns="91440" bIns="45720" rtlCol="0" anchor="t">
            <a:normAutofit/>
          </a:bodyPr>
          <a:lstStyle/>
          <a:p>
            <a:pPr>
              <a:buNone/>
            </a:pPr>
            <a:r>
              <a:rPr lang="en-US" sz="2700">
                <a:ea typeface="+mn-lt"/>
                <a:cs typeface="+mn-lt"/>
              </a:rPr>
              <a:t>               NEL = NER + NED</a:t>
            </a:r>
          </a:p>
          <a:p>
            <a:pPr marL="0" indent="0">
              <a:buNone/>
            </a:pPr>
            <a:endParaRPr lang="en-US" sz="2700" dirty="0">
              <a:latin typeface="roboto"/>
              <a:ea typeface="+mj-ea"/>
              <a:cs typeface="Calibri Light"/>
            </a:endParaRPr>
          </a:p>
          <a:p>
            <a:pPr marL="0" indent="0">
              <a:buNone/>
            </a:pPr>
            <a:r>
              <a:rPr lang="en-US" sz="2700">
                <a:latin typeface="roboto"/>
                <a:ea typeface="+mj-ea"/>
                <a:cs typeface="Calibri Light"/>
              </a:rPr>
              <a:t>Azure Text Analytics API performs NEL</a:t>
            </a:r>
            <a:endParaRPr lang="en-US">
              <a:ea typeface="+mj-ea"/>
              <a:cs typeface="Calibri"/>
            </a:endParaRPr>
          </a:p>
          <a:p>
            <a:pPr marL="0" indent="0">
              <a:buNone/>
            </a:pPr>
            <a:r>
              <a:rPr lang="en-US" sz="2700">
                <a:latin typeface="roboto"/>
                <a:ea typeface="+mj-ea"/>
                <a:cs typeface="Calibri Light"/>
              </a:rPr>
              <a:t>Input: Text</a:t>
            </a:r>
            <a:endParaRPr lang="en-US" sz="2700" dirty="0">
              <a:latin typeface="roboto"/>
              <a:ea typeface="+mj-ea"/>
              <a:cs typeface="Calibri Light"/>
            </a:endParaRPr>
          </a:p>
          <a:p>
            <a:pPr marL="0" indent="0">
              <a:buNone/>
            </a:pPr>
            <a:r>
              <a:rPr lang="en-US" sz="2700">
                <a:latin typeface="roboto"/>
                <a:ea typeface="+mj-ea"/>
                <a:cs typeface="Calibri Light"/>
              </a:rPr>
              <a:t>Output: Entities detected with its corresponding Wikipedia links</a:t>
            </a:r>
            <a:endParaRPr lang="en-US" sz="2700" dirty="0">
              <a:latin typeface="roboto"/>
              <a:ea typeface="+mj-ea"/>
              <a:cs typeface="Calibri Light"/>
            </a:endParaRPr>
          </a:p>
          <a:p>
            <a:pPr marL="0" indent="0">
              <a:buNone/>
            </a:pPr>
            <a:endParaRPr lang="en-US" sz="2700" dirty="0">
              <a:latin typeface="roboto"/>
              <a:ea typeface="+mj-ea"/>
              <a:cs typeface="Calibri Light"/>
            </a:endParaRPr>
          </a:p>
          <a:p>
            <a:pPr marL="0" indent="0">
              <a:buNone/>
            </a:pPr>
            <a:endParaRPr lang="en-US">
              <a:latin typeface="roboto"/>
              <a:ea typeface="+mj-ea"/>
              <a:cs typeface="Calibri Light"/>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pic>
        <p:nvPicPr>
          <p:cNvPr id="6" name="Picture 7" descr="A close up of a person&#10;&#10;Description automatically generated">
            <a:extLst>
              <a:ext uri="{FF2B5EF4-FFF2-40B4-BE49-F238E27FC236}">
                <a16:creationId xmlns:a16="http://schemas.microsoft.com/office/drawing/2014/main" id="{9645A653-849A-4D6C-BF12-DDC2A2E26343}"/>
              </a:ext>
            </a:extLst>
          </p:cNvPr>
          <p:cNvPicPr>
            <a:picLocks noChangeAspect="1"/>
          </p:cNvPicPr>
          <p:nvPr/>
        </p:nvPicPr>
        <p:blipFill>
          <a:blip r:embed="rId4"/>
          <a:stretch>
            <a:fillRect/>
          </a:stretch>
        </p:blipFill>
        <p:spPr>
          <a:xfrm>
            <a:off x="5898056" y="1632283"/>
            <a:ext cx="6027681" cy="40226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101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descr="Shape, rectangle&#10;&#10;Description automatically generated">
            <a:extLst>
              <a:ext uri="{FF2B5EF4-FFF2-40B4-BE49-F238E27FC236}">
                <a16:creationId xmlns:a16="http://schemas.microsoft.com/office/drawing/2014/main" id="{9848D248-4F95-4AEB-A8A3-E841AC7F1049}"/>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D4C369ED-1D40-41D3-AA7A-10B26DF42247}"/>
              </a:ext>
            </a:extLst>
          </p:cNvPr>
          <p:cNvPicPr>
            <a:picLocks noChangeAspect="1"/>
          </p:cNvPicPr>
          <p:nvPr/>
        </p:nvPicPr>
        <p:blipFill>
          <a:blip r:embed="rId3"/>
          <a:stretch>
            <a:fillRect/>
          </a:stretch>
        </p:blipFill>
        <p:spPr>
          <a:xfrm>
            <a:off x="10226040" y="-2293"/>
            <a:ext cx="1965960" cy="583707"/>
          </a:xfrm>
          <a:prstGeom prst="rect">
            <a:avLst/>
          </a:prstGeom>
        </p:spPr>
      </p:pic>
      <p:sp>
        <p:nvSpPr>
          <p:cNvPr id="9" name="Title 1">
            <a:extLst>
              <a:ext uri="{FF2B5EF4-FFF2-40B4-BE49-F238E27FC236}">
                <a16:creationId xmlns:a16="http://schemas.microsoft.com/office/drawing/2014/main" id="{B3E4D70A-0194-4118-808D-3AE000E06533}"/>
              </a:ext>
            </a:extLst>
          </p:cNvPr>
          <p:cNvSpPr txBox="1">
            <a:spLocks/>
          </p:cNvSpPr>
          <p:nvPr/>
        </p:nvSpPr>
        <p:spPr>
          <a:xfrm>
            <a:off x="1676400" y="12747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roboto"/>
                <a:cs typeface="Calibri Light"/>
              </a:rPr>
              <a:t>Module 04</a:t>
            </a:r>
            <a:br>
              <a:rPr lang="en-US" dirty="0">
                <a:latin typeface="roboto"/>
                <a:cs typeface="Calibri Light"/>
              </a:rPr>
            </a:br>
            <a:r>
              <a:rPr lang="en-US" dirty="0">
                <a:latin typeface="roboto"/>
                <a:cs typeface="Calibri Light"/>
              </a:rPr>
              <a:t>Information Extraction</a:t>
            </a:r>
            <a:endParaRPr lang="en-US" dirty="0">
              <a:latin typeface="roboto"/>
            </a:endParaRPr>
          </a:p>
        </p:txBody>
      </p:sp>
      <p:sp>
        <p:nvSpPr>
          <p:cNvPr id="11" name="Subtitle 2">
            <a:extLst>
              <a:ext uri="{FF2B5EF4-FFF2-40B4-BE49-F238E27FC236}">
                <a16:creationId xmlns:a16="http://schemas.microsoft.com/office/drawing/2014/main" id="{C788A730-016B-491D-8966-20FA0BD8D9C6}"/>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n-US" err="1">
                <a:latin typeface="roboto"/>
              </a:rPr>
              <a:t>Vejey</a:t>
            </a:r>
            <a:r>
              <a:rPr lang="en-US">
                <a:latin typeface="roboto"/>
              </a:rPr>
              <a:t> </a:t>
            </a:r>
            <a:r>
              <a:rPr lang="en-US" err="1">
                <a:latin typeface="roboto"/>
              </a:rPr>
              <a:t>Gandyer</a:t>
            </a:r>
            <a:endParaRPr lang="en-US" err="1"/>
          </a:p>
        </p:txBody>
      </p:sp>
    </p:spTree>
    <p:extLst>
      <p:ext uri="{BB962C8B-B14F-4D97-AF65-F5344CB8AC3E}">
        <p14:creationId xmlns:p14="http://schemas.microsoft.com/office/powerpoint/2010/main" val="1261834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6736-28D1-406B-8628-431090E7FD9A}"/>
              </a:ext>
            </a:extLst>
          </p:cNvPr>
          <p:cNvSpPr>
            <a:spLocks noGrp="1"/>
          </p:cNvSpPr>
          <p:nvPr>
            <p:ph type="title"/>
          </p:nvPr>
        </p:nvSpPr>
        <p:spPr/>
        <p:txBody>
          <a:bodyPr/>
          <a:lstStyle/>
          <a:p>
            <a:r>
              <a:rPr lang="en-US" dirty="0">
                <a:cs typeface="Calibri Light"/>
              </a:rPr>
              <a:t>Relation Extraction</a:t>
            </a:r>
            <a:endParaRPr lang="en-US" dirty="0"/>
          </a:p>
        </p:txBody>
      </p:sp>
      <p:sp>
        <p:nvSpPr>
          <p:cNvPr id="3" name="Text Placeholder 2">
            <a:extLst>
              <a:ext uri="{FF2B5EF4-FFF2-40B4-BE49-F238E27FC236}">
                <a16:creationId xmlns:a16="http://schemas.microsoft.com/office/drawing/2014/main" id="{75381A29-1103-49BF-97AB-9324DFB45804}"/>
              </a:ext>
            </a:extLst>
          </p:cNvPr>
          <p:cNvSpPr>
            <a:spLocks noGrp="1"/>
          </p:cNvSpPr>
          <p:nvPr>
            <p:ph type="body" idx="1"/>
          </p:nvPr>
        </p:nvSpPr>
        <p:spPr/>
        <p:txBody>
          <a:bodyPr vert="horz" lIns="91440" tIns="45720" rIns="91440" bIns="45720" rtlCol="0" anchor="t">
            <a:normAutofit/>
          </a:bodyPr>
          <a:lstStyle/>
          <a:p>
            <a:r>
              <a:rPr lang="en-US">
                <a:cs typeface="Calibri"/>
              </a:rPr>
              <a:t>RE</a:t>
            </a:r>
            <a:endParaRPr lang="en-US" dirty="0"/>
          </a:p>
        </p:txBody>
      </p:sp>
      <p:pic>
        <p:nvPicPr>
          <p:cNvPr id="5" name="Picture 15" descr="Shape, rectangle&#10;&#10;Description automatically generated">
            <a:extLst>
              <a:ext uri="{FF2B5EF4-FFF2-40B4-BE49-F238E27FC236}">
                <a16:creationId xmlns:a16="http://schemas.microsoft.com/office/drawing/2014/main" id="{B1B78571-5DE6-4E46-A58B-6883237ADDD0}"/>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E8A8E199-8B72-4171-8B56-D4E91B7A4E0D}"/>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348327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dirty="0">
                <a:latin typeface="roboto"/>
                <a:cs typeface="Calibri Light"/>
              </a:rPr>
              <a:t>Relation Extraction</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0668"/>
            <a:ext cx="10915570" cy="2150749"/>
          </a:xfrm>
        </p:spPr>
        <p:txBody>
          <a:bodyPr vert="horz" lIns="91440" tIns="45720" rIns="91440" bIns="45720" rtlCol="0" anchor="t">
            <a:normAutofit fontScale="62500" lnSpcReduction="20000"/>
          </a:bodyPr>
          <a:lstStyle/>
          <a:p>
            <a:pPr marL="0" indent="0">
              <a:buNone/>
            </a:pPr>
            <a:r>
              <a:rPr lang="en-US">
                <a:latin typeface="roboto"/>
                <a:ea typeface="+mj-ea"/>
                <a:cs typeface="Calibri Light"/>
              </a:rPr>
              <a:t>RE refers to the task of extracting entities and relationships between entities from text documents</a:t>
            </a:r>
          </a:p>
          <a:p>
            <a:pPr marL="0" indent="0">
              <a:buNone/>
            </a:pPr>
            <a:endParaRPr lang="en-US" dirty="0">
              <a:latin typeface="roboto"/>
              <a:ea typeface="+mj-ea"/>
              <a:cs typeface="Calibri Light"/>
            </a:endParaRPr>
          </a:p>
          <a:p>
            <a:pPr marL="0" indent="0">
              <a:buNone/>
            </a:pPr>
            <a:r>
              <a:rPr lang="en-US">
                <a:latin typeface="roboto"/>
                <a:ea typeface="+mj-ea"/>
                <a:cs typeface="Calibri Light"/>
              </a:rPr>
              <a:t>Set of triples (Subject, verb, Object)</a:t>
            </a:r>
            <a:endParaRPr lang="en-US" dirty="0">
              <a:latin typeface="roboto"/>
              <a:ea typeface="+mj-ea"/>
              <a:cs typeface="Calibri Light"/>
            </a:endParaRPr>
          </a:p>
          <a:p>
            <a:pPr marL="0" indent="0">
              <a:buNone/>
            </a:pPr>
            <a:endParaRPr lang="en-US" dirty="0">
              <a:latin typeface="roboto"/>
              <a:ea typeface="+mj-ea"/>
              <a:cs typeface="Calibri Light"/>
            </a:endParaRPr>
          </a:p>
          <a:p>
            <a:pPr marL="0" indent="0">
              <a:buNone/>
            </a:pPr>
            <a:endParaRPr lang="en-US" dirty="0">
              <a:latin typeface="roboto"/>
              <a:ea typeface="+mj-ea"/>
              <a:cs typeface="Calibri Light"/>
            </a:endParaRPr>
          </a:p>
          <a:p>
            <a:pPr marL="0" indent="0">
              <a:buNone/>
            </a:pPr>
            <a:r>
              <a:rPr lang="en-US">
                <a:latin typeface="roboto"/>
                <a:ea typeface="+mj-ea"/>
                <a:cs typeface="Calibri Light"/>
              </a:rPr>
              <a:t>Include: Self- Knowledge Creation notebooks</a:t>
            </a:r>
            <a:endParaRPr lang="en-US" dirty="0">
              <a:latin typeface="roboto"/>
              <a:ea typeface="+mj-ea"/>
              <a:cs typeface="Calibri Light"/>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pic>
        <p:nvPicPr>
          <p:cNvPr id="6" name="Picture 7" descr="A picture containing indoor, knife, table&#10;&#10;Description automatically generated">
            <a:extLst>
              <a:ext uri="{FF2B5EF4-FFF2-40B4-BE49-F238E27FC236}">
                <a16:creationId xmlns:a16="http://schemas.microsoft.com/office/drawing/2014/main" id="{224F96D6-66E2-499E-BF05-F1E6CEC708C0}"/>
              </a:ext>
            </a:extLst>
          </p:cNvPr>
          <p:cNvPicPr>
            <a:picLocks noChangeAspect="1"/>
          </p:cNvPicPr>
          <p:nvPr/>
        </p:nvPicPr>
        <p:blipFill>
          <a:blip r:embed="rId4"/>
          <a:stretch>
            <a:fillRect/>
          </a:stretch>
        </p:blipFill>
        <p:spPr>
          <a:xfrm>
            <a:off x="826814" y="4218821"/>
            <a:ext cx="10512096" cy="17135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605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a:latin typeface="roboto"/>
                <a:cs typeface="Calibri Light"/>
              </a:rPr>
              <a:t>Relation Extraction using Watson API</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0668"/>
            <a:ext cx="4364122" cy="4463024"/>
          </a:xfrm>
        </p:spPr>
        <p:txBody>
          <a:bodyPr vert="horz" lIns="91440" tIns="45720" rIns="91440" bIns="45720" rtlCol="0" anchor="t">
            <a:normAutofit/>
          </a:bodyPr>
          <a:lstStyle/>
          <a:p>
            <a:pPr marL="0" indent="0">
              <a:buNone/>
            </a:pPr>
            <a:r>
              <a:rPr lang="en-US">
                <a:latin typeface="roboto"/>
                <a:ea typeface="+mj-ea"/>
                <a:cs typeface="Calibri Light"/>
              </a:rPr>
              <a:t>Watson API</a:t>
            </a:r>
            <a:endParaRPr lang="en-US">
              <a:ea typeface="+mj-ea"/>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pic>
        <p:nvPicPr>
          <p:cNvPr id="6" name="Picture 7" descr="Text&#10;&#10;Description automatically generated">
            <a:extLst>
              <a:ext uri="{FF2B5EF4-FFF2-40B4-BE49-F238E27FC236}">
                <a16:creationId xmlns:a16="http://schemas.microsoft.com/office/drawing/2014/main" id="{93C9CF39-3DAD-4E7C-810C-DFBCF57E8A8B}"/>
              </a:ext>
            </a:extLst>
          </p:cNvPr>
          <p:cNvPicPr>
            <a:picLocks noChangeAspect="1"/>
          </p:cNvPicPr>
          <p:nvPr/>
        </p:nvPicPr>
        <p:blipFill>
          <a:blip r:embed="rId4"/>
          <a:stretch>
            <a:fillRect/>
          </a:stretch>
        </p:blipFill>
        <p:spPr>
          <a:xfrm>
            <a:off x="2893849" y="2691275"/>
            <a:ext cx="9093199" cy="32096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3877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6736-28D1-406B-8628-431090E7FD9A}"/>
              </a:ext>
            </a:extLst>
          </p:cNvPr>
          <p:cNvSpPr>
            <a:spLocks noGrp="1"/>
          </p:cNvSpPr>
          <p:nvPr>
            <p:ph type="title"/>
          </p:nvPr>
        </p:nvSpPr>
        <p:spPr/>
        <p:txBody>
          <a:bodyPr/>
          <a:lstStyle/>
          <a:p>
            <a:r>
              <a:rPr lang="en-US" dirty="0">
                <a:cs typeface="Calibri Light"/>
              </a:rPr>
              <a:t>Exercise: Building an end-to-end Information Extraction System</a:t>
            </a:r>
            <a:endParaRPr lang="en-US" dirty="0"/>
          </a:p>
        </p:txBody>
      </p:sp>
      <p:sp>
        <p:nvSpPr>
          <p:cNvPr id="3" name="Text Placeholder 2">
            <a:extLst>
              <a:ext uri="{FF2B5EF4-FFF2-40B4-BE49-F238E27FC236}">
                <a16:creationId xmlns:a16="http://schemas.microsoft.com/office/drawing/2014/main" id="{75381A29-1103-49BF-97AB-9324DFB45804}"/>
              </a:ext>
            </a:extLst>
          </p:cNvPr>
          <p:cNvSpPr>
            <a:spLocks noGrp="1"/>
          </p:cNvSpPr>
          <p:nvPr>
            <p:ph type="body" idx="1"/>
          </p:nvPr>
        </p:nvSpPr>
        <p:spPr>
          <a:xfrm>
            <a:off x="831850" y="4580705"/>
            <a:ext cx="11023600" cy="1508945"/>
          </a:xfrm>
        </p:spPr>
        <p:txBody>
          <a:bodyPr vert="horz" lIns="91440" tIns="45720" rIns="91440" bIns="45720" rtlCol="0" anchor="t">
            <a:normAutofit/>
          </a:bodyPr>
          <a:lstStyle/>
          <a:p>
            <a:r>
              <a:rPr lang="en-US" dirty="0">
                <a:cs typeface="Calibri"/>
              </a:rPr>
              <a:t>KPE, </a:t>
            </a:r>
            <a:r>
              <a:rPr lang="en-US" dirty="0">
                <a:ea typeface="+mn-lt"/>
                <a:cs typeface="+mn-lt"/>
              </a:rPr>
              <a:t>NER</a:t>
            </a:r>
            <a:endParaRPr lang="en-US" dirty="0">
              <a:cs typeface="Calibri"/>
            </a:endParaRPr>
          </a:p>
        </p:txBody>
      </p:sp>
      <p:pic>
        <p:nvPicPr>
          <p:cNvPr id="5" name="Picture 15" descr="Shape, rectangle&#10;&#10;Description automatically generated">
            <a:extLst>
              <a:ext uri="{FF2B5EF4-FFF2-40B4-BE49-F238E27FC236}">
                <a16:creationId xmlns:a16="http://schemas.microsoft.com/office/drawing/2014/main" id="{B1B78571-5DE6-4E46-A58B-6883237ADDD0}"/>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E8A8E199-8B72-4171-8B56-D4E91B7A4E0D}"/>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295332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a:xfrm>
            <a:off x="330200" y="391401"/>
            <a:ext cx="11479048" cy="1325563"/>
          </a:xfrm>
        </p:spPr>
        <p:txBody>
          <a:bodyPr>
            <a:normAutofit/>
          </a:bodyPr>
          <a:lstStyle/>
          <a:p>
            <a:r>
              <a:rPr lang="en-US" sz="4800" dirty="0">
                <a:latin typeface="roboto"/>
                <a:cs typeface="Calibri Light"/>
              </a:rPr>
              <a:t>Building an IE System</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733427" y="1848324"/>
            <a:ext cx="10845501" cy="3814886"/>
          </a:xfrm>
        </p:spPr>
        <p:txBody>
          <a:bodyPr vert="horz" lIns="91440" tIns="45720" rIns="91440" bIns="45720" rtlCol="0" anchor="t">
            <a:normAutofit lnSpcReduction="10000"/>
          </a:bodyPr>
          <a:lstStyle/>
          <a:p>
            <a:pPr marL="0" indent="0">
              <a:buNone/>
            </a:pPr>
            <a:r>
              <a:rPr lang="en-US" dirty="0">
                <a:latin typeface="roboto"/>
                <a:ea typeface="+mj-ea"/>
                <a:cs typeface="Calibri Light"/>
              </a:rPr>
              <a:t>Create an Information Extraction System that has the following features:</a:t>
            </a:r>
            <a:endParaRPr lang="en-US" dirty="0"/>
          </a:p>
          <a:p>
            <a:pPr marL="0" indent="0">
              <a:buNone/>
            </a:pPr>
            <a:r>
              <a:rPr lang="en-US" dirty="0">
                <a:latin typeface="roboto"/>
                <a:ea typeface="+mj-ea"/>
                <a:cs typeface="Calibri Light"/>
              </a:rPr>
              <a:t>   -  KPE</a:t>
            </a:r>
          </a:p>
          <a:p>
            <a:pPr marL="0" indent="0">
              <a:buNone/>
            </a:pPr>
            <a:r>
              <a:rPr lang="en-US" dirty="0">
                <a:latin typeface="roboto"/>
                <a:ea typeface="+mj-ea"/>
                <a:cs typeface="Calibri Light"/>
              </a:rPr>
              <a:t>   -  NER</a:t>
            </a:r>
          </a:p>
          <a:p>
            <a:pPr marL="0" indent="0">
              <a:buNone/>
            </a:pPr>
            <a:r>
              <a:rPr lang="en-US" dirty="0">
                <a:latin typeface="roboto"/>
                <a:ea typeface="+mj-ea"/>
                <a:cs typeface="Calibri Light"/>
              </a:rPr>
              <a:t>   -  NEL*</a:t>
            </a:r>
          </a:p>
          <a:p>
            <a:pPr marL="0" indent="0">
              <a:buNone/>
            </a:pPr>
            <a:r>
              <a:rPr lang="en-US" dirty="0">
                <a:latin typeface="roboto"/>
                <a:ea typeface="+mj-ea"/>
                <a:cs typeface="Calibri Light"/>
              </a:rPr>
              <a:t>   -  RE*</a:t>
            </a:r>
          </a:p>
          <a:p>
            <a:pPr marL="0" indent="0">
              <a:buNone/>
            </a:pPr>
            <a:endParaRPr lang="en-US" dirty="0">
              <a:latin typeface="roboto"/>
              <a:ea typeface="+mj-ea"/>
              <a:cs typeface="Calibri Light"/>
            </a:endParaRPr>
          </a:p>
          <a:p>
            <a:pPr marL="0" indent="0" algn="r">
              <a:buNone/>
            </a:pPr>
            <a:r>
              <a:rPr lang="en-US" sz="2000" dirty="0">
                <a:latin typeface="roboto"/>
                <a:ea typeface="+mj-ea"/>
                <a:cs typeface="Calibri Light"/>
              </a:rPr>
              <a:t>* DL-I</a:t>
            </a: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1740784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a:latin typeface="roboto"/>
                <a:cs typeface="Calibri Light"/>
              </a:rPr>
              <a:t>Further Reading</a:t>
            </a:r>
            <a:endParaRPr lang="en-US"/>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884669" y="1612442"/>
            <a:ext cx="10484281" cy="4075567"/>
          </a:xfrm>
        </p:spPr>
        <p:txBody>
          <a:bodyPr vert="horz" lIns="91440" tIns="45720" rIns="91440" bIns="45720" rtlCol="0" anchor="t">
            <a:normAutofit/>
          </a:bodyPr>
          <a:lstStyle/>
          <a:p>
            <a:pPr marL="0" indent="0">
              <a:buNone/>
            </a:pPr>
            <a:r>
              <a:rPr lang="en-US" sz="3200" dirty="0">
                <a:ea typeface="+mn-lt"/>
                <a:cs typeface="+mn-lt"/>
              </a:rPr>
              <a:t>Practical Natural Language Processing </a:t>
            </a:r>
          </a:p>
          <a:p>
            <a:pPr marL="0" indent="0">
              <a:buNone/>
            </a:pPr>
            <a:r>
              <a:rPr lang="en-US" sz="2400" i="1" dirty="0">
                <a:ea typeface="+mn-lt"/>
                <a:cs typeface="+mn-lt"/>
              </a:rPr>
              <a:t>Soumya </a:t>
            </a:r>
            <a:r>
              <a:rPr lang="en-US" sz="2400" i="1" dirty="0" err="1">
                <a:ea typeface="+mn-lt"/>
                <a:cs typeface="+mn-lt"/>
              </a:rPr>
              <a:t>Vajjala</a:t>
            </a:r>
            <a:r>
              <a:rPr lang="en-US" sz="2400" i="1" dirty="0">
                <a:ea typeface="+mn-lt"/>
                <a:cs typeface="+mn-lt"/>
              </a:rPr>
              <a:t>, Anuj Gupta, Harshit Surana, Bodhisattwa Majumder</a:t>
            </a:r>
            <a:endParaRPr lang="en-US" sz="2400" dirty="0">
              <a:ea typeface="+mn-lt"/>
              <a:cs typeface="+mn-lt"/>
            </a:endParaRPr>
          </a:p>
          <a:p>
            <a:pPr marL="0" indent="0">
              <a:buNone/>
            </a:pPr>
            <a:endParaRPr lang="en-US" sz="3200" dirty="0">
              <a:latin typeface="roboto"/>
              <a:ea typeface="+mj-ea"/>
              <a:cs typeface="Calibri Light"/>
            </a:endParaRPr>
          </a:p>
          <a:p>
            <a:pPr marL="0" indent="0">
              <a:buNone/>
            </a:pPr>
            <a:endParaRPr lang="en-US" sz="3200" dirty="0">
              <a:ea typeface="+mj-ea"/>
              <a:cs typeface="Calibri"/>
            </a:endParaRPr>
          </a:p>
          <a:p>
            <a:pPr marL="0" indent="0">
              <a:buNone/>
            </a:pPr>
            <a:endParaRPr lang="en-US" sz="3200">
              <a:latin typeface="Calibri"/>
              <a:ea typeface="+mj-ea"/>
              <a:cs typeface="Calibri"/>
            </a:endParaRPr>
          </a:p>
          <a:p>
            <a:pPr marL="0" indent="0">
              <a:buNone/>
            </a:pPr>
            <a:endParaRPr lang="en-US" sz="3200">
              <a:latin typeface="Calibri"/>
              <a:ea typeface="+mj-ea"/>
              <a:cs typeface="Calibri"/>
            </a:endParaRPr>
          </a:p>
          <a:p>
            <a:pPr marL="0" indent="0">
              <a:buNone/>
            </a:pPr>
            <a:endParaRPr lang="en-US" sz="3200">
              <a:latin typeface="roboto"/>
              <a:ea typeface="+mj-ea"/>
              <a:cs typeface="Calibri Light"/>
            </a:endParaRPr>
          </a:p>
          <a:p>
            <a:pPr marL="0" indent="0">
              <a:buNone/>
            </a:pPr>
            <a:endParaRPr lang="en-US" sz="3200">
              <a:latin typeface="roboto"/>
              <a:ea typeface="+mj-ea"/>
              <a:cs typeface="Calibri Light"/>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311940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a:xfrm>
            <a:off x="841248" y="548640"/>
            <a:ext cx="3600860" cy="5431536"/>
          </a:xfrm>
        </p:spPr>
        <p:txBody>
          <a:bodyPr>
            <a:normAutofit/>
          </a:bodyPr>
          <a:lstStyle/>
          <a:p>
            <a:r>
              <a:rPr lang="en-US" sz="5400">
                <a:latin typeface="roboto"/>
                <a:cs typeface="Calibri Light"/>
              </a:rPr>
              <a:t>Agenda</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5056349" y="552091"/>
            <a:ext cx="6819921" cy="5755604"/>
          </a:xfrm>
        </p:spPr>
        <p:txBody>
          <a:bodyPr vert="horz" lIns="91440" tIns="45720" rIns="91440" bIns="45720" rtlCol="0" anchor="ctr">
            <a:normAutofit/>
          </a:bodyPr>
          <a:lstStyle/>
          <a:p>
            <a:pPr marL="0" indent="0">
              <a:buNone/>
            </a:pPr>
            <a:r>
              <a:rPr lang="en-US" sz="3000" dirty="0">
                <a:latin typeface="roboto"/>
                <a:ea typeface="+mj-ea"/>
                <a:cs typeface="Calibri Light"/>
              </a:rPr>
              <a:t>Information Extraction</a:t>
            </a:r>
            <a:endParaRPr lang="en-US" dirty="0">
              <a:ea typeface="+mj-ea"/>
            </a:endParaRPr>
          </a:p>
          <a:p>
            <a:pPr>
              <a:buNone/>
            </a:pPr>
            <a:r>
              <a:rPr lang="en-US" sz="3000" dirty="0">
                <a:latin typeface="roboto"/>
                <a:ea typeface="+mj-ea"/>
                <a:cs typeface="Calibri Light"/>
              </a:rPr>
              <a:t>IE Pipeline</a:t>
            </a:r>
          </a:p>
          <a:p>
            <a:pPr>
              <a:buNone/>
            </a:pPr>
            <a:r>
              <a:rPr lang="en-US" sz="3000" dirty="0">
                <a:latin typeface="roboto"/>
                <a:ea typeface="+mj-ea"/>
                <a:cs typeface="Calibri Light"/>
              </a:rPr>
              <a:t>Key Phrase Extraction</a:t>
            </a:r>
            <a:endParaRPr lang="en-US" dirty="0">
              <a:ea typeface="+mj-ea"/>
            </a:endParaRPr>
          </a:p>
          <a:p>
            <a:pPr>
              <a:buNone/>
            </a:pPr>
            <a:r>
              <a:rPr lang="en-US" sz="3000" dirty="0">
                <a:latin typeface="roboto"/>
                <a:ea typeface="+mj-ea"/>
                <a:cs typeface="Calibri Light"/>
              </a:rPr>
              <a:t>Named Entity Recognition</a:t>
            </a:r>
          </a:p>
          <a:p>
            <a:pPr>
              <a:buNone/>
            </a:pPr>
            <a:r>
              <a:rPr lang="en-US" sz="3000" dirty="0">
                <a:latin typeface="roboto"/>
                <a:ea typeface="+mj-ea"/>
                <a:cs typeface="Calibri Light"/>
              </a:rPr>
              <a:t>Named Entity Disambiguation &amp; Linking</a:t>
            </a:r>
          </a:p>
          <a:p>
            <a:pPr>
              <a:buNone/>
            </a:pPr>
            <a:r>
              <a:rPr lang="en-US" sz="3000" dirty="0">
                <a:latin typeface="roboto"/>
                <a:ea typeface="+mj-ea"/>
                <a:cs typeface="Calibri Light"/>
              </a:rPr>
              <a:t>Relation Extraction</a:t>
            </a:r>
          </a:p>
          <a:p>
            <a:pPr>
              <a:buNone/>
            </a:pPr>
            <a:r>
              <a:rPr lang="en-US" sz="3000" dirty="0">
                <a:latin typeface="roboto"/>
                <a:ea typeface="+mj-ea"/>
                <a:cs typeface="Calibri Light"/>
              </a:rPr>
              <a:t>Event Extraction ?????</a:t>
            </a:r>
          </a:p>
          <a:p>
            <a:pPr marL="0" indent="0">
              <a:buNone/>
            </a:pPr>
            <a:endParaRPr lang="en-US" sz="2200">
              <a:latin typeface="roboto"/>
              <a:ea typeface="+mj-ea"/>
              <a:cs typeface="Calibri Light"/>
            </a:endParaRPr>
          </a:p>
        </p:txBody>
      </p:sp>
      <p:pic>
        <p:nvPicPr>
          <p:cNvPr id="4" name="Picture 15" descr="Shape, rectangle&#10;&#10;Description automatically generated">
            <a:extLst>
              <a:ext uri="{FF2B5EF4-FFF2-40B4-BE49-F238E27FC236}">
                <a16:creationId xmlns:a16="http://schemas.microsoft.com/office/drawing/2014/main" id="{E376F483-1DA3-4922-A4DE-B5C7D265A780}"/>
              </a:ext>
            </a:extLst>
          </p:cNvPr>
          <p:cNvPicPr>
            <a:picLocks noChangeAspect="1"/>
          </p:cNvPicPr>
          <p:nvPr/>
        </p:nvPicPr>
        <p:blipFill>
          <a:blip r:embed="rId2"/>
          <a:stretch>
            <a:fillRect/>
          </a:stretch>
        </p:blipFill>
        <p:spPr>
          <a:xfrm>
            <a:off x="0" y="6440573"/>
            <a:ext cx="12199620" cy="416280"/>
          </a:xfrm>
          <a:prstGeom prst="rect">
            <a:avLst/>
          </a:prstGeom>
        </p:spPr>
      </p:pic>
      <p:pic>
        <p:nvPicPr>
          <p:cNvPr id="5" name="Picture 16" descr="A picture containing graphical user interface&#10;&#10;Description automatically generated">
            <a:extLst>
              <a:ext uri="{FF2B5EF4-FFF2-40B4-BE49-F238E27FC236}">
                <a16:creationId xmlns:a16="http://schemas.microsoft.com/office/drawing/2014/main" id="{F30EB02E-681A-46B3-B1E0-87DF361ED775}"/>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275627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6736-28D1-406B-8628-431090E7FD9A}"/>
              </a:ext>
            </a:extLst>
          </p:cNvPr>
          <p:cNvSpPr>
            <a:spLocks noGrp="1"/>
          </p:cNvSpPr>
          <p:nvPr>
            <p:ph type="title"/>
          </p:nvPr>
        </p:nvSpPr>
        <p:spPr/>
        <p:txBody>
          <a:bodyPr/>
          <a:lstStyle/>
          <a:p>
            <a:r>
              <a:rPr lang="en-US" dirty="0">
                <a:cs typeface="Calibri Light"/>
              </a:rPr>
              <a:t>Information Extraction</a:t>
            </a:r>
            <a:endParaRPr lang="en-US" dirty="0"/>
          </a:p>
        </p:txBody>
      </p:sp>
      <p:sp>
        <p:nvSpPr>
          <p:cNvPr id="3" name="Text Placeholder 2">
            <a:extLst>
              <a:ext uri="{FF2B5EF4-FFF2-40B4-BE49-F238E27FC236}">
                <a16:creationId xmlns:a16="http://schemas.microsoft.com/office/drawing/2014/main" id="{75381A29-1103-49BF-97AB-9324DFB45804}"/>
              </a:ext>
            </a:extLst>
          </p:cNvPr>
          <p:cNvSpPr>
            <a:spLocks noGrp="1"/>
          </p:cNvSpPr>
          <p:nvPr>
            <p:ph type="body" idx="1"/>
          </p:nvPr>
        </p:nvSpPr>
        <p:spPr/>
        <p:txBody>
          <a:bodyPr vert="horz" lIns="91440" tIns="45720" rIns="91440" bIns="45720" rtlCol="0" anchor="t">
            <a:normAutofit/>
          </a:bodyPr>
          <a:lstStyle/>
          <a:p>
            <a:r>
              <a:rPr lang="en-US">
                <a:cs typeface="Calibri"/>
              </a:rPr>
              <a:t>What is it?</a:t>
            </a:r>
            <a:endParaRPr lang="en-US"/>
          </a:p>
        </p:txBody>
      </p:sp>
      <p:pic>
        <p:nvPicPr>
          <p:cNvPr id="5" name="Picture 15" descr="Shape, rectangle&#10;&#10;Description automatically generated">
            <a:extLst>
              <a:ext uri="{FF2B5EF4-FFF2-40B4-BE49-F238E27FC236}">
                <a16:creationId xmlns:a16="http://schemas.microsoft.com/office/drawing/2014/main" id="{B1B78571-5DE6-4E46-A58B-6883237ADDD0}"/>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E8A8E199-8B72-4171-8B56-D4E91B7A4E0D}"/>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6916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dirty="0">
                <a:latin typeface="roboto"/>
                <a:cs typeface="Calibri Light"/>
              </a:rPr>
              <a:t>Information Extraction</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9426"/>
            <a:ext cx="10845501" cy="4384197"/>
          </a:xfrm>
        </p:spPr>
        <p:txBody>
          <a:bodyPr vert="horz" lIns="91440" tIns="45720" rIns="91440" bIns="45720" rtlCol="0" anchor="t">
            <a:normAutofit fontScale="70000" lnSpcReduction="20000"/>
          </a:bodyPr>
          <a:lstStyle/>
          <a:p>
            <a:pPr marL="0" indent="0">
              <a:lnSpc>
                <a:spcPct val="110000"/>
              </a:lnSpc>
              <a:buNone/>
            </a:pPr>
            <a:r>
              <a:rPr lang="en-US" sz="3200" dirty="0">
                <a:latin typeface="roboto"/>
                <a:ea typeface="+mj-ea"/>
                <a:cs typeface="Calibri Light"/>
              </a:rPr>
              <a:t>Refers to the NLP task of extracting relevant information from text documents</a:t>
            </a:r>
          </a:p>
          <a:p>
            <a:pPr marL="0" indent="0">
              <a:lnSpc>
                <a:spcPct val="110000"/>
              </a:lnSpc>
              <a:buNone/>
            </a:pPr>
            <a:r>
              <a:rPr lang="en-US" sz="3200" dirty="0">
                <a:latin typeface="roboto"/>
                <a:ea typeface="+mj-ea"/>
                <a:cs typeface="Calibri Light"/>
              </a:rPr>
              <a:t>Information  - Key events, entities, people, relationships, ... </a:t>
            </a:r>
            <a:endParaRPr lang="en-US" dirty="0">
              <a:ea typeface="+mj-ea"/>
            </a:endParaRPr>
          </a:p>
          <a:p>
            <a:pPr marL="0" indent="0">
              <a:lnSpc>
                <a:spcPct val="110000"/>
              </a:lnSpc>
              <a:buNone/>
            </a:pPr>
            <a:r>
              <a:rPr lang="en-US" sz="3200" u="sng" dirty="0">
                <a:latin typeface="roboto"/>
                <a:ea typeface="+mj-ea"/>
                <a:cs typeface="Calibri Light"/>
              </a:rPr>
              <a:t>Types</a:t>
            </a:r>
          </a:p>
          <a:p>
            <a:pPr marL="0" indent="0">
              <a:lnSpc>
                <a:spcPct val="110000"/>
              </a:lnSpc>
              <a:buNone/>
            </a:pPr>
            <a:r>
              <a:rPr lang="en-US" sz="3200" dirty="0">
                <a:latin typeface="roboto"/>
                <a:ea typeface="+mj-ea"/>
                <a:cs typeface="Calibri Light"/>
              </a:rPr>
              <a:t>Key Phrase Extraction</a:t>
            </a:r>
          </a:p>
          <a:p>
            <a:pPr marL="0" indent="0">
              <a:lnSpc>
                <a:spcPct val="110000"/>
              </a:lnSpc>
              <a:buNone/>
            </a:pPr>
            <a:r>
              <a:rPr lang="en-US" sz="3200" dirty="0">
                <a:latin typeface="roboto"/>
                <a:ea typeface="+mj-ea"/>
                <a:cs typeface="Calibri Light"/>
              </a:rPr>
              <a:t>Named Entity Recognition</a:t>
            </a:r>
          </a:p>
          <a:p>
            <a:pPr marL="0" indent="0">
              <a:lnSpc>
                <a:spcPct val="110000"/>
              </a:lnSpc>
              <a:buNone/>
            </a:pPr>
            <a:r>
              <a:rPr lang="en-US" sz="3200" dirty="0">
                <a:latin typeface="roboto"/>
                <a:ea typeface="+mj-ea"/>
                <a:cs typeface="Calibri Light"/>
              </a:rPr>
              <a:t>Named Entity Disambiguation &amp; Linking *</a:t>
            </a:r>
          </a:p>
          <a:p>
            <a:pPr marL="0" indent="0">
              <a:lnSpc>
                <a:spcPct val="110000"/>
              </a:lnSpc>
              <a:buNone/>
            </a:pPr>
            <a:r>
              <a:rPr lang="en-US" sz="3200" dirty="0">
                <a:latin typeface="roboto"/>
                <a:ea typeface="+mj-ea"/>
                <a:cs typeface="Calibri Light"/>
              </a:rPr>
              <a:t>Relation Extraction *</a:t>
            </a:r>
          </a:p>
          <a:p>
            <a:pPr marL="0" indent="0">
              <a:lnSpc>
                <a:spcPct val="110000"/>
              </a:lnSpc>
              <a:buNone/>
            </a:pPr>
            <a:r>
              <a:rPr lang="en-US" sz="3200" dirty="0">
                <a:latin typeface="roboto"/>
                <a:ea typeface="+mj-ea"/>
                <a:cs typeface="Calibri Light"/>
              </a:rPr>
              <a:t>Event Extraction *</a:t>
            </a:r>
          </a:p>
          <a:p>
            <a:pPr marL="0" indent="0" algn="r">
              <a:lnSpc>
                <a:spcPct val="110000"/>
              </a:lnSpc>
              <a:buNone/>
            </a:pPr>
            <a:r>
              <a:rPr lang="en-US" sz="2000" dirty="0">
                <a:latin typeface="roboto"/>
                <a:ea typeface="+mj-ea"/>
                <a:cs typeface="Calibri Light"/>
              </a:rPr>
              <a:t>* - Will be seen in DL-I</a:t>
            </a:r>
          </a:p>
          <a:p>
            <a:pPr marL="0" indent="0">
              <a:lnSpc>
                <a:spcPct val="110000"/>
              </a:lnSpc>
              <a:buNone/>
            </a:pPr>
            <a:endParaRPr lang="en-US" sz="3200" dirty="0">
              <a:latin typeface="roboto"/>
              <a:ea typeface="+mj-ea"/>
              <a:cs typeface="Calibri Light"/>
            </a:endParaRPr>
          </a:p>
          <a:p>
            <a:pPr marL="0" indent="0">
              <a:buNone/>
            </a:pPr>
            <a:endParaRPr lang="en-US">
              <a:latin typeface="roboto"/>
              <a:ea typeface="+mj-ea"/>
              <a:cs typeface="Calibri Light"/>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65326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6736-28D1-406B-8628-431090E7FD9A}"/>
              </a:ext>
            </a:extLst>
          </p:cNvPr>
          <p:cNvSpPr>
            <a:spLocks noGrp="1"/>
          </p:cNvSpPr>
          <p:nvPr>
            <p:ph type="title"/>
          </p:nvPr>
        </p:nvSpPr>
        <p:spPr/>
        <p:txBody>
          <a:bodyPr/>
          <a:lstStyle/>
          <a:p>
            <a:r>
              <a:rPr lang="en-US" dirty="0">
                <a:cs typeface="Calibri Light"/>
              </a:rPr>
              <a:t>IE Pipeline</a:t>
            </a:r>
          </a:p>
        </p:txBody>
      </p:sp>
      <p:sp>
        <p:nvSpPr>
          <p:cNvPr id="3" name="Text Placeholder 2">
            <a:extLst>
              <a:ext uri="{FF2B5EF4-FFF2-40B4-BE49-F238E27FC236}">
                <a16:creationId xmlns:a16="http://schemas.microsoft.com/office/drawing/2014/main" id="{75381A29-1103-49BF-97AB-9324DFB45804}"/>
              </a:ext>
            </a:extLst>
          </p:cNvPr>
          <p:cNvSpPr>
            <a:spLocks noGrp="1"/>
          </p:cNvSpPr>
          <p:nvPr>
            <p:ph type="body" idx="1"/>
          </p:nvPr>
        </p:nvSpPr>
        <p:spPr/>
        <p:txBody>
          <a:bodyPr vert="horz" lIns="91440" tIns="45720" rIns="91440" bIns="45720" rtlCol="0" anchor="t">
            <a:normAutofit/>
          </a:bodyPr>
          <a:lstStyle/>
          <a:p>
            <a:endParaRPr lang="en-US">
              <a:cs typeface="Calibri"/>
            </a:endParaRPr>
          </a:p>
        </p:txBody>
      </p:sp>
      <p:pic>
        <p:nvPicPr>
          <p:cNvPr id="5" name="Picture 15" descr="Shape, rectangle&#10;&#10;Description automatically generated">
            <a:extLst>
              <a:ext uri="{FF2B5EF4-FFF2-40B4-BE49-F238E27FC236}">
                <a16:creationId xmlns:a16="http://schemas.microsoft.com/office/drawing/2014/main" id="{B1B78571-5DE6-4E46-A58B-6883237ADDD0}"/>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E8A8E199-8B72-4171-8B56-D4E91B7A4E0D}"/>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394407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dirty="0">
                <a:latin typeface="roboto"/>
                <a:cs typeface="Calibri Light"/>
              </a:rPr>
              <a:t>IE Pipeline</a:t>
            </a:r>
            <a:endParaRPr lang="en-US" dirty="0"/>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pic>
        <p:nvPicPr>
          <p:cNvPr id="4" name="Picture 5" descr="Diagram&#10;&#10;Description automatically generated">
            <a:extLst>
              <a:ext uri="{FF2B5EF4-FFF2-40B4-BE49-F238E27FC236}">
                <a16:creationId xmlns:a16="http://schemas.microsoft.com/office/drawing/2014/main" id="{34A2E925-0310-4DE3-B76F-193E9BCC8935}"/>
              </a:ext>
            </a:extLst>
          </p:cNvPr>
          <p:cNvPicPr>
            <a:picLocks noChangeAspect="1"/>
          </p:cNvPicPr>
          <p:nvPr/>
        </p:nvPicPr>
        <p:blipFill>
          <a:blip r:embed="rId4"/>
          <a:stretch>
            <a:fillRect/>
          </a:stretch>
        </p:blipFill>
        <p:spPr>
          <a:xfrm>
            <a:off x="4645573" y="693421"/>
            <a:ext cx="5940095" cy="56200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7572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6736-28D1-406B-8628-431090E7FD9A}"/>
              </a:ext>
            </a:extLst>
          </p:cNvPr>
          <p:cNvSpPr>
            <a:spLocks noGrp="1"/>
          </p:cNvSpPr>
          <p:nvPr>
            <p:ph type="title"/>
          </p:nvPr>
        </p:nvSpPr>
        <p:spPr/>
        <p:txBody>
          <a:bodyPr/>
          <a:lstStyle/>
          <a:p>
            <a:r>
              <a:rPr lang="en-US" dirty="0">
                <a:cs typeface="Calibri Light"/>
              </a:rPr>
              <a:t>Key Phrase Extraction</a:t>
            </a:r>
            <a:endParaRPr lang="en-US" dirty="0"/>
          </a:p>
        </p:txBody>
      </p:sp>
      <p:sp>
        <p:nvSpPr>
          <p:cNvPr id="3" name="Text Placeholder 2">
            <a:extLst>
              <a:ext uri="{FF2B5EF4-FFF2-40B4-BE49-F238E27FC236}">
                <a16:creationId xmlns:a16="http://schemas.microsoft.com/office/drawing/2014/main" id="{75381A29-1103-49BF-97AB-9324DFB45804}"/>
              </a:ext>
            </a:extLst>
          </p:cNvPr>
          <p:cNvSpPr>
            <a:spLocks noGrp="1"/>
          </p:cNvSpPr>
          <p:nvPr>
            <p:ph type="body" idx="1"/>
          </p:nvPr>
        </p:nvSpPr>
        <p:spPr/>
        <p:txBody>
          <a:bodyPr vert="horz" lIns="91440" tIns="45720" rIns="91440" bIns="45720" rtlCol="0" anchor="t">
            <a:normAutofit/>
          </a:bodyPr>
          <a:lstStyle/>
          <a:p>
            <a:endParaRPr lang="en-US" dirty="0">
              <a:cs typeface="Calibri"/>
            </a:endParaRPr>
          </a:p>
        </p:txBody>
      </p:sp>
      <p:pic>
        <p:nvPicPr>
          <p:cNvPr id="5" name="Picture 15" descr="Shape, rectangle&#10;&#10;Description automatically generated">
            <a:extLst>
              <a:ext uri="{FF2B5EF4-FFF2-40B4-BE49-F238E27FC236}">
                <a16:creationId xmlns:a16="http://schemas.microsoft.com/office/drawing/2014/main" id="{B1B78571-5DE6-4E46-A58B-6883237ADDD0}"/>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E8A8E199-8B72-4171-8B56-D4E91B7A4E0D}"/>
              </a:ext>
            </a:extLst>
          </p:cNvPr>
          <p:cNvPicPr>
            <a:picLocks noChangeAspect="1"/>
          </p:cNvPicPr>
          <p:nvPr/>
        </p:nvPicPr>
        <p:blipFill>
          <a:blip r:embed="rId3"/>
          <a:stretch>
            <a:fillRect/>
          </a:stretch>
        </p:blipFill>
        <p:spPr>
          <a:xfrm>
            <a:off x="10226040" y="-2293"/>
            <a:ext cx="1965960" cy="583707"/>
          </a:xfrm>
          <a:prstGeom prst="rect">
            <a:avLst/>
          </a:prstGeom>
        </p:spPr>
      </p:pic>
    </p:spTree>
    <p:extLst>
      <p:ext uri="{BB962C8B-B14F-4D97-AF65-F5344CB8AC3E}">
        <p14:creationId xmlns:p14="http://schemas.microsoft.com/office/powerpoint/2010/main" val="233018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8B15-D091-40A0-843E-ADFC1DEEE27F}"/>
              </a:ext>
            </a:extLst>
          </p:cNvPr>
          <p:cNvSpPr>
            <a:spLocks noGrp="1"/>
          </p:cNvSpPr>
          <p:nvPr>
            <p:ph type="title"/>
          </p:nvPr>
        </p:nvSpPr>
        <p:spPr/>
        <p:txBody>
          <a:bodyPr>
            <a:normAutofit/>
          </a:bodyPr>
          <a:lstStyle/>
          <a:p>
            <a:r>
              <a:rPr lang="en-US" sz="4800" dirty="0">
                <a:latin typeface="roboto"/>
                <a:cs typeface="Calibri Light"/>
              </a:rPr>
              <a:t>Key Phrase Extraction</a:t>
            </a:r>
            <a:endParaRPr lang="en-US" dirty="0"/>
          </a:p>
        </p:txBody>
      </p:sp>
      <p:sp>
        <p:nvSpPr>
          <p:cNvPr id="3" name="Content Placeholder 2">
            <a:extLst>
              <a:ext uri="{FF2B5EF4-FFF2-40B4-BE49-F238E27FC236}">
                <a16:creationId xmlns:a16="http://schemas.microsoft.com/office/drawing/2014/main" id="{FB3F1659-67D8-48A6-9F91-4123D1BE75B7}"/>
              </a:ext>
            </a:extLst>
          </p:cNvPr>
          <p:cNvSpPr>
            <a:spLocks noGrp="1"/>
          </p:cNvSpPr>
          <p:nvPr>
            <p:ph idx="1"/>
          </p:nvPr>
        </p:nvSpPr>
        <p:spPr>
          <a:xfrm>
            <a:off x="926116" y="1699426"/>
            <a:ext cx="10845501" cy="4454266"/>
          </a:xfrm>
        </p:spPr>
        <p:txBody>
          <a:bodyPr vert="horz" lIns="91440" tIns="45720" rIns="91440" bIns="45720" rtlCol="0" anchor="t">
            <a:normAutofit/>
          </a:bodyPr>
          <a:lstStyle/>
          <a:p>
            <a:pPr marL="0" indent="0">
              <a:buNone/>
            </a:pPr>
            <a:r>
              <a:rPr lang="en-US" sz="2700" dirty="0">
                <a:latin typeface="roboto"/>
                <a:ea typeface="+mj-ea"/>
                <a:cs typeface="Calibri Light"/>
              </a:rPr>
              <a:t>Task of extracting important words and phrases that capture the gist </a:t>
            </a:r>
            <a:r>
              <a:rPr lang="en-US" sz="2700">
                <a:latin typeface="roboto"/>
                <a:ea typeface="+mj-ea"/>
                <a:cs typeface="Calibri Light"/>
              </a:rPr>
              <a:t>of the text from a given text document</a:t>
            </a:r>
            <a:endParaRPr lang="en-US">
              <a:ea typeface="+mj-ea"/>
            </a:endParaRPr>
          </a:p>
          <a:p>
            <a:pPr marL="0" indent="0">
              <a:buNone/>
            </a:pPr>
            <a:endParaRPr lang="en-US" sz="2700" dirty="0">
              <a:latin typeface="roboto"/>
              <a:ea typeface="+mj-ea"/>
              <a:cs typeface="Calibri Light"/>
            </a:endParaRPr>
          </a:p>
          <a:p>
            <a:pPr marL="0" indent="0">
              <a:buNone/>
            </a:pPr>
            <a:r>
              <a:rPr lang="en-US" sz="2700" u="sng">
                <a:latin typeface="roboto"/>
                <a:ea typeface="+mj-ea"/>
                <a:cs typeface="Calibri Light"/>
              </a:rPr>
              <a:t>Applications</a:t>
            </a:r>
            <a:endParaRPr lang="en-US" sz="2700" u="sng" dirty="0">
              <a:latin typeface="roboto"/>
              <a:ea typeface="+mj-ea"/>
              <a:cs typeface="Calibri Light"/>
            </a:endParaRPr>
          </a:p>
          <a:p>
            <a:pPr marL="457200" indent="-457200"/>
            <a:r>
              <a:rPr lang="en-US" sz="2700">
                <a:latin typeface="roboto"/>
                <a:ea typeface="+mj-ea"/>
                <a:cs typeface="Calibri Light"/>
              </a:rPr>
              <a:t>Information retrieval</a:t>
            </a:r>
          </a:p>
          <a:p>
            <a:pPr marL="457200" indent="-457200"/>
            <a:r>
              <a:rPr lang="en-US" sz="2700">
                <a:latin typeface="roboto"/>
                <a:ea typeface="+mj-ea"/>
                <a:cs typeface="Calibri Light"/>
              </a:rPr>
              <a:t>Automatic document tagging</a:t>
            </a:r>
            <a:endParaRPr lang="en-US">
              <a:latin typeface="Calibri" panose="020F0502020204030204"/>
              <a:ea typeface="+mj-ea"/>
              <a:cs typeface="Calibri" panose="020F0502020204030204"/>
            </a:endParaRPr>
          </a:p>
          <a:p>
            <a:pPr marL="457200" indent="-457200"/>
            <a:r>
              <a:rPr lang="en-US" sz="2700">
                <a:latin typeface="roboto"/>
                <a:ea typeface="+mj-ea"/>
                <a:cs typeface="Calibri Light"/>
              </a:rPr>
              <a:t>Recommendation system</a:t>
            </a:r>
            <a:endParaRPr lang="en-US">
              <a:latin typeface="Calibri" panose="020F0502020204030204"/>
              <a:ea typeface="+mj-ea"/>
              <a:cs typeface="Calibri"/>
            </a:endParaRPr>
          </a:p>
          <a:p>
            <a:pPr marL="457200" indent="-457200"/>
            <a:r>
              <a:rPr lang="en-US" sz="2700">
                <a:latin typeface="roboto"/>
                <a:ea typeface="+mj-ea"/>
                <a:cs typeface="Calibri Light"/>
              </a:rPr>
              <a:t>Text summarization</a:t>
            </a:r>
            <a:endParaRPr lang="en-US">
              <a:ea typeface="+mj-ea"/>
              <a:cs typeface="Calibri"/>
            </a:endParaRPr>
          </a:p>
        </p:txBody>
      </p:sp>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TextBox 3">
            <a:extLst>
              <a:ext uri="{FF2B5EF4-FFF2-40B4-BE49-F238E27FC236}">
                <a16:creationId xmlns:a16="http://schemas.microsoft.com/office/drawing/2014/main" id="{15DD1972-82FD-402C-A7CE-DB6B1A03BC5C}"/>
              </a:ext>
            </a:extLst>
          </p:cNvPr>
          <p:cNvSpPr txBox="1"/>
          <p:nvPr/>
        </p:nvSpPr>
        <p:spPr>
          <a:xfrm>
            <a:off x="6283436" y="3139090"/>
            <a:ext cx="5721130" cy="3351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700" u="sng">
                <a:latin typeface="roboto"/>
                <a:ea typeface="+mj-ea"/>
                <a:cs typeface="Calibri Light"/>
              </a:rPr>
              <a:t>Approaches</a:t>
            </a:r>
            <a:endParaRPr lang="en-US" u="sng">
              <a:ea typeface="+mj-ea"/>
            </a:endParaRPr>
          </a:p>
          <a:p>
            <a:pPr marL="457200" indent="-457200">
              <a:lnSpc>
                <a:spcPct val="90000"/>
              </a:lnSpc>
              <a:spcBef>
                <a:spcPts val="1000"/>
              </a:spcBef>
              <a:buFont typeface="Arial" panose="020B0604020202020204" pitchFamily="34" charset="0"/>
              <a:buChar char="•"/>
            </a:pPr>
            <a:r>
              <a:rPr lang="en-US" sz="2700">
                <a:latin typeface="roboto"/>
                <a:ea typeface="+mj-ea"/>
                <a:cs typeface="Calibri Light"/>
              </a:rPr>
              <a:t>Supervised</a:t>
            </a:r>
          </a:p>
          <a:p>
            <a:pPr marL="914400" lvl="1" indent="-457200">
              <a:lnSpc>
                <a:spcPct val="90000"/>
              </a:lnSpc>
              <a:spcBef>
                <a:spcPts val="1000"/>
              </a:spcBef>
              <a:buFont typeface="Arial" panose="020B0604020202020204" pitchFamily="34" charset="0"/>
              <a:buChar char="•"/>
            </a:pPr>
            <a:r>
              <a:rPr lang="en-US" sz="2700">
                <a:latin typeface="roboto"/>
                <a:ea typeface="+mj-ea"/>
                <a:cs typeface="Calibri Light"/>
              </a:rPr>
              <a:t>Needs labeled data</a:t>
            </a:r>
            <a:endParaRPr lang="en-US" sz="2700" dirty="0">
              <a:latin typeface="roboto"/>
              <a:ea typeface="+mj-ea"/>
              <a:cs typeface="Calibri Light"/>
            </a:endParaRPr>
          </a:p>
          <a:p>
            <a:pPr marL="914400" lvl="1" indent="-457200">
              <a:lnSpc>
                <a:spcPct val="90000"/>
              </a:lnSpc>
              <a:spcBef>
                <a:spcPts val="1000"/>
              </a:spcBef>
              <a:buFont typeface="Arial" panose="020B0604020202020204" pitchFamily="34" charset="0"/>
              <a:buChar char="•"/>
            </a:pPr>
            <a:r>
              <a:rPr lang="en-US" sz="2700">
                <a:latin typeface="roboto"/>
                <a:ea typeface="+mj-ea"/>
                <a:cs typeface="Calibri Light"/>
              </a:rPr>
              <a:t>Time-consuming labeling process</a:t>
            </a:r>
          </a:p>
          <a:p>
            <a:pPr marL="457200" indent="-457200">
              <a:lnSpc>
                <a:spcPct val="90000"/>
              </a:lnSpc>
              <a:spcBef>
                <a:spcPts val="1000"/>
              </a:spcBef>
              <a:buFont typeface="Arial" panose="020B0604020202020204" pitchFamily="34" charset="0"/>
              <a:buChar char="•"/>
            </a:pPr>
            <a:r>
              <a:rPr lang="en-US" sz="2700">
                <a:latin typeface="roboto"/>
                <a:ea typeface="+mj-ea"/>
                <a:cs typeface="Calibri Light"/>
              </a:rPr>
              <a:t>Unsupervised</a:t>
            </a:r>
          </a:p>
          <a:p>
            <a:pPr marL="914400" lvl="1" indent="-457200">
              <a:lnSpc>
                <a:spcPct val="90000"/>
              </a:lnSpc>
              <a:spcBef>
                <a:spcPts val="1000"/>
              </a:spcBef>
              <a:buFont typeface="Arial" panose="020B0604020202020204" pitchFamily="34" charset="0"/>
              <a:buChar char="•"/>
            </a:pPr>
            <a:r>
              <a:rPr lang="en-US" sz="2700">
                <a:latin typeface="roboto"/>
                <a:ea typeface="+mj-ea"/>
                <a:cs typeface="Calibri Light"/>
              </a:rPr>
              <a:t>No labels needed</a:t>
            </a:r>
            <a:endParaRPr lang="en-US" sz="2700" dirty="0">
              <a:latin typeface="roboto"/>
              <a:ea typeface="+mj-ea"/>
              <a:cs typeface="Calibri Light"/>
            </a:endParaRPr>
          </a:p>
        </p:txBody>
      </p:sp>
    </p:spTree>
    <p:extLst>
      <p:ext uri="{BB962C8B-B14F-4D97-AF65-F5344CB8AC3E}">
        <p14:creationId xmlns:p14="http://schemas.microsoft.com/office/powerpoint/2010/main" val="3570849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Agenda</vt:lpstr>
      <vt:lpstr>Information Extraction</vt:lpstr>
      <vt:lpstr>Information Extraction</vt:lpstr>
      <vt:lpstr>IE Pipeline</vt:lpstr>
      <vt:lpstr>IE Pipeline</vt:lpstr>
      <vt:lpstr>Key Phrase Extraction</vt:lpstr>
      <vt:lpstr>Key Phrase Extraction</vt:lpstr>
      <vt:lpstr>Key Phrase Extraction  - Unsupervised </vt:lpstr>
      <vt:lpstr>Key Phrase Extraction  - textacy</vt:lpstr>
      <vt:lpstr>Key Phrase Extraction  - textacy</vt:lpstr>
      <vt:lpstr>Named Entity Recognition</vt:lpstr>
      <vt:lpstr>Named Entity Recognition  - Motivation</vt:lpstr>
      <vt:lpstr>Named Entity Recognition using spaCy</vt:lpstr>
      <vt:lpstr>Custom Named Entity Recognition System</vt:lpstr>
      <vt:lpstr>Named Entity Disambiguation &amp; Linking</vt:lpstr>
      <vt:lpstr>Named Entity Disambiguation (NED)</vt:lpstr>
      <vt:lpstr>Named Entity Linking (NEL)</vt:lpstr>
      <vt:lpstr>Relation Extraction</vt:lpstr>
      <vt:lpstr>Relation Extraction</vt:lpstr>
      <vt:lpstr>Relation Extraction using Watson API</vt:lpstr>
      <vt:lpstr>Exercise: Building an end-to-end Information Extraction System</vt:lpstr>
      <vt:lpstr>Building an IE System</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1231</cp:revision>
  <dcterms:created xsi:type="dcterms:W3CDTF">2020-12-23T22:31:42Z</dcterms:created>
  <dcterms:modified xsi:type="dcterms:W3CDTF">2021-03-08T15:35:38Z</dcterms:modified>
</cp:coreProperties>
</file>