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1"/>
  </p:notesMasterIdLst>
  <p:sldIdLst>
    <p:sldId id="272" r:id="rId2"/>
    <p:sldId id="273" r:id="rId3"/>
    <p:sldId id="258" r:id="rId4"/>
    <p:sldId id="281" r:id="rId5"/>
    <p:sldId id="771" r:id="rId6"/>
    <p:sldId id="769" r:id="rId7"/>
    <p:sldId id="504" r:id="rId8"/>
    <p:sldId id="760" r:id="rId9"/>
    <p:sldId id="761" r:id="rId10"/>
    <p:sldId id="762" r:id="rId11"/>
    <p:sldId id="763" r:id="rId12"/>
    <p:sldId id="764" r:id="rId13"/>
    <p:sldId id="765" r:id="rId14"/>
    <p:sldId id="766" r:id="rId15"/>
    <p:sldId id="767" r:id="rId16"/>
    <p:sldId id="768" r:id="rId17"/>
    <p:sldId id="759" r:id="rId18"/>
    <p:sldId id="758" r:id="rId19"/>
    <p:sldId id="4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22FE31-2070-D1D8-A34E-F9DB0AA9A729}" v="390" dt="2020-12-26T15:18:39.115"/>
    <p1510:client id="{045A4965-B513-6B71-45A6-B68B6AFE84A0}" v="67" dt="2020-12-26T20:30:46.896"/>
    <p1510:client id="{158D36C6-0A6D-FCF5-C04E-CFED3C1D9AD7}" v="136" dt="2021-03-07T01:28:16.029"/>
    <p1510:client id="{2F685D47-1B98-2E9E-44E9-38F2D014CAAC}" v="22" dt="2020-12-28T15:26:16.614"/>
    <p1510:client id="{4687724C-769A-535A-BE5E-08839305FA50}" v="5582" dt="2020-12-27T20:13:39.224"/>
    <p1510:client id="{4FF76B9D-D465-E8D3-A9CB-C6E438D0913C}" v="3096" dt="2021-01-03T00:04:50.364"/>
    <p1510:client id="{51E3BD4C-B373-0951-C494-FB7E86FF0635}" v="2429" dt="2020-12-29T23:03:22.866"/>
    <p1510:client id="{5465CEFE-2D65-ED3F-442B-E74DF3DBF3B0}" v="613" dt="2020-12-23T23:53:09.940"/>
    <p1510:client id="{5780114A-CD68-0EF9-0069-27EA9FFE2F46}" v="88" dt="2021-01-03T00:33:49.633"/>
    <p1510:client id="{5A6657F4-CD6A-8EED-C2D3-6A31C6E9CDB4}" v="2259" dt="2021-01-01T23:32:28.714"/>
    <p1510:client id="{6E304E32-E42C-98B0-D233-9BA72E4A68D0}" v="1188" dt="2021-01-03T01:36:55.738"/>
    <p1510:client id="{70223C47-8670-9B15-A461-042D2F1DE4F7}" v="7422" dt="2020-12-31T14:25:20.982"/>
    <p1510:client id="{754A752B-A398-7C33-B6DC-89A0654AD307}" v="1138" dt="2020-12-30T13:10:01.288"/>
    <p1510:client id="{82ABAE2D-A526-4624-91EE-FBA7FD5F51E0}" v="9" dt="2020-12-23T22:41:08.207"/>
    <p1510:client id="{8F696AE0-6236-8D1E-3618-87162776C622}" v="5712" dt="2021-01-01T00:07:13.795"/>
    <p1510:client id="{9A177FFB-FB64-37AF-17C7-CCEC2C193DFF}" v="4481" dt="2020-12-29T13:20:50.336"/>
    <p1510:client id="{AEC2B19F-6015-B000-DB7E-ADFF39929477}" v="33" dt="2021-03-07T00:03:39.975"/>
    <p1510:client id="{B4F8CEB5-E72C-8A8D-D25E-09B41B53A554}" v="6468" dt="2020-12-28T22:37:18.221"/>
    <p1510:client id="{C2F04716-BDFB-72E1-8E0B-591BAC2A83A6}" v="1704" dt="2020-12-25T23:07:35.464"/>
    <p1510:client id="{C413B264-8D43-A9BB-C85E-7F30A00A6453}" v="3644" dt="2020-12-26T15:02:32.673"/>
    <p1510:client id="{C552E5C9-89A9-5AE8-628E-6D0DD8066444}" v="3550" dt="2020-12-26T20:12:43.454"/>
    <p1510:client id="{C93DCB4C-25A3-1ED5-3966-BC729D694996}" v="2365" dt="2021-01-02T17:58:05.4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C3CC2D-0AF9-4166-9DD0-52A258A6A029}" type="datetimeFigureOut">
              <a:rPr lang="en-US"/>
              <a:t>3/8/2021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3283C-2CD9-4321-9FBB-684AE41D516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434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977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19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708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070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72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44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8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69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989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896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792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08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en.wikipedia.org/wiki/Latent_Dirichlet_alloc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9848D248-4F95-4AEB-A8A3-E841AC7F1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4C369ED-1D40-41D3-AA7A-10B26DF42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3E4D70A-0194-4118-808D-3AE000E06533}"/>
              </a:ext>
            </a:extLst>
          </p:cNvPr>
          <p:cNvSpPr txBox="1">
            <a:spLocks/>
          </p:cNvSpPr>
          <p:nvPr/>
        </p:nvSpPr>
        <p:spPr>
          <a:xfrm>
            <a:off x="1676400" y="12747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roboto"/>
                <a:cs typeface="Calibri Light"/>
              </a:rPr>
              <a:t>AASD 4004</a:t>
            </a:r>
          </a:p>
          <a:p>
            <a:r>
              <a:rPr lang="en-US" dirty="0">
                <a:latin typeface="roboto"/>
                <a:cs typeface="Calibri Light"/>
              </a:rPr>
              <a:t>Machine Learning  - II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C788A730-016B-491D-8966-20FA0BD8D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roboto"/>
              </a:rPr>
              <a:t>Applied AI Solutions Developer Program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254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roboto"/>
                <a:cs typeface="Calibri Light"/>
              </a:rPr>
              <a:t>LDA  - Steps</a:t>
            </a:r>
            <a:endParaRPr lang="en-US" dirty="0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393EAB2-6FBA-400B-AF72-C319B9FC7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36013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3200" dirty="0">
                <a:latin typeface="roboto"/>
                <a:ea typeface="+mj-ea"/>
                <a:cs typeface="Calibri Light"/>
              </a:rPr>
              <a:t>Step 1: Import libraries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3200" dirty="0">
                <a:latin typeface="roboto"/>
                <a:ea typeface="+mj-ea"/>
                <a:cs typeface="Calibri Light"/>
              </a:rPr>
              <a:t>Step 2: Pre-process (Tokenize, remove stop-words, lowercase, …)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3200" dirty="0">
                <a:latin typeface="roboto"/>
                <a:ea typeface="+mj-ea"/>
                <a:cs typeface="Calibri Light"/>
              </a:rPr>
              <a:t>Step 3: Create a dictionary for the document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3200" dirty="0">
                <a:latin typeface="roboto"/>
                <a:ea typeface="+mj-ea"/>
                <a:cs typeface="Calibri Light"/>
              </a:rPr>
              <a:t>Step 4: Filter low frequency words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3200" dirty="0">
                <a:latin typeface="roboto"/>
                <a:ea typeface="+mj-ea"/>
                <a:cs typeface="Calibri Light"/>
              </a:rPr>
              <a:t>Step 5: Create a index to word dictionary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3200" dirty="0">
                <a:latin typeface="roboto"/>
                <a:ea typeface="+mj-ea"/>
                <a:cs typeface="Calibri Light"/>
              </a:rPr>
              <a:t>Step 6: Train the Topic Model</a:t>
            </a:r>
          </a:p>
        </p:txBody>
      </p:sp>
    </p:spTree>
    <p:extLst>
      <p:ext uri="{BB962C8B-B14F-4D97-AF65-F5344CB8AC3E}">
        <p14:creationId xmlns:p14="http://schemas.microsoft.com/office/powerpoint/2010/main" val="188731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roboto"/>
                <a:cs typeface="Calibri Light"/>
              </a:rPr>
              <a:t>LDA  - Importing libraries</a:t>
            </a:r>
            <a:endParaRPr lang="en-US" dirty="0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pic>
        <p:nvPicPr>
          <p:cNvPr id="6" name="Picture 7" descr="Text&#10;&#10;Description automatically generated">
            <a:extLst>
              <a:ext uri="{FF2B5EF4-FFF2-40B4-BE49-F238E27FC236}">
                <a16:creationId xmlns:a16="http://schemas.microsoft.com/office/drawing/2014/main" id="{B33A06FB-491B-4845-8FF1-CC20378902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8361" y="2469113"/>
            <a:ext cx="6912303" cy="19257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7270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roboto"/>
                <a:cs typeface="Calibri Light"/>
              </a:rPr>
              <a:t>LDA  - Pre-process</a:t>
            </a:r>
            <a:endParaRPr lang="en-US" dirty="0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0F48BF7F-E8B3-4137-96D3-69813ED3C0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3228" y="1816038"/>
            <a:ext cx="7648027" cy="16055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7" descr="Text&#10;&#10;Description automatically generated">
            <a:extLst>
              <a:ext uri="{FF2B5EF4-FFF2-40B4-BE49-F238E27FC236}">
                <a16:creationId xmlns:a16="http://schemas.microsoft.com/office/drawing/2014/main" id="{F9DA5A44-004A-47BF-B394-65E8C1285A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4194" y="4269742"/>
            <a:ext cx="5686096" cy="13840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1723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roboto"/>
                <a:cs typeface="Calibri Light"/>
              </a:rPr>
              <a:t>LDA  - Creating a dictionary</a:t>
            </a:r>
            <a:endParaRPr lang="en-US" dirty="0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pic>
        <p:nvPicPr>
          <p:cNvPr id="3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C903DC87-A8C5-4CF3-88AC-688A114111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1021" y="3045516"/>
            <a:ext cx="9601200" cy="7669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30355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roboto"/>
                <a:cs typeface="Calibri Light"/>
              </a:rPr>
              <a:t>LDA  - Filter low-frequency words</a:t>
            </a:r>
            <a:endParaRPr lang="en-US" dirty="0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pic>
        <p:nvPicPr>
          <p:cNvPr id="4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3F3DD3AF-B0F2-4A2E-AF4A-18913E0B5A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83" y="2887758"/>
            <a:ext cx="10906234" cy="10824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1409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roboto"/>
                <a:cs typeface="Calibri Light"/>
              </a:rPr>
              <a:t>LDA  - Index to word dictionary</a:t>
            </a:r>
            <a:endParaRPr lang="en-US" dirty="0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pic>
        <p:nvPicPr>
          <p:cNvPr id="6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D113C87B-24CE-455C-B2AA-4CC759DFDC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83" y="2886897"/>
            <a:ext cx="10906234" cy="10842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35826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roboto"/>
                <a:cs typeface="Calibri Light"/>
              </a:rPr>
              <a:t>LDA  - Train the Topic Model</a:t>
            </a:r>
            <a:endParaRPr lang="en-US" dirty="0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pic>
        <p:nvPicPr>
          <p:cNvPr id="4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17CE6586-C364-4B04-AC85-6567AFC68A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435" y="2798142"/>
            <a:ext cx="10783613" cy="12617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5411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56736-28D1-406B-8628-431090E7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Exercise: Building a Topic Model for the given dataset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81A29-1103-49BF-97AB-9324DFB45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0705"/>
            <a:ext cx="11023600" cy="150894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https://raw.githubusercontent.com/subashgandyer/datasets/main/kaggledatasets.csv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B1B78571-5DE6-4E46-A58B-6883237AD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8A8E199-8B72-4171-8B56-D4E91B7A4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324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391401"/>
            <a:ext cx="11479048" cy="1325563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roboto"/>
                <a:cs typeface="Calibri Light"/>
              </a:rPr>
              <a:t>Building a Topic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F1659-67D8-48A6-9F91-4123D1BE7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427" y="1848324"/>
            <a:ext cx="10845501" cy="38148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roboto"/>
                <a:ea typeface="+mj-ea"/>
                <a:cs typeface="Calibri Light"/>
              </a:rPr>
              <a:t>Create a Topic Model for a given dataset</a:t>
            </a:r>
          </a:p>
          <a:p>
            <a:pPr marL="0" indent="0">
              <a:buNone/>
            </a:pPr>
            <a:r>
              <a:rPr lang="en-US">
                <a:latin typeface="roboto"/>
                <a:ea typeface="+mj-ea"/>
                <a:cs typeface="Calibri Light"/>
              </a:rPr>
              <a:t>- LDA</a:t>
            </a: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7846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Further Reading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F1659-67D8-48A6-9F91-4123D1BE7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669" y="1612442"/>
            <a:ext cx="10484281" cy="40755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200">
                <a:latin typeface="roboto"/>
                <a:ea typeface="+mj-ea"/>
                <a:cs typeface="Calibri Light"/>
              </a:rPr>
              <a:t>LDA</a:t>
            </a:r>
            <a:endParaRPr lang="en-US">
              <a:ea typeface="+mj-ea"/>
            </a:endParaRPr>
          </a:p>
          <a:p>
            <a:pPr marL="0" indent="0">
              <a:buNone/>
            </a:pPr>
            <a:r>
              <a:rPr lang="en-US" sz="3200" dirty="0">
                <a:ea typeface="+mn-lt"/>
                <a:cs typeface="+mn-lt"/>
                <a:hlinkClick r:id="rId2"/>
              </a:rPr>
              <a:t>https://en.wikipedia.org/wiki/Latent_Dirichlet_allocation</a:t>
            </a:r>
            <a:endParaRPr lang="en-US">
              <a:ea typeface="+mj-ea"/>
            </a:endParaRPr>
          </a:p>
          <a:p>
            <a:pPr marL="0" indent="0">
              <a:buNone/>
            </a:pPr>
            <a:endParaRPr lang="en-US" sz="3200" dirty="0">
              <a:latin typeface="Calibri"/>
              <a:ea typeface="+mj-ea"/>
              <a:cs typeface="Calibri"/>
            </a:endParaRPr>
          </a:p>
          <a:p>
            <a:pPr marL="0" indent="0">
              <a:buNone/>
            </a:pPr>
            <a:endParaRPr lang="en-US" sz="3200">
              <a:latin typeface="Calibri"/>
              <a:ea typeface="+mj-ea"/>
              <a:cs typeface="Calibri"/>
            </a:endParaRPr>
          </a:p>
          <a:p>
            <a:pPr marL="0" indent="0">
              <a:buNone/>
            </a:pPr>
            <a:endParaRPr lang="en-US" sz="3200">
              <a:latin typeface="Calibri"/>
              <a:ea typeface="+mj-ea"/>
              <a:cs typeface="Calibri"/>
            </a:endParaRPr>
          </a:p>
          <a:p>
            <a:pPr marL="0" indent="0">
              <a:buNone/>
            </a:pPr>
            <a:endParaRPr lang="en-US" sz="320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sz="3200">
              <a:latin typeface="roboto"/>
              <a:ea typeface="+mj-ea"/>
              <a:cs typeface="Calibri Light"/>
            </a:endParaRP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408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9848D248-4F95-4AEB-A8A3-E841AC7F1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4C369ED-1D40-41D3-AA7A-10B26DF42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3E4D70A-0194-4118-808D-3AE000E06533}"/>
              </a:ext>
            </a:extLst>
          </p:cNvPr>
          <p:cNvSpPr txBox="1">
            <a:spLocks/>
          </p:cNvSpPr>
          <p:nvPr/>
        </p:nvSpPr>
        <p:spPr>
          <a:xfrm>
            <a:off x="1676400" y="12747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roboto"/>
                <a:cs typeface="Calibri Light"/>
              </a:rPr>
              <a:t>Module 05</a:t>
            </a:r>
            <a:br>
              <a:rPr lang="en-US" dirty="0">
                <a:latin typeface="roboto"/>
                <a:cs typeface="Calibri Light"/>
              </a:rPr>
            </a:br>
            <a:r>
              <a:rPr lang="en-US" dirty="0">
                <a:latin typeface="roboto"/>
                <a:cs typeface="Calibri Light"/>
              </a:rPr>
              <a:t>Topic Modeling</a:t>
            </a:r>
            <a:endParaRPr lang="en-US" dirty="0">
              <a:latin typeface="roboto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C788A730-016B-491D-8966-20FA0BD8D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latin typeface="roboto"/>
              </a:rPr>
              <a:t>Vejey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Gandyer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1261834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>
                <a:latin typeface="roboto"/>
                <a:cs typeface="Calibri Light"/>
              </a:rPr>
              <a:t>Agenda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F1659-67D8-48A6-9F91-4123D1BE7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6349" y="552091"/>
            <a:ext cx="6819921" cy="57556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3000">
                <a:latin typeface="roboto"/>
                <a:ea typeface="+mj-ea"/>
                <a:cs typeface="Calibri Light"/>
              </a:rPr>
              <a:t>Topic Modeling</a:t>
            </a:r>
            <a:endParaRPr lang="en-US">
              <a:ea typeface="+mj-ea"/>
            </a:endParaRPr>
          </a:p>
          <a:p>
            <a:pPr>
              <a:buNone/>
            </a:pPr>
            <a:r>
              <a:rPr lang="en-US" sz="3000" dirty="0">
                <a:latin typeface="roboto"/>
                <a:ea typeface="+mj-ea"/>
                <a:cs typeface="Calibri Light"/>
              </a:rPr>
              <a:t>LDA</a:t>
            </a:r>
          </a:p>
          <a:p>
            <a:pPr>
              <a:buNone/>
            </a:pPr>
            <a:r>
              <a:rPr lang="en-US" sz="3000">
                <a:latin typeface="roboto"/>
                <a:ea typeface="+mj-ea"/>
                <a:cs typeface="Calibri Light"/>
              </a:rPr>
              <a:t>Building a Topic Model</a:t>
            </a:r>
          </a:p>
        </p:txBody>
      </p:sp>
      <p:pic>
        <p:nvPicPr>
          <p:cNvPr id="4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E376F483-1DA3-4922-A4DE-B5C7D265A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5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30EB02E-681A-46B3-B1E0-87DF361ED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270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56736-28D1-406B-8628-431090E7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Topic Modeling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81A29-1103-49BF-97AB-9324DFB458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What is it?</a:t>
            </a:r>
            <a:endParaRPr lang="en-US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B1B78571-5DE6-4E46-A58B-6883237AD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8A8E199-8B72-4171-8B56-D4E91B7A4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642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roboto"/>
                <a:cs typeface="Calibri Light"/>
              </a:rPr>
              <a:t>Topic Modeling</a:t>
            </a:r>
            <a:endParaRPr lang="en-US" dirty="0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393EAB2-6FBA-400B-AF72-C319B9FC7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3601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3200" dirty="0">
                <a:latin typeface="roboto"/>
                <a:ea typeface="+mj-ea"/>
                <a:cs typeface="Calibri Light"/>
              </a:rPr>
              <a:t>Refers to the process of making sense of a collection of documents (corpus)</a:t>
            </a:r>
          </a:p>
          <a:p>
            <a:pPr marL="0" indent="0">
              <a:lnSpc>
                <a:spcPct val="110000"/>
              </a:lnSpc>
              <a:buNone/>
            </a:pPr>
            <a:endParaRPr lang="en-US" sz="3200" dirty="0">
              <a:latin typeface="roboto"/>
              <a:ea typeface="+mj-ea"/>
              <a:cs typeface="Calibri Light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3200" dirty="0">
                <a:latin typeface="roboto"/>
                <a:ea typeface="+mj-ea"/>
                <a:cs typeface="Calibri Light"/>
              </a:rPr>
              <a:t>Splits / Groups a collection of documents into topics</a:t>
            </a:r>
          </a:p>
          <a:p>
            <a:pPr marL="0" indent="0">
              <a:lnSpc>
                <a:spcPct val="110000"/>
              </a:lnSpc>
              <a:buNone/>
            </a:pPr>
            <a:endParaRPr lang="en-US" sz="3200" dirty="0">
              <a:latin typeface="roboto"/>
              <a:ea typeface="+mj-ea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4713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56736-28D1-406B-8628-431090E7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Latent Dirichlet Allocation (LDA)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81A29-1103-49BF-97AB-9324DFB458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What is it?</a:t>
            </a:r>
            <a:endParaRPr lang="en-US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B1B78571-5DE6-4E46-A58B-6883237AD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8A8E199-8B72-4171-8B56-D4E91B7A4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551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roboto"/>
                <a:cs typeface="Calibri Light"/>
              </a:rPr>
              <a:t>LDA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F1659-67D8-48A6-9F91-4123D1BE7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116" y="1690668"/>
            <a:ext cx="10845501" cy="88950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3200" dirty="0">
                <a:latin typeface="roboto"/>
                <a:ea typeface="+mj-ea"/>
                <a:cs typeface="Calibri Light"/>
              </a:rPr>
              <a:t>Groups a collection of documents into "topics"</a:t>
            </a:r>
            <a:endParaRPr lang="en-US" dirty="0">
              <a:ea typeface="+mj-ea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3200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dirty="0">
              <a:latin typeface="roboto"/>
              <a:ea typeface="+mj-ea"/>
              <a:cs typeface="Calibri Light"/>
            </a:endParaRP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0A0588-349C-4E71-873B-990D00A1A4F5}"/>
              </a:ext>
            </a:extLst>
          </p:cNvPr>
          <p:cNvSpPr txBox="1"/>
          <p:nvPr/>
        </p:nvSpPr>
        <p:spPr>
          <a:xfrm>
            <a:off x="301297" y="3235434"/>
            <a:ext cx="4976648" cy="29489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2000">
                <a:latin typeface="roboto"/>
                <a:ea typeface="+mj-ea"/>
                <a:cs typeface="Calibri Light"/>
              </a:rPr>
              <a:t>D1: I like to eat broccoli and bananas.​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2000">
                <a:latin typeface="roboto"/>
                <a:ea typeface="+mj-ea"/>
                <a:cs typeface="Calibri Light"/>
              </a:rPr>
              <a:t>D2: I ate a banana and salad for breakfast.​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2000">
                <a:latin typeface="roboto"/>
                <a:ea typeface="+mj-ea"/>
                <a:cs typeface="Calibri Light"/>
              </a:rPr>
              <a:t>D3: Puppies and kittens are cute.​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2000">
                <a:latin typeface="roboto"/>
                <a:ea typeface="+mj-ea"/>
                <a:cs typeface="Calibri Light"/>
              </a:rPr>
              <a:t>D4: My sister adopted a kitten yesterday.​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2000">
                <a:latin typeface="roboto"/>
                <a:ea typeface="+mj-ea"/>
                <a:cs typeface="Calibri Light"/>
              </a:rPr>
              <a:t>D5: Look at this cute hamster munching on a piece of broccoli.​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3AD92F-65A7-4FA1-98CF-D5A318288E99}"/>
              </a:ext>
            </a:extLst>
          </p:cNvPr>
          <p:cNvSpPr txBox="1"/>
          <p:nvPr/>
        </p:nvSpPr>
        <p:spPr>
          <a:xfrm>
            <a:off x="6090744" y="3235435"/>
            <a:ext cx="5913821" cy="29489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2000" dirty="0">
                <a:latin typeface="roboto"/>
                <a:ea typeface="+mj-ea"/>
                <a:cs typeface="Calibri Light"/>
              </a:rPr>
              <a:t>Topic A: 30% broccoli, 15% bananas, 10% breakfast, 10% munching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2000" dirty="0">
                <a:latin typeface="roboto"/>
                <a:ea typeface="+mj-ea"/>
                <a:cs typeface="Calibri Light"/>
              </a:rPr>
              <a:t>Topic B: 20% puppies, 20% kittens, 20% cute, 15% hamster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2000" dirty="0">
                <a:latin typeface="roboto"/>
                <a:ea typeface="+mj-ea"/>
                <a:cs typeface="Calibri Light"/>
              </a:rPr>
              <a:t>Document 1 and 2: 100% Topic A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2000" dirty="0">
                <a:latin typeface="roboto"/>
                <a:ea typeface="+mj-ea"/>
                <a:cs typeface="Calibri Light"/>
              </a:rPr>
              <a:t>Document 3 and 4: 100% Topic B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2000" dirty="0">
                <a:latin typeface="roboto"/>
                <a:ea typeface="+mj-ea"/>
                <a:cs typeface="Calibri Light"/>
              </a:rPr>
              <a:t>Document 5: 60% Topic A, 40% Topic 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7638AE-F351-4979-BC76-DF538B78D887}"/>
              </a:ext>
            </a:extLst>
          </p:cNvPr>
          <p:cNvSpPr txBox="1"/>
          <p:nvPr/>
        </p:nvSpPr>
        <p:spPr>
          <a:xfrm>
            <a:off x="2026744" y="271867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Input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88CED0-EE87-4517-940E-64ECAD47A799}"/>
              </a:ext>
            </a:extLst>
          </p:cNvPr>
          <p:cNvSpPr txBox="1"/>
          <p:nvPr/>
        </p:nvSpPr>
        <p:spPr>
          <a:xfrm>
            <a:off x="8289158" y="27186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653264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roboto"/>
                <a:cs typeface="Calibri Light"/>
              </a:rPr>
              <a:t>LDA</a:t>
            </a:r>
            <a:endParaRPr lang="en-US" dirty="0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pic>
        <p:nvPicPr>
          <p:cNvPr id="12" name="Picture 12" descr="A picture containing clock, hanging, sitting, room&#10;&#10;Description automatically generated">
            <a:extLst>
              <a:ext uri="{FF2B5EF4-FFF2-40B4-BE49-F238E27FC236}">
                <a16:creationId xmlns:a16="http://schemas.microsoft.com/office/drawing/2014/main" id="{DDCC3DB9-D2C2-4372-BCD8-205C11DC5B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3598" y="2872243"/>
            <a:ext cx="8062160" cy="29062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734CD5D-C0C7-4708-BEB3-1788C5995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7564" y="2268737"/>
            <a:ext cx="4872123" cy="889507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3200" dirty="0">
                <a:latin typeface="roboto"/>
                <a:ea typeface="+mj-ea"/>
                <a:cs typeface="Calibri Light"/>
              </a:rPr>
              <a:t>Document-Term Matrix (M)</a:t>
            </a:r>
            <a:endParaRPr lang="en-US" dirty="0">
              <a:ea typeface="+mj-ea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3200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dirty="0">
              <a:latin typeface="roboto"/>
              <a:ea typeface="+mj-ea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009140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roboto"/>
                <a:cs typeface="Calibri Light"/>
              </a:rPr>
              <a:t>LDA  - Factorization</a:t>
            </a:r>
            <a:endParaRPr lang="en-US" dirty="0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734CD5D-C0C7-4708-BEB3-1788C5995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0805" y="937426"/>
            <a:ext cx="5423916" cy="36399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400" b="1" dirty="0">
                <a:latin typeface="roboto"/>
                <a:ea typeface="+mj-ea"/>
                <a:cs typeface="Calibri Light"/>
              </a:rPr>
              <a:t>Topics -Term Matrix (M2) K x N</a:t>
            </a:r>
            <a:endParaRPr lang="en-US" sz="2400" b="1">
              <a:ea typeface="+mj-ea"/>
              <a:cs typeface="Calibri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3200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dirty="0">
              <a:latin typeface="roboto"/>
              <a:ea typeface="+mj-ea"/>
              <a:cs typeface="Calibri Light"/>
            </a:endParaRPr>
          </a:p>
        </p:txBody>
      </p:sp>
      <p:pic>
        <p:nvPicPr>
          <p:cNvPr id="3" name="Picture 3" descr="Calendar&#10;&#10;Description automatically generated">
            <a:extLst>
              <a:ext uri="{FF2B5EF4-FFF2-40B4-BE49-F238E27FC236}">
                <a16:creationId xmlns:a16="http://schemas.microsoft.com/office/drawing/2014/main" id="{7F01DB9C-05D9-41FF-A5E9-43666A0753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24" y="3540924"/>
            <a:ext cx="5545958" cy="27891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5" descr="A picture containing clock, light, hanging, photo&#10;&#10;Description automatically generated">
            <a:extLst>
              <a:ext uri="{FF2B5EF4-FFF2-40B4-BE49-F238E27FC236}">
                <a16:creationId xmlns:a16="http://schemas.microsoft.com/office/drawing/2014/main" id="{2C5842E4-1179-4EB5-8A56-4266865B7E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0401" y="1481171"/>
            <a:ext cx="6351751" cy="18899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E22D079-7FFF-4689-8BCF-A3D6B4B3B713}"/>
              </a:ext>
            </a:extLst>
          </p:cNvPr>
          <p:cNvSpPr txBox="1">
            <a:spLocks/>
          </p:cNvSpPr>
          <p:nvPr/>
        </p:nvSpPr>
        <p:spPr>
          <a:xfrm>
            <a:off x="570515" y="2981688"/>
            <a:ext cx="5388880" cy="44281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3200" b="1" dirty="0">
                <a:latin typeface="roboto"/>
                <a:ea typeface="+mj-ea"/>
                <a:cs typeface="Calibri Light"/>
              </a:rPr>
              <a:t>Document-Topics Matrix (M1) M x K</a:t>
            </a:r>
            <a:endParaRPr lang="en-US" b="1">
              <a:ea typeface="+mj-ea"/>
              <a:cs typeface="Calibri"/>
            </a:endParaRP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endParaRPr lang="en-US" sz="3200" dirty="0">
              <a:latin typeface="roboto"/>
              <a:ea typeface="+mj-ea"/>
              <a:cs typeface="Calibri Ligh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roboto"/>
              <a:ea typeface="+mj-ea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274129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PowerPoint Presentation</vt:lpstr>
      <vt:lpstr>Agenda</vt:lpstr>
      <vt:lpstr>Topic Modeling</vt:lpstr>
      <vt:lpstr>Topic Modeling</vt:lpstr>
      <vt:lpstr>Latent Dirichlet Allocation (LDA)</vt:lpstr>
      <vt:lpstr>LDA</vt:lpstr>
      <vt:lpstr>LDA</vt:lpstr>
      <vt:lpstr>LDA  - Factorization</vt:lpstr>
      <vt:lpstr>LDA  - Steps</vt:lpstr>
      <vt:lpstr>LDA  - Importing libraries</vt:lpstr>
      <vt:lpstr>LDA  - Pre-process</vt:lpstr>
      <vt:lpstr>LDA  - Creating a dictionary</vt:lpstr>
      <vt:lpstr>LDA  - Filter low-frequency words</vt:lpstr>
      <vt:lpstr>LDA  - Index to word dictionary</vt:lpstr>
      <vt:lpstr>LDA  - Train the Topic Model</vt:lpstr>
      <vt:lpstr>Exercise: Building a Topic Model for the given dataset</vt:lpstr>
      <vt:lpstr>Building a Topic Model</vt:lpstr>
      <vt:lpstr>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1356</cp:revision>
  <dcterms:created xsi:type="dcterms:W3CDTF">2020-12-23T22:31:42Z</dcterms:created>
  <dcterms:modified xsi:type="dcterms:W3CDTF">2021-03-08T17:16:54Z</dcterms:modified>
</cp:coreProperties>
</file>