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72" r:id="rId2"/>
    <p:sldId id="273" r:id="rId3"/>
    <p:sldId id="258" r:id="rId4"/>
    <p:sldId id="281" r:id="rId5"/>
    <p:sldId id="771" r:id="rId6"/>
    <p:sldId id="770" r:id="rId7"/>
    <p:sldId id="773" r:id="rId8"/>
    <p:sldId id="769" r:id="rId9"/>
    <p:sldId id="504" r:id="rId10"/>
    <p:sldId id="772" r:id="rId11"/>
    <p:sldId id="775" r:id="rId12"/>
    <p:sldId id="760" r:id="rId13"/>
    <p:sldId id="774" r:id="rId14"/>
    <p:sldId id="759" r:id="rId15"/>
    <p:sldId id="758" r:id="rId16"/>
    <p:sldId id="4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2FE31-2070-D1D8-A34E-F9DB0AA9A729}" v="390" dt="2020-12-26T15:18:39.115"/>
    <p1510:client id="{045A4965-B513-6B71-45A6-B68B6AFE84A0}" v="67" dt="2020-12-26T20:30:46.896"/>
    <p1510:client id="{1D94FB88-6CE6-6B13-D879-F7E8D01337CA}" v="360" dt="2021-01-03T02:19:39.892"/>
    <p1510:client id="{2F685D47-1B98-2E9E-44E9-38F2D014CAAC}" v="22" dt="2020-12-28T15:26:16.614"/>
    <p1510:client id="{4687724C-769A-535A-BE5E-08839305FA50}" v="5582" dt="2020-12-27T20:13:39.224"/>
    <p1510:client id="{4FF76B9D-D465-E8D3-A9CB-C6E438D0913C}" v="3096" dt="2021-01-03T00:04:50.364"/>
    <p1510:client id="{51E3BD4C-B373-0951-C494-FB7E86FF0635}" v="2429" dt="2020-12-29T23:03:22.866"/>
    <p1510:client id="{5465CEFE-2D65-ED3F-442B-E74DF3DBF3B0}" v="613" dt="2020-12-23T23:53:09.940"/>
    <p1510:client id="{5780114A-CD68-0EF9-0069-27EA9FFE2F46}" v="88" dt="2021-01-03T00:33:49.633"/>
    <p1510:client id="{5A6657F4-CD6A-8EED-C2D3-6A31C6E9CDB4}" v="2259" dt="2021-01-01T23:32:28.714"/>
    <p1510:client id="{6E304E32-E42C-98B0-D233-9BA72E4A68D0}" v="1188" dt="2021-01-03T01:36:55.738"/>
    <p1510:client id="{70223C47-8670-9B15-A461-042D2F1DE4F7}" v="7422" dt="2020-12-31T14:25:20.982"/>
    <p1510:client id="{754A752B-A398-7C33-B6DC-89A0654AD307}" v="1138" dt="2020-12-30T13:10:01.288"/>
    <p1510:client id="{798E8E5E-7B51-5043-FDA7-BFA533B63E9E}" v="143" dt="2021-03-12T15:56:02.991"/>
    <p1510:client id="{82ABAE2D-A526-4624-91EE-FBA7FD5F51E0}" v="9" dt="2020-12-23T22:41:08.207"/>
    <p1510:client id="{8F696AE0-6236-8D1E-3618-87162776C622}" v="5712" dt="2021-01-01T00:07:13.795"/>
    <p1510:client id="{9A177FFB-FB64-37AF-17C7-CCEC2C193DFF}" v="4481" dt="2020-12-29T13:20:50.336"/>
    <p1510:client id="{9BAF1ED5-055F-E59B-0FDB-D8176D5BAF08}" v="655" dt="2021-01-03T01:57:12.342"/>
    <p1510:client id="{B4F8CEB5-E72C-8A8D-D25E-09B41B53A554}" v="6468" dt="2020-12-28T22:37:18.221"/>
    <p1510:client id="{C2F04716-BDFB-72E1-8E0B-591BAC2A83A6}" v="1704" dt="2020-12-25T23:07:35.464"/>
    <p1510:client id="{C413B264-8D43-A9BB-C85E-7F30A00A6453}" v="3644" dt="2020-12-26T15:02:32.673"/>
    <p1510:client id="{C552E5C9-89A9-5AE8-628E-6D0DD8066444}" v="3550" dt="2020-12-26T20:12:43.454"/>
    <p1510:client id="{C93DCB4C-25A3-1ED5-3966-BC729D694996}" v="2365" dt="2021-01-02T17:58:05.469"/>
    <p1510:client id="{CC2D336E-B051-EEF8-4F9A-87B33E62B679}" v="25" dt="2021-03-10T20:01:27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3CC2D-0AF9-4166-9DD0-52A258A6A029}" type="datetimeFigureOut">
              <a:rPr lang="en-US"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3283C-2CD9-4321-9FBB-684AE41D516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3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7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1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0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7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7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8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9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9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0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mmanlp/textrank" TargetMode="External"/><Relationship Id="rId5" Type="http://schemas.openxmlformats.org/officeDocument/2006/relationships/hyperlink" Target="https://radimrehurek.com/gensim/" TargetMode="External"/><Relationship Id="rId4" Type="http://schemas.openxmlformats.org/officeDocument/2006/relationships/hyperlink" Target="https://github.com/miso-belica/sum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9848D248-4F95-4AEB-A8A3-E841AC7F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C369ED-1D40-41D3-AA7A-10B26DF4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3E4D70A-0194-4118-808D-3AE000E06533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boto"/>
                <a:cs typeface="Calibri Light"/>
              </a:rPr>
              <a:t>AASD 4004</a:t>
            </a:r>
          </a:p>
          <a:p>
            <a:r>
              <a:rPr lang="en-US" dirty="0">
                <a:latin typeface="roboto"/>
                <a:cs typeface="Calibri Light"/>
              </a:rPr>
              <a:t>Machine Learning  - II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788A730-016B-491D-8966-20FA0BD8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roboto"/>
              </a:rPr>
              <a:t>Applied AI Solutions Developer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5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Abstractive Summarization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9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Abstractive Summarization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699426"/>
            <a:ext cx="10845501" cy="16515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Generating an </a:t>
            </a:r>
            <a:r>
              <a:rPr lang="en-US" sz="3200" b="1">
                <a:latin typeface="roboto"/>
                <a:ea typeface="+mj-ea"/>
                <a:cs typeface="Calibri Light"/>
              </a:rPr>
              <a:t>abstract </a:t>
            </a:r>
            <a:r>
              <a:rPr lang="en-US" sz="3200">
                <a:latin typeface="roboto"/>
                <a:ea typeface="+mj-ea"/>
                <a:cs typeface="Calibri Light"/>
              </a:rPr>
              <a:t>of the text instead of picking sentences from within the text</a:t>
            </a: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68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Summarization using Sumy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6" name="Picture 7" descr="Text&#10;&#10;Description automatically generated">
            <a:extLst>
              <a:ext uri="{FF2B5EF4-FFF2-40B4-BE49-F238E27FC236}">
                <a16:creationId xmlns:a16="http://schemas.microsoft.com/office/drawing/2014/main" id="{12B4D681-3D73-44F9-8918-AFFC54A02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504" y="1984789"/>
            <a:ext cx="9128233" cy="28884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14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Summarization using </a:t>
            </a:r>
            <a:r>
              <a:rPr lang="en-US" sz="4800" err="1">
                <a:latin typeface="roboto"/>
                <a:cs typeface="Calibri Light"/>
              </a:rPr>
              <a:t>Gensim</a:t>
            </a:r>
            <a:endParaRPr lang="en-US" err="1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B609421D-5A16-4DDE-B82C-2F5DCDA10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915" y="2588905"/>
            <a:ext cx="8623043" cy="16833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1486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163737" cy="2861495"/>
          </a:xfrm>
        </p:spPr>
        <p:txBody>
          <a:bodyPr/>
          <a:lstStyle/>
          <a:p>
            <a:r>
              <a:rPr lang="en-US">
                <a:cs typeface="Calibri Light"/>
              </a:rPr>
              <a:t>Exercise: Build a Text Summarizer 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0705"/>
            <a:ext cx="11023600" cy="150894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24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91401"/>
            <a:ext cx="11479048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Building a Text Summarizer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7" y="1848324"/>
            <a:ext cx="10845501" cy="38148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Create a Text Summarizer using</a:t>
            </a:r>
          </a:p>
          <a:p>
            <a:pPr marL="0" indent="0"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       -   Sumy</a:t>
            </a:r>
          </a:p>
          <a:p>
            <a:pPr marL="0" indent="0"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       -   </a:t>
            </a:r>
            <a:r>
              <a:rPr lang="en-US" dirty="0" err="1">
                <a:latin typeface="roboto"/>
                <a:ea typeface="+mj-ea"/>
                <a:cs typeface="Calibri Light"/>
              </a:rPr>
              <a:t>Gensim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       -   Summa</a:t>
            </a: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84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Further Reading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669" y="1612442"/>
            <a:ext cx="10484281" cy="40755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5C71B3-515A-421D-915E-E5D69072BC2F}"/>
              </a:ext>
            </a:extLst>
          </p:cNvPr>
          <p:cNvSpPr txBox="1">
            <a:spLocks/>
          </p:cNvSpPr>
          <p:nvPr/>
        </p:nvSpPr>
        <p:spPr>
          <a:xfrm>
            <a:off x="733427" y="1848324"/>
            <a:ext cx="10845501" cy="3814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Summarization libraries</a:t>
            </a:r>
            <a:endParaRPr lang="en-US" dirty="0">
              <a:ea typeface="+mj-ea"/>
            </a:endParaRPr>
          </a:p>
          <a:p>
            <a:pPr marL="0" indent="0"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       -   Sumy </a:t>
            </a:r>
            <a:r>
              <a:rPr lang="en-US" dirty="0">
                <a:ea typeface="+mn-lt"/>
                <a:cs typeface="+mn-lt"/>
                <a:hlinkClick r:id="rId4"/>
              </a:rPr>
              <a:t>https://github.com/miso-belica/sumy</a:t>
            </a:r>
          </a:p>
          <a:p>
            <a:pPr marL="0" indent="0"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       -   </a:t>
            </a:r>
            <a:r>
              <a:rPr lang="en-US" dirty="0" err="1">
                <a:latin typeface="roboto"/>
                <a:ea typeface="+mj-ea"/>
                <a:cs typeface="Calibri Light"/>
              </a:rPr>
              <a:t>Gensim</a:t>
            </a:r>
            <a:r>
              <a:rPr lang="en-US" dirty="0">
                <a:latin typeface="roboto"/>
                <a:ea typeface="+mj-ea"/>
                <a:cs typeface="Calibri Light"/>
              </a:rPr>
              <a:t> </a:t>
            </a:r>
            <a:r>
              <a:rPr lang="en-US" dirty="0">
                <a:ea typeface="+mn-lt"/>
                <a:cs typeface="+mn-lt"/>
                <a:hlinkClick r:id="rId5"/>
              </a:rPr>
              <a:t>https://radimrehurek.com/gensim/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       -   Summa </a:t>
            </a:r>
            <a:r>
              <a:rPr lang="en-US" dirty="0">
                <a:ea typeface="+mn-lt"/>
                <a:cs typeface="+mn-lt"/>
                <a:hlinkClick r:id="rId6"/>
              </a:rPr>
              <a:t>https://github.com/summanlp/textrank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roboto"/>
              <a:ea typeface="+mj-ea"/>
              <a:cs typeface="Calibri Ligh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940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9848D248-4F95-4AEB-A8A3-E841AC7F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C369ED-1D40-41D3-AA7A-10B26DF4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3E4D70A-0194-4118-808D-3AE000E06533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boto"/>
                <a:cs typeface="Calibri Light"/>
              </a:rPr>
              <a:t>Module 07</a:t>
            </a:r>
            <a:br>
              <a:rPr lang="en-US" dirty="0">
                <a:latin typeface="roboto"/>
                <a:cs typeface="Calibri Light"/>
              </a:rPr>
            </a:br>
            <a:r>
              <a:rPr lang="en-US" dirty="0">
                <a:latin typeface="roboto"/>
                <a:cs typeface="Calibri Light"/>
              </a:rPr>
              <a:t>Text Summarization</a:t>
            </a:r>
            <a:endParaRPr lang="en-US" dirty="0">
              <a:latin typeface="roboto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788A730-016B-491D-8966-20FA0BD8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roboto"/>
              </a:rPr>
              <a:t>Vejey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Gandyer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26183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latin typeface="roboto"/>
                <a:cs typeface="Calibri Light"/>
              </a:rPr>
              <a:t>Agenda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349" y="552091"/>
            <a:ext cx="6819921" cy="57556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000">
                <a:latin typeface="roboto"/>
                <a:ea typeface="+mj-ea"/>
                <a:cs typeface="Calibri Light"/>
              </a:rPr>
              <a:t>Text Summarization</a:t>
            </a:r>
            <a:endParaRPr lang="en-US">
              <a:ea typeface="+mj-ea"/>
            </a:endParaRPr>
          </a:p>
          <a:p>
            <a:pPr>
              <a:buNone/>
            </a:pPr>
            <a:r>
              <a:rPr lang="en-US" sz="3000">
                <a:latin typeface="roboto"/>
                <a:ea typeface="+mj-ea"/>
                <a:cs typeface="Calibri Light"/>
              </a:rPr>
              <a:t>Why</a:t>
            </a:r>
            <a:endParaRPr lang="en-US">
              <a:ea typeface="+mj-ea"/>
            </a:endParaRPr>
          </a:p>
          <a:p>
            <a:pPr>
              <a:buNone/>
            </a:pPr>
            <a:r>
              <a:rPr lang="en-US" sz="3000">
                <a:latin typeface="roboto"/>
                <a:ea typeface="+mj-ea"/>
                <a:cs typeface="Calibri Light"/>
              </a:rPr>
              <a:t>Extractive  Summarization</a:t>
            </a:r>
          </a:p>
          <a:p>
            <a:pPr>
              <a:buNone/>
            </a:pPr>
            <a:r>
              <a:rPr lang="en-US" sz="3000">
                <a:latin typeface="roboto"/>
                <a:ea typeface="+mj-ea"/>
                <a:cs typeface="Calibri Light"/>
              </a:rPr>
              <a:t>Abstractive Summarization</a:t>
            </a:r>
          </a:p>
        </p:txBody>
      </p:sp>
      <p:pic>
        <p:nvPicPr>
          <p:cNvPr id="4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E376F483-1DA3-4922-A4DE-B5C7D265A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5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30EB02E-681A-46B3-B1E0-87DF361ED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7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Text Summarization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What is it?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Text Summarization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6013" cy="435133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Refers to the task of creating a summary of a large piece of text.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u="sng">
                <a:latin typeface="roboto"/>
                <a:ea typeface="+mj-ea"/>
                <a:cs typeface="Calibri Light"/>
              </a:rPr>
              <a:t>Idea</a:t>
            </a:r>
            <a:r>
              <a:rPr lang="en-US" sz="3200">
                <a:latin typeface="roboto"/>
                <a:ea typeface="+mj-ea"/>
                <a:cs typeface="Calibri Light"/>
              </a:rPr>
              <a:t>: To create a </a:t>
            </a:r>
            <a:r>
              <a:rPr lang="en-US" sz="3200" b="1">
                <a:latin typeface="roboto"/>
                <a:ea typeface="+mj-ea"/>
                <a:cs typeface="Calibri Light"/>
              </a:rPr>
              <a:t>coherent </a:t>
            </a:r>
            <a:r>
              <a:rPr lang="en-US" sz="3200">
                <a:latin typeface="roboto"/>
                <a:ea typeface="+mj-ea"/>
                <a:cs typeface="Calibri Light"/>
              </a:rPr>
              <a:t>summary that captures the key ideas in the text</a:t>
            </a:r>
          </a:p>
          <a:p>
            <a:pPr marL="0" indent="0">
              <a:lnSpc>
                <a:spcPct val="110000"/>
              </a:lnSpc>
              <a:buNone/>
            </a:pPr>
            <a:endParaRPr lang="en-US" sz="3200" u="sng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 u="sng">
                <a:latin typeface="roboto"/>
                <a:ea typeface="+mj-ea"/>
                <a:cs typeface="Calibri Light"/>
              </a:rPr>
              <a:t>Types</a:t>
            </a:r>
            <a:endParaRPr lang="en-US">
              <a:ea typeface="+mj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Extractive Vs Abstractive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Query-focused Vs Query-independent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Single-document Vs Multi-document</a:t>
            </a:r>
          </a:p>
        </p:txBody>
      </p:sp>
    </p:spTree>
    <p:extLst>
      <p:ext uri="{BB962C8B-B14F-4D97-AF65-F5344CB8AC3E}">
        <p14:creationId xmlns:p14="http://schemas.microsoft.com/office/powerpoint/2010/main" val="41471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Why 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0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Why Text Summarization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601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Create short summaries of longer documents for human readers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Search Engine crawlers can index on short summaries rather than on long text</a:t>
            </a:r>
          </a:p>
        </p:txBody>
      </p:sp>
    </p:spTree>
    <p:extLst>
      <p:ext uri="{BB962C8B-B14F-4D97-AF65-F5344CB8AC3E}">
        <p14:creationId xmlns:p14="http://schemas.microsoft.com/office/powerpoint/2010/main" val="233524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Extractive Summarization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5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Extractive Summarization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699426"/>
            <a:ext cx="10845501" cy="16515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Selecting </a:t>
            </a:r>
            <a:r>
              <a:rPr lang="en-US" sz="3200" b="1">
                <a:latin typeface="roboto"/>
                <a:ea typeface="+mj-ea"/>
                <a:cs typeface="Calibri Light"/>
              </a:rPr>
              <a:t>important </a:t>
            </a:r>
            <a:r>
              <a:rPr lang="en-US" sz="3200">
                <a:latin typeface="roboto"/>
                <a:ea typeface="+mj-ea"/>
                <a:cs typeface="Calibri Light"/>
              </a:rPr>
              <a:t>sentences from a long piece of text and showing them together as a summary</a:t>
            </a:r>
            <a:endParaRPr lang="en-US">
              <a:ea typeface="+mj-e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64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Agenda</vt:lpstr>
      <vt:lpstr>Text Summarization</vt:lpstr>
      <vt:lpstr>Text Summarization</vt:lpstr>
      <vt:lpstr>Why </vt:lpstr>
      <vt:lpstr>Why Text Summarization</vt:lpstr>
      <vt:lpstr>Extractive Summarization</vt:lpstr>
      <vt:lpstr>Extractive Summarization</vt:lpstr>
      <vt:lpstr>Abstractive Summarization</vt:lpstr>
      <vt:lpstr>Abstractive Summarization</vt:lpstr>
      <vt:lpstr>Summarization using Sumy</vt:lpstr>
      <vt:lpstr>Summarization using Gensim</vt:lpstr>
      <vt:lpstr>Exercise: Build a Text Summarizer </vt:lpstr>
      <vt:lpstr>Building a Text Summarizer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26</cp:revision>
  <dcterms:created xsi:type="dcterms:W3CDTF">2020-12-23T22:31:42Z</dcterms:created>
  <dcterms:modified xsi:type="dcterms:W3CDTF">2021-03-12T15:56:12Z</dcterms:modified>
</cp:coreProperties>
</file>