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re Sugar" charset="1" panose="00000000000000000000"/>
      <p:regular r:id="rId13"/>
    </p:embeddedFont>
    <p:embeddedFont>
      <p:font typeface="More Sugar Thin" charset="1" panose="00000000000000000000"/>
      <p:regular r:id="rId14"/>
    </p:embeddedFont>
    <p:embeddedFont>
      <p:font typeface="Garet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4118374" y="6091931"/>
            <a:ext cx="9346518" cy="2192183"/>
          </a:xfrm>
          <a:custGeom>
            <a:avLst/>
            <a:gdLst/>
            <a:ahLst/>
            <a:cxnLst/>
            <a:rect r="r" b="b" t="t" l="l"/>
            <a:pathLst>
              <a:path h="2192183" w="9346518">
                <a:moveTo>
                  <a:pt x="0" y="0"/>
                </a:moveTo>
                <a:lnTo>
                  <a:pt x="9346518" y="0"/>
                </a:lnTo>
                <a:lnTo>
                  <a:pt x="9346518" y="2192183"/>
                </a:lnTo>
                <a:lnTo>
                  <a:pt x="0" y="2192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245">
            <a:off x="1304087" y="2154051"/>
            <a:ext cx="16433048" cy="3854297"/>
          </a:xfrm>
          <a:custGeom>
            <a:avLst/>
            <a:gdLst/>
            <a:ahLst/>
            <a:cxnLst/>
            <a:rect r="r" b="b" t="t" l="l"/>
            <a:pathLst>
              <a:path h="3854297" w="16433048">
                <a:moveTo>
                  <a:pt x="0" y="0"/>
                </a:moveTo>
                <a:lnTo>
                  <a:pt x="16433048" y="0"/>
                </a:lnTo>
                <a:lnTo>
                  <a:pt x="16433048" y="3854296"/>
                </a:lnTo>
                <a:lnTo>
                  <a:pt x="0" y="38542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234792">
            <a:off x="2824540" y="2343520"/>
            <a:ext cx="14319894" cy="38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1160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FUZZY TSUKAMOTO IMPLEMENTATION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188882">
            <a:off x="7290075" y="3806450"/>
            <a:ext cx="936561" cy="1053392"/>
          </a:xfrm>
          <a:custGeom>
            <a:avLst/>
            <a:gdLst/>
            <a:ahLst/>
            <a:cxnLst/>
            <a:rect r="r" b="b" t="t" l="l"/>
            <a:pathLst>
              <a:path h="1053392" w="936561">
                <a:moveTo>
                  <a:pt x="0" y="0"/>
                </a:moveTo>
                <a:lnTo>
                  <a:pt x="936561" y="0"/>
                </a:lnTo>
                <a:lnTo>
                  <a:pt x="936561" y="1053391"/>
                </a:lnTo>
                <a:lnTo>
                  <a:pt x="0" y="1053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24812" y="4333145"/>
            <a:ext cx="3040083" cy="4126348"/>
          </a:xfrm>
          <a:custGeom>
            <a:avLst/>
            <a:gdLst/>
            <a:ahLst/>
            <a:cxnLst/>
            <a:rect r="r" b="b" t="t" l="l"/>
            <a:pathLst>
              <a:path h="4126348" w="3040083">
                <a:moveTo>
                  <a:pt x="0" y="0"/>
                </a:moveTo>
                <a:lnTo>
                  <a:pt x="3040083" y="0"/>
                </a:lnTo>
                <a:lnTo>
                  <a:pt x="3040083" y="4126349"/>
                </a:lnTo>
                <a:lnTo>
                  <a:pt x="0" y="41263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3471" r="-6025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169565">
            <a:off x="689766" y="1291618"/>
            <a:ext cx="2630493" cy="2420054"/>
          </a:xfrm>
          <a:custGeom>
            <a:avLst/>
            <a:gdLst/>
            <a:ahLst/>
            <a:cxnLst/>
            <a:rect r="r" b="b" t="t" l="l"/>
            <a:pathLst>
              <a:path h="2420054" w="2630493">
                <a:moveTo>
                  <a:pt x="0" y="0"/>
                </a:moveTo>
                <a:lnTo>
                  <a:pt x="2630494" y="0"/>
                </a:lnTo>
                <a:lnTo>
                  <a:pt x="2630494" y="2420053"/>
                </a:lnTo>
                <a:lnTo>
                  <a:pt x="0" y="24200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6198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0862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24812" y="9401600"/>
            <a:ext cx="1918053" cy="383611"/>
          </a:xfrm>
          <a:custGeom>
            <a:avLst/>
            <a:gdLst/>
            <a:ahLst/>
            <a:cxnLst/>
            <a:rect r="r" b="b" t="t" l="l"/>
            <a:pathLst>
              <a:path h="383611" w="1918053">
                <a:moveTo>
                  <a:pt x="0" y="0"/>
                </a:moveTo>
                <a:lnTo>
                  <a:pt x="1918053" y="0"/>
                </a:lnTo>
                <a:lnTo>
                  <a:pt x="1918053" y="383610"/>
                </a:lnTo>
                <a:lnTo>
                  <a:pt x="0" y="383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83095" y="9401600"/>
            <a:ext cx="1918053" cy="383611"/>
          </a:xfrm>
          <a:custGeom>
            <a:avLst/>
            <a:gdLst/>
            <a:ahLst/>
            <a:cxnLst/>
            <a:rect r="r" b="b" t="t" l="l"/>
            <a:pathLst>
              <a:path h="383611" w="1918053">
                <a:moveTo>
                  <a:pt x="0" y="0"/>
                </a:moveTo>
                <a:lnTo>
                  <a:pt x="1918054" y="0"/>
                </a:lnTo>
                <a:lnTo>
                  <a:pt x="1918054" y="383610"/>
                </a:lnTo>
                <a:lnTo>
                  <a:pt x="0" y="3836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17157" y="9425104"/>
            <a:ext cx="2831489" cy="35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2"/>
              </a:lnSpc>
            </a:pPr>
            <a:r>
              <a:rPr lang="en-US" sz="252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BY NURHIDAYAT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91950" y="9407700"/>
            <a:ext cx="5750916" cy="39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27"/>
              </a:lnSpc>
            </a:pPr>
            <a:r>
              <a:rPr lang="en-US" sz="2752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221011402476 </a:t>
            </a:r>
          </a:p>
        </p:txBody>
      </p:sp>
      <p:sp>
        <p:nvSpPr>
          <p:cNvPr name="TextBox 15" id="15"/>
          <p:cNvSpPr txBox="true"/>
          <p:nvPr/>
        </p:nvSpPr>
        <p:spPr>
          <a:xfrm rot="-234792">
            <a:off x="3694667" y="6613613"/>
            <a:ext cx="10206931" cy="131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6"/>
              </a:lnSpc>
            </a:pPr>
            <a:r>
              <a:rPr lang="en-US" sz="587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NURHIDAYAT</a:t>
            </a:r>
          </a:p>
          <a:p>
            <a:pPr algn="ctr">
              <a:lnSpc>
                <a:spcPts val="4936"/>
              </a:lnSpc>
            </a:pPr>
            <a:r>
              <a:rPr lang="en-US" sz="587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221011402476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1028700"/>
            <a:ext cx="7315200" cy="1463040"/>
          </a:xfrm>
          <a:custGeom>
            <a:avLst/>
            <a:gdLst/>
            <a:ahLst/>
            <a:cxnLst/>
            <a:rect r="r" b="b" t="t" l="l"/>
            <a:pathLst>
              <a:path h="1463040" w="731520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0285099">
            <a:off x="1430912" y="3626391"/>
            <a:ext cx="2006389" cy="908347"/>
          </a:xfrm>
          <a:custGeom>
            <a:avLst/>
            <a:gdLst/>
            <a:ahLst/>
            <a:cxnLst/>
            <a:rect r="r" b="b" t="t" l="l"/>
            <a:pathLst>
              <a:path h="908347" w="2006389">
                <a:moveTo>
                  <a:pt x="0" y="908347"/>
                </a:moveTo>
                <a:lnTo>
                  <a:pt x="2006389" y="908347"/>
                </a:lnTo>
                <a:lnTo>
                  <a:pt x="2006389" y="0"/>
                </a:lnTo>
                <a:lnTo>
                  <a:pt x="0" y="0"/>
                </a:lnTo>
                <a:lnTo>
                  <a:pt x="0" y="90834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88816" y="1141313"/>
            <a:ext cx="2946403" cy="200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7101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SOAL</a:t>
            </a:r>
          </a:p>
          <a:p>
            <a:pPr algn="l">
              <a:lnSpc>
                <a:spcPts val="781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753926" y="3141115"/>
            <a:ext cx="9198167" cy="310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5"/>
              </a:lnSpc>
            </a:pPr>
            <a:r>
              <a:rPr lang="en-US" sz="3741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BUAT IMPLEMENTASI DENGAN MENGGUNAKAN PYTHON UNTUK MENGHITUNG FUZZY INFERENCE SYSTEM BERIKUT DENGAN METODE TSUKAMOTO</a:t>
            </a:r>
          </a:p>
          <a:p>
            <a:pPr algn="l">
              <a:lnSpc>
                <a:spcPts val="41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91589" y="5931372"/>
            <a:ext cx="14504822" cy="473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Turun dan Persediaan Sedikit maka produksi Bertambah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Turun dan Persediaan Sedang maka produksi Berkurang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Turun dan Persediaan Banyak maka produksi Berkurang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Tetap dan Persediaan Sedikit maka produksi Bertambah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Tetap dan Persediaan Sedang maka produksi Berkurang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Tetap dan Persediaan Banyak maka produksi Berkurang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Naik dan Persediaan Sedikit maka produksi Bertambah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Naik dan Persediaan Sedang maka produksi Bertambah</a:t>
            </a:r>
          </a:p>
          <a:p>
            <a:pPr algn="l">
              <a:lnSpc>
                <a:spcPts val="3711"/>
              </a:lnSpc>
            </a:pPr>
            <a:r>
              <a:rPr lang="en-US" sz="2263" spc="-6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•Jika Permintaan Naik dan Persediaan Banyak maka produksi Berkurang</a:t>
            </a: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1393184">
            <a:off x="13370288" y="640203"/>
            <a:ext cx="3292370" cy="3703074"/>
          </a:xfrm>
          <a:custGeom>
            <a:avLst/>
            <a:gdLst/>
            <a:ahLst/>
            <a:cxnLst/>
            <a:rect r="r" b="b" t="t" l="l"/>
            <a:pathLst>
              <a:path h="3703074" w="3292370">
                <a:moveTo>
                  <a:pt x="0" y="0"/>
                </a:moveTo>
                <a:lnTo>
                  <a:pt x="3292369" y="0"/>
                </a:lnTo>
                <a:lnTo>
                  <a:pt x="3292369" y="3703074"/>
                </a:lnTo>
                <a:lnTo>
                  <a:pt x="0" y="37030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877019" y="718907"/>
            <a:ext cx="9158928" cy="2764331"/>
          </a:xfrm>
          <a:custGeom>
            <a:avLst/>
            <a:gdLst/>
            <a:ahLst/>
            <a:cxnLst/>
            <a:rect r="r" b="b" t="t" l="l"/>
            <a:pathLst>
              <a:path h="2764331" w="9158928">
                <a:moveTo>
                  <a:pt x="0" y="2764331"/>
                </a:moveTo>
                <a:lnTo>
                  <a:pt x="9158927" y="2764331"/>
                </a:lnTo>
                <a:lnTo>
                  <a:pt x="9158927" y="0"/>
                </a:lnTo>
                <a:lnTo>
                  <a:pt x="0" y="0"/>
                </a:lnTo>
                <a:lnTo>
                  <a:pt x="0" y="27643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864238"/>
            <a:ext cx="273633" cy="2388858"/>
          </a:xfrm>
          <a:custGeom>
            <a:avLst/>
            <a:gdLst/>
            <a:ahLst/>
            <a:cxnLst/>
            <a:rect r="r" b="b" t="t" l="l"/>
            <a:pathLst>
              <a:path h="2388858" w="273633">
                <a:moveTo>
                  <a:pt x="0" y="0"/>
                </a:moveTo>
                <a:lnTo>
                  <a:pt x="273633" y="0"/>
                </a:lnTo>
                <a:lnTo>
                  <a:pt x="273633" y="2388858"/>
                </a:lnTo>
                <a:lnTo>
                  <a:pt x="0" y="2388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263144" y="7054564"/>
            <a:ext cx="273633" cy="2388858"/>
          </a:xfrm>
          <a:custGeom>
            <a:avLst/>
            <a:gdLst/>
            <a:ahLst/>
            <a:cxnLst/>
            <a:rect r="r" b="b" t="t" l="l"/>
            <a:pathLst>
              <a:path h="2388858" w="273633">
                <a:moveTo>
                  <a:pt x="273633" y="0"/>
                </a:moveTo>
                <a:lnTo>
                  <a:pt x="0" y="0"/>
                </a:lnTo>
                <a:lnTo>
                  <a:pt x="0" y="2388858"/>
                </a:lnTo>
                <a:lnTo>
                  <a:pt x="273633" y="2388858"/>
                </a:lnTo>
                <a:lnTo>
                  <a:pt x="27363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8735" y="3749675"/>
            <a:ext cx="14441526" cy="550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•1. FUZZIFIKASI INPUT 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•Permintaan: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keanggotaanPermintaan Turun: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μ(Permintaan Turun) = (3000 - 2500) / (3000 - 1000) = 0.25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keanggotaanPermintaan Tetap: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μ(PermintaanTetap) = (2500 - 1000) / (3000 - 1000) = 0.75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keanggotaanPermintaan Naik: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μ(Permintaan Naik) = 0 (karena 2500 tidak beradadalam domain naik).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•Persediaan: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keanggotaanPersediaan Sedikit: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μ(PersediaanSedikit) = (400 - 300) / (400 - 200) = 0.5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keanggotaanPersediaan Sedang: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μ(Persediaan Sedang) = (300 - 200) / (500 - 200) = 0.33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Fungsi keanggotaanPersediaan Banyak:</a:t>
            </a:r>
          </a:p>
          <a:p>
            <a:pPr algn="l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- μ(Persediaan Banyak) = 0 (karena 300 tidakberada dalam domain banyak).</a:t>
            </a:r>
          </a:p>
          <a:p>
            <a:pPr algn="l">
              <a:lnSpc>
                <a:spcPts val="27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8735" y="1808902"/>
            <a:ext cx="8325803" cy="108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4"/>
              </a:lnSpc>
            </a:pPr>
            <a:r>
              <a:rPr lang="en-US" sz="8436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PEMBAHASAN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41303" y="1970603"/>
            <a:ext cx="6017997" cy="196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0"/>
              </a:lnSpc>
            </a:pPr>
            <a:r>
              <a:rPr lang="en-US" sz="253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•DIKETAHUI : </a:t>
            </a:r>
          </a:p>
          <a:p>
            <a:pPr algn="ctr">
              <a:lnSpc>
                <a:spcPts val="2790"/>
              </a:lnSpc>
            </a:pPr>
            <a:r>
              <a:rPr lang="en-US" sz="253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Permintaan (Demand): 2500 unit</a:t>
            </a:r>
          </a:p>
          <a:p>
            <a:pPr algn="ctr">
              <a:lnSpc>
                <a:spcPts val="2790"/>
              </a:lnSpc>
            </a:pPr>
            <a:r>
              <a:rPr lang="en-US" sz="2536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Persediaan (Supply): 300 unit</a:t>
            </a:r>
          </a:p>
          <a:p>
            <a:pPr algn="ctr">
              <a:lnSpc>
                <a:spcPts val="686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976197" y="948660"/>
            <a:ext cx="12950903" cy="3037576"/>
          </a:xfrm>
          <a:custGeom>
            <a:avLst/>
            <a:gdLst/>
            <a:ahLst/>
            <a:cxnLst/>
            <a:rect r="r" b="b" t="t" l="l"/>
            <a:pathLst>
              <a:path h="3037576" w="12950903">
                <a:moveTo>
                  <a:pt x="12950903" y="0"/>
                </a:moveTo>
                <a:lnTo>
                  <a:pt x="0" y="0"/>
                </a:lnTo>
                <a:lnTo>
                  <a:pt x="0" y="3037575"/>
                </a:lnTo>
                <a:lnTo>
                  <a:pt x="12950903" y="3037575"/>
                </a:lnTo>
                <a:lnTo>
                  <a:pt x="129509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69816" y="1851905"/>
            <a:ext cx="13948368" cy="1705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3"/>
              </a:lnSpc>
            </a:pPr>
            <a:r>
              <a:rPr lang="en-US" sz="605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PENERAPAN ATURAN FUZZY (INFERENCE)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74591" y="4308988"/>
            <a:ext cx="12938819" cy="597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Aturan 1 : Jika Permintaan Turun dan Persediaan Sedikitmaka ProduksiBertambah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r1 = min(μ(Permintaan Turun), μ(PersediaanSedikit)) = min(0.25, 0.5) = 0.25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z1 (Produksi Bertambah) = 7000 (diberikan oleh aturan).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Aturan 2 : Jika Permintaan Turun dan Persediaan Sedang maka ProduksiBerkurang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r2 = min(μ(Permintaan Turun), μ(Persediaan Sedang)) = min(0.25, 0.33) = 0.25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z2 (Produksi Berkurang) = 3000 (diberikan oleh aturan).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Aturan 3 : Jika Permintaan Tetap dan Persediaan Sedikitmaka ProduksiBertambah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r3 = min(μ(PermintaanTetap), μ(PersediaanSedikit)) = min(0.75, 0.5) = 0.5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z3 (Produksi Bertambah) = 8000.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Aturan 4 : Jika Permintaan Tetap dan Persediaan Sedang maka ProduksiBerkurang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r4 = min(μ(PermintaanTetap), μ(Persediaan Sedang)) = min(0.75, 0.33) = 0.33</a:t>
            </a:r>
          </a:p>
          <a:p>
            <a:pPr algn="ctr">
              <a:lnSpc>
                <a:spcPts val="3631"/>
              </a:lnSpc>
            </a:pPr>
            <a:r>
              <a:rPr lang="en-US" sz="2214" spc="-6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- z4 (Produksi Berkurang) = 5000.</a:t>
            </a:r>
          </a:p>
          <a:p>
            <a:pPr algn="ctr">
              <a:lnSpc>
                <a:spcPts val="363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230671" y="3986235"/>
            <a:ext cx="1071645" cy="5835689"/>
          </a:xfrm>
          <a:custGeom>
            <a:avLst/>
            <a:gdLst/>
            <a:ahLst/>
            <a:cxnLst/>
            <a:rect r="r" b="b" t="t" l="l"/>
            <a:pathLst>
              <a:path h="5835689" w="1071645">
                <a:moveTo>
                  <a:pt x="0" y="0"/>
                </a:moveTo>
                <a:lnTo>
                  <a:pt x="1071645" y="0"/>
                </a:lnTo>
                <a:lnTo>
                  <a:pt x="1071645" y="5835689"/>
                </a:lnTo>
                <a:lnTo>
                  <a:pt x="0" y="58356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936681" y="4219246"/>
            <a:ext cx="990419" cy="5393368"/>
          </a:xfrm>
          <a:custGeom>
            <a:avLst/>
            <a:gdLst/>
            <a:ahLst/>
            <a:cxnLst/>
            <a:rect r="r" b="b" t="t" l="l"/>
            <a:pathLst>
              <a:path h="5393368" w="990419">
                <a:moveTo>
                  <a:pt x="990419" y="0"/>
                </a:moveTo>
                <a:lnTo>
                  <a:pt x="0" y="0"/>
                </a:lnTo>
                <a:lnTo>
                  <a:pt x="0" y="5393368"/>
                </a:lnTo>
                <a:lnTo>
                  <a:pt x="990419" y="5393368"/>
                </a:lnTo>
                <a:lnTo>
                  <a:pt x="9904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1493">
            <a:off x="1011242" y="869251"/>
            <a:ext cx="4982890" cy="2853837"/>
          </a:xfrm>
          <a:custGeom>
            <a:avLst/>
            <a:gdLst/>
            <a:ahLst/>
            <a:cxnLst/>
            <a:rect r="r" b="b" t="t" l="l"/>
            <a:pathLst>
              <a:path h="2853837" w="4982890">
                <a:moveTo>
                  <a:pt x="0" y="0"/>
                </a:moveTo>
                <a:lnTo>
                  <a:pt x="4982890" y="0"/>
                </a:lnTo>
                <a:lnTo>
                  <a:pt x="4982890" y="2853837"/>
                </a:lnTo>
                <a:lnTo>
                  <a:pt x="0" y="285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01493">
            <a:off x="674274" y="-194141"/>
            <a:ext cx="4982890" cy="2853837"/>
          </a:xfrm>
          <a:custGeom>
            <a:avLst/>
            <a:gdLst/>
            <a:ahLst/>
            <a:cxnLst/>
            <a:rect r="r" b="b" t="t" l="l"/>
            <a:pathLst>
              <a:path h="2853837" w="4982890">
                <a:moveTo>
                  <a:pt x="0" y="0"/>
                </a:moveTo>
                <a:lnTo>
                  <a:pt x="4982890" y="0"/>
                </a:lnTo>
                <a:lnTo>
                  <a:pt x="4982890" y="2853837"/>
                </a:lnTo>
                <a:lnTo>
                  <a:pt x="0" y="285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01493">
            <a:off x="4630694" y="869251"/>
            <a:ext cx="4982890" cy="2853837"/>
          </a:xfrm>
          <a:custGeom>
            <a:avLst/>
            <a:gdLst/>
            <a:ahLst/>
            <a:cxnLst/>
            <a:rect r="r" b="b" t="t" l="l"/>
            <a:pathLst>
              <a:path h="2853837" w="4982890">
                <a:moveTo>
                  <a:pt x="0" y="0"/>
                </a:moveTo>
                <a:lnTo>
                  <a:pt x="4982891" y="0"/>
                </a:lnTo>
                <a:lnTo>
                  <a:pt x="4982891" y="2853837"/>
                </a:lnTo>
                <a:lnTo>
                  <a:pt x="0" y="285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1493">
            <a:off x="4630694" y="-8157"/>
            <a:ext cx="4982890" cy="2853837"/>
          </a:xfrm>
          <a:custGeom>
            <a:avLst/>
            <a:gdLst/>
            <a:ahLst/>
            <a:cxnLst/>
            <a:rect r="r" b="b" t="t" l="l"/>
            <a:pathLst>
              <a:path h="2853837" w="4982890">
                <a:moveTo>
                  <a:pt x="0" y="0"/>
                </a:moveTo>
                <a:lnTo>
                  <a:pt x="4982891" y="0"/>
                </a:lnTo>
                <a:lnTo>
                  <a:pt x="4982891" y="2853837"/>
                </a:lnTo>
                <a:lnTo>
                  <a:pt x="0" y="2853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5011" y="456062"/>
            <a:ext cx="9760766" cy="2094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5"/>
              </a:lnSpc>
            </a:pPr>
            <a:r>
              <a:rPr lang="en-US" sz="789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COMPETITOR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6333" y="7235637"/>
            <a:ext cx="6075341" cy="46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545" spc="-76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Numerator (Pembilang) : 8150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651471" y="5741763"/>
            <a:ext cx="377229" cy="3516537"/>
          </a:xfrm>
          <a:custGeom>
            <a:avLst/>
            <a:gdLst/>
            <a:ahLst/>
            <a:cxnLst/>
            <a:rect r="r" b="b" t="t" l="l"/>
            <a:pathLst>
              <a:path h="3516537" w="377229">
                <a:moveTo>
                  <a:pt x="377229" y="0"/>
                </a:moveTo>
                <a:lnTo>
                  <a:pt x="0" y="0"/>
                </a:lnTo>
                <a:lnTo>
                  <a:pt x="0" y="3516537"/>
                </a:lnTo>
                <a:lnTo>
                  <a:pt x="377229" y="3516537"/>
                </a:lnTo>
                <a:lnTo>
                  <a:pt x="37722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9473705">
            <a:off x="9564185" y="4513214"/>
            <a:ext cx="1574282" cy="1227940"/>
          </a:xfrm>
          <a:custGeom>
            <a:avLst/>
            <a:gdLst/>
            <a:ahLst/>
            <a:cxnLst/>
            <a:rect r="r" b="b" t="t" l="l"/>
            <a:pathLst>
              <a:path h="1227940" w="1574282">
                <a:moveTo>
                  <a:pt x="1574282" y="0"/>
                </a:moveTo>
                <a:lnTo>
                  <a:pt x="0" y="0"/>
                </a:lnTo>
                <a:lnTo>
                  <a:pt x="0" y="1227940"/>
                </a:lnTo>
                <a:lnTo>
                  <a:pt x="1574282" y="1227940"/>
                </a:lnTo>
                <a:lnTo>
                  <a:pt x="157428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9574">
            <a:off x="8698538" y="7411290"/>
            <a:ext cx="1384931" cy="196408"/>
          </a:xfrm>
          <a:custGeom>
            <a:avLst/>
            <a:gdLst/>
            <a:ahLst/>
            <a:cxnLst/>
            <a:rect r="r" b="b" t="t" l="l"/>
            <a:pathLst>
              <a:path h="196408" w="1384931">
                <a:moveTo>
                  <a:pt x="0" y="0"/>
                </a:moveTo>
                <a:lnTo>
                  <a:pt x="1384931" y="0"/>
                </a:lnTo>
                <a:lnTo>
                  <a:pt x="1384931" y="196408"/>
                </a:lnTo>
                <a:lnTo>
                  <a:pt x="0" y="1964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5182" y="3421720"/>
            <a:ext cx="7246492" cy="1449298"/>
          </a:xfrm>
          <a:custGeom>
            <a:avLst/>
            <a:gdLst/>
            <a:ahLst/>
            <a:cxnLst/>
            <a:rect r="r" b="b" t="t" l="l"/>
            <a:pathLst>
              <a:path h="1449298" w="7246492">
                <a:moveTo>
                  <a:pt x="0" y="0"/>
                </a:moveTo>
                <a:lnTo>
                  <a:pt x="7246492" y="0"/>
                </a:lnTo>
                <a:lnTo>
                  <a:pt x="7246492" y="1449298"/>
                </a:lnTo>
                <a:lnTo>
                  <a:pt x="0" y="1449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70808" y="3382695"/>
            <a:ext cx="7246492" cy="1449298"/>
          </a:xfrm>
          <a:custGeom>
            <a:avLst/>
            <a:gdLst/>
            <a:ahLst/>
            <a:cxnLst/>
            <a:rect r="r" b="b" t="t" l="l"/>
            <a:pathLst>
              <a:path h="1449298" w="7246492">
                <a:moveTo>
                  <a:pt x="0" y="0"/>
                </a:moveTo>
                <a:lnTo>
                  <a:pt x="7246492" y="0"/>
                </a:lnTo>
                <a:lnTo>
                  <a:pt x="7246492" y="1449298"/>
                </a:lnTo>
                <a:lnTo>
                  <a:pt x="0" y="1449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14950" y="3879139"/>
            <a:ext cx="9602350" cy="95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2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UNTUK MENGHITUNGHASIL AKHIR, KITA GUNAKAN RATA-RATA BOBOT BERIKUT.</a:t>
            </a:r>
          </a:p>
          <a:p>
            <a:pPr algn="l">
              <a:lnSpc>
                <a:spcPts val="250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11648" y="5519397"/>
            <a:ext cx="6075341" cy="178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5"/>
              </a:lnSpc>
            </a:pPr>
            <a:r>
              <a:rPr lang="en-US" sz="3245" spc="-9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Demominator (Penyebut) : 1.33</a:t>
            </a:r>
          </a:p>
          <a:p>
            <a:pPr algn="l">
              <a:lnSpc>
                <a:spcPts val="4705"/>
              </a:lnSpc>
            </a:pPr>
          </a:p>
          <a:p>
            <a:pPr algn="l">
              <a:lnSpc>
                <a:spcPts val="470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877499" y="6320993"/>
            <a:ext cx="3018277" cy="272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2960" spc="-8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Hasil Defuzzifikasi : </a:t>
            </a:r>
          </a:p>
          <a:p>
            <a:pPr algn="l">
              <a:lnSpc>
                <a:spcPts val="4292"/>
              </a:lnSpc>
            </a:pPr>
            <a:r>
              <a:rPr lang="en-US" sz="2960" spc="-8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8150  =6135.34</a:t>
            </a:r>
          </a:p>
          <a:p>
            <a:pPr algn="l">
              <a:lnSpc>
                <a:spcPts val="4292"/>
              </a:lnSpc>
            </a:pPr>
            <a:r>
              <a:rPr lang="en-US" sz="2960" spc="-88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1.33</a:t>
            </a:r>
          </a:p>
          <a:p>
            <a:pPr algn="l">
              <a:lnSpc>
                <a:spcPts val="4292"/>
              </a:lnSpc>
            </a:pPr>
          </a:p>
          <a:p>
            <a:pPr algn="l">
              <a:lnSpc>
                <a:spcPts val="42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22700" y="1220851"/>
            <a:ext cx="5966165" cy="1399337"/>
          </a:xfrm>
          <a:custGeom>
            <a:avLst/>
            <a:gdLst/>
            <a:ahLst/>
            <a:cxnLst/>
            <a:rect r="r" b="b" t="t" l="l"/>
            <a:pathLst>
              <a:path h="1399337" w="5966165">
                <a:moveTo>
                  <a:pt x="5966165" y="0"/>
                </a:moveTo>
                <a:lnTo>
                  <a:pt x="0" y="0"/>
                </a:lnTo>
                <a:lnTo>
                  <a:pt x="0" y="1399337"/>
                </a:lnTo>
                <a:lnTo>
                  <a:pt x="5966165" y="1399337"/>
                </a:lnTo>
                <a:lnTo>
                  <a:pt x="59661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3446961" y="1220851"/>
            <a:ext cx="5966165" cy="1399337"/>
          </a:xfrm>
          <a:custGeom>
            <a:avLst/>
            <a:gdLst/>
            <a:ahLst/>
            <a:cxnLst/>
            <a:rect r="r" b="b" t="t" l="l"/>
            <a:pathLst>
              <a:path h="1399337" w="5966165">
                <a:moveTo>
                  <a:pt x="5966165" y="0"/>
                </a:moveTo>
                <a:lnTo>
                  <a:pt x="0" y="0"/>
                </a:lnTo>
                <a:lnTo>
                  <a:pt x="0" y="1399337"/>
                </a:lnTo>
                <a:lnTo>
                  <a:pt x="5966165" y="1399337"/>
                </a:lnTo>
                <a:lnTo>
                  <a:pt x="59661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17660" y="4668976"/>
            <a:ext cx="715571" cy="3896675"/>
          </a:xfrm>
          <a:custGeom>
            <a:avLst/>
            <a:gdLst/>
            <a:ahLst/>
            <a:cxnLst/>
            <a:rect r="r" b="b" t="t" l="l"/>
            <a:pathLst>
              <a:path h="3896675" w="715571">
                <a:moveTo>
                  <a:pt x="0" y="0"/>
                </a:moveTo>
                <a:lnTo>
                  <a:pt x="715571" y="0"/>
                </a:lnTo>
                <a:lnTo>
                  <a:pt x="715571" y="3896675"/>
                </a:lnTo>
                <a:lnTo>
                  <a:pt x="0" y="38966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854769" y="4668976"/>
            <a:ext cx="715571" cy="3896675"/>
          </a:xfrm>
          <a:custGeom>
            <a:avLst/>
            <a:gdLst/>
            <a:ahLst/>
            <a:cxnLst/>
            <a:rect r="r" b="b" t="t" l="l"/>
            <a:pathLst>
              <a:path h="3896675" w="715571">
                <a:moveTo>
                  <a:pt x="715571" y="0"/>
                </a:moveTo>
                <a:lnTo>
                  <a:pt x="0" y="0"/>
                </a:lnTo>
                <a:lnTo>
                  <a:pt x="0" y="3896675"/>
                </a:lnTo>
                <a:lnTo>
                  <a:pt x="715571" y="3896675"/>
                </a:lnTo>
                <a:lnTo>
                  <a:pt x="71557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02233" y="5164752"/>
            <a:ext cx="11552535" cy="2703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5"/>
              </a:lnSpc>
            </a:pPr>
            <a:r>
              <a:rPr lang="en-US" sz="3259" spc="-97">
                <a:solidFill>
                  <a:srgbClr val="FFFFFF"/>
                </a:solidFill>
                <a:latin typeface="More Sugar Thin"/>
                <a:ea typeface="More Sugar Thin"/>
                <a:cs typeface="More Sugar Thin"/>
                <a:sym typeface="More Sugar Thin"/>
              </a:rPr>
              <a:t>Berdasarkanperhitungan manual menggunakan metode Fuzzy Tsukamoto, hasil produksi yang dihasilkan untukpermintaan sebesar2500 unit dan persediaan sebesar300 unitadalah 6135 unit.</a:t>
            </a:r>
          </a:p>
          <a:p>
            <a:pPr algn="ctr">
              <a:lnSpc>
                <a:spcPts val="534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11296" y="8123546"/>
            <a:ext cx="1648026" cy="68917"/>
          </a:xfrm>
          <a:custGeom>
            <a:avLst/>
            <a:gdLst/>
            <a:ahLst/>
            <a:cxnLst/>
            <a:rect r="r" b="b" t="t" l="l"/>
            <a:pathLst>
              <a:path h="68917" w="1648026">
                <a:moveTo>
                  <a:pt x="0" y="0"/>
                </a:moveTo>
                <a:lnTo>
                  <a:pt x="1648026" y="0"/>
                </a:lnTo>
                <a:lnTo>
                  <a:pt x="1648026" y="68917"/>
                </a:lnTo>
                <a:lnTo>
                  <a:pt x="0" y="689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52501" y="1515735"/>
            <a:ext cx="8219615" cy="108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sz="750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KESIMPULAN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3252182" y="4777690"/>
            <a:ext cx="11667627" cy="2736589"/>
          </a:xfrm>
          <a:custGeom>
            <a:avLst/>
            <a:gdLst/>
            <a:ahLst/>
            <a:cxnLst/>
            <a:rect r="r" b="b" t="t" l="l"/>
            <a:pathLst>
              <a:path h="2736589" w="11667627">
                <a:moveTo>
                  <a:pt x="0" y="0"/>
                </a:moveTo>
                <a:lnTo>
                  <a:pt x="11667627" y="0"/>
                </a:lnTo>
                <a:lnTo>
                  <a:pt x="11667627" y="2736589"/>
                </a:lnTo>
                <a:lnTo>
                  <a:pt x="0" y="273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34792">
            <a:off x="3644966" y="5889466"/>
            <a:ext cx="11020820" cy="116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5"/>
              </a:lnSpc>
            </a:pPr>
            <a:r>
              <a:rPr lang="en-US" sz="987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TERIMAKASIH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88882">
            <a:off x="7354149" y="1247133"/>
            <a:ext cx="2590861" cy="2914056"/>
          </a:xfrm>
          <a:custGeom>
            <a:avLst/>
            <a:gdLst/>
            <a:ahLst/>
            <a:cxnLst/>
            <a:rect r="r" b="b" t="t" l="l"/>
            <a:pathLst>
              <a:path h="2914056" w="2590861">
                <a:moveTo>
                  <a:pt x="0" y="0"/>
                </a:moveTo>
                <a:lnTo>
                  <a:pt x="2590861" y="0"/>
                </a:lnTo>
                <a:lnTo>
                  <a:pt x="2590861" y="2914056"/>
                </a:lnTo>
                <a:lnTo>
                  <a:pt x="0" y="2914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DAGZjdP6zHQ</dc:identifier>
  <dcterms:modified xsi:type="dcterms:W3CDTF">2011-08-01T06:04:30Z</dcterms:modified>
  <cp:revision>1</cp:revision>
  <dc:title>Black and White Chalkboard Brainstorm Presentation</dc:title>
</cp:coreProperties>
</file>