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4"/>
  </p:sldMasterIdLst>
  <p:notesMasterIdLst>
    <p:notesMasterId r:id="rId65"/>
  </p:notesMasterIdLst>
  <p:handoutMasterIdLst>
    <p:handoutMasterId r:id="rId66"/>
  </p:handoutMasterIdLst>
  <p:sldIdLst>
    <p:sldId id="307" r:id="rId5"/>
    <p:sldId id="308" r:id="rId6"/>
    <p:sldId id="337" r:id="rId7"/>
    <p:sldId id="338" r:id="rId8"/>
    <p:sldId id="339" r:id="rId9"/>
    <p:sldId id="340" r:id="rId10"/>
    <p:sldId id="341" r:id="rId11"/>
    <p:sldId id="342" r:id="rId12"/>
    <p:sldId id="343" r:id="rId13"/>
    <p:sldId id="344" r:id="rId14"/>
    <p:sldId id="345" r:id="rId15"/>
    <p:sldId id="346" r:id="rId16"/>
    <p:sldId id="347" r:id="rId17"/>
    <p:sldId id="348" r:id="rId18"/>
    <p:sldId id="349" r:id="rId19"/>
    <p:sldId id="350" r:id="rId20"/>
    <p:sldId id="351" r:id="rId21"/>
    <p:sldId id="352" r:id="rId22"/>
    <p:sldId id="353" r:id="rId23"/>
    <p:sldId id="354" r:id="rId24"/>
    <p:sldId id="355" r:id="rId25"/>
    <p:sldId id="356" r:id="rId26"/>
    <p:sldId id="357" r:id="rId27"/>
    <p:sldId id="358" r:id="rId28"/>
    <p:sldId id="359" r:id="rId29"/>
    <p:sldId id="360" r:id="rId30"/>
    <p:sldId id="361" r:id="rId31"/>
    <p:sldId id="362" r:id="rId32"/>
    <p:sldId id="363" r:id="rId33"/>
    <p:sldId id="364" r:id="rId34"/>
    <p:sldId id="365" r:id="rId35"/>
    <p:sldId id="366" r:id="rId36"/>
    <p:sldId id="367" r:id="rId37"/>
    <p:sldId id="368" r:id="rId38"/>
    <p:sldId id="369" r:id="rId39"/>
    <p:sldId id="370" r:id="rId40"/>
    <p:sldId id="371" r:id="rId41"/>
    <p:sldId id="372" r:id="rId42"/>
    <p:sldId id="373" r:id="rId43"/>
    <p:sldId id="374" r:id="rId44"/>
    <p:sldId id="376" r:id="rId45"/>
    <p:sldId id="377" r:id="rId46"/>
    <p:sldId id="378" r:id="rId47"/>
    <p:sldId id="379" r:id="rId48"/>
    <p:sldId id="380" r:id="rId49"/>
    <p:sldId id="381" r:id="rId50"/>
    <p:sldId id="382" r:id="rId51"/>
    <p:sldId id="383" r:id="rId52"/>
    <p:sldId id="384" r:id="rId53"/>
    <p:sldId id="385" r:id="rId54"/>
    <p:sldId id="386" r:id="rId55"/>
    <p:sldId id="387" r:id="rId56"/>
    <p:sldId id="388" r:id="rId57"/>
    <p:sldId id="389" r:id="rId58"/>
    <p:sldId id="390" r:id="rId59"/>
    <p:sldId id="391" r:id="rId60"/>
    <p:sldId id="392" r:id="rId61"/>
    <p:sldId id="393" r:id="rId62"/>
    <p:sldId id="394" r:id="rId63"/>
    <p:sldId id="395" r:id="rId64"/>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599" autoAdjust="0"/>
  </p:normalViewPr>
  <p:slideViewPr>
    <p:cSldViewPr>
      <p:cViewPr varScale="1">
        <p:scale>
          <a:sx n="54" d="100"/>
          <a:sy n="54" d="100"/>
        </p:scale>
        <p:origin x="-1344" y="-84"/>
      </p:cViewPr>
      <p:guideLst>
        <p:guide orient="horz" pos="2160"/>
        <p:guide pos="3839"/>
      </p:guideLst>
    </p:cSldViewPr>
  </p:slideViewPr>
  <p:outlineViewPr>
    <p:cViewPr>
      <p:scale>
        <a:sx n="33" d="100"/>
        <a:sy n="33" d="100"/>
      </p:scale>
      <p:origin x="0" y="15084"/>
    </p:cViewPr>
  </p:outlineViewPr>
  <p:notesTextViewPr>
    <p:cViewPr>
      <p:scale>
        <a:sx n="100" d="100"/>
        <a:sy n="100" d="100"/>
      </p:scale>
      <p:origin x="0" y="0"/>
    </p:cViewPr>
  </p:notesTextViewPr>
  <p:notesViewPr>
    <p:cSldViewPr showGuides="1">
      <p:cViewPr varScale="1">
        <p:scale>
          <a:sx n="63" d="100"/>
          <a:sy n="63" d="100"/>
        </p:scale>
        <p:origin x="2838" y="10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0E6E22E-288A-414B-A8DE-E4DBD03D5FC0}" type="datetimeFigureOut">
              <a:rPr lang="en-US"/>
              <a:pPr/>
              <a:t>3/27/2022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1114579-D02A-4B51-B5DF-8EC449F77AC7}" type="slidenum">
              <a:rPr/>
              <a:pPr/>
              <a:t>‹#›</a:t>
            </a:fld>
            <a:endParaRPr/>
          </a:p>
        </p:txBody>
      </p:sp>
    </p:spTree>
    <p:extLst>
      <p:ext uri="{BB962C8B-B14F-4D97-AF65-F5344CB8AC3E}">
        <p14:creationId xmlns="" xmlns:p14="http://schemas.microsoft.com/office/powerpoint/2010/main" val="276812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A9AE7E-E0F9-4C51-AD9A-F4C3A6E23BBF}" type="datetimeFigureOut">
              <a:rPr lang="en-US"/>
              <a:pPr/>
              <a:t>3/27/2022</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074690-7256-4BB9-AC0F-97AEAE8CDEC2}" type="slidenum">
              <a:rPr/>
              <a:pPr/>
              <a:t>‹#›</a:t>
            </a:fld>
            <a:endParaRPr/>
          </a:p>
        </p:txBody>
      </p:sp>
    </p:spTree>
    <p:extLst>
      <p:ext uri="{BB962C8B-B14F-4D97-AF65-F5344CB8AC3E}">
        <p14:creationId xmlns="" xmlns:p14="http://schemas.microsoft.com/office/powerpoint/2010/main" val="427426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654" y="1447801"/>
            <a:ext cx="8823360" cy="3329581"/>
          </a:xfrm>
        </p:spPr>
        <p:txBody>
          <a:bodyPr anchor="b"/>
          <a:lstStyle>
            <a:lvl1pPr>
              <a:defRPr sz="7198"/>
            </a:lvl1pPr>
          </a:lstStyle>
          <a:p>
            <a:r>
              <a:rPr lang="en-US"/>
              <a:t>Click to edit Master title style</a:t>
            </a:r>
            <a:endParaRPr lang="en-US" dirty="0"/>
          </a:p>
        </p:txBody>
      </p:sp>
      <p:sp>
        <p:nvSpPr>
          <p:cNvPr id="3" name="Subtitle 2"/>
          <p:cNvSpPr>
            <a:spLocks noGrp="1"/>
          </p:cNvSpPr>
          <p:nvPr>
            <p:ph type="subTitle" idx="1"/>
          </p:nvPr>
        </p:nvSpPr>
        <p:spPr>
          <a:xfrm>
            <a:off x="1154654" y="4777380"/>
            <a:ext cx="8823360" cy="861420"/>
          </a:xfrm>
        </p:spPr>
        <p:txBody>
          <a:bodyPr anchor="t"/>
          <a:lstStyle>
            <a:lvl1pPr marL="0" indent="0" algn="l">
              <a:buNone/>
              <a:defRPr cap="all">
                <a:solidFill>
                  <a:schemeClr val="bg2">
                    <a:lumMod val="40000"/>
                    <a:lumOff val="60000"/>
                  </a:schemeClr>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DA0162D-451E-45DB-B6EC-D0F0DC791EB5}" type="datetime1">
              <a:rPr lang="en-US" smtClean="0"/>
              <a:pPr/>
              <a:t>3/27/2022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 xmlns:p14="http://schemas.microsoft.com/office/powerpoint/2010/main" val="170107740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656" y="4800587"/>
            <a:ext cx="8823359" cy="566738"/>
          </a:xfrm>
        </p:spPr>
        <p:txBody>
          <a:bodyPr anchor="b">
            <a:normAutofit/>
          </a:bodyPr>
          <a:lstStyle>
            <a:lvl1pPr algn="l">
              <a:defRPr sz="23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654" y="685800"/>
            <a:ext cx="8823360"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655" y="5367325"/>
            <a:ext cx="8823358" cy="493712"/>
          </a:xfrm>
        </p:spPr>
        <p:txBody>
          <a:bodyPr>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C08140-5685-4D1C-A51E-D15C8596A7A9}" type="datetime1">
              <a:rPr lang="en-US" smtClean="0"/>
              <a:pPr/>
              <a:t>3/27/2022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 xmlns:p14="http://schemas.microsoft.com/office/powerpoint/2010/main" val="29379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654" y="1447800"/>
            <a:ext cx="8823361" cy="1981200"/>
          </a:xfrm>
        </p:spPr>
        <p:txBody>
          <a:bodyPr/>
          <a:lstStyle>
            <a:lvl1pPr>
              <a:defRPr sz="4799"/>
            </a:lvl1pPr>
          </a:lstStyle>
          <a:p>
            <a:r>
              <a:rPr lang="en-US"/>
              <a:t>Click to edit Master title style</a:t>
            </a:r>
            <a:endParaRPr lang="en-US" dirty="0"/>
          </a:p>
        </p:txBody>
      </p:sp>
      <p:sp>
        <p:nvSpPr>
          <p:cNvPr id="8" name="Text Placeholder 3"/>
          <p:cNvSpPr>
            <a:spLocks noGrp="1"/>
          </p:cNvSpPr>
          <p:nvPr>
            <p:ph type="body" sz="half" idx="2"/>
          </p:nvPr>
        </p:nvSpPr>
        <p:spPr>
          <a:xfrm>
            <a:off x="1154654" y="3657600"/>
            <a:ext cx="8823361" cy="2362200"/>
          </a:xfrm>
        </p:spPr>
        <p:txBody>
          <a:bodyPr anchor="ctr">
            <a:normAutofit/>
          </a:bodyPr>
          <a:lstStyle>
            <a:lvl1pPr marL="0" indent="0">
              <a:buNone/>
              <a:defRPr sz="1799"/>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2011A8A-EA0F-4416-A163-F48AEB1BB006}" type="datetime1">
              <a:rPr lang="en-US" smtClean="0"/>
              <a:pPr/>
              <a:t>3/27/2022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 xmlns:p14="http://schemas.microsoft.com/office/powerpoint/2010/main" val="584847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391" y="1447800"/>
            <a:ext cx="7997232" cy="2323374"/>
          </a:xfrm>
        </p:spPr>
        <p:txBody>
          <a:bodyPr/>
          <a:lstStyle>
            <a:lvl1pPr>
              <a:defRPr sz="4799"/>
            </a:lvl1pPr>
          </a:lstStyle>
          <a:p>
            <a:r>
              <a:rPr lang="en-US"/>
              <a:t>Click to edit Master title style</a:t>
            </a:r>
            <a:endParaRPr lang="en-US" dirty="0"/>
          </a:p>
        </p:txBody>
      </p:sp>
      <p:sp>
        <p:nvSpPr>
          <p:cNvPr id="11" name="Text Placeholder 3"/>
          <p:cNvSpPr>
            <a:spLocks noGrp="1"/>
          </p:cNvSpPr>
          <p:nvPr>
            <p:ph type="body" sz="half" idx="14"/>
          </p:nvPr>
        </p:nvSpPr>
        <p:spPr>
          <a:xfrm>
            <a:off x="1929898" y="3771174"/>
            <a:ext cx="7277753"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654" y="4350657"/>
            <a:ext cx="8823361" cy="1676400"/>
          </a:xfrm>
        </p:spPr>
        <p:txBody>
          <a:bodyPr anchor="ctr">
            <a:normAutofit/>
          </a:bodyPr>
          <a:lstStyle>
            <a:lvl1pPr marL="0" indent="0">
              <a:buNone/>
              <a:defRPr sz="1799"/>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DEF6441-53FD-426D-B4DD-C5B67ED17438}" type="datetime1">
              <a:rPr lang="en-US" smtClean="0"/>
              <a:pPr/>
              <a:t>3/27/2022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
        <p:nvSpPr>
          <p:cNvPr id="12" name="TextBox 11"/>
          <p:cNvSpPr txBox="1"/>
          <p:nvPr/>
        </p:nvSpPr>
        <p:spPr>
          <a:xfrm>
            <a:off x="898061" y="971253"/>
            <a:ext cx="801703"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196" dirty="0"/>
              <a:t>“</a:t>
            </a:r>
          </a:p>
        </p:txBody>
      </p:sp>
      <p:sp>
        <p:nvSpPr>
          <p:cNvPr id="15" name="TextBox 14"/>
          <p:cNvSpPr txBox="1"/>
          <p:nvPr/>
        </p:nvSpPr>
        <p:spPr>
          <a:xfrm>
            <a:off x="9328060" y="2613787"/>
            <a:ext cx="801703"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196" dirty="0"/>
              <a:t>”</a:t>
            </a:r>
          </a:p>
        </p:txBody>
      </p:sp>
    </p:spTree>
    <p:extLst>
      <p:ext uri="{BB962C8B-B14F-4D97-AF65-F5344CB8AC3E}">
        <p14:creationId xmlns="" xmlns:p14="http://schemas.microsoft.com/office/powerpoint/2010/main" val="12502607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653" y="3124201"/>
            <a:ext cx="8823362" cy="1653180"/>
          </a:xfrm>
        </p:spPr>
        <p:txBody>
          <a:bodyPr anchor="b"/>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1154654" y="4777381"/>
            <a:ext cx="8823361" cy="860400"/>
          </a:xfrm>
        </p:spPr>
        <p:txBody>
          <a:bodyPr anchor="t"/>
          <a:lstStyle>
            <a:lvl1pPr marL="0" indent="0" algn="l">
              <a:buNone/>
              <a:defRPr sz="1999" cap="none">
                <a:solidFill>
                  <a:schemeClr val="bg2">
                    <a:lumMod val="40000"/>
                    <a:lumOff val="6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91D2CA-FC5B-4376-8463-6727FE88416C}" type="datetime1">
              <a:rPr lang="en-US" smtClean="0"/>
              <a:pPr/>
              <a:t>3/27/2022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 xmlns:p14="http://schemas.microsoft.com/office/powerpoint/2010/main" val="19498338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199"/>
            </a:lvl1pPr>
          </a:lstStyle>
          <a:p>
            <a:r>
              <a:rPr lang="en-US"/>
              <a:t>Click to edit Master title style</a:t>
            </a:r>
            <a:endParaRPr lang="en-US" dirty="0"/>
          </a:p>
        </p:txBody>
      </p:sp>
      <p:sp>
        <p:nvSpPr>
          <p:cNvPr id="3" name="Text Placeholder 2"/>
          <p:cNvSpPr>
            <a:spLocks noGrp="1"/>
          </p:cNvSpPr>
          <p:nvPr>
            <p:ph type="body" idx="1"/>
          </p:nvPr>
        </p:nvSpPr>
        <p:spPr>
          <a:xfrm>
            <a:off x="632782" y="1981200"/>
            <a:ext cx="2946099"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293" y="2667000"/>
            <a:ext cx="2926588" cy="3589338"/>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2648" y="1981200"/>
            <a:ext cx="2935476"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2097" y="2667000"/>
            <a:ext cx="2946027" cy="3589338"/>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2845" y="1981200"/>
            <a:ext cx="2931349"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2845" y="2667000"/>
            <a:ext cx="2931349" cy="3589338"/>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cxnSp>
        <p:nvCxnSpPr>
          <p:cNvPr id="17" name="Straight Connector 16"/>
          <p:cNvCxnSpPr/>
          <p:nvPr/>
        </p:nvCxnSpPr>
        <p:spPr>
          <a:xfrm>
            <a:off x="372517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0414"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6CCF5A3-3DE0-40CC-B24C-2A5F18DC1D70}" type="datetime1">
              <a:rPr lang="en-US" smtClean="0"/>
              <a:pPr/>
              <a:t>3/27/2022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 xmlns:p14="http://schemas.microsoft.com/office/powerpoint/2010/main" val="6753282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199"/>
            </a:lvl1pPr>
          </a:lstStyle>
          <a:p>
            <a:r>
              <a:rPr lang="en-US"/>
              <a:t>Click to edit Master title style</a:t>
            </a:r>
            <a:endParaRPr lang="en-US" dirty="0"/>
          </a:p>
        </p:txBody>
      </p:sp>
      <p:sp>
        <p:nvSpPr>
          <p:cNvPr id="3" name="Text Placeholder 2"/>
          <p:cNvSpPr>
            <a:spLocks noGrp="1"/>
          </p:cNvSpPr>
          <p:nvPr>
            <p:ph type="body" idx="1"/>
          </p:nvPr>
        </p:nvSpPr>
        <p:spPr>
          <a:xfrm>
            <a:off x="652293" y="4250949"/>
            <a:ext cx="2939284"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293" y="2209800"/>
            <a:ext cx="2939284"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293" y="4827212"/>
            <a:ext cx="2939284" cy="659189"/>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8363" y="4250949"/>
            <a:ext cx="2929762"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8362" y="2209800"/>
            <a:ext cx="292976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7009" y="4827211"/>
            <a:ext cx="2933642" cy="659189"/>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2845" y="4250949"/>
            <a:ext cx="2931349"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2844" y="2209800"/>
            <a:ext cx="2931349"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2720" y="4827209"/>
            <a:ext cx="2935232" cy="659189"/>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cxnSp>
        <p:nvCxnSpPr>
          <p:cNvPr id="19" name="Straight Connector 18"/>
          <p:cNvCxnSpPr/>
          <p:nvPr/>
        </p:nvCxnSpPr>
        <p:spPr>
          <a:xfrm>
            <a:off x="372517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0414"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90F79C6-8708-40DB-A310-1E786CFBA95C}" type="datetime1">
              <a:rPr lang="en-US" smtClean="0"/>
              <a:pPr/>
              <a:t>3/27/2022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 xmlns:p14="http://schemas.microsoft.com/office/powerpoint/2010/main" val="2967243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FB97B7-09E5-4719-BAFF-3755EFF4A3CD}" type="datetime1">
              <a:rPr lang="en-US" smtClean="0"/>
              <a:pPr/>
              <a:t>3/27/2022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 xmlns:p14="http://schemas.microsoft.com/office/powerpoint/2010/main" val="99622272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2050" y="430214"/>
            <a:ext cx="1752145"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294" y="887414"/>
            <a:ext cx="7421216"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AEC8F9-DBA9-4E5C-AB1B-3A3741661DE1}" type="datetime1">
              <a:rPr lang="en-US" smtClean="0"/>
              <a:pPr/>
              <a:t>3/27/2022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 xmlns:p14="http://schemas.microsoft.com/office/powerpoint/2010/main" val="43963991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93F2A96-4E47-430E-BBC6-65B60EC1438B}" type="datetime1">
              <a:rPr lang="en-US" smtClean="0"/>
              <a:pPr/>
              <a:t>3/27/2022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 xmlns:p14="http://schemas.microsoft.com/office/powerpoint/2010/main" val="19202656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656" y="2861734"/>
            <a:ext cx="8823359" cy="1915647"/>
          </a:xfrm>
        </p:spPr>
        <p:txBody>
          <a:bodyPr anchor="b"/>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1154654" y="4777381"/>
            <a:ext cx="8823360" cy="860400"/>
          </a:xfrm>
        </p:spPr>
        <p:txBody>
          <a:bodyPr anchor="t"/>
          <a:lstStyle>
            <a:lvl1pPr marL="0" indent="0" algn="l">
              <a:buNone/>
              <a:defRPr sz="1999" cap="all">
                <a:solidFill>
                  <a:schemeClr val="bg2">
                    <a:lumMod val="40000"/>
                    <a:lumOff val="6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809DDF-0D66-4CA8-899C-82FF60573473}" type="datetime1">
              <a:rPr lang="en-US" smtClean="0"/>
              <a:pPr/>
              <a:t>3/27/2022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 xmlns:p14="http://schemas.microsoft.com/office/powerpoint/2010/main" val="90276661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025" y="2060576"/>
            <a:ext cx="4395194" cy="4195763"/>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3021" y="2056093"/>
            <a:ext cx="4395196" cy="4200245"/>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F1BFF6-5026-456C-AA11-0F62228B2276}" type="datetime1">
              <a:rPr lang="en-US" smtClean="0"/>
              <a:pPr/>
              <a:t>3/27/2022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 xmlns:p14="http://schemas.microsoft.com/office/powerpoint/2010/main" val="275312719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026" y="1905000"/>
            <a:ext cx="4395193"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025" y="2514600"/>
            <a:ext cx="4395194" cy="3741738"/>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3023" y="1905000"/>
            <a:ext cx="4395194"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3023" y="2514600"/>
            <a:ext cx="4395194" cy="3741738"/>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753F12-29D9-4707-B992-E80E361DCBED}" type="datetime1">
              <a:rPr lang="en-US" smtClean="0"/>
              <a:pPr/>
              <a:t>3/27/2022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 xmlns:p14="http://schemas.microsoft.com/office/powerpoint/2010/main" val="10988976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57A6F52-2CB6-4207-B3C0-5D7D112128A7}" type="datetime1">
              <a:rPr lang="en-US" smtClean="0"/>
              <a:pPr/>
              <a:t>3/27/2022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 xmlns:p14="http://schemas.microsoft.com/office/powerpoint/2010/main" val="149026181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33C7D41-B0B1-41D5-996A-9DA88DA498B7}" type="datetime1">
              <a:rPr lang="en-US" smtClean="0"/>
              <a:pPr/>
              <a:t>3/27/2022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 xmlns:p14="http://schemas.microsoft.com/office/powerpoint/2010/main" val="291811532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652" y="1447800"/>
            <a:ext cx="3400178" cy="1447800"/>
          </a:xfrm>
        </p:spPr>
        <p:txBody>
          <a:bodyPr anchor="b"/>
          <a:lstStyle>
            <a:lvl1pPr algn="l">
              <a:defRPr sz="2399" b="0"/>
            </a:lvl1pPr>
          </a:lstStyle>
          <a:p>
            <a:r>
              <a:rPr lang="en-US"/>
              <a:t>Click to edit Master title style</a:t>
            </a:r>
            <a:endParaRPr lang="en-US" dirty="0"/>
          </a:p>
        </p:txBody>
      </p:sp>
      <p:sp>
        <p:nvSpPr>
          <p:cNvPr id="3" name="Content Placeholder 2"/>
          <p:cNvSpPr>
            <a:spLocks noGrp="1"/>
          </p:cNvSpPr>
          <p:nvPr>
            <p:ph idx="1"/>
          </p:nvPr>
        </p:nvSpPr>
        <p:spPr>
          <a:xfrm>
            <a:off x="4783370" y="1447800"/>
            <a:ext cx="5194644" cy="4572000"/>
          </a:xfrm>
        </p:spPr>
        <p:txBody>
          <a:bodyPr anchor="ctr">
            <a:normAutofit/>
          </a:bodyPr>
          <a:lstStyle>
            <a:lvl1pPr>
              <a:defRPr sz="1999"/>
            </a:lvl1pPr>
            <a:lvl2pPr>
              <a:defRPr sz="1799"/>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653" y="3129281"/>
            <a:ext cx="3400177" cy="2895599"/>
          </a:xfrm>
        </p:spPr>
        <p:txBody>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1C73512-FAB1-467E-90A7-125A3AD1955D}" type="datetime1">
              <a:rPr lang="en-US" smtClean="0"/>
              <a:pPr/>
              <a:t>3/27/2022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 xmlns:p14="http://schemas.microsoft.com/office/powerpoint/2010/main" val="220132638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606" y="1854192"/>
            <a:ext cx="5091580" cy="1574808"/>
          </a:xfrm>
        </p:spPr>
        <p:txBody>
          <a:bodyPr anchor="b">
            <a:normAutofit/>
          </a:bodyPr>
          <a:lstStyle>
            <a:lvl1pPr algn="l">
              <a:defRPr sz="35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7736" y="1143000"/>
            <a:ext cx="3199567"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654" y="3657600"/>
            <a:ext cx="5083655" cy="1371600"/>
          </a:xfrm>
        </p:spPr>
        <p:txBody>
          <a:bodyPr>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4939C8-C669-4A24-8199-38DEA9CC11B5}" type="datetime1">
              <a:rPr lang="en-US" smtClean="0"/>
              <a:pPr/>
              <a:t>3/27/2022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 xmlns:p14="http://schemas.microsoft.com/office/powerpoint/2010/main" val="154320107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6000">
              <a:schemeClr val="accent6">
                <a:lumMod val="67000"/>
              </a:schemeClr>
            </a:gs>
            <a:gs pos="32000">
              <a:schemeClr val="accent6">
                <a:lumMod val="97000"/>
                <a:lumOff val="3000"/>
              </a:schemeClr>
            </a:gs>
            <a:gs pos="0">
              <a:schemeClr val="accent6">
                <a:lumMod val="60000"/>
                <a:lumOff val="4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cstate="print">
            <a:extLst>
              <a:ext uri="{28A0092B-C50C-407E-A947-70E740481C1C}">
                <a14:useLocalDpi xmlns="" xmlns:a14="http://schemas.microsoft.com/office/drawing/2010/main" val="0"/>
              </a:ext>
            </a:extLst>
          </a:blip>
          <a:srcRect l="3613"/>
          <a:stretch/>
        </p:blipFill>
        <p:spPr>
          <a:xfrm>
            <a:off x="0" y="2669686"/>
            <a:ext cx="4035961" cy="4188315"/>
          </a:xfrm>
          <a:prstGeom prst="rect">
            <a:avLst/>
          </a:prstGeom>
        </p:spPr>
      </p:pic>
      <p:pic>
        <p:nvPicPr>
          <p:cNvPr id="7" name="Picture 6"/>
          <p:cNvPicPr>
            <a:picLocks noChangeAspect="1"/>
          </p:cNvPicPr>
          <p:nvPr/>
        </p:nvPicPr>
        <p:blipFill rotWithShape="1">
          <a:blip r:embed="rId20" cstate="print">
            <a:extLst>
              <a:ext uri="{28A0092B-C50C-407E-A947-70E740481C1C}">
                <a14:useLocalDpi xmlns="" xmlns:a14="http://schemas.microsoft.com/office/drawing/2010/main" val="0"/>
              </a:ext>
            </a:extLst>
          </a:blip>
          <a:srcRect l="35640"/>
          <a:stretch/>
        </p:blipFill>
        <p:spPr>
          <a:xfrm>
            <a:off x="0" y="2892348"/>
            <a:ext cx="1522016" cy="2365453"/>
          </a:xfrm>
          <a:prstGeom prst="rect">
            <a:avLst/>
          </a:prstGeom>
        </p:spPr>
      </p:pic>
      <p:sp>
        <p:nvSpPr>
          <p:cNvPr id="16" name="Oval 15"/>
          <p:cNvSpPr/>
          <p:nvPr/>
        </p:nvSpPr>
        <p:spPr>
          <a:xfrm>
            <a:off x="8606770" y="1676400"/>
            <a:ext cx="2818666"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cstate="print">
            <a:extLst>
              <a:ext uri="{28A0092B-C50C-407E-A947-70E740481C1C}">
                <a14:useLocalDpi xmlns="" xmlns:a14="http://schemas.microsoft.com/office/drawing/2010/main" val="0"/>
              </a:ext>
            </a:extLst>
          </a:blip>
          <a:srcRect t="28813"/>
          <a:stretch/>
        </p:blipFill>
        <p:spPr>
          <a:xfrm>
            <a:off x="7997330" y="1"/>
            <a:ext cx="1602969" cy="1141407"/>
          </a:xfrm>
          <a:prstGeom prst="rect">
            <a:avLst/>
          </a:prstGeom>
        </p:spPr>
      </p:pic>
      <p:pic>
        <p:nvPicPr>
          <p:cNvPr id="10" name="Picture 9"/>
          <p:cNvPicPr>
            <a:picLocks noChangeAspect="1"/>
          </p:cNvPicPr>
          <p:nvPr/>
        </p:nvPicPr>
        <p:blipFill rotWithShape="1">
          <a:blip r:embed="rId22" cstate="print">
            <a:extLst>
              <a:ext uri="{28A0092B-C50C-407E-A947-70E740481C1C}">
                <a14:useLocalDpi xmlns="" xmlns:a14="http://schemas.microsoft.com/office/drawing/2010/main" val="0"/>
              </a:ext>
            </a:extLst>
          </a:blip>
          <a:srcRect b="23320"/>
          <a:stretch/>
        </p:blipFill>
        <p:spPr>
          <a:xfrm>
            <a:off x="8603637" y="6096000"/>
            <a:ext cx="993475" cy="762000"/>
          </a:xfrm>
          <a:prstGeom prst="rect">
            <a:avLst/>
          </a:prstGeom>
        </p:spPr>
      </p:pic>
      <p:sp>
        <p:nvSpPr>
          <p:cNvPr id="14" name="Rectangle 13"/>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5943" y="452718"/>
            <a:ext cx="9402274"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025" y="2052919"/>
            <a:ext cx="894421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2866" y="1790741"/>
            <a:ext cx="990599" cy="304720"/>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1C74C4B-4D01-4627-9973-5EABAE44F6B4}" type="datetime1">
              <a:rPr lang="en-US" smtClean="0"/>
              <a:pPr/>
              <a:t>3/27/2022</a:t>
            </a:fld>
            <a:endParaRPr lang="en-US"/>
          </a:p>
        </p:txBody>
      </p:sp>
      <p:sp>
        <p:nvSpPr>
          <p:cNvPr id="5" name="Footer Placeholder 4"/>
          <p:cNvSpPr>
            <a:spLocks noGrp="1"/>
          </p:cNvSpPr>
          <p:nvPr>
            <p:ph type="ftr" sz="quarter" idx="3"/>
          </p:nvPr>
        </p:nvSpPr>
        <p:spPr>
          <a:xfrm rot="5400000">
            <a:off x="8948740" y="3225337"/>
            <a:ext cx="3859795" cy="304722"/>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49844" y="295730"/>
            <a:ext cx="837981" cy="767687"/>
          </a:xfrm>
          <a:prstGeom prst="rect">
            <a:avLst/>
          </a:prstGeom>
        </p:spPr>
        <p:txBody>
          <a:bodyPr vert="horz" lIns="91440" tIns="45720" rIns="91440" bIns="45720" rtlCol="0" anchor="b"/>
          <a:lstStyle>
            <a:lvl1pPr algn="ctr">
              <a:defRPr sz="2799" b="0" i="0">
                <a:solidFill>
                  <a:schemeClr val="tx1">
                    <a:tint val="75000"/>
                  </a:schemeClr>
                </a:solidFill>
              </a:defRPr>
            </a:lvl1pPr>
          </a:lstStyle>
          <a:p>
            <a:fld id="{DF28FB93-0A08-4E7D-8E63-9EFA29F1E093}" type="slidenum">
              <a:rPr lang="en-US" smtClean="0"/>
              <a:pPr/>
              <a:t>‹#›</a:t>
            </a:fld>
            <a:endParaRPr lang="en-US"/>
          </a:p>
        </p:txBody>
      </p:sp>
    </p:spTree>
    <p:extLst>
      <p:ext uri="{BB962C8B-B14F-4D97-AF65-F5344CB8AC3E}">
        <p14:creationId xmlns="" xmlns:p14="http://schemas.microsoft.com/office/powerpoint/2010/main" val="285614911"/>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hf hdr="0" ftr="0" dt="0"/>
  <p:txStyles>
    <p:titleStyle>
      <a:lvl1pPr algn="l" defTabSz="457063" rtl="0" eaLnBrk="1" latinLnBrk="0" hangingPunct="1">
        <a:spcBef>
          <a:spcPct val="0"/>
        </a:spcBef>
        <a:buNone/>
        <a:defRPr sz="4199"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ts val="1000"/>
        </a:spcBef>
        <a:spcAft>
          <a:spcPts val="0"/>
        </a:spcAft>
        <a:buClr>
          <a:schemeClr val="bg2">
            <a:lumMod val="40000"/>
            <a:lumOff val="60000"/>
          </a:schemeClr>
        </a:buClr>
        <a:buSzPct val="80000"/>
        <a:buFont typeface="Wingdings 3" charset="2"/>
        <a:buChar char=""/>
        <a:defRPr sz="1999" b="0" i="0" kern="1200">
          <a:solidFill>
            <a:schemeClr val="tx1"/>
          </a:solidFill>
          <a:latin typeface="+mj-lt"/>
          <a:ea typeface="+mj-ea"/>
          <a:cs typeface="+mj-cs"/>
        </a:defRPr>
      </a:lvl1pPr>
      <a:lvl2pPr marL="742727" indent="-285664" algn="l" defTabSz="457063" rtl="0" eaLnBrk="1" latinLnBrk="0" hangingPunct="1">
        <a:spcBef>
          <a:spcPts val="1000"/>
        </a:spcBef>
        <a:spcAft>
          <a:spcPts val="0"/>
        </a:spcAft>
        <a:buClr>
          <a:schemeClr val="bg2">
            <a:lumMod val="40000"/>
            <a:lumOff val="60000"/>
          </a:schemeClr>
        </a:buClr>
        <a:buSzPct val="80000"/>
        <a:buFont typeface="Wingdings 3" charset="2"/>
        <a:buChar char=""/>
        <a:defRPr sz="1799" b="0" i="0" kern="1200">
          <a:solidFill>
            <a:schemeClr val="tx1"/>
          </a:solidFill>
          <a:latin typeface="+mj-lt"/>
          <a:ea typeface="+mj-ea"/>
          <a:cs typeface="+mj-cs"/>
        </a:defRPr>
      </a:lvl2pPr>
      <a:lvl3pPr marL="1142657"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599720"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6783"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5248"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0908"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7971"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5034"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gif"/></Relationships>
</file>

<file path=ppt/slides/_rels/slide10.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0.gif"/></Relationships>
</file>

<file path=ppt/slides/_rels/slide25.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10.gif"/></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10.gif"/><Relationship Id="rId4" Type="http://schemas.openxmlformats.org/officeDocument/2006/relationships/image" Target="../media/image34.png"/></Relationships>
</file>

<file path=ppt/slides/_rels/slide5.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amexglobalbusinesstravel.com/the-atlas/flight-price-predictor/" TargetMode="External"/><Relationship Id="rId2" Type="http://schemas.openxmlformats.org/officeDocument/2006/relationships/hyperlink" Target="https://www.sciencedirect.com/science/article/pii/S131915781830884X" TargetMode="External"/><Relationship Id="rId1" Type="http://schemas.openxmlformats.org/officeDocument/2006/relationships/slideLayout" Target="../slideLayouts/slideLayout2.xml"/><Relationship Id="rId4" Type="http://schemas.openxmlformats.org/officeDocument/2006/relationships/image" Target="../media/image10.gif"/></Relationships>
</file>

<file path=ppt/slides/_rels/slide60.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hyperlink" Target="https://www.yatra.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7469" y="-1600199"/>
            <a:ext cx="10940155" cy="3841376"/>
          </a:xfrm>
        </p:spPr>
        <p:txBody>
          <a:bodyPr/>
          <a:lstStyle/>
          <a:p>
            <a:pPr algn="ctr"/>
            <a:r>
              <a:rPr lang="en-US" sz="5400" i="1" dirty="0">
                <a:effectLst>
                  <a:outerShdw blurRad="38100" dist="38100" dir="2700000" algn="tl">
                    <a:srgbClr val="000000">
                      <a:alpha val="43137"/>
                    </a:srgbClr>
                  </a:outerShdw>
                </a:effectLst>
              </a:rPr>
              <a:t>FLIGHT PRICE PREDICTION PRESENTATION</a:t>
            </a:r>
          </a:p>
        </p:txBody>
      </p:sp>
      <p:sp>
        <p:nvSpPr>
          <p:cNvPr id="3" name="Subtitle 2"/>
          <p:cNvSpPr>
            <a:spLocks noGrp="1"/>
          </p:cNvSpPr>
          <p:nvPr>
            <p:ph type="subTitle" idx="1"/>
          </p:nvPr>
        </p:nvSpPr>
        <p:spPr>
          <a:xfrm>
            <a:off x="116541" y="5719482"/>
            <a:ext cx="9365074" cy="1021977"/>
          </a:xfrm>
        </p:spPr>
        <p:txBody>
          <a:bodyPr/>
          <a:lstStyle/>
          <a:p>
            <a:r>
              <a:rPr lang="en-US" b="1" dirty="0" smtClean="0">
                <a:solidFill>
                  <a:schemeClr val="tx1"/>
                </a:solidFill>
                <a:effectLst>
                  <a:outerShdw blurRad="38100" dist="38100" dir="2700000" algn="tl">
                    <a:srgbClr val="000000">
                      <a:alpha val="43137"/>
                    </a:srgbClr>
                  </a:outerShdw>
                </a:effectLst>
              </a:rPr>
              <a:t>Submitted by : </a:t>
            </a:r>
            <a:r>
              <a:rPr lang="en-US" b="1" dirty="0" err="1" smtClean="0">
                <a:solidFill>
                  <a:schemeClr val="tx1"/>
                </a:solidFill>
                <a:effectLst>
                  <a:outerShdw blurRad="38100" dist="38100" dir="2700000" algn="tl">
                    <a:srgbClr val="000000">
                      <a:alpha val="43137"/>
                    </a:srgbClr>
                  </a:outerShdw>
                </a:effectLst>
              </a:rPr>
              <a:t>Yatendra</a:t>
            </a:r>
            <a:r>
              <a:rPr lang="en-US" b="1" dirty="0" smtClean="0">
                <a:solidFill>
                  <a:schemeClr val="tx1"/>
                </a:solidFill>
                <a:effectLst>
                  <a:outerShdw blurRad="38100" dist="38100" dir="2700000" algn="tl">
                    <a:srgbClr val="000000">
                      <a:alpha val="43137"/>
                    </a:srgbClr>
                  </a:outerShdw>
                </a:effectLst>
              </a:rPr>
              <a:t> </a:t>
            </a:r>
            <a:r>
              <a:rPr lang="en-US" b="1" dirty="0" err="1" smtClean="0">
                <a:solidFill>
                  <a:schemeClr val="tx1"/>
                </a:solidFill>
                <a:effectLst>
                  <a:outerShdw blurRad="38100" dist="38100" dir="2700000" algn="tl">
                    <a:srgbClr val="000000">
                      <a:alpha val="43137"/>
                    </a:srgbClr>
                  </a:outerShdw>
                </a:effectLst>
              </a:rPr>
              <a:t>jha</a:t>
            </a:r>
            <a:endParaRPr lang="en-US" b="1" dirty="0">
              <a:solidFill>
                <a:schemeClr val="tx1"/>
              </a:solidFill>
              <a:effectLst>
                <a:outerShdw blurRad="38100" dist="38100" dir="2700000" algn="tl">
                  <a:srgbClr val="000000">
                    <a:alpha val="43137"/>
                  </a:srgbClr>
                </a:outerShdw>
              </a:effectLst>
            </a:endParaRPr>
          </a:p>
        </p:txBody>
      </p:sp>
      <p:pic>
        <p:nvPicPr>
          <p:cNvPr id="12" name="Picture 11">
            <a:extLst>
              <a:ext uri="{FF2B5EF4-FFF2-40B4-BE49-F238E27FC236}">
                <a16:creationId xmlns="" xmlns:a16="http://schemas.microsoft.com/office/drawing/2014/main" id="{E422EE09-FEDC-40A7-93A5-00D48C439DA3}"/>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805937" y="-1832338"/>
            <a:ext cx="10284321" cy="6856214"/>
          </a:xfrm>
          <a:prstGeom prst="rect">
            <a:avLst/>
          </a:prstGeom>
        </p:spPr>
      </p:pic>
      <p:sp>
        <p:nvSpPr>
          <p:cNvPr id="4" name="Slide Number Placeholder 3">
            <a:extLst>
              <a:ext uri="{FF2B5EF4-FFF2-40B4-BE49-F238E27FC236}">
                <a16:creationId xmlns="" xmlns:a16="http://schemas.microsoft.com/office/drawing/2014/main" id="{374C5025-14C5-4BC8-8255-ADF36B218767}"/>
              </a:ext>
            </a:extLst>
          </p:cNvPr>
          <p:cNvSpPr>
            <a:spLocks noGrp="1"/>
          </p:cNvSpPr>
          <p:nvPr>
            <p:ph type="sldNum" sz="quarter" idx="12"/>
          </p:nvPr>
        </p:nvSpPr>
        <p:spPr/>
        <p:txBody>
          <a:bodyPr/>
          <a:lstStyle/>
          <a:p>
            <a:fld id="{DF28FB93-0A08-4E7D-8E63-9EFA29F1E093}" type="slidenum">
              <a:rPr lang="en-US" smtClean="0"/>
              <a:pPr/>
              <a:t>1</a:t>
            </a:fld>
            <a:endParaRPr lang="en-US"/>
          </a:p>
        </p:txBody>
      </p:sp>
      <p:pic>
        <p:nvPicPr>
          <p:cNvPr id="8" name="Picture 7">
            <a:extLst>
              <a:ext uri="{FF2B5EF4-FFF2-40B4-BE49-F238E27FC236}">
                <a16:creationId xmlns="" xmlns:a16="http://schemas.microsoft.com/office/drawing/2014/main" id="{6C4118F5-8129-4E73-B1FA-2CE43E927110}"/>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5889241" y="3331270"/>
            <a:ext cx="6183043" cy="3499836"/>
          </a:xfrm>
          <a:prstGeom prst="rect">
            <a:avLst/>
          </a:prstGeom>
        </p:spPr>
      </p:pic>
      <p:pic>
        <p:nvPicPr>
          <p:cNvPr id="6" name="Picture 5">
            <a:extLst>
              <a:ext uri="{FF2B5EF4-FFF2-40B4-BE49-F238E27FC236}">
                <a16:creationId xmlns="" xmlns:a16="http://schemas.microsoft.com/office/drawing/2014/main" id="{BD227BA6-2CF7-4B1D-9A92-03DA04554B73}"/>
              </a:ext>
            </a:extLst>
          </p:cNvPr>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201536" y="-381000"/>
            <a:ext cx="4572000" cy="3533775"/>
          </a:xfrm>
          <a:prstGeom prst="rect">
            <a:avLst/>
          </a:prstGeom>
        </p:spPr>
      </p:pic>
    </p:spTree>
    <p:extLst>
      <p:ext uri="{BB962C8B-B14F-4D97-AF65-F5344CB8AC3E}">
        <p14:creationId xmlns="" xmlns:p14="http://schemas.microsoft.com/office/powerpoint/2010/main" val="242175675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57E3B7CC-0EE2-4055-BE63-F42AE4C33AFB}"/>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2774423" y="2077419"/>
            <a:ext cx="6639978" cy="3240539"/>
          </a:xfrm>
          <a:prstGeom prst="rect">
            <a:avLst/>
          </a:prstGeom>
        </p:spPr>
      </p:pic>
      <p:pic>
        <p:nvPicPr>
          <p:cNvPr id="3" name="Picture 2">
            <a:extLst>
              <a:ext uri="{FF2B5EF4-FFF2-40B4-BE49-F238E27FC236}">
                <a16:creationId xmlns="" xmlns:a16="http://schemas.microsoft.com/office/drawing/2014/main" id="{26BFAE0F-0211-4DB8-9128-22D3F131E76E}"/>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761236" y="2514600"/>
            <a:ext cx="4572000" cy="4572000"/>
          </a:xfrm>
          <a:prstGeom prst="rect">
            <a:avLst/>
          </a:prstGeom>
        </p:spPr>
      </p:pic>
    </p:spTree>
    <p:extLst>
      <p:ext uri="{BB962C8B-B14F-4D97-AF65-F5344CB8AC3E}">
        <p14:creationId xmlns="" xmlns:p14="http://schemas.microsoft.com/office/powerpoint/2010/main" val="122950580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2F44CFE-B413-404B-A372-D1ECAE5511AF}"/>
              </a:ext>
            </a:extLst>
          </p:cNvPr>
          <p:cNvSpPr>
            <a:spLocks noGrp="1"/>
          </p:cNvSpPr>
          <p:nvPr>
            <p:ph type="title"/>
          </p:nvPr>
        </p:nvSpPr>
        <p:spPr/>
        <p:txBody>
          <a:bodyPr/>
          <a:lstStyle/>
          <a:p>
            <a:r>
              <a:rPr lang="en-IN" dirty="0">
                <a:solidFill>
                  <a:schemeClr val="tx1"/>
                </a:solidFill>
              </a:rPr>
              <a:t>Analytical Problem Framing</a:t>
            </a:r>
            <a:endParaRPr lang="en-IN" dirty="0"/>
          </a:p>
        </p:txBody>
      </p:sp>
      <p:sp>
        <p:nvSpPr>
          <p:cNvPr id="3" name="Content Placeholder 2">
            <a:extLst>
              <a:ext uri="{FF2B5EF4-FFF2-40B4-BE49-F238E27FC236}">
                <a16:creationId xmlns="" xmlns:a16="http://schemas.microsoft.com/office/drawing/2014/main" id="{6259E922-0986-4B6E-8E20-F015B4B9799F}"/>
              </a:ext>
            </a:extLst>
          </p:cNvPr>
          <p:cNvSpPr>
            <a:spLocks noGrp="1"/>
          </p:cNvSpPr>
          <p:nvPr>
            <p:ph idx="1"/>
          </p:nvPr>
        </p:nvSpPr>
        <p:spPr/>
        <p:txBody>
          <a:bodyPr>
            <a:normAutofit/>
          </a:bodyPr>
          <a:lstStyle/>
          <a:p>
            <a:r>
              <a:rPr lang="en-IN" sz="2099" b="1" dirty="0">
                <a:latin typeface="Arial" panose="020B0604020202020204" pitchFamily="34" charset="0"/>
                <a:ea typeface="Calibri" panose="020F0502020204030204" pitchFamily="34" charset="0"/>
                <a:cs typeface="Arial" panose="020B0604020202020204" pitchFamily="34" charset="0"/>
              </a:rPr>
              <a:t>Dataset Description </a:t>
            </a:r>
            <a:endParaRPr lang="en-IN" sz="2099" dirty="0">
              <a:latin typeface="Arial" panose="020B0604020202020204" pitchFamily="34" charset="0"/>
              <a:ea typeface="Calibri" panose="020F0502020204030204" pitchFamily="34" charset="0"/>
              <a:cs typeface="Arial" panose="020B0604020202020204" pitchFamily="34" charset="0"/>
            </a:endParaRPr>
          </a:p>
          <a:p>
            <a:pPr marL="457063">
              <a:lnSpc>
                <a:spcPct val="107000"/>
              </a:lnSpc>
              <a:spcAft>
                <a:spcPts val="800"/>
              </a:spcAft>
            </a:pPr>
            <a:r>
              <a:rPr lang="en-IN" sz="1799" b="1" dirty="0">
                <a:latin typeface="Arial" panose="020B0604020202020204" pitchFamily="34" charset="0"/>
                <a:ea typeface="Calibri" panose="020F0502020204030204" pitchFamily="34" charset="0"/>
                <a:cs typeface="Arial" panose="020B0604020202020204" pitchFamily="34" charset="0"/>
              </a:rPr>
              <a:t>The Independent Feature columns are</a:t>
            </a:r>
            <a:r>
              <a:rPr lang="en-IN" sz="1799" dirty="0">
                <a:latin typeface="Arial" panose="020B0604020202020204" pitchFamily="34" charset="0"/>
                <a:ea typeface="Calibri" panose="020F0502020204030204" pitchFamily="34" charset="0"/>
                <a:cs typeface="Arial" panose="020B0604020202020204" pitchFamily="34" charset="0"/>
              </a:rPr>
              <a:t>:</a:t>
            </a:r>
          </a:p>
          <a:p>
            <a:pPr>
              <a:spcBef>
                <a:spcPts val="1200"/>
              </a:spcBef>
              <a:buFont typeface="Symbol" panose="05050102010706020507" pitchFamily="18" charset="2"/>
              <a:buChar char=""/>
            </a:pPr>
            <a:r>
              <a:rPr lang="en-IN" sz="1799" dirty="0">
                <a:latin typeface="Arial" panose="020B0604020202020204" pitchFamily="34" charset="0"/>
                <a:ea typeface="Times New Roman" panose="02020603050405020304" pitchFamily="18" charset="0"/>
                <a:cs typeface="Arial" panose="020B0604020202020204" pitchFamily="34" charset="0"/>
              </a:rPr>
              <a:t>Airline: The name of the airline. </a:t>
            </a:r>
          </a:p>
          <a:p>
            <a:pPr>
              <a:spcBef>
                <a:spcPts val="1200"/>
              </a:spcBef>
              <a:buFont typeface="Symbol" panose="05050102010706020507" pitchFamily="18" charset="2"/>
              <a:buChar char=""/>
            </a:pPr>
            <a:r>
              <a:rPr lang="en-IN" sz="1799" dirty="0">
                <a:latin typeface="Arial" panose="020B0604020202020204" pitchFamily="34" charset="0"/>
                <a:ea typeface="Times New Roman" panose="02020603050405020304" pitchFamily="18" charset="0"/>
                <a:cs typeface="Arial" panose="020B0604020202020204" pitchFamily="34" charset="0"/>
              </a:rPr>
              <a:t>Flight Number: Number of Flight</a:t>
            </a:r>
          </a:p>
          <a:p>
            <a:pPr>
              <a:spcBef>
                <a:spcPts val="1200"/>
              </a:spcBef>
              <a:buFont typeface="Symbol" panose="05050102010706020507" pitchFamily="18" charset="2"/>
              <a:buChar char=""/>
            </a:pPr>
            <a:r>
              <a:rPr lang="en-IN" sz="1799" dirty="0">
                <a:latin typeface="Arial" panose="020B0604020202020204" pitchFamily="34" charset="0"/>
                <a:ea typeface="Times New Roman" panose="02020603050405020304" pitchFamily="18" charset="0"/>
                <a:cs typeface="Arial" panose="020B0604020202020204" pitchFamily="34" charset="0"/>
              </a:rPr>
              <a:t>Date of Departure: The date of the journey</a:t>
            </a:r>
          </a:p>
          <a:p>
            <a:pPr>
              <a:spcBef>
                <a:spcPts val="1200"/>
              </a:spcBef>
              <a:buFont typeface="Symbol" panose="05050102010706020507" pitchFamily="18" charset="2"/>
              <a:buChar char=""/>
            </a:pPr>
            <a:r>
              <a:rPr lang="en-IN" sz="1799" dirty="0">
                <a:latin typeface="Arial" panose="020B0604020202020204" pitchFamily="34" charset="0"/>
                <a:ea typeface="Times New Roman" panose="02020603050405020304" pitchFamily="18" charset="0"/>
                <a:cs typeface="Arial" panose="020B0604020202020204" pitchFamily="34" charset="0"/>
              </a:rPr>
              <a:t>From: The source from which the service begins</a:t>
            </a:r>
          </a:p>
          <a:p>
            <a:pPr>
              <a:spcBef>
                <a:spcPts val="1200"/>
              </a:spcBef>
              <a:buFont typeface="Symbol" panose="05050102010706020507" pitchFamily="18" charset="2"/>
              <a:buChar char=""/>
            </a:pPr>
            <a:r>
              <a:rPr lang="en-IN" sz="1799" dirty="0">
                <a:latin typeface="Arial" panose="020B0604020202020204" pitchFamily="34" charset="0"/>
                <a:ea typeface="Times New Roman" panose="02020603050405020304" pitchFamily="18" charset="0"/>
                <a:cs typeface="Arial" panose="020B0604020202020204" pitchFamily="34" charset="0"/>
              </a:rPr>
              <a:t>To: The destination where the service ends</a:t>
            </a:r>
          </a:p>
          <a:p>
            <a:pPr>
              <a:spcBef>
                <a:spcPts val="1200"/>
              </a:spcBef>
              <a:buFont typeface="Symbol" panose="05050102010706020507" pitchFamily="18" charset="2"/>
              <a:buChar char=""/>
            </a:pPr>
            <a:r>
              <a:rPr lang="en-IN" sz="1799" dirty="0">
                <a:latin typeface="Arial" panose="020B0604020202020204" pitchFamily="34" charset="0"/>
                <a:ea typeface="Times New Roman" panose="02020603050405020304" pitchFamily="18" charset="0"/>
                <a:cs typeface="Arial" panose="020B0604020202020204" pitchFamily="34" charset="0"/>
              </a:rPr>
              <a:t>Duration: Total duration of the flight</a:t>
            </a:r>
          </a:p>
          <a:p>
            <a:pPr>
              <a:lnSpc>
                <a:spcPct val="107000"/>
              </a:lnSpc>
              <a:spcBef>
                <a:spcPts val="1200"/>
              </a:spcBef>
              <a:spcAft>
                <a:spcPts val="800"/>
              </a:spcAft>
              <a:buFont typeface="Symbol" panose="05050102010706020507" pitchFamily="18" charset="2"/>
              <a:buChar char=""/>
            </a:pPr>
            <a:r>
              <a:rPr lang="en-IN" sz="1799" dirty="0">
                <a:latin typeface="Arial" panose="020B0604020202020204" pitchFamily="34" charset="0"/>
                <a:ea typeface="Times New Roman" panose="02020603050405020304" pitchFamily="18" charset="0"/>
                <a:cs typeface="Arial" panose="020B0604020202020204" pitchFamily="34" charset="0"/>
              </a:rPr>
              <a:t>Total Stops: Total stops between the source and destination</a:t>
            </a:r>
            <a:r>
              <a:rPr lang="en-IN" sz="1799"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IN" sz="1799" dirty="0">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 xmlns:a16="http://schemas.microsoft.com/office/drawing/2014/main" id="{423B0747-7532-4D50-BEFD-DC4481C3C59F}"/>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761236" y="2514600"/>
            <a:ext cx="4572000" cy="4572000"/>
          </a:xfrm>
          <a:prstGeom prst="rect">
            <a:avLst/>
          </a:prstGeom>
        </p:spPr>
      </p:pic>
    </p:spTree>
    <p:extLst>
      <p:ext uri="{BB962C8B-B14F-4D97-AF65-F5344CB8AC3E}">
        <p14:creationId xmlns="" xmlns:p14="http://schemas.microsoft.com/office/powerpoint/2010/main" val="125890903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B7C7312-5D58-4849-8DCD-0681F900D8DF}"/>
              </a:ext>
            </a:extLst>
          </p:cNvPr>
          <p:cNvSpPr>
            <a:spLocks noGrp="1"/>
          </p:cNvSpPr>
          <p:nvPr>
            <p:ph type="title"/>
          </p:nvPr>
        </p:nvSpPr>
        <p:spPr/>
        <p:txBody>
          <a:bodyPr/>
          <a:lstStyle/>
          <a:p>
            <a:r>
              <a:rPr lang="en-IN" dirty="0">
                <a:solidFill>
                  <a:schemeClr val="tx1"/>
                </a:solidFill>
              </a:rPr>
              <a:t>Analytical Problem Framing</a:t>
            </a:r>
            <a:endParaRPr lang="en-IN" dirty="0"/>
          </a:p>
        </p:txBody>
      </p:sp>
      <p:sp>
        <p:nvSpPr>
          <p:cNvPr id="3" name="Content Placeholder 2">
            <a:extLst>
              <a:ext uri="{FF2B5EF4-FFF2-40B4-BE49-F238E27FC236}">
                <a16:creationId xmlns="" xmlns:a16="http://schemas.microsoft.com/office/drawing/2014/main" id="{80F1A7C3-CE78-420F-AA19-5D4C1ACA6BAA}"/>
              </a:ext>
            </a:extLst>
          </p:cNvPr>
          <p:cNvSpPr>
            <a:spLocks noGrp="1"/>
          </p:cNvSpPr>
          <p:nvPr>
            <p:ph idx="1"/>
          </p:nvPr>
        </p:nvSpPr>
        <p:spPr/>
        <p:txBody>
          <a:bodyPr/>
          <a:lstStyle/>
          <a:p>
            <a:pPr marL="365650" indent="0">
              <a:lnSpc>
                <a:spcPct val="107000"/>
              </a:lnSpc>
              <a:spcAft>
                <a:spcPts val="800"/>
              </a:spcAft>
              <a:buNone/>
            </a:pPr>
            <a:r>
              <a:rPr lang="en-IN" sz="1500" b="1" dirty="0">
                <a:latin typeface="Arial" panose="020B0604020202020204" pitchFamily="34" charset="0"/>
                <a:ea typeface="Calibri" panose="020F0502020204030204" pitchFamily="34" charset="0"/>
                <a:cs typeface="Arial" panose="020B0604020202020204" pitchFamily="34" charset="0"/>
              </a:rPr>
              <a:t>Target / Label Column:</a:t>
            </a:r>
            <a:endParaRPr lang="en-IN" sz="1500" dirty="0">
              <a:latin typeface="Arial" panose="020B0604020202020204" pitchFamily="34" charset="0"/>
              <a:ea typeface="Calibri" panose="020F0502020204030204" pitchFamily="34" charset="0"/>
              <a:cs typeface="Arial" panose="020B0604020202020204" pitchFamily="34" charset="0"/>
            </a:endParaRPr>
          </a:p>
          <a:p>
            <a:pPr marL="635317" lvl="1" indent="-342797">
              <a:lnSpc>
                <a:spcPct val="107000"/>
              </a:lnSpc>
              <a:spcAft>
                <a:spcPts val="800"/>
              </a:spcAft>
              <a:buFont typeface="Symbol" panose="05050102010706020507" pitchFamily="18" charset="2"/>
              <a:buChar char=""/>
            </a:pPr>
            <a:r>
              <a:rPr lang="en-IN" sz="1500" dirty="0">
                <a:latin typeface="Arial" panose="020B0604020202020204" pitchFamily="34" charset="0"/>
                <a:ea typeface="Calibri" panose="020F0502020204030204" pitchFamily="34" charset="0"/>
                <a:cs typeface="Arial" panose="020B0604020202020204" pitchFamily="34" charset="0"/>
              </a:rPr>
              <a:t>Price: The Price of the Ticket</a:t>
            </a:r>
          </a:p>
          <a:p>
            <a:endParaRPr lang="en-IN" dirty="0"/>
          </a:p>
        </p:txBody>
      </p:sp>
      <p:pic>
        <p:nvPicPr>
          <p:cNvPr id="4" name="Picture 3">
            <a:extLst>
              <a:ext uri="{FF2B5EF4-FFF2-40B4-BE49-F238E27FC236}">
                <a16:creationId xmlns="" xmlns:a16="http://schemas.microsoft.com/office/drawing/2014/main" id="{BFACB598-B728-4AD4-A95A-70440058F647}"/>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761236" y="2514600"/>
            <a:ext cx="4572000" cy="4572000"/>
          </a:xfrm>
          <a:prstGeom prst="rect">
            <a:avLst/>
          </a:prstGeom>
        </p:spPr>
      </p:pic>
    </p:spTree>
    <p:extLst>
      <p:ext uri="{BB962C8B-B14F-4D97-AF65-F5344CB8AC3E}">
        <p14:creationId xmlns="" xmlns:p14="http://schemas.microsoft.com/office/powerpoint/2010/main" val="209136537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BAC7C7E-83BB-448A-B13B-731C3810A86A}"/>
              </a:ext>
            </a:extLst>
          </p:cNvPr>
          <p:cNvSpPr>
            <a:spLocks noGrp="1"/>
          </p:cNvSpPr>
          <p:nvPr>
            <p:ph type="title"/>
          </p:nvPr>
        </p:nvSpPr>
        <p:spPr/>
        <p:txBody>
          <a:bodyPr/>
          <a:lstStyle/>
          <a:p>
            <a:r>
              <a:rPr lang="en-IN" dirty="0">
                <a:solidFill>
                  <a:schemeClr val="tx1"/>
                </a:solidFill>
              </a:rPr>
              <a:t>Analytical Problem Framing</a:t>
            </a:r>
            <a:endParaRPr lang="en-IN" dirty="0"/>
          </a:p>
        </p:txBody>
      </p:sp>
      <p:sp>
        <p:nvSpPr>
          <p:cNvPr id="3" name="Content Placeholder 2">
            <a:extLst>
              <a:ext uri="{FF2B5EF4-FFF2-40B4-BE49-F238E27FC236}">
                <a16:creationId xmlns="" xmlns:a16="http://schemas.microsoft.com/office/drawing/2014/main" id="{8945DCAE-1765-4EEE-9970-5FF9CE536CA1}"/>
              </a:ext>
            </a:extLst>
          </p:cNvPr>
          <p:cNvSpPr>
            <a:spLocks noGrp="1"/>
          </p:cNvSpPr>
          <p:nvPr>
            <p:ph idx="1"/>
          </p:nvPr>
        </p:nvSpPr>
        <p:spPr/>
        <p:txBody>
          <a:bodyPr/>
          <a:lstStyle/>
          <a:p>
            <a:pPr>
              <a:lnSpc>
                <a:spcPct val="107000"/>
              </a:lnSpc>
              <a:spcAft>
                <a:spcPts val="800"/>
              </a:spcAft>
            </a:pPr>
            <a:r>
              <a:rPr lang="en-IN" dirty="0">
                <a:latin typeface="Arial" panose="020B0604020202020204" pitchFamily="34" charset="0"/>
                <a:ea typeface="Calibri" panose="020F0502020204030204" pitchFamily="34" charset="0"/>
                <a:cs typeface="Arial" panose="020B0604020202020204" pitchFamily="34" charset="0"/>
              </a:rPr>
              <a:t>Data Pre-processing Done</a:t>
            </a:r>
          </a:p>
          <a:p>
            <a:pPr>
              <a:lnSpc>
                <a:spcPct val="107000"/>
              </a:lnSpc>
              <a:buFont typeface="Symbol" panose="05050102010706020507" pitchFamily="18" charset="2"/>
              <a:buChar char=""/>
            </a:pPr>
            <a:r>
              <a:rPr lang="en-IN" sz="1799" dirty="0">
                <a:latin typeface="Arial" panose="020B0604020202020204" pitchFamily="34" charset="0"/>
                <a:ea typeface="Calibri" panose="020F0502020204030204" pitchFamily="34" charset="0"/>
                <a:cs typeface="Arial" panose="020B0604020202020204" pitchFamily="34" charset="0"/>
              </a:rPr>
              <a:t>Duplicate data elements in various columns: ‘Airline’, ’From’,’ To’, which had their starting letters in upper case and lower case were converted to data elements starting with uppercase letters.</a:t>
            </a:r>
          </a:p>
          <a:p>
            <a:pPr>
              <a:lnSpc>
                <a:spcPct val="107000"/>
              </a:lnSpc>
              <a:buFont typeface="Symbol" panose="05050102010706020507" pitchFamily="18" charset="2"/>
              <a:buChar char=""/>
            </a:pPr>
            <a:r>
              <a:rPr lang="en-IN" sz="1799" dirty="0">
                <a:latin typeface="Arial" panose="020B0604020202020204" pitchFamily="34" charset="0"/>
                <a:ea typeface="Calibri" panose="020F0502020204030204" pitchFamily="34" charset="0"/>
                <a:cs typeface="Arial" panose="020B0604020202020204" pitchFamily="34" charset="0"/>
              </a:rPr>
              <a:t>Data in column ‘Price’ was converted to int64 data type.</a:t>
            </a:r>
          </a:p>
          <a:p>
            <a:pPr>
              <a:lnSpc>
                <a:spcPct val="107000"/>
              </a:lnSpc>
              <a:buFont typeface="Symbol" panose="05050102010706020507" pitchFamily="18" charset="2"/>
              <a:buChar char=""/>
            </a:pPr>
            <a:r>
              <a:rPr lang="en-IN" sz="1799" dirty="0">
                <a:latin typeface="Arial" panose="020B0604020202020204" pitchFamily="34" charset="0"/>
                <a:ea typeface="Calibri" panose="020F0502020204030204" pitchFamily="34" charset="0"/>
                <a:cs typeface="Arial" panose="020B0604020202020204" pitchFamily="34" charset="0"/>
              </a:rPr>
              <a:t>Columns: Unnamed: 0(just a series of numbers) was dropped since it doesn't contribute to building a good model for predicting the target variable values.</a:t>
            </a:r>
          </a:p>
          <a:p>
            <a:pPr>
              <a:lnSpc>
                <a:spcPct val="107000"/>
              </a:lnSpc>
              <a:spcAft>
                <a:spcPts val="800"/>
              </a:spcAft>
              <a:buFont typeface="Symbol" panose="05050102010706020507" pitchFamily="18" charset="2"/>
              <a:buChar char=""/>
            </a:pPr>
            <a:r>
              <a:rPr lang="en-IN" sz="1799" dirty="0">
                <a:latin typeface="Arial" panose="020B0604020202020204" pitchFamily="34" charset="0"/>
                <a:ea typeface="Calibri" panose="020F0502020204030204" pitchFamily="34" charset="0"/>
                <a:cs typeface="Arial" panose="020B0604020202020204" pitchFamily="34" charset="0"/>
              </a:rPr>
              <a:t>The Date format of certain data elements in ‘Date of Departure’ was changed to match the general Date format of majority of the data elements of the column.</a:t>
            </a:r>
          </a:p>
          <a:p>
            <a:endParaRPr lang="en-IN" dirty="0"/>
          </a:p>
        </p:txBody>
      </p:sp>
      <p:pic>
        <p:nvPicPr>
          <p:cNvPr id="4" name="Picture 3">
            <a:extLst>
              <a:ext uri="{FF2B5EF4-FFF2-40B4-BE49-F238E27FC236}">
                <a16:creationId xmlns="" xmlns:a16="http://schemas.microsoft.com/office/drawing/2014/main" id="{6345B841-A253-4BE9-B0FA-B430D3DF74F9}"/>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761236" y="2514600"/>
            <a:ext cx="4572000" cy="4572000"/>
          </a:xfrm>
          <a:prstGeom prst="rect">
            <a:avLst/>
          </a:prstGeom>
        </p:spPr>
      </p:pic>
      <p:pic>
        <p:nvPicPr>
          <p:cNvPr id="5" name="Picture 4">
            <a:extLst>
              <a:ext uri="{FF2B5EF4-FFF2-40B4-BE49-F238E27FC236}">
                <a16:creationId xmlns="" xmlns:a16="http://schemas.microsoft.com/office/drawing/2014/main" id="{FE2379C0-EDA4-4032-A5D9-6795F47189E5}"/>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913636" y="2667000"/>
            <a:ext cx="4572000" cy="4572000"/>
          </a:xfrm>
          <a:prstGeom prst="rect">
            <a:avLst/>
          </a:prstGeom>
        </p:spPr>
      </p:pic>
    </p:spTree>
    <p:extLst>
      <p:ext uri="{BB962C8B-B14F-4D97-AF65-F5344CB8AC3E}">
        <p14:creationId xmlns="" xmlns:p14="http://schemas.microsoft.com/office/powerpoint/2010/main" val="319781428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9F4F1E7-CBD1-4D26-B950-F7CE5B23DEE9}"/>
              </a:ext>
            </a:extLst>
          </p:cNvPr>
          <p:cNvSpPr>
            <a:spLocks noGrp="1"/>
          </p:cNvSpPr>
          <p:nvPr>
            <p:ph type="title"/>
          </p:nvPr>
        </p:nvSpPr>
        <p:spPr/>
        <p:txBody>
          <a:bodyPr/>
          <a:lstStyle/>
          <a:p>
            <a:r>
              <a:rPr lang="en-IN" dirty="0">
                <a:solidFill>
                  <a:schemeClr val="tx1"/>
                </a:solidFill>
              </a:rPr>
              <a:t>Analytical Problem Framing</a:t>
            </a:r>
            <a:endParaRPr lang="en-IN" dirty="0"/>
          </a:p>
        </p:txBody>
      </p:sp>
      <p:sp>
        <p:nvSpPr>
          <p:cNvPr id="3" name="Content Placeholder 2">
            <a:extLst>
              <a:ext uri="{FF2B5EF4-FFF2-40B4-BE49-F238E27FC236}">
                <a16:creationId xmlns="" xmlns:a16="http://schemas.microsoft.com/office/drawing/2014/main" id="{2CD45CB7-679F-4204-BC75-4F06FDFA506B}"/>
              </a:ext>
            </a:extLst>
          </p:cNvPr>
          <p:cNvSpPr>
            <a:spLocks noGrp="1"/>
          </p:cNvSpPr>
          <p:nvPr>
            <p:ph idx="1"/>
          </p:nvPr>
        </p:nvSpPr>
        <p:spPr/>
        <p:txBody>
          <a:bodyPr/>
          <a:lstStyle/>
          <a:p>
            <a:pPr marL="365650" indent="0">
              <a:lnSpc>
                <a:spcPct val="107000"/>
              </a:lnSpc>
              <a:spcAft>
                <a:spcPts val="800"/>
              </a:spcAft>
              <a:buNone/>
            </a:pPr>
            <a:r>
              <a:rPr lang="en-IN" b="1" dirty="0">
                <a:latin typeface="Arial" panose="020B0604020202020204" pitchFamily="34" charset="0"/>
                <a:ea typeface="Calibri" panose="020F0502020204030204" pitchFamily="34" charset="0"/>
                <a:cs typeface="Arial" panose="020B0604020202020204" pitchFamily="34" charset="0"/>
              </a:rPr>
              <a:t>Feature Engineering:</a:t>
            </a:r>
            <a:endParaRPr lang="en-IN" dirty="0">
              <a:latin typeface="Arial" panose="020B0604020202020204" pitchFamily="34" charset="0"/>
              <a:ea typeface="Calibri" panose="020F0502020204030204" pitchFamily="34" charset="0"/>
              <a:cs typeface="Arial" panose="020B0604020202020204" pitchFamily="34" charset="0"/>
            </a:endParaRPr>
          </a:p>
          <a:p>
            <a:pPr marL="635317" lvl="1" indent="-342797">
              <a:lnSpc>
                <a:spcPct val="107000"/>
              </a:lnSpc>
              <a:buFont typeface="Symbol" panose="05050102010706020507" pitchFamily="18" charset="2"/>
              <a:buChar char=""/>
            </a:pPr>
            <a:r>
              <a:rPr lang="en-IN" dirty="0">
                <a:latin typeface="Arial" panose="020B0604020202020204" pitchFamily="34" charset="0"/>
                <a:ea typeface="Calibri" panose="020F0502020204030204" pitchFamily="34" charset="0"/>
                <a:cs typeface="Times New Roman" panose="02020603050405020304" pitchFamily="18" charset="0"/>
              </a:rPr>
              <a:t>In order to better understand the relationships between Flight price and Air Fare attributes, ‘Day’, ’Date’ and ‘Month’ columns were created based on data of existing column: ‘Date of Departure’.</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635317" lvl="1" indent="-342797">
              <a:lnSpc>
                <a:spcPct val="107000"/>
              </a:lnSpc>
              <a:spcAft>
                <a:spcPts val="800"/>
              </a:spcAft>
              <a:buFont typeface="Symbol" panose="05050102010706020507" pitchFamily="18" charset="2"/>
              <a:buChar char=""/>
            </a:pPr>
            <a:r>
              <a:rPr lang="en-IN" dirty="0">
                <a:latin typeface="Arial" panose="020B0604020202020204" pitchFamily="34" charset="0"/>
                <a:ea typeface="Calibri" panose="020F0502020204030204" pitchFamily="34" charset="0"/>
                <a:cs typeface="Times New Roman" panose="02020603050405020304" pitchFamily="18" charset="0"/>
              </a:rPr>
              <a:t>The values in Column: ‘Duration’ were converted from Hours-Minutes format to minute format and the data type was converted to int64.</a:t>
            </a:r>
            <a:endParaRPr lang="en-IN" dirty="0">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 xmlns:a16="http://schemas.microsoft.com/office/drawing/2014/main" id="{0EE8F01D-A18A-461B-9792-E304F2E65957}"/>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761236" y="2514600"/>
            <a:ext cx="4572000" cy="4572000"/>
          </a:xfrm>
          <a:prstGeom prst="rect">
            <a:avLst/>
          </a:prstGeom>
        </p:spPr>
      </p:pic>
    </p:spTree>
    <p:extLst>
      <p:ext uri="{BB962C8B-B14F-4D97-AF65-F5344CB8AC3E}">
        <p14:creationId xmlns="" xmlns:p14="http://schemas.microsoft.com/office/powerpoint/2010/main" val="211284544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A9D9C3E-8BB0-4866-B929-FCFC44ED6F67}"/>
              </a:ext>
            </a:extLst>
          </p:cNvPr>
          <p:cNvSpPr>
            <a:spLocks noGrp="1"/>
          </p:cNvSpPr>
          <p:nvPr>
            <p:ph type="title"/>
          </p:nvPr>
        </p:nvSpPr>
        <p:spPr/>
        <p:txBody>
          <a:bodyPr/>
          <a:lstStyle/>
          <a:p>
            <a:r>
              <a:rPr lang="en-IN" dirty="0">
                <a:solidFill>
                  <a:schemeClr val="tx1"/>
                </a:solidFill>
              </a:rPr>
              <a:t>Analytical Problem Framing</a:t>
            </a:r>
            <a:endParaRPr lang="en-IN" dirty="0"/>
          </a:p>
        </p:txBody>
      </p:sp>
      <p:sp>
        <p:nvSpPr>
          <p:cNvPr id="3" name="Content Placeholder 2">
            <a:extLst>
              <a:ext uri="{FF2B5EF4-FFF2-40B4-BE49-F238E27FC236}">
                <a16:creationId xmlns="" xmlns:a16="http://schemas.microsoft.com/office/drawing/2014/main" id="{E4911C05-5872-4DA8-BB28-893FA8D0DCEC}"/>
              </a:ext>
            </a:extLst>
          </p:cNvPr>
          <p:cNvSpPr>
            <a:spLocks noGrp="1"/>
          </p:cNvSpPr>
          <p:nvPr>
            <p:ph idx="1"/>
          </p:nvPr>
        </p:nvSpPr>
        <p:spPr/>
        <p:txBody>
          <a:bodyPr/>
          <a:lstStyle/>
          <a:p>
            <a:r>
              <a:rPr lang="en-IN" dirty="0">
                <a:latin typeface="Arial" panose="020B0604020202020204" pitchFamily="34" charset="0"/>
                <a:ea typeface="Calibri" panose="020F0502020204030204" pitchFamily="34" charset="0"/>
                <a:cs typeface="Arial" panose="020B0604020202020204" pitchFamily="34" charset="0"/>
              </a:rPr>
              <a:t>Data Inputs- Logic- Output Relationships</a:t>
            </a:r>
          </a:p>
          <a:p>
            <a:r>
              <a:rPr lang="en-IN" sz="1799" dirty="0">
                <a:latin typeface="Arial" panose="020B0604020202020204" pitchFamily="34" charset="0"/>
                <a:ea typeface="Calibri" panose="020F0502020204030204" pitchFamily="34" charset="0"/>
                <a:cs typeface="Arial" panose="020B0604020202020204" pitchFamily="34" charset="0"/>
              </a:rPr>
              <a:t>The Datasets consist mainly of Int and Object data type variables. The relationships between the independent variables and dependent variable were analysed.</a:t>
            </a:r>
          </a:p>
          <a:p>
            <a:endParaRPr lang="en-IN" sz="1799" dirty="0">
              <a:latin typeface="Arial" panose="020B0604020202020204" pitchFamily="34" charset="0"/>
              <a:ea typeface="Calibri" panose="020F0502020204030204" pitchFamily="34" charset="0"/>
              <a:cs typeface="Arial" panose="020B0604020202020204" pitchFamily="34" charset="0"/>
            </a:endParaRPr>
          </a:p>
          <a:p>
            <a:endParaRPr lang="en-IN" dirty="0">
              <a:solidFill>
                <a:schemeClr val="tx1"/>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 xmlns:a16="http://schemas.microsoft.com/office/drawing/2014/main" id="{FD72A4DB-F6AA-4D81-850D-B3A4ADD1C039}"/>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761236" y="2514600"/>
            <a:ext cx="4572000" cy="4572000"/>
          </a:xfrm>
          <a:prstGeom prst="rect">
            <a:avLst/>
          </a:prstGeom>
        </p:spPr>
      </p:pic>
    </p:spTree>
    <p:extLst>
      <p:ext uri="{BB962C8B-B14F-4D97-AF65-F5344CB8AC3E}">
        <p14:creationId xmlns="" xmlns:p14="http://schemas.microsoft.com/office/powerpoint/2010/main" val="76744284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0CB0D80-2261-40F3-A91D-2CFE6827C027}"/>
              </a:ext>
            </a:extLst>
          </p:cNvPr>
          <p:cNvSpPr>
            <a:spLocks noGrp="1"/>
          </p:cNvSpPr>
          <p:nvPr>
            <p:ph type="title"/>
          </p:nvPr>
        </p:nvSpPr>
        <p:spPr/>
        <p:txBody>
          <a:bodyPr/>
          <a:lstStyle/>
          <a:p>
            <a:r>
              <a:rPr lang="en-US" dirty="0">
                <a:solidFill>
                  <a:schemeClr val="tx1"/>
                </a:solidFill>
              </a:rPr>
              <a:t>Hardware and Software Requirements and Tools Used</a:t>
            </a:r>
            <a:endParaRPr lang="en-IN" dirty="0">
              <a:solidFill>
                <a:schemeClr val="tx1"/>
              </a:solidFill>
            </a:endParaRPr>
          </a:p>
        </p:txBody>
      </p:sp>
      <p:sp>
        <p:nvSpPr>
          <p:cNvPr id="3" name="Content Placeholder 2">
            <a:extLst>
              <a:ext uri="{FF2B5EF4-FFF2-40B4-BE49-F238E27FC236}">
                <a16:creationId xmlns="" xmlns:a16="http://schemas.microsoft.com/office/drawing/2014/main" id="{BF895B63-9045-465B-9556-E8909186ED24}"/>
              </a:ext>
            </a:extLst>
          </p:cNvPr>
          <p:cNvSpPr>
            <a:spLocks noGrp="1"/>
          </p:cNvSpPr>
          <p:nvPr>
            <p:ph idx="1"/>
          </p:nvPr>
        </p:nvSpPr>
        <p:spPr/>
        <p:txBody>
          <a:bodyPr/>
          <a:lstStyle/>
          <a:p>
            <a:pPr>
              <a:lnSpc>
                <a:spcPct val="107000"/>
              </a:lnSpc>
              <a:spcAft>
                <a:spcPts val="800"/>
              </a:spcAft>
            </a:pPr>
            <a:r>
              <a:rPr lang="en-IN" b="1" dirty="0">
                <a:latin typeface="Arial" panose="020B0604020202020204" pitchFamily="34" charset="0"/>
                <a:ea typeface="Calibri" panose="020F0502020204030204" pitchFamily="34" charset="0"/>
                <a:cs typeface="Arial" panose="020B0604020202020204" pitchFamily="34" charset="0"/>
              </a:rPr>
              <a:t>Hardware Used:</a:t>
            </a:r>
            <a:endParaRPr lang="en-IN" dirty="0">
              <a:latin typeface="Arial" panose="020B0604020202020204" pitchFamily="34" charset="0"/>
              <a:ea typeface="Calibri" panose="020F0502020204030204" pitchFamily="34" charset="0"/>
              <a:cs typeface="Arial" panose="020B0604020202020204" pitchFamily="34" charset="0"/>
            </a:endParaRPr>
          </a:p>
          <a:p>
            <a:pPr>
              <a:lnSpc>
                <a:spcPct val="107000"/>
              </a:lnSpc>
              <a:buFont typeface="Symbol" panose="05050102010706020507" pitchFamily="18" charset="2"/>
              <a:buChar char=""/>
            </a:pPr>
            <a:r>
              <a:rPr lang="en-IN" sz="1799" dirty="0">
                <a:latin typeface="Arial" panose="020B0604020202020204" pitchFamily="34" charset="0"/>
                <a:ea typeface="Calibri" panose="020F0502020204030204" pitchFamily="34" charset="0"/>
                <a:cs typeface="Times New Roman" panose="02020603050405020304" pitchFamily="18" charset="0"/>
              </a:rPr>
              <a:t>Processor: Intel® Core™ i7-3520M CPU @ 2.90GHz</a:t>
            </a:r>
            <a:endParaRPr lang="en-IN" sz="1799"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buFont typeface="Symbol" panose="05050102010706020507" pitchFamily="18" charset="2"/>
              <a:buChar char=""/>
            </a:pPr>
            <a:r>
              <a:rPr lang="en-IN" sz="1799" dirty="0">
                <a:latin typeface="Arial" panose="020B0604020202020204" pitchFamily="34" charset="0"/>
                <a:ea typeface="Calibri" panose="020F0502020204030204" pitchFamily="34" charset="0"/>
                <a:cs typeface="Times New Roman" panose="02020603050405020304" pitchFamily="18" charset="0"/>
              </a:rPr>
              <a:t>Physical Memory: 12.0GB</a:t>
            </a:r>
            <a:endParaRPr lang="en-IN" sz="1799"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799" dirty="0">
                <a:latin typeface="Arial" panose="020B0604020202020204" pitchFamily="34" charset="0"/>
                <a:ea typeface="Calibri" panose="020F0502020204030204" pitchFamily="34" charset="0"/>
                <a:cs typeface="Times New Roman" panose="02020603050405020304" pitchFamily="18" charset="0"/>
              </a:rPr>
              <a:t>.</a:t>
            </a:r>
            <a:endParaRPr lang="en-IN" sz="1799" dirty="0">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 xmlns:a16="http://schemas.microsoft.com/office/drawing/2014/main" id="{D32097FF-5419-445D-BE31-ADDEF0D78C99}"/>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761236" y="2514600"/>
            <a:ext cx="4572000" cy="4572000"/>
          </a:xfrm>
          <a:prstGeom prst="rect">
            <a:avLst/>
          </a:prstGeom>
        </p:spPr>
      </p:pic>
    </p:spTree>
    <p:extLst>
      <p:ext uri="{BB962C8B-B14F-4D97-AF65-F5344CB8AC3E}">
        <p14:creationId xmlns="" xmlns:p14="http://schemas.microsoft.com/office/powerpoint/2010/main" val="414619646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D03C517-4567-47DE-AB7D-FD08466A8DFB}"/>
              </a:ext>
            </a:extLst>
          </p:cNvPr>
          <p:cNvSpPr>
            <a:spLocks noGrp="1"/>
          </p:cNvSpPr>
          <p:nvPr>
            <p:ph type="title"/>
          </p:nvPr>
        </p:nvSpPr>
        <p:spPr/>
        <p:txBody>
          <a:bodyPr/>
          <a:lstStyle/>
          <a:p>
            <a:r>
              <a:rPr lang="en-US" dirty="0">
                <a:solidFill>
                  <a:schemeClr val="tx1"/>
                </a:solidFill>
              </a:rPr>
              <a:t>Hardware and Software Requirements and Tools Used</a:t>
            </a:r>
            <a:endParaRPr lang="en-IN" dirty="0"/>
          </a:p>
        </p:txBody>
      </p:sp>
      <p:sp>
        <p:nvSpPr>
          <p:cNvPr id="3" name="Content Placeholder 2">
            <a:extLst>
              <a:ext uri="{FF2B5EF4-FFF2-40B4-BE49-F238E27FC236}">
                <a16:creationId xmlns="" xmlns:a16="http://schemas.microsoft.com/office/drawing/2014/main" id="{74BB618D-4CC1-4988-AA59-E1B0E1232AD3}"/>
              </a:ext>
            </a:extLst>
          </p:cNvPr>
          <p:cNvSpPr>
            <a:spLocks noGrp="1"/>
          </p:cNvSpPr>
          <p:nvPr>
            <p:ph idx="1"/>
          </p:nvPr>
        </p:nvSpPr>
        <p:spPr/>
        <p:txBody>
          <a:bodyPr>
            <a:normAutofit fontScale="92500" lnSpcReduction="10000"/>
          </a:bodyPr>
          <a:lstStyle/>
          <a:p>
            <a:pPr>
              <a:lnSpc>
                <a:spcPct val="107000"/>
              </a:lnSpc>
              <a:spcAft>
                <a:spcPts val="800"/>
              </a:spcAft>
            </a:pPr>
            <a:r>
              <a:rPr lang="en-IN" sz="2199" b="1" dirty="0">
                <a:latin typeface="Arial" panose="020B0604020202020204" pitchFamily="34" charset="0"/>
                <a:ea typeface="Calibri" panose="020F0502020204030204" pitchFamily="34" charset="0"/>
                <a:cs typeface="Arial" panose="020B0604020202020204" pitchFamily="34" charset="0"/>
              </a:rPr>
              <a:t>Software Used:</a:t>
            </a:r>
            <a:endParaRPr lang="en-IN" sz="2199" dirty="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buFont typeface="Symbol" panose="05050102010706020507" pitchFamily="18" charset="2"/>
              <a:buChar char=""/>
            </a:pPr>
            <a:r>
              <a:rPr lang="en-IN"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Windows 10 Operating System</a:t>
            </a:r>
          </a:p>
          <a:p>
            <a:pPr>
              <a:lnSpc>
                <a:spcPct val="107000"/>
              </a:lnSpc>
              <a:spcAft>
                <a:spcPts val="800"/>
              </a:spcAft>
              <a:buFont typeface="Symbol" panose="05050102010706020507" pitchFamily="18" charset="2"/>
              <a:buChar char=""/>
            </a:pPr>
            <a:r>
              <a:rPr lang="en-IN" dirty="0">
                <a:solidFill>
                  <a:schemeClr val="tx1"/>
                </a:solidFill>
                <a:effectLst/>
                <a:latin typeface="Arial" panose="020B0604020202020204" pitchFamily="34" charset="0"/>
                <a:ea typeface="Calibri" panose="020F0502020204030204" pitchFamily="34" charset="0"/>
              </a:rPr>
              <a:t>Anaconda Package and Environment Manager: Anaconda is a distribution of the Python and R programming languages for scientific computing, that aims to simplify package management and deployment. The distribution includes data-science packages suitable for Windows and provides a host of tools and environment for conducting Data Analytical and Scientific works. Anaconda provides all the necessary Python packages and libraries for Machine learning projects</a:t>
            </a:r>
            <a:endParaRPr lang="en-IN"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buFont typeface="Symbol" panose="05050102010706020507" pitchFamily="18" charset="2"/>
              <a:buChar char=""/>
            </a:pPr>
            <a:endParaRPr lang="en-IN" sz="1799" dirty="0">
              <a:latin typeface="Calibri" panose="020F0502020204030204" pitchFamily="34" charset="0"/>
              <a:ea typeface="Calibri" panose="020F0502020204030204" pitchFamily="34" charset="0"/>
              <a:cs typeface="Times New Roman" panose="02020603050405020304" pitchFamily="18" charset="0"/>
            </a:endParaRPr>
          </a:p>
          <a:p>
            <a:r>
              <a:rPr lang="en-IN" sz="1799" dirty="0">
                <a:latin typeface="Arial" panose="020B0604020202020204" pitchFamily="34" charset="0"/>
                <a:ea typeface="Calibri" panose="020F0502020204030204" pitchFamily="34" charset="0"/>
              </a:rPr>
              <a:t> </a:t>
            </a:r>
            <a:endParaRPr lang="en-IN" dirty="0">
              <a:solidFill>
                <a:schemeClr val="tx1"/>
              </a:solidFill>
            </a:endParaRPr>
          </a:p>
        </p:txBody>
      </p:sp>
      <p:pic>
        <p:nvPicPr>
          <p:cNvPr id="4" name="Picture 3">
            <a:extLst>
              <a:ext uri="{FF2B5EF4-FFF2-40B4-BE49-F238E27FC236}">
                <a16:creationId xmlns="" xmlns:a16="http://schemas.microsoft.com/office/drawing/2014/main" id="{6666CED3-E2C6-49B1-9720-061FD2CA7EAA}"/>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761236" y="2514600"/>
            <a:ext cx="4572000" cy="4572000"/>
          </a:xfrm>
          <a:prstGeom prst="rect">
            <a:avLst/>
          </a:prstGeom>
        </p:spPr>
      </p:pic>
    </p:spTree>
    <p:extLst>
      <p:ext uri="{BB962C8B-B14F-4D97-AF65-F5344CB8AC3E}">
        <p14:creationId xmlns="" xmlns:p14="http://schemas.microsoft.com/office/powerpoint/2010/main" val="19179026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3C4467C-DC0A-43C7-9748-BAC7E0151FB0}"/>
              </a:ext>
            </a:extLst>
          </p:cNvPr>
          <p:cNvSpPr>
            <a:spLocks noGrp="1"/>
          </p:cNvSpPr>
          <p:nvPr>
            <p:ph type="title"/>
          </p:nvPr>
        </p:nvSpPr>
        <p:spPr/>
        <p:txBody>
          <a:bodyPr/>
          <a:lstStyle/>
          <a:p>
            <a:r>
              <a:rPr lang="en-US" dirty="0">
                <a:solidFill>
                  <a:schemeClr val="tx1"/>
                </a:solidFill>
              </a:rPr>
              <a:t>Hardware and Software Requirements and Tools Used</a:t>
            </a:r>
            <a:endParaRPr lang="en-IN" dirty="0"/>
          </a:p>
        </p:txBody>
      </p:sp>
      <p:sp>
        <p:nvSpPr>
          <p:cNvPr id="3" name="Content Placeholder 2">
            <a:extLst>
              <a:ext uri="{FF2B5EF4-FFF2-40B4-BE49-F238E27FC236}">
                <a16:creationId xmlns="" xmlns:a16="http://schemas.microsoft.com/office/drawing/2014/main" id="{7840BD56-5338-4671-8937-7458385A8827}"/>
              </a:ext>
            </a:extLst>
          </p:cNvPr>
          <p:cNvSpPr>
            <a:spLocks noGrp="1"/>
          </p:cNvSpPr>
          <p:nvPr>
            <p:ph idx="1"/>
          </p:nvPr>
        </p:nvSpPr>
        <p:spPr/>
        <p:txBody>
          <a:bodyPr/>
          <a:lstStyle/>
          <a:p>
            <a:pPr>
              <a:lnSpc>
                <a:spcPct val="107000"/>
              </a:lnSpc>
              <a:buFont typeface="Symbol" panose="05050102010706020507" pitchFamily="18" charset="2"/>
              <a:buChar char=""/>
            </a:pPr>
            <a:r>
              <a:rPr lang="en-IN" sz="1799" dirty="0">
                <a:latin typeface="Arial" panose="020B0604020202020204" pitchFamily="34" charset="0"/>
                <a:ea typeface="Calibri" panose="020F0502020204030204" pitchFamily="34" charset="0"/>
                <a:cs typeface="Arial" panose="020B0604020202020204" pitchFamily="34" charset="0"/>
              </a:rPr>
              <a:t>Jupyter Notebook: The Jupyter Notebook is an open-source web application that allows data scientists to create and share documents that integrate live code, equations, computational output, visualizations, and other multimedia resources, along with explanatory text in a single document.</a:t>
            </a:r>
          </a:p>
          <a:p>
            <a:pPr>
              <a:lnSpc>
                <a:spcPct val="107000"/>
              </a:lnSpc>
              <a:spcAft>
                <a:spcPts val="800"/>
              </a:spcAft>
              <a:buFont typeface="Symbol" panose="05050102010706020507" pitchFamily="18" charset="2"/>
              <a:buChar char=""/>
            </a:pPr>
            <a:r>
              <a:rPr lang="en-IN" sz="1799" dirty="0">
                <a:latin typeface="Arial" panose="020B0604020202020204" pitchFamily="34" charset="0"/>
                <a:ea typeface="Calibri" panose="020F0502020204030204" pitchFamily="34" charset="0"/>
                <a:cs typeface="Arial" panose="020B0604020202020204" pitchFamily="34" charset="0"/>
              </a:rPr>
              <a:t>Python3: It is open source, interpreted, high level language and provides great approach for object-oriented programming. It is one of the best languages used for Data Analytics And Data science projects/application. Python provides numerous libraries to deal with mathematics, statistics and scientific function.</a:t>
            </a:r>
          </a:p>
          <a:p>
            <a:endParaRPr lang="en-IN" dirty="0">
              <a:solidFill>
                <a:schemeClr val="tx1"/>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 xmlns:a16="http://schemas.microsoft.com/office/drawing/2014/main" id="{98ED4F42-4CCE-4213-BD63-08039C76FEC5}"/>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761236" y="2514600"/>
            <a:ext cx="4572000" cy="4572000"/>
          </a:xfrm>
          <a:prstGeom prst="rect">
            <a:avLst/>
          </a:prstGeom>
        </p:spPr>
      </p:pic>
    </p:spTree>
    <p:extLst>
      <p:ext uri="{BB962C8B-B14F-4D97-AF65-F5344CB8AC3E}">
        <p14:creationId xmlns="" xmlns:p14="http://schemas.microsoft.com/office/powerpoint/2010/main" val="9458148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926668A-AAC1-4B66-ABAE-46F925A3755E}"/>
              </a:ext>
            </a:extLst>
          </p:cNvPr>
          <p:cNvSpPr>
            <a:spLocks noGrp="1"/>
          </p:cNvSpPr>
          <p:nvPr>
            <p:ph type="title"/>
          </p:nvPr>
        </p:nvSpPr>
        <p:spPr/>
        <p:txBody>
          <a:bodyPr/>
          <a:lstStyle/>
          <a:p>
            <a:r>
              <a:rPr lang="en-US" dirty="0">
                <a:solidFill>
                  <a:schemeClr val="tx1"/>
                </a:solidFill>
              </a:rPr>
              <a:t>Hardware and Software Requirements and Tools Used</a:t>
            </a:r>
            <a:endParaRPr lang="en-IN" dirty="0"/>
          </a:p>
        </p:txBody>
      </p:sp>
      <p:sp>
        <p:nvSpPr>
          <p:cNvPr id="3" name="Content Placeholder 2">
            <a:extLst>
              <a:ext uri="{FF2B5EF4-FFF2-40B4-BE49-F238E27FC236}">
                <a16:creationId xmlns="" xmlns:a16="http://schemas.microsoft.com/office/drawing/2014/main" id="{C64213CC-6BCC-421E-9533-361BDC994B57}"/>
              </a:ext>
            </a:extLst>
          </p:cNvPr>
          <p:cNvSpPr>
            <a:spLocks noGrp="1"/>
          </p:cNvSpPr>
          <p:nvPr>
            <p:ph idx="1"/>
          </p:nvPr>
        </p:nvSpPr>
        <p:spPr/>
        <p:txBody>
          <a:bodyPr>
            <a:normAutofit/>
          </a:bodyPr>
          <a:lstStyle/>
          <a:p>
            <a:pPr>
              <a:lnSpc>
                <a:spcPct val="107000"/>
              </a:lnSpc>
              <a:buFont typeface="Symbol" panose="05050102010706020507" pitchFamily="18" charset="2"/>
              <a:buChar char=""/>
            </a:pPr>
            <a:r>
              <a:rPr lang="en-IN" sz="1799" dirty="0">
                <a:latin typeface="Arial" panose="020B0604020202020204" pitchFamily="34" charset="0"/>
                <a:ea typeface="Calibri" panose="020F0502020204030204" pitchFamily="34" charset="0"/>
                <a:cs typeface="Arial" panose="020B0604020202020204" pitchFamily="34" charset="0"/>
              </a:rPr>
              <a:t>Python Libraries used:</a:t>
            </a:r>
          </a:p>
          <a:p>
            <a:pPr lvl="1">
              <a:lnSpc>
                <a:spcPct val="107000"/>
              </a:lnSpc>
              <a:buFont typeface="Courier New" panose="02070309020205020404" pitchFamily="49" charset="0"/>
              <a:buChar char="o"/>
            </a:pPr>
            <a:r>
              <a:rPr lang="en-IN" dirty="0">
                <a:latin typeface="Arial" panose="020B0604020202020204" pitchFamily="34" charset="0"/>
                <a:ea typeface="Calibri" panose="020F0502020204030204" pitchFamily="34" charset="0"/>
                <a:cs typeface="Arial" panose="020B0604020202020204" pitchFamily="34" charset="0"/>
              </a:rPr>
              <a:t>Pandas: For carrying out Data Analysis, Data Manipulation, Data Cleaning etc</a:t>
            </a:r>
          </a:p>
          <a:p>
            <a:pPr lvl="1">
              <a:lnSpc>
                <a:spcPct val="107000"/>
              </a:lnSpc>
              <a:buFont typeface="Courier New" panose="02070309020205020404" pitchFamily="49" charset="0"/>
              <a:buChar char="o"/>
            </a:pPr>
            <a:r>
              <a:rPr lang="en-IN" dirty="0">
                <a:latin typeface="Arial" panose="020B0604020202020204" pitchFamily="34" charset="0"/>
                <a:ea typeface="Calibri" panose="020F0502020204030204" pitchFamily="34" charset="0"/>
                <a:cs typeface="Arial" panose="020B0604020202020204" pitchFamily="34" charset="0"/>
              </a:rPr>
              <a:t>NumPy: For performing a variety of operations on the datasets.</a:t>
            </a:r>
          </a:p>
          <a:p>
            <a:pPr lvl="1">
              <a:lnSpc>
                <a:spcPct val="107000"/>
              </a:lnSpc>
              <a:buFont typeface="Courier New" panose="02070309020205020404" pitchFamily="49" charset="0"/>
              <a:buChar char="o"/>
            </a:pPr>
            <a:r>
              <a:rPr lang="en-IN" dirty="0">
                <a:latin typeface="Arial" panose="020B0604020202020204" pitchFamily="34" charset="0"/>
                <a:ea typeface="Calibri" panose="020F0502020204030204" pitchFamily="34" charset="0"/>
                <a:cs typeface="Arial" panose="020B0604020202020204" pitchFamily="34" charset="0"/>
              </a:rPr>
              <a:t>matplotlib.pyplot, Seaborn: For visualizing Data and various relationships between Feature and Label Columns</a:t>
            </a:r>
          </a:p>
          <a:p>
            <a:pPr lvl="1">
              <a:lnSpc>
                <a:spcPct val="107000"/>
              </a:lnSpc>
              <a:buFont typeface="Courier New" panose="02070309020205020404" pitchFamily="49" charset="0"/>
              <a:buChar char="o"/>
            </a:pPr>
            <a:r>
              <a:rPr lang="en-IN" dirty="0">
                <a:latin typeface="Arial" panose="020B0604020202020204" pitchFamily="34" charset="0"/>
                <a:ea typeface="Calibri" panose="020F0502020204030204" pitchFamily="34" charset="0"/>
                <a:cs typeface="Arial" panose="020B0604020202020204" pitchFamily="34" charset="0"/>
              </a:rPr>
              <a:t>SciPy: For performing operations on the datasets</a:t>
            </a:r>
          </a:p>
          <a:p>
            <a:pPr lvl="1">
              <a:lnSpc>
                <a:spcPct val="107000"/>
              </a:lnSpc>
              <a:buFont typeface="Courier New" panose="02070309020205020404" pitchFamily="49" charset="0"/>
              <a:buChar char="o"/>
            </a:pPr>
            <a:r>
              <a:rPr lang="en-IN" dirty="0">
                <a:latin typeface="Arial" panose="020B0604020202020204" pitchFamily="34" charset="0"/>
                <a:ea typeface="Calibri" panose="020F0502020204030204" pitchFamily="34" charset="0"/>
                <a:cs typeface="Arial" panose="020B0604020202020204" pitchFamily="34" charset="0"/>
              </a:rPr>
              <a:t>Stats models: For performing statistical analysis</a:t>
            </a:r>
          </a:p>
          <a:p>
            <a:pPr>
              <a:lnSpc>
                <a:spcPct val="107000"/>
              </a:lnSpc>
              <a:spcAft>
                <a:spcPts val="800"/>
              </a:spcAft>
              <a:buFont typeface="Symbol" panose="05050102010706020507" pitchFamily="18" charset="2"/>
              <a:buChar char=""/>
            </a:pPr>
            <a:r>
              <a:rPr lang="en-IN" sz="1799" dirty="0" err="1">
                <a:latin typeface="Arial" panose="020B0604020202020204" pitchFamily="34" charset="0"/>
                <a:ea typeface="Calibri" panose="020F0502020204030204" pitchFamily="34" charset="0"/>
                <a:cs typeface="Arial" panose="020B0604020202020204" pitchFamily="34" charset="0"/>
              </a:rPr>
              <a:t>sklearn</a:t>
            </a:r>
            <a:r>
              <a:rPr lang="en-IN" sz="1799" dirty="0">
                <a:latin typeface="Arial" panose="020B0604020202020204" pitchFamily="34" charset="0"/>
                <a:ea typeface="Calibri" panose="020F0502020204030204" pitchFamily="34" charset="0"/>
                <a:cs typeface="Arial" panose="020B0604020202020204" pitchFamily="34" charset="0"/>
              </a:rPr>
              <a:t> for Modelling Machine learning algorithms, Data Encoding, Evaluation metrics, Data Transformation, Data Scaling, Component analysis, Feature selection etc.</a:t>
            </a:r>
          </a:p>
          <a:p>
            <a:endParaRPr lang="en-IN" sz="1799"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 xmlns:a16="http://schemas.microsoft.com/office/drawing/2014/main" id="{33A34745-F26C-4420-8961-A066A054A607}"/>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761236" y="2514600"/>
            <a:ext cx="4572000" cy="4572000"/>
          </a:xfrm>
          <a:prstGeom prst="rect">
            <a:avLst/>
          </a:prstGeom>
        </p:spPr>
      </p:pic>
    </p:spTree>
    <p:extLst>
      <p:ext uri="{BB962C8B-B14F-4D97-AF65-F5344CB8AC3E}">
        <p14:creationId xmlns="" xmlns:p14="http://schemas.microsoft.com/office/powerpoint/2010/main" val="320375173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20152" y="405954"/>
            <a:ext cx="9748521" cy="1168096"/>
          </a:xfrm>
        </p:spPr>
        <p:txBody>
          <a:bodyPr>
            <a:normAutofit/>
          </a:bodyPr>
          <a:lstStyle/>
          <a:p>
            <a:r>
              <a:rPr lang="en-US" dirty="0"/>
              <a:t>Agenda:</a:t>
            </a:r>
          </a:p>
        </p:txBody>
      </p:sp>
      <p:sp>
        <p:nvSpPr>
          <p:cNvPr id="14" name="Content Placeholder 13"/>
          <p:cNvSpPr>
            <a:spLocks noGrp="1"/>
          </p:cNvSpPr>
          <p:nvPr>
            <p:ph idx="1"/>
          </p:nvPr>
        </p:nvSpPr>
        <p:spPr>
          <a:xfrm>
            <a:off x="1220154" y="2210118"/>
            <a:ext cx="5940782" cy="3504287"/>
          </a:xfrm>
        </p:spPr>
        <p:txBody>
          <a:bodyPr>
            <a:normAutofit/>
          </a:bodyPr>
          <a:lstStyle/>
          <a:p>
            <a:r>
              <a:rPr lang="en-US" dirty="0"/>
              <a:t>Introduction</a:t>
            </a:r>
          </a:p>
          <a:p>
            <a:r>
              <a:rPr lang="en-US" dirty="0"/>
              <a:t>Problem Statement</a:t>
            </a:r>
          </a:p>
          <a:p>
            <a:r>
              <a:rPr lang="en-US" dirty="0"/>
              <a:t>Objective</a:t>
            </a:r>
          </a:p>
          <a:p>
            <a:r>
              <a:rPr lang="en-US" dirty="0"/>
              <a:t>Exploratory Data Analysis (EDA)</a:t>
            </a:r>
          </a:p>
          <a:p>
            <a:r>
              <a:rPr lang="en-US" dirty="0"/>
              <a:t>Visualization</a:t>
            </a:r>
          </a:p>
          <a:p>
            <a:r>
              <a:rPr lang="en-US" dirty="0"/>
              <a:t>Inference</a:t>
            </a:r>
          </a:p>
          <a:p>
            <a:r>
              <a:rPr lang="en-US" dirty="0"/>
              <a:t>Future Work</a:t>
            </a:r>
          </a:p>
        </p:txBody>
      </p:sp>
      <p:pic>
        <p:nvPicPr>
          <p:cNvPr id="3" name="Picture 2">
            <a:extLst>
              <a:ext uri="{FF2B5EF4-FFF2-40B4-BE49-F238E27FC236}">
                <a16:creationId xmlns="" xmlns:a16="http://schemas.microsoft.com/office/drawing/2014/main" id="{2633F0B1-CA86-45ED-BFD5-A1A89F250883}"/>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180250" y="3200460"/>
            <a:ext cx="6496644" cy="3961368"/>
          </a:xfrm>
          <a:prstGeom prst="rect">
            <a:avLst/>
          </a:prstGeom>
        </p:spPr>
      </p:pic>
      <p:pic>
        <p:nvPicPr>
          <p:cNvPr id="5" name="Picture 4">
            <a:extLst>
              <a:ext uri="{FF2B5EF4-FFF2-40B4-BE49-F238E27FC236}">
                <a16:creationId xmlns="" xmlns:a16="http://schemas.microsoft.com/office/drawing/2014/main" id="{49E9E34F-A47C-45C1-97D9-3251189B2256}"/>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599784" y="-1832338"/>
            <a:ext cx="10284321" cy="6856214"/>
          </a:xfrm>
          <a:prstGeom prst="rect">
            <a:avLst/>
          </a:prstGeom>
        </p:spPr>
      </p:pic>
      <p:sp>
        <p:nvSpPr>
          <p:cNvPr id="2" name="Slide Number Placeholder 1">
            <a:extLst>
              <a:ext uri="{FF2B5EF4-FFF2-40B4-BE49-F238E27FC236}">
                <a16:creationId xmlns="" xmlns:a16="http://schemas.microsoft.com/office/drawing/2014/main" id="{32E781B6-BED5-4375-A206-50F2B4F1C7AF}"/>
              </a:ext>
            </a:extLst>
          </p:cNvPr>
          <p:cNvSpPr>
            <a:spLocks noGrp="1"/>
          </p:cNvSpPr>
          <p:nvPr>
            <p:ph type="sldNum" sz="quarter" idx="12"/>
          </p:nvPr>
        </p:nvSpPr>
        <p:spPr/>
        <p:txBody>
          <a:bodyPr/>
          <a:lstStyle/>
          <a:p>
            <a:fld id="{DF28FB93-0A08-4E7D-8E63-9EFA29F1E093}" type="slidenum">
              <a:rPr lang="en-US" smtClean="0"/>
              <a:pPr/>
              <a:t>2</a:t>
            </a:fld>
            <a:endParaRPr lang="en-US"/>
          </a:p>
        </p:txBody>
      </p:sp>
    </p:spTree>
    <p:extLst>
      <p:ext uri="{BB962C8B-B14F-4D97-AF65-F5344CB8AC3E}">
        <p14:creationId xmlns="" xmlns:p14="http://schemas.microsoft.com/office/powerpoint/2010/main" val="309631510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C09BA3-1872-4F7E-A545-C193F9BB3525}"/>
              </a:ext>
            </a:extLst>
          </p:cNvPr>
          <p:cNvSpPr>
            <a:spLocks noGrp="1"/>
          </p:cNvSpPr>
          <p:nvPr>
            <p:ph type="title"/>
          </p:nvPr>
        </p:nvSpPr>
        <p:spPr/>
        <p:txBody>
          <a:bodyPr/>
          <a:lstStyle/>
          <a:p>
            <a:r>
              <a:rPr lang="en-IN" dirty="0">
                <a:solidFill>
                  <a:schemeClr val="tx1"/>
                </a:solidFill>
              </a:rPr>
              <a:t>Exploratory Data Analysis</a:t>
            </a:r>
          </a:p>
        </p:txBody>
      </p:sp>
      <p:sp>
        <p:nvSpPr>
          <p:cNvPr id="3" name="Content Placeholder 2">
            <a:extLst>
              <a:ext uri="{FF2B5EF4-FFF2-40B4-BE49-F238E27FC236}">
                <a16:creationId xmlns="" xmlns:a16="http://schemas.microsoft.com/office/drawing/2014/main" id="{36DD7D5A-D26B-4B05-89FD-038A3BA597B5}"/>
              </a:ext>
            </a:extLst>
          </p:cNvPr>
          <p:cNvSpPr>
            <a:spLocks noGrp="1"/>
          </p:cNvSpPr>
          <p:nvPr>
            <p:ph idx="1"/>
          </p:nvPr>
        </p:nvSpPr>
        <p:spPr/>
        <p:txBody>
          <a:bodyPr/>
          <a:lstStyle/>
          <a:p>
            <a:pPr>
              <a:lnSpc>
                <a:spcPct val="107000"/>
              </a:lnSpc>
              <a:spcAft>
                <a:spcPts val="800"/>
              </a:spcAft>
            </a:pPr>
            <a:r>
              <a:rPr lang="en-IN" b="1" dirty="0">
                <a:latin typeface="Arial" panose="020B0604020202020204" pitchFamily="34" charset="0"/>
                <a:ea typeface="Calibri" panose="020F0502020204030204" pitchFamily="34" charset="0"/>
                <a:cs typeface="Arial" panose="020B0604020202020204" pitchFamily="34" charset="0"/>
              </a:rPr>
              <a:t>Visualizations</a:t>
            </a:r>
            <a:endParaRPr lang="en-IN" dirty="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IN" sz="1799" dirty="0">
                <a:latin typeface="Arial" panose="020B0604020202020204" pitchFamily="34" charset="0"/>
                <a:ea typeface="Calibri" panose="020F0502020204030204" pitchFamily="34" charset="0"/>
                <a:cs typeface="Arial" panose="020B0604020202020204" pitchFamily="34" charset="0"/>
              </a:rPr>
              <a:t>Barplots, Distplots, Boxplots, Countplots, line plots were used to visualise the data of all the columns and their relationships with Target variable.</a:t>
            </a:r>
            <a:r>
              <a:rPr lang="en-IN" dirty="0">
                <a:effectLst/>
                <a:latin typeface="Arial" panose="020B0604020202020204" pitchFamily="34" charset="0"/>
                <a:cs typeface="Arial" panose="020B0604020202020204" pitchFamily="34" charset="0"/>
              </a:rPr>
              <a:t> </a:t>
            </a:r>
            <a:r>
              <a:rPr lang="en-IN" sz="1799" dirty="0">
                <a:latin typeface="Arial" panose="020B0604020202020204" pitchFamily="34" charset="0"/>
                <a:ea typeface="Calibri" panose="020F0502020204030204" pitchFamily="34" charset="0"/>
                <a:cs typeface="Arial" panose="020B0604020202020204" pitchFamily="34" charset="0"/>
              </a:rPr>
              <a:t> </a:t>
            </a:r>
          </a:p>
          <a:p>
            <a:endParaRPr lang="en-IN" dirty="0"/>
          </a:p>
        </p:txBody>
      </p:sp>
      <p:pic>
        <p:nvPicPr>
          <p:cNvPr id="4" name="Picture 3">
            <a:extLst>
              <a:ext uri="{FF2B5EF4-FFF2-40B4-BE49-F238E27FC236}">
                <a16:creationId xmlns="" xmlns:a16="http://schemas.microsoft.com/office/drawing/2014/main" id="{A3B2F7AF-1EB6-4C2D-9479-FAA236D89867}"/>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761236" y="2514600"/>
            <a:ext cx="4572000" cy="4572000"/>
          </a:xfrm>
          <a:prstGeom prst="rect">
            <a:avLst/>
          </a:prstGeom>
        </p:spPr>
      </p:pic>
    </p:spTree>
    <p:extLst>
      <p:ext uri="{BB962C8B-B14F-4D97-AF65-F5344CB8AC3E}">
        <p14:creationId xmlns="" xmlns:p14="http://schemas.microsoft.com/office/powerpoint/2010/main" val="114808123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E52115A-8E75-4F6C-AF9D-A1CAF59D29EF}"/>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 xmlns:a16="http://schemas.microsoft.com/office/drawing/2014/main" id="{1B7F47C2-09B0-4BE3-A05E-26ADA6BF5585}"/>
              </a:ext>
            </a:extLst>
          </p:cNvPr>
          <p:cNvSpPr>
            <a:spLocks noGrp="1"/>
          </p:cNvSpPr>
          <p:nvPr>
            <p:ph idx="1"/>
          </p:nvPr>
        </p:nvSpPr>
        <p:spPr>
          <a:xfrm>
            <a:off x="1096993" y="2108546"/>
            <a:ext cx="10124810" cy="4132902"/>
          </a:xfrm>
        </p:spPr>
        <p:txBody>
          <a:bodyPr/>
          <a:lstStyle/>
          <a:p>
            <a:pPr>
              <a:lnSpc>
                <a:spcPct val="107000"/>
              </a:lnSpc>
              <a:spcAft>
                <a:spcPts val="800"/>
              </a:spcAft>
            </a:pPr>
            <a:r>
              <a:rPr lang="en-IN" sz="1799" b="1" dirty="0">
                <a:latin typeface="Arial" panose="020B0604020202020204" pitchFamily="34" charset="0"/>
                <a:ea typeface="Calibri" panose="020F0502020204030204" pitchFamily="34" charset="0"/>
                <a:cs typeface="Times New Roman" panose="02020603050405020304" pitchFamily="18" charset="0"/>
              </a:rPr>
              <a:t>Univariate Analysis</a:t>
            </a:r>
            <a:endParaRPr lang="en-IN" sz="1799"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799" b="1" dirty="0">
                <a:latin typeface="Arial" panose="020B0604020202020204" pitchFamily="34" charset="0"/>
                <a:ea typeface="Calibri" panose="020F0502020204030204" pitchFamily="34" charset="0"/>
                <a:cs typeface="Times New Roman" panose="02020603050405020304" pitchFamily="18" charset="0"/>
              </a:rPr>
              <a:t>Analyzing the Target Variable</a:t>
            </a:r>
            <a:endParaRPr lang="en-IN" sz="1799" dirty="0">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 xmlns:a16="http://schemas.microsoft.com/office/drawing/2014/main" id="{90036D3A-8AC1-4535-95E6-66B175C5380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3706396" y="3040014"/>
            <a:ext cx="4906002" cy="3016734"/>
          </a:xfrm>
          <a:prstGeom prst="rect">
            <a:avLst/>
          </a:prstGeom>
        </p:spPr>
      </p:pic>
      <p:pic>
        <p:nvPicPr>
          <p:cNvPr id="5" name="Picture 4">
            <a:extLst>
              <a:ext uri="{FF2B5EF4-FFF2-40B4-BE49-F238E27FC236}">
                <a16:creationId xmlns="" xmlns:a16="http://schemas.microsoft.com/office/drawing/2014/main" id="{EDDB794B-AD53-4EA4-B274-B8C01472D522}"/>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761236" y="2514600"/>
            <a:ext cx="4572000" cy="4572000"/>
          </a:xfrm>
          <a:prstGeom prst="rect">
            <a:avLst/>
          </a:prstGeom>
        </p:spPr>
      </p:pic>
    </p:spTree>
    <p:extLst>
      <p:ext uri="{BB962C8B-B14F-4D97-AF65-F5344CB8AC3E}">
        <p14:creationId xmlns="" xmlns:p14="http://schemas.microsoft.com/office/powerpoint/2010/main" val="160200240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CBB2106-3AB6-4A93-8EC4-54426314C1D8}"/>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 xmlns:a16="http://schemas.microsoft.com/office/drawing/2014/main" id="{B25CB70B-9BBA-4743-AEFB-71562F12BDA0}"/>
              </a:ext>
            </a:extLst>
          </p:cNvPr>
          <p:cNvSpPr>
            <a:spLocks noGrp="1"/>
          </p:cNvSpPr>
          <p:nvPr>
            <p:ph idx="1"/>
          </p:nvPr>
        </p:nvSpPr>
        <p:spPr/>
        <p:txBody>
          <a:bodyPr/>
          <a:lstStyle/>
          <a:p>
            <a:r>
              <a:rPr lang="en-IN" sz="1799" dirty="0">
                <a:latin typeface="Arial" panose="020B0604020202020204" pitchFamily="34" charset="0"/>
                <a:ea typeface="Calibri" panose="020F0502020204030204" pitchFamily="34" charset="0"/>
                <a:cs typeface="Arial" panose="020B0604020202020204" pitchFamily="34" charset="0"/>
              </a:rPr>
              <a:t>From the graph above it is observed that the Price data forms a continuous distribution with mean of 7748.33 and tails of from 15000 mark and the distribution is skewed.</a:t>
            </a:r>
          </a:p>
          <a:p>
            <a:endParaRPr lang="en-IN" dirty="0">
              <a:solidFill>
                <a:schemeClr val="tx1"/>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 xmlns:a16="http://schemas.microsoft.com/office/drawing/2014/main" id="{E75A600A-29E8-4BD7-AF8E-14E094E1C013}"/>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761236" y="2514600"/>
            <a:ext cx="4572000" cy="4572000"/>
          </a:xfrm>
          <a:prstGeom prst="rect">
            <a:avLst/>
          </a:prstGeom>
        </p:spPr>
      </p:pic>
    </p:spTree>
    <p:extLst>
      <p:ext uri="{BB962C8B-B14F-4D97-AF65-F5344CB8AC3E}">
        <p14:creationId xmlns="" xmlns:p14="http://schemas.microsoft.com/office/powerpoint/2010/main" val="204457399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BC5E218-ED1F-4379-B28B-03905B979639}"/>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 xmlns:a16="http://schemas.microsoft.com/office/drawing/2014/main" id="{ABF18BC7-F468-41EF-B369-78CDBF354A31}"/>
              </a:ext>
            </a:extLst>
          </p:cNvPr>
          <p:cNvSpPr>
            <a:spLocks noGrp="1"/>
          </p:cNvSpPr>
          <p:nvPr>
            <p:ph idx="1"/>
          </p:nvPr>
        </p:nvSpPr>
        <p:spPr/>
        <p:txBody>
          <a:bodyPr/>
          <a:lstStyle/>
          <a:p>
            <a:r>
              <a:rPr lang="en-IN" sz="1799" b="1" dirty="0">
                <a:latin typeface="Arial" panose="020B0604020202020204" pitchFamily="34" charset="0"/>
                <a:ea typeface="Calibri" panose="020F0502020204030204" pitchFamily="34" charset="0"/>
                <a:cs typeface="Arial" panose="020B0604020202020204" pitchFamily="34" charset="0"/>
              </a:rPr>
              <a:t>Analyzing the Feature Columns</a:t>
            </a:r>
            <a:endParaRPr lang="en-IN" sz="1799" dirty="0">
              <a:latin typeface="Arial" panose="020B0604020202020204" pitchFamily="34" charset="0"/>
              <a:ea typeface="Calibri" panose="020F0502020204030204" pitchFamily="34" charset="0"/>
              <a:cs typeface="Arial" panose="020B0604020202020204" pitchFamily="34" charset="0"/>
            </a:endParaRPr>
          </a:p>
          <a:p>
            <a:endParaRPr lang="en-IN" dirty="0"/>
          </a:p>
        </p:txBody>
      </p:sp>
      <p:pic>
        <p:nvPicPr>
          <p:cNvPr id="4" name="Picture 3">
            <a:extLst>
              <a:ext uri="{FF2B5EF4-FFF2-40B4-BE49-F238E27FC236}">
                <a16:creationId xmlns="" xmlns:a16="http://schemas.microsoft.com/office/drawing/2014/main" id="{D5F1F396-F428-47C3-AB19-4ABA2E7FE12F}"/>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096994" y="3220515"/>
            <a:ext cx="10720270" cy="1966848"/>
          </a:xfrm>
          <a:prstGeom prst="rect">
            <a:avLst/>
          </a:prstGeom>
        </p:spPr>
      </p:pic>
      <p:pic>
        <p:nvPicPr>
          <p:cNvPr id="5" name="Picture 4">
            <a:extLst>
              <a:ext uri="{FF2B5EF4-FFF2-40B4-BE49-F238E27FC236}">
                <a16:creationId xmlns="" xmlns:a16="http://schemas.microsoft.com/office/drawing/2014/main" id="{8E513DD1-F7B0-4A3B-8D84-DFFF3E010E95}"/>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761236" y="2514600"/>
            <a:ext cx="4572000" cy="4572000"/>
          </a:xfrm>
          <a:prstGeom prst="rect">
            <a:avLst/>
          </a:prstGeom>
        </p:spPr>
      </p:pic>
    </p:spTree>
    <p:extLst>
      <p:ext uri="{BB962C8B-B14F-4D97-AF65-F5344CB8AC3E}">
        <p14:creationId xmlns="" xmlns:p14="http://schemas.microsoft.com/office/powerpoint/2010/main" val="155728664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26703A4C-8B67-4EED-800A-4A6588350B78}"/>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540031" y="2083855"/>
            <a:ext cx="4752584" cy="4241545"/>
          </a:xfrm>
          <a:prstGeom prst="rect">
            <a:avLst/>
          </a:prstGeom>
        </p:spPr>
      </p:pic>
      <p:pic>
        <p:nvPicPr>
          <p:cNvPr id="5" name="Picture 4">
            <a:extLst>
              <a:ext uri="{FF2B5EF4-FFF2-40B4-BE49-F238E27FC236}">
                <a16:creationId xmlns="" xmlns:a16="http://schemas.microsoft.com/office/drawing/2014/main" id="{0C72C78C-2DE3-444A-935A-54BE8F13F75E}"/>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6663295" y="2750556"/>
            <a:ext cx="4615992" cy="3061794"/>
          </a:xfrm>
          <a:prstGeom prst="rect">
            <a:avLst/>
          </a:prstGeom>
        </p:spPr>
      </p:pic>
      <p:pic>
        <p:nvPicPr>
          <p:cNvPr id="6" name="Picture 5">
            <a:extLst>
              <a:ext uri="{FF2B5EF4-FFF2-40B4-BE49-F238E27FC236}">
                <a16:creationId xmlns="" xmlns:a16="http://schemas.microsoft.com/office/drawing/2014/main" id="{24A30E14-3CE5-413C-A05B-D052AF5FB881}"/>
              </a:ext>
            </a:extLst>
          </p:cNvPr>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7761236" y="2514600"/>
            <a:ext cx="4572000" cy="4572000"/>
          </a:xfrm>
          <a:prstGeom prst="rect">
            <a:avLst/>
          </a:prstGeom>
        </p:spPr>
      </p:pic>
    </p:spTree>
    <p:extLst>
      <p:ext uri="{BB962C8B-B14F-4D97-AF65-F5344CB8AC3E}">
        <p14:creationId xmlns="" xmlns:p14="http://schemas.microsoft.com/office/powerpoint/2010/main" val="267274305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E7BF7C38-19E8-443F-A01E-69104746B1C2}"/>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3423830" y="2004930"/>
            <a:ext cx="4674187" cy="4171220"/>
          </a:xfrm>
          <a:prstGeom prst="rect">
            <a:avLst/>
          </a:prstGeom>
        </p:spPr>
      </p:pic>
      <p:pic>
        <p:nvPicPr>
          <p:cNvPr id="3" name="Picture 2">
            <a:extLst>
              <a:ext uri="{FF2B5EF4-FFF2-40B4-BE49-F238E27FC236}">
                <a16:creationId xmlns="" xmlns:a16="http://schemas.microsoft.com/office/drawing/2014/main" id="{8C9D2FA1-4A7B-4B1C-97AA-72E3939971D0}"/>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761236" y="2514600"/>
            <a:ext cx="4572000" cy="4572000"/>
          </a:xfrm>
          <a:prstGeom prst="rect">
            <a:avLst/>
          </a:prstGeom>
        </p:spPr>
      </p:pic>
    </p:spTree>
    <p:extLst>
      <p:ext uri="{BB962C8B-B14F-4D97-AF65-F5344CB8AC3E}">
        <p14:creationId xmlns="" xmlns:p14="http://schemas.microsoft.com/office/powerpoint/2010/main" val="426835848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532E73-DABB-431D-934E-1F8AA48E9695}"/>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 xmlns:a16="http://schemas.microsoft.com/office/drawing/2014/main" id="{3A0B5EAC-83A1-4E01-83F5-7C556F00A876}"/>
              </a:ext>
            </a:extLst>
          </p:cNvPr>
          <p:cNvSpPr>
            <a:spLocks noGrp="1"/>
          </p:cNvSpPr>
          <p:nvPr>
            <p:ph idx="1"/>
          </p:nvPr>
        </p:nvSpPr>
        <p:spPr/>
        <p:txBody>
          <a:bodyPr/>
          <a:lstStyle/>
          <a:p>
            <a:pPr>
              <a:lnSpc>
                <a:spcPct val="107000"/>
              </a:lnSpc>
              <a:spcAft>
                <a:spcPts val="800"/>
              </a:spcAft>
            </a:pPr>
            <a:r>
              <a:rPr lang="en-IN" sz="1799" dirty="0">
                <a:latin typeface="Arial" panose="020B0604020202020204" pitchFamily="34" charset="0"/>
                <a:ea typeface="Calibri" panose="020F0502020204030204" pitchFamily="34" charset="0"/>
                <a:cs typeface="Arial" panose="020B0604020202020204" pitchFamily="34" charset="0"/>
              </a:rPr>
              <a:t>Following observations are made from graphs above:</a:t>
            </a:r>
          </a:p>
          <a:p>
            <a:pPr>
              <a:lnSpc>
                <a:spcPct val="107000"/>
              </a:lnSpc>
              <a:buFont typeface="Symbol" panose="05050102010706020507" pitchFamily="18" charset="2"/>
              <a:buChar char=""/>
            </a:pPr>
            <a:r>
              <a:rPr lang="en-IN" sz="1799" dirty="0">
                <a:latin typeface="Arial" panose="020B0604020202020204" pitchFamily="34" charset="0"/>
                <a:ea typeface="Calibri" panose="020F0502020204030204" pitchFamily="34" charset="0"/>
                <a:cs typeface="Arial" panose="020B0604020202020204" pitchFamily="34" charset="0"/>
              </a:rPr>
              <a:t>IndiGo has the highest number of flights followed by Air India and Vistara</a:t>
            </a:r>
          </a:p>
          <a:p>
            <a:pPr>
              <a:lnSpc>
                <a:spcPct val="107000"/>
              </a:lnSpc>
              <a:buFont typeface="Symbol" panose="05050102010706020507" pitchFamily="18" charset="2"/>
              <a:buChar char=""/>
            </a:pPr>
            <a:r>
              <a:rPr lang="en-IN" sz="1799" dirty="0">
                <a:latin typeface="Arial" panose="020B0604020202020204" pitchFamily="34" charset="0"/>
                <a:ea typeface="Calibri" panose="020F0502020204030204" pitchFamily="34" charset="0"/>
                <a:cs typeface="Arial" panose="020B0604020202020204" pitchFamily="34" charset="0"/>
              </a:rPr>
              <a:t>Highest number of flights are from Delhi followed by Mumbai, Kolkata, Bangalore and Hyderabad</a:t>
            </a:r>
          </a:p>
          <a:p>
            <a:pPr>
              <a:lnSpc>
                <a:spcPct val="107000"/>
              </a:lnSpc>
              <a:buFont typeface="Symbol" panose="05050102010706020507" pitchFamily="18" charset="2"/>
              <a:buChar char=""/>
            </a:pPr>
            <a:r>
              <a:rPr lang="en-IN" sz="1799" dirty="0">
                <a:latin typeface="Arial" panose="020B0604020202020204" pitchFamily="34" charset="0"/>
                <a:ea typeface="Calibri" panose="020F0502020204030204" pitchFamily="34" charset="0"/>
                <a:cs typeface="Arial" panose="020B0604020202020204" pitchFamily="34" charset="0"/>
              </a:rPr>
              <a:t>New Delhi is the most popular destination followed by Bangalore, Goa, Kolkata and Mumbai</a:t>
            </a:r>
          </a:p>
          <a:p>
            <a:pPr>
              <a:lnSpc>
                <a:spcPct val="107000"/>
              </a:lnSpc>
              <a:spcAft>
                <a:spcPts val="800"/>
              </a:spcAft>
              <a:buFont typeface="Symbol" panose="05050102010706020507" pitchFamily="18" charset="2"/>
              <a:buChar char=""/>
            </a:pPr>
            <a:r>
              <a:rPr lang="en-IN" sz="1799" dirty="0">
                <a:latin typeface="Arial" panose="020B0604020202020204" pitchFamily="34" charset="0"/>
                <a:ea typeface="Calibri" panose="020F0502020204030204" pitchFamily="34" charset="0"/>
                <a:cs typeface="Arial" panose="020B0604020202020204" pitchFamily="34" charset="0"/>
              </a:rPr>
              <a:t>Highest number of flights have only 1 stop between source and destination while 2nd highest number of flights are non stop</a:t>
            </a:r>
          </a:p>
          <a:p>
            <a:endParaRPr lang="en-IN" dirty="0"/>
          </a:p>
        </p:txBody>
      </p:sp>
      <p:pic>
        <p:nvPicPr>
          <p:cNvPr id="4" name="Picture 3">
            <a:extLst>
              <a:ext uri="{FF2B5EF4-FFF2-40B4-BE49-F238E27FC236}">
                <a16:creationId xmlns="" xmlns:a16="http://schemas.microsoft.com/office/drawing/2014/main" id="{6E723F05-B779-4AB9-A666-067010E5AFE8}"/>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761236" y="2514600"/>
            <a:ext cx="4572000" cy="4572000"/>
          </a:xfrm>
          <a:prstGeom prst="rect">
            <a:avLst/>
          </a:prstGeom>
        </p:spPr>
      </p:pic>
    </p:spTree>
    <p:extLst>
      <p:ext uri="{BB962C8B-B14F-4D97-AF65-F5344CB8AC3E}">
        <p14:creationId xmlns="" xmlns:p14="http://schemas.microsoft.com/office/powerpoint/2010/main" val="397010304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FCDCE7-F131-404D-8257-1D9CA511F0A0}"/>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 xmlns:a16="http://schemas.microsoft.com/office/drawing/2014/main" id="{C5ACC362-2894-4C6C-BFDD-1C9C36726190}"/>
              </a:ext>
            </a:extLst>
          </p:cNvPr>
          <p:cNvSpPr>
            <a:spLocks noGrp="1"/>
          </p:cNvSpPr>
          <p:nvPr>
            <p:ph idx="1"/>
          </p:nvPr>
        </p:nvSpPr>
        <p:spPr>
          <a:xfrm>
            <a:off x="1096994" y="2108545"/>
            <a:ext cx="10180778" cy="4272825"/>
          </a:xfrm>
        </p:spPr>
        <p:txBody>
          <a:bodyPr/>
          <a:lstStyle/>
          <a:p>
            <a:pPr>
              <a:lnSpc>
                <a:spcPct val="107000"/>
              </a:lnSpc>
              <a:spcAft>
                <a:spcPts val="800"/>
              </a:spcAft>
            </a:pPr>
            <a:r>
              <a:rPr lang="en-IN" sz="2399" b="1" dirty="0">
                <a:latin typeface="Arial" panose="020B0604020202020204" pitchFamily="34" charset="0"/>
                <a:ea typeface="Calibri" panose="020F0502020204030204" pitchFamily="34" charset="0"/>
                <a:cs typeface="Times New Roman" panose="02020603050405020304" pitchFamily="18" charset="0"/>
              </a:rPr>
              <a:t>Bivariate Analysis</a:t>
            </a:r>
            <a:endParaRPr lang="en-IN" sz="2399"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b="1" dirty="0">
                <a:latin typeface="Arial" panose="020B0604020202020204" pitchFamily="34" charset="0"/>
                <a:ea typeface="Calibri" panose="020F0502020204030204" pitchFamily="34" charset="0"/>
                <a:cs typeface="Arial" panose="020B0604020202020204" pitchFamily="34" charset="0"/>
              </a:rPr>
              <a:t>Interpreting Relationship between Dependent Variable and Independent Variable Columns</a:t>
            </a:r>
            <a:endParaRPr lang="en-IN" sz="1600" dirty="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IN" sz="1600" b="1" dirty="0">
                <a:latin typeface="Arial" panose="020B0604020202020204" pitchFamily="34" charset="0"/>
                <a:ea typeface="Calibri" panose="020F0502020204030204" pitchFamily="34" charset="0"/>
                <a:cs typeface="Times New Roman" panose="02020603050405020304" pitchFamily="18" charset="0"/>
              </a:rPr>
              <a:t>Analyzing Relationship between Day, Month columns and Price</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 xmlns:a16="http://schemas.microsoft.com/office/drawing/2014/main" id="{79F9045C-1111-4405-8280-588BF6273ED8}"/>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3864037" y="3586194"/>
            <a:ext cx="3901059" cy="2795177"/>
          </a:xfrm>
          <a:prstGeom prst="rect">
            <a:avLst/>
          </a:prstGeom>
        </p:spPr>
      </p:pic>
      <p:pic>
        <p:nvPicPr>
          <p:cNvPr id="5" name="Picture 4">
            <a:extLst>
              <a:ext uri="{FF2B5EF4-FFF2-40B4-BE49-F238E27FC236}">
                <a16:creationId xmlns="" xmlns:a16="http://schemas.microsoft.com/office/drawing/2014/main" id="{D5379C3A-700F-43B1-A890-0BBA49882F23}"/>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761236" y="2514600"/>
            <a:ext cx="4572000" cy="4572000"/>
          </a:xfrm>
          <a:prstGeom prst="rect">
            <a:avLst/>
          </a:prstGeom>
        </p:spPr>
      </p:pic>
    </p:spTree>
    <p:extLst>
      <p:ext uri="{BB962C8B-B14F-4D97-AF65-F5344CB8AC3E}">
        <p14:creationId xmlns="" xmlns:p14="http://schemas.microsoft.com/office/powerpoint/2010/main" val="5833294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1CFE1EC-6009-47B9-AFAA-C142D73DB905}"/>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 xmlns:a16="http://schemas.microsoft.com/office/drawing/2014/main" id="{23DCF117-1391-4330-8427-38060A5F2F1E}"/>
              </a:ext>
            </a:extLst>
          </p:cNvPr>
          <p:cNvSpPr>
            <a:spLocks noGrp="1"/>
          </p:cNvSpPr>
          <p:nvPr>
            <p:ph idx="1"/>
          </p:nvPr>
        </p:nvSpPr>
        <p:spPr/>
        <p:txBody>
          <a:bodyPr/>
          <a:lstStyle/>
          <a:p>
            <a:endParaRPr lang="en-IN"/>
          </a:p>
        </p:txBody>
      </p:sp>
      <p:pic>
        <p:nvPicPr>
          <p:cNvPr id="4" name="Picture 3">
            <a:extLst>
              <a:ext uri="{FF2B5EF4-FFF2-40B4-BE49-F238E27FC236}">
                <a16:creationId xmlns="" xmlns:a16="http://schemas.microsoft.com/office/drawing/2014/main" id="{C3461354-36F9-4135-B6F3-4BA4F65AD79B}"/>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2956365" y="2354217"/>
            <a:ext cx="5019230" cy="3271231"/>
          </a:xfrm>
          <a:prstGeom prst="rect">
            <a:avLst/>
          </a:prstGeom>
        </p:spPr>
      </p:pic>
      <p:pic>
        <p:nvPicPr>
          <p:cNvPr id="5" name="Picture 4">
            <a:extLst>
              <a:ext uri="{FF2B5EF4-FFF2-40B4-BE49-F238E27FC236}">
                <a16:creationId xmlns="" xmlns:a16="http://schemas.microsoft.com/office/drawing/2014/main" id="{A5FD7299-88C8-44DB-B6E3-8218ADD62A1D}"/>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761236" y="2514600"/>
            <a:ext cx="4572000" cy="4572000"/>
          </a:xfrm>
          <a:prstGeom prst="rect">
            <a:avLst/>
          </a:prstGeom>
        </p:spPr>
      </p:pic>
    </p:spTree>
    <p:extLst>
      <p:ext uri="{BB962C8B-B14F-4D97-AF65-F5344CB8AC3E}">
        <p14:creationId xmlns="" xmlns:p14="http://schemas.microsoft.com/office/powerpoint/2010/main" val="106190864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BC2CC01-E3BA-479D-B7AE-D0E1CC4C9F80}"/>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 xmlns:a16="http://schemas.microsoft.com/office/drawing/2014/main" id="{5A692D70-AE3E-40D3-8ABB-063CAB25AE36}"/>
              </a:ext>
            </a:extLst>
          </p:cNvPr>
          <p:cNvSpPr>
            <a:spLocks noGrp="1"/>
          </p:cNvSpPr>
          <p:nvPr>
            <p:ph idx="1"/>
          </p:nvPr>
        </p:nvSpPr>
        <p:spPr/>
        <p:txBody>
          <a:bodyPr/>
          <a:lstStyle/>
          <a:p>
            <a:pPr>
              <a:lnSpc>
                <a:spcPct val="107000"/>
              </a:lnSpc>
              <a:spcAft>
                <a:spcPts val="800"/>
              </a:spcAft>
            </a:pPr>
            <a:r>
              <a:rPr lang="en-IN" sz="1799" dirty="0">
                <a:latin typeface="Arial" panose="020B0604020202020204" pitchFamily="34" charset="0"/>
                <a:ea typeface="Calibri" panose="020F0502020204030204" pitchFamily="34" charset="0"/>
                <a:cs typeface="Arial" panose="020B0604020202020204" pitchFamily="34" charset="0"/>
              </a:rPr>
              <a:t>Following observations are made from graphs above:</a:t>
            </a:r>
          </a:p>
          <a:p>
            <a:pPr>
              <a:lnSpc>
                <a:spcPct val="107000"/>
              </a:lnSpc>
              <a:buFont typeface="Symbol" panose="05050102010706020507" pitchFamily="18" charset="2"/>
              <a:buChar char=""/>
            </a:pPr>
            <a:r>
              <a:rPr lang="en-IN" sz="1799" dirty="0">
                <a:latin typeface="Arial" panose="020B0604020202020204" pitchFamily="34" charset="0"/>
                <a:ea typeface="Calibri" panose="020F0502020204030204" pitchFamily="34" charset="0"/>
                <a:cs typeface="Arial" panose="020B0604020202020204" pitchFamily="34" charset="0"/>
              </a:rPr>
              <a:t>On an average, there is a steady decline in Flight price from December to February, with the prices being lowest in January.</a:t>
            </a:r>
          </a:p>
          <a:p>
            <a:pPr>
              <a:lnSpc>
                <a:spcPct val="107000"/>
              </a:lnSpc>
              <a:buFont typeface="Symbol" panose="05050102010706020507" pitchFamily="18" charset="2"/>
              <a:buChar char=""/>
            </a:pPr>
            <a:r>
              <a:rPr lang="en-IN" sz="1799" dirty="0">
                <a:latin typeface="Arial" panose="020B0604020202020204" pitchFamily="34" charset="0"/>
                <a:ea typeface="Calibri" panose="020F0502020204030204" pitchFamily="34" charset="0"/>
                <a:cs typeface="Arial" panose="020B0604020202020204" pitchFamily="34" charset="0"/>
              </a:rPr>
              <a:t>Flight Prices increase on an average, as the day of departure gets nearer.</a:t>
            </a:r>
          </a:p>
          <a:p>
            <a:pPr>
              <a:lnSpc>
                <a:spcPct val="107000"/>
              </a:lnSpc>
              <a:spcAft>
                <a:spcPts val="800"/>
              </a:spcAft>
              <a:buFont typeface="Symbol" panose="05050102010706020507" pitchFamily="18" charset="2"/>
              <a:buChar char=""/>
            </a:pPr>
            <a:r>
              <a:rPr lang="en-IN" sz="1799" dirty="0">
                <a:latin typeface="Arial" panose="020B0604020202020204" pitchFamily="34" charset="0"/>
                <a:ea typeface="Calibri" panose="020F0502020204030204" pitchFamily="34" charset="0"/>
                <a:cs typeface="Arial" panose="020B0604020202020204" pitchFamily="34" charset="0"/>
              </a:rPr>
              <a:t>Flight Ticket prices are the highest on Thursdays, Mondays and during the weekend on an average.</a:t>
            </a:r>
          </a:p>
          <a:p>
            <a:endParaRPr lang="en-IN" dirty="0"/>
          </a:p>
        </p:txBody>
      </p:sp>
      <p:pic>
        <p:nvPicPr>
          <p:cNvPr id="4" name="Picture 3">
            <a:extLst>
              <a:ext uri="{FF2B5EF4-FFF2-40B4-BE49-F238E27FC236}">
                <a16:creationId xmlns="" xmlns:a16="http://schemas.microsoft.com/office/drawing/2014/main" id="{49ABF2C3-C8D3-4A89-B325-A0780F6AE4F9}"/>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761236" y="2514600"/>
            <a:ext cx="4572000" cy="4572000"/>
          </a:xfrm>
          <a:prstGeom prst="rect">
            <a:avLst/>
          </a:prstGeom>
        </p:spPr>
      </p:pic>
    </p:spTree>
    <p:extLst>
      <p:ext uri="{BB962C8B-B14F-4D97-AF65-F5344CB8AC3E}">
        <p14:creationId xmlns="" xmlns:p14="http://schemas.microsoft.com/office/powerpoint/2010/main" val="281288571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F76CB32-901A-4DA0-AA8A-9A7B5A88BFCD}"/>
              </a:ext>
            </a:extLst>
          </p:cNvPr>
          <p:cNvSpPr>
            <a:spLocks noGrp="1"/>
          </p:cNvSpPr>
          <p:nvPr>
            <p:ph type="title"/>
          </p:nvPr>
        </p:nvSpPr>
        <p:spPr>
          <a:xfrm>
            <a:off x="1096994" y="287422"/>
            <a:ext cx="10055781" cy="1450379"/>
          </a:xfrm>
        </p:spPr>
        <p:txBody>
          <a:bodyPr>
            <a:normAutofit/>
          </a:bodyPr>
          <a:lstStyle/>
          <a:p>
            <a:r>
              <a:rPr lang="en-US" dirty="0">
                <a:solidFill>
                  <a:schemeClr val="tx1"/>
                </a:solidFill>
              </a:rPr>
              <a:t>ACKNOWLEDGMENT</a:t>
            </a:r>
          </a:p>
        </p:txBody>
      </p:sp>
      <p:sp>
        <p:nvSpPr>
          <p:cNvPr id="4" name="Content Placeholder 3">
            <a:extLst>
              <a:ext uri="{FF2B5EF4-FFF2-40B4-BE49-F238E27FC236}">
                <a16:creationId xmlns="" xmlns:a16="http://schemas.microsoft.com/office/drawing/2014/main" id="{9A252C73-D347-499B-BEEA-1E50642B9DC7}"/>
              </a:ext>
            </a:extLst>
          </p:cNvPr>
          <p:cNvSpPr>
            <a:spLocks noGrp="1"/>
          </p:cNvSpPr>
          <p:nvPr>
            <p:ph idx="1"/>
          </p:nvPr>
        </p:nvSpPr>
        <p:spPr/>
        <p:txBody>
          <a:bodyPr/>
          <a:lstStyle/>
          <a:p>
            <a:r>
              <a:rPr lang="en-IN" sz="1799" dirty="0">
                <a:latin typeface="Arial" panose="020B0604020202020204" pitchFamily="34" charset="0"/>
                <a:ea typeface="Calibri" panose="020F0502020204030204" pitchFamily="34" charset="0"/>
                <a:cs typeface="Arial" panose="020B0604020202020204" pitchFamily="34" charset="0"/>
              </a:rPr>
              <a:t>I express my sincere gratitude to Flip Robo Technologies for giving me the opportunity to work on this project on Flight Price Prediction using machine learning algorithms. I acknowledge my indebtedness to the authors of the paper titled: “Airline ticket price and demand prediction: A survey” and the online article titled: “Trying to Predict Airfares When The Unpredictable Happens” for providing me with invaluable insights and knowledge of the various factors that determine the price of Flight tickets.</a:t>
            </a:r>
          </a:p>
          <a:p>
            <a:endParaRPr lang="en-IN" dirty="0"/>
          </a:p>
        </p:txBody>
      </p:sp>
      <p:pic>
        <p:nvPicPr>
          <p:cNvPr id="7" name="Picture 6">
            <a:extLst>
              <a:ext uri="{FF2B5EF4-FFF2-40B4-BE49-F238E27FC236}">
                <a16:creationId xmlns="" xmlns:a16="http://schemas.microsoft.com/office/drawing/2014/main" id="{91314D6C-337B-46C0-AE1E-0C6CBE692BE1}"/>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761236" y="2514600"/>
            <a:ext cx="4572000" cy="4572000"/>
          </a:xfrm>
          <a:prstGeom prst="rect">
            <a:avLst/>
          </a:prstGeom>
        </p:spPr>
      </p:pic>
    </p:spTree>
    <p:extLst>
      <p:ext uri="{BB962C8B-B14F-4D97-AF65-F5344CB8AC3E}">
        <p14:creationId xmlns="" xmlns:p14="http://schemas.microsoft.com/office/powerpoint/2010/main" val="248254681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16AABEC-B9D8-46B5-A81A-2995E9992A86}"/>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 xmlns:a16="http://schemas.microsoft.com/office/drawing/2014/main" id="{50F0E059-052A-4BC7-AE7A-AFDC6B4A90EE}"/>
              </a:ext>
            </a:extLst>
          </p:cNvPr>
          <p:cNvSpPr>
            <a:spLocks noGrp="1"/>
          </p:cNvSpPr>
          <p:nvPr>
            <p:ph idx="1"/>
          </p:nvPr>
        </p:nvSpPr>
        <p:spPr/>
        <p:txBody>
          <a:bodyPr/>
          <a:lstStyle/>
          <a:p>
            <a:r>
              <a:rPr lang="en-IN" sz="1799" b="1" dirty="0">
                <a:latin typeface="Arial" panose="020B0604020202020204" pitchFamily="34" charset="0"/>
                <a:ea typeface="Calibri" panose="020F0502020204030204" pitchFamily="34" charset="0"/>
                <a:cs typeface="Times New Roman" panose="02020603050405020304" pitchFamily="18" charset="0"/>
              </a:rPr>
              <a:t>Analyzing Relationship between Airlines, Flight Duration and Price</a:t>
            </a:r>
            <a:endParaRPr lang="en-IN" sz="1799" dirty="0">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 xmlns:a16="http://schemas.microsoft.com/office/drawing/2014/main" id="{A37C023C-4A18-48B9-837D-69127803CBBA}"/>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2784418" y="2792524"/>
            <a:ext cx="5850493" cy="2898561"/>
          </a:xfrm>
          <a:prstGeom prst="rect">
            <a:avLst/>
          </a:prstGeom>
        </p:spPr>
      </p:pic>
      <p:pic>
        <p:nvPicPr>
          <p:cNvPr id="5" name="Picture 4">
            <a:extLst>
              <a:ext uri="{FF2B5EF4-FFF2-40B4-BE49-F238E27FC236}">
                <a16:creationId xmlns="" xmlns:a16="http://schemas.microsoft.com/office/drawing/2014/main" id="{FF4D0F57-920E-4B21-8C0A-EE2250A26B69}"/>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761236" y="2514600"/>
            <a:ext cx="4572000" cy="4572000"/>
          </a:xfrm>
          <a:prstGeom prst="rect">
            <a:avLst/>
          </a:prstGeom>
        </p:spPr>
      </p:pic>
    </p:spTree>
    <p:extLst>
      <p:ext uri="{BB962C8B-B14F-4D97-AF65-F5344CB8AC3E}">
        <p14:creationId xmlns="" xmlns:p14="http://schemas.microsoft.com/office/powerpoint/2010/main" val="202430252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D9ED6E32-3862-402A-98A4-73203C44D56F}"/>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67713" y="2112903"/>
            <a:ext cx="5546981" cy="2747973"/>
          </a:xfrm>
          <a:prstGeom prst="rect">
            <a:avLst/>
          </a:prstGeom>
        </p:spPr>
      </p:pic>
      <p:pic>
        <p:nvPicPr>
          <p:cNvPr id="5" name="Picture 4">
            <a:extLst>
              <a:ext uri="{FF2B5EF4-FFF2-40B4-BE49-F238E27FC236}">
                <a16:creationId xmlns="" xmlns:a16="http://schemas.microsoft.com/office/drawing/2014/main" id="{341E37A7-D4D7-4CF0-91FE-5F2F329ECF20}"/>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6220550" y="2112903"/>
            <a:ext cx="5253114" cy="2862608"/>
          </a:xfrm>
          <a:prstGeom prst="rect">
            <a:avLst/>
          </a:prstGeom>
        </p:spPr>
      </p:pic>
      <p:pic>
        <p:nvPicPr>
          <p:cNvPr id="6" name="Picture 5">
            <a:extLst>
              <a:ext uri="{FF2B5EF4-FFF2-40B4-BE49-F238E27FC236}">
                <a16:creationId xmlns="" xmlns:a16="http://schemas.microsoft.com/office/drawing/2014/main" id="{E0C53C39-F249-45F3-AE3E-FE901DD53B4E}"/>
              </a:ext>
            </a:extLst>
          </p:cNvPr>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7761236" y="2514600"/>
            <a:ext cx="4572000" cy="4572000"/>
          </a:xfrm>
          <a:prstGeom prst="rect">
            <a:avLst/>
          </a:prstGeom>
        </p:spPr>
      </p:pic>
    </p:spTree>
    <p:extLst>
      <p:ext uri="{BB962C8B-B14F-4D97-AF65-F5344CB8AC3E}">
        <p14:creationId xmlns="" xmlns:p14="http://schemas.microsoft.com/office/powerpoint/2010/main" val="150406046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 xmlns:a16="http://schemas.microsoft.com/office/drawing/2014/main" id="{9BE3B80A-540D-44E6-B3A4-F2FE8CF0A625}"/>
              </a:ext>
            </a:extLst>
          </p:cNvPr>
          <p:cNvPicPr>
            <a:picLocks noChangeAspect="1"/>
          </p:cNvPicPr>
          <p:nvPr/>
        </p:nvPicPr>
        <p:blipFill>
          <a:blip r:embed="rId2" cstate="print"/>
          <a:stretch>
            <a:fillRect/>
          </a:stretch>
        </p:blipFill>
        <p:spPr>
          <a:xfrm>
            <a:off x="-1" y="902654"/>
            <a:ext cx="12188825" cy="5052693"/>
          </a:xfrm>
          <a:prstGeom prst="rect">
            <a:avLst/>
          </a:prstGeom>
        </p:spPr>
      </p:pic>
    </p:spTree>
    <p:extLst>
      <p:ext uri="{BB962C8B-B14F-4D97-AF65-F5344CB8AC3E}">
        <p14:creationId xmlns="" xmlns:p14="http://schemas.microsoft.com/office/powerpoint/2010/main" val="135402941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87429050-8C4B-45DF-A711-FB2AE752004F}"/>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724549" y="2186311"/>
            <a:ext cx="8739727" cy="3607383"/>
          </a:xfrm>
          <a:prstGeom prst="rect">
            <a:avLst/>
          </a:prstGeom>
        </p:spPr>
      </p:pic>
    </p:spTree>
    <p:extLst>
      <p:ext uri="{BB962C8B-B14F-4D97-AF65-F5344CB8AC3E}">
        <p14:creationId xmlns="" xmlns:p14="http://schemas.microsoft.com/office/powerpoint/2010/main" val="97138587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6BE48A23-66F8-4DBE-95E0-398B7B23744D}"/>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4097430" y="2168944"/>
            <a:ext cx="3812869" cy="3812869"/>
          </a:xfrm>
          <a:prstGeom prst="rect">
            <a:avLst/>
          </a:prstGeom>
        </p:spPr>
      </p:pic>
      <p:pic>
        <p:nvPicPr>
          <p:cNvPr id="3" name="Picture 2">
            <a:extLst>
              <a:ext uri="{FF2B5EF4-FFF2-40B4-BE49-F238E27FC236}">
                <a16:creationId xmlns="" xmlns:a16="http://schemas.microsoft.com/office/drawing/2014/main" id="{9F8F7E5C-0FC6-40FF-AB53-6A4883B29CFB}"/>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761236" y="2514600"/>
            <a:ext cx="4572000" cy="4572000"/>
          </a:xfrm>
          <a:prstGeom prst="rect">
            <a:avLst/>
          </a:prstGeom>
        </p:spPr>
      </p:pic>
    </p:spTree>
    <p:extLst>
      <p:ext uri="{BB962C8B-B14F-4D97-AF65-F5344CB8AC3E}">
        <p14:creationId xmlns="" xmlns:p14="http://schemas.microsoft.com/office/powerpoint/2010/main" val="42442319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F2765C0-9367-4888-A0B1-6BF7A6E7F9F5}"/>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 xmlns:a16="http://schemas.microsoft.com/office/drawing/2014/main" id="{A464B8D1-1280-420E-A4E8-1D542D25FE21}"/>
              </a:ext>
            </a:extLst>
          </p:cNvPr>
          <p:cNvSpPr>
            <a:spLocks noGrp="1"/>
          </p:cNvSpPr>
          <p:nvPr>
            <p:ph idx="1"/>
          </p:nvPr>
        </p:nvSpPr>
        <p:spPr/>
        <p:txBody>
          <a:bodyPr/>
          <a:lstStyle/>
          <a:p>
            <a:pPr marL="457063">
              <a:lnSpc>
                <a:spcPct val="107000"/>
              </a:lnSpc>
            </a:pPr>
            <a:r>
              <a:rPr lang="en-IN" sz="1799" dirty="0">
                <a:latin typeface="Arial" panose="020B0604020202020204" pitchFamily="34" charset="0"/>
                <a:ea typeface="Calibri" panose="020F0502020204030204" pitchFamily="34" charset="0"/>
                <a:cs typeface="Arial" panose="020B0604020202020204" pitchFamily="34" charset="0"/>
              </a:rPr>
              <a:t>Following Observation is made from graphs above:</a:t>
            </a:r>
          </a:p>
          <a:p>
            <a:pPr marL="457063">
              <a:lnSpc>
                <a:spcPct val="107000"/>
              </a:lnSpc>
            </a:pPr>
            <a:r>
              <a:rPr lang="en-IN" sz="1400" dirty="0">
                <a:latin typeface="Arial" panose="020B0604020202020204" pitchFamily="34" charset="0"/>
                <a:ea typeface="Calibri" panose="020F0502020204030204" pitchFamily="34" charset="0"/>
                <a:cs typeface="Times New Roman" panose="02020603050405020304" pitchFamily="18" charset="0"/>
              </a:rPr>
              <a:t>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buFont typeface="Courier New" panose="02070309020205020404" pitchFamily="49" charset="0"/>
              <a:buChar char="o"/>
            </a:pPr>
            <a:r>
              <a:rPr lang="en-IN" dirty="0" err="1">
                <a:latin typeface="Arial" panose="020B0604020202020204" pitchFamily="34" charset="0"/>
                <a:ea typeface="Calibri" panose="020F0502020204030204" pitchFamily="34" charset="0"/>
                <a:cs typeface="Arial" panose="020B0604020202020204" pitchFamily="34" charset="0"/>
              </a:rPr>
              <a:t>Trujet</a:t>
            </a:r>
            <a:r>
              <a:rPr lang="en-IN" dirty="0">
                <a:latin typeface="Arial" panose="020B0604020202020204" pitchFamily="34" charset="0"/>
                <a:ea typeface="Calibri" panose="020F0502020204030204" pitchFamily="34" charset="0"/>
                <a:cs typeface="Arial" panose="020B0604020202020204" pitchFamily="34" charset="0"/>
              </a:rPr>
              <a:t>, IndiGo, SpiceJet and Air Asia offer air tickets at the most affordable prices on average, whereas Vistara, Air India are the most expensive on average.</a:t>
            </a:r>
          </a:p>
          <a:p>
            <a:pPr lvl="1">
              <a:lnSpc>
                <a:spcPct val="107000"/>
              </a:lnSpc>
              <a:buFont typeface="Courier New" panose="02070309020205020404" pitchFamily="49" charset="0"/>
              <a:buChar char="o"/>
            </a:pPr>
            <a:r>
              <a:rPr lang="en-IN" dirty="0">
                <a:latin typeface="Arial" panose="020B0604020202020204" pitchFamily="34" charset="0"/>
                <a:ea typeface="Calibri" panose="020F0502020204030204" pitchFamily="34" charset="0"/>
                <a:cs typeface="Arial" panose="020B0604020202020204" pitchFamily="34" charset="0"/>
              </a:rPr>
              <a:t>It can be observed that Number of Stops impact the travel time of Airlines.</a:t>
            </a:r>
          </a:p>
          <a:p>
            <a:pPr lvl="1">
              <a:lnSpc>
                <a:spcPct val="107000"/>
              </a:lnSpc>
              <a:buFont typeface="Courier New" panose="02070309020205020404" pitchFamily="49" charset="0"/>
              <a:buChar char="o"/>
            </a:pPr>
            <a:r>
              <a:rPr lang="en-IN" dirty="0">
                <a:latin typeface="Arial" panose="020B0604020202020204" pitchFamily="34" charset="0"/>
                <a:ea typeface="Calibri" panose="020F0502020204030204" pitchFamily="34" charset="0"/>
                <a:cs typeface="Arial" panose="020B0604020202020204" pitchFamily="34" charset="0"/>
              </a:rPr>
              <a:t>It can be observed that Number of Stops impact the Air Ticket Pricing of Airlines.</a:t>
            </a:r>
          </a:p>
          <a:p>
            <a:pPr lvl="1">
              <a:lnSpc>
                <a:spcPct val="107000"/>
              </a:lnSpc>
              <a:spcAft>
                <a:spcPts val="800"/>
              </a:spcAft>
              <a:buFont typeface="Courier New" panose="02070309020205020404" pitchFamily="49" charset="0"/>
              <a:buChar char="o"/>
            </a:pPr>
            <a:r>
              <a:rPr lang="en-IN" dirty="0">
                <a:latin typeface="Arial" panose="020B0604020202020204" pitchFamily="34" charset="0"/>
                <a:ea typeface="Calibri" panose="020F0502020204030204" pitchFamily="34" charset="0"/>
                <a:cs typeface="Arial" panose="020B0604020202020204" pitchFamily="34" charset="0"/>
              </a:rPr>
              <a:t>There is a linear relationship between Price and flight duration.</a:t>
            </a:r>
          </a:p>
          <a:p>
            <a:endParaRPr lang="en-IN" dirty="0"/>
          </a:p>
        </p:txBody>
      </p:sp>
      <p:pic>
        <p:nvPicPr>
          <p:cNvPr id="4" name="Picture 3">
            <a:extLst>
              <a:ext uri="{FF2B5EF4-FFF2-40B4-BE49-F238E27FC236}">
                <a16:creationId xmlns="" xmlns:a16="http://schemas.microsoft.com/office/drawing/2014/main" id="{2176A569-89B9-4C22-BC27-F37ED483FB79}"/>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761236" y="2514600"/>
            <a:ext cx="4572000" cy="4572000"/>
          </a:xfrm>
          <a:prstGeom prst="rect">
            <a:avLst/>
          </a:prstGeom>
        </p:spPr>
      </p:pic>
    </p:spTree>
    <p:extLst>
      <p:ext uri="{BB962C8B-B14F-4D97-AF65-F5344CB8AC3E}">
        <p14:creationId xmlns="" xmlns:p14="http://schemas.microsoft.com/office/powerpoint/2010/main" val="338735065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940EADD-E14F-4948-B06B-C7A6A2A56BFD}"/>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 xmlns:a16="http://schemas.microsoft.com/office/drawing/2014/main" id="{BAB9EFFE-9811-4E06-B8E7-58E3A79C0FF5}"/>
              </a:ext>
            </a:extLst>
          </p:cNvPr>
          <p:cNvSpPr>
            <a:spLocks noGrp="1"/>
          </p:cNvSpPr>
          <p:nvPr>
            <p:ph idx="1"/>
          </p:nvPr>
        </p:nvSpPr>
        <p:spPr/>
        <p:txBody>
          <a:bodyPr/>
          <a:lstStyle/>
          <a:p>
            <a:r>
              <a:rPr lang="en-IN" sz="1799" b="1" dirty="0">
                <a:latin typeface="Arial" panose="020B0604020202020204" pitchFamily="34" charset="0"/>
                <a:ea typeface="Calibri" panose="020F0502020204030204" pitchFamily="34" charset="0"/>
                <a:cs typeface="Times New Roman" panose="02020603050405020304" pitchFamily="18" charset="0"/>
              </a:rPr>
              <a:t>Multivariate Analysis</a:t>
            </a:r>
            <a:endParaRPr lang="en-IN" sz="1799" dirty="0">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 xmlns:a16="http://schemas.microsoft.com/office/drawing/2014/main" id="{FEB7EE4A-A31A-4E35-9A9A-F946F8AD5F87}"/>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096994" y="2604928"/>
            <a:ext cx="9838606" cy="3634273"/>
          </a:xfrm>
          <a:prstGeom prst="rect">
            <a:avLst/>
          </a:prstGeom>
        </p:spPr>
      </p:pic>
    </p:spTree>
    <p:extLst>
      <p:ext uri="{BB962C8B-B14F-4D97-AF65-F5344CB8AC3E}">
        <p14:creationId xmlns="" xmlns:p14="http://schemas.microsoft.com/office/powerpoint/2010/main" val="72951815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A71C8C7-AF83-459A-BCC9-28B4D91F23C4}"/>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 xmlns:a16="http://schemas.microsoft.com/office/drawing/2014/main" id="{555D54B0-673F-4337-9843-F7A119A17E0D}"/>
              </a:ext>
            </a:extLst>
          </p:cNvPr>
          <p:cNvSpPr>
            <a:spLocks noGrp="1"/>
          </p:cNvSpPr>
          <p:nvPr>
            <p:ph idx="1"/>
          </p:nvPr>
        </p:nvSpPr>
        <p:spPr/>
        <p:txBody>
          <a:bodyPr/>
          <a:lstStyle/>
          <a:p>
            <a:pPr>
              <a:lnSpc>
                <a:spcPct val="107000"/>
              </a:lnSpc>
              <a:spcAft>
                <a:spcPts val="800"/>
              </a:spcAft>
            </a:pPr>
            <a:r>
              <a:rPr lang="en-IN" sz="1799" dirty="0">
                <a:latin typeface="Arial" panose="020B0604020202020204" pitchFamily="34" charset="0"/>
                <a:ea typeface="Calibri" panose="020F0502020204030204" pitchFamily="34" charset="0"/>
                <a:cs typeface="Arial" panose="020B0604020202020204" pitchFamily="34" charset="0"/>
              </a:rPr>
              <a:t>Following Observations are made from graphs above:</a:t>
            </a:r>
          </a:p>
          <a:p>
            <a:pPr>
              <a:lnSpc>
                <a:spcPct val="107000"/>
              </a:lnSpc>
              <a:buFont typeface="Symbol" panose="05050102010706020507" pitchFamily="18" charset="2"/>
              <a:buChar char=""/>
            </a:pPr>
            <a:r>
              <a:rPr lang="en-IN" sz="1799" dirty="0">
                <a:latin typeface="Arial" panose="020B0604020202020204" pitchFamily="34" charset="0"/>
                <a:ea typeface="Calibri" panose="020F0502020204030204" pitchFamily="34" charset="0"/>
                <a:cs typeface="Arial" panose="020B0604020202020204" pitchFamily="34" charset="0"/>
              </a:rPr>
              <a:t>There is a linear relationship between Price and flight duration.</a:t>
            </a:r>
          </a:p>
          <a:p>
            <a:pPr>
              <a:lnSpc>
                <a:spcPct val="107000"/>
              </a:lnSpc>
              <a:spcAft>
                <a:spcPts val="800"/>
              </a:spcAft>
              <a:buFont typeface="Symbol" panose="05050102010706020507" pitchFamily="18" charset="2"/>
              <a:buChar char=""/>
            </a:pPr>
            <a:r>
              <a:rPr lang="en-IN" sz="1799" dirty="0">
                <a:latin typeface="Arial" panose="020B0604020202020204" pitchFamily="34" charset="0"/>
                <a:ea typeface="Calibri" panose="020F0502020204030204" pitchFamily="34" charset="0"/>
                <a:cs typeface="Arial" panose="020B0604020202020204" pitchFamily="34" charset="0"/>
              </a:rPr>
              <a:t>Indigo , Air Asia and SpiceJet provide most affordable Air tickets to the destinations.</a:t>
            </a:r>
          </a:p>
          <a:p>
            <a:endParaRPr lang="en-IN" dirty="0">
              <a:solidFill>
                <a:schemeClr val="tx1"/>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 xmlns:a16="http://schemas.microsoft.com/office/drawing/2014/main" id="{13D97C64-5233-4C8C-B52A-5C82C7C25AD2}"/>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761236" y="2514600"/>
            <a:ext cx="4572000" cy="4572000"/>
          </a:xfrm>
          <a:prstGeom prst="rect">
            <a:avLst/>
          </a:prstGeom>
        </p:spPr>
      </p:pic>
    </p:spTree>
    <p:extLst>
      <p:ext uri="{BB962C8B-B14F-4D97-AF65-F5344CB8AC3E}">
        <p14:creationId xmlns="" xmlns:p14="http://schemas.microsoft.com/office/powerpoint/2010/main" val="178204531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C63EFD3-89E3-4546-8D34-A33B112BB30B}"/>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 xmlns:a16="http://schemas.microsoft.com/office/drawing/2014/main" id="{95A5054A-E7C6-4567-907F-0E9277C637CF}"/>
              </a:ext>
            </a:extLst>
          </p:cNvPr>
          <p:cNvSpPr>
            <a:spLocks noGrp="1"/>
          </p:cNvSpPr>
          <p:nvPr>
            <p:ph idx="1"/>
          </p:nvPr>
        </p:nvSpPr>
        <p:spPr/>
        <p:txBody>
          <a:bodyPr>
            <a:normAutofit/>
          </a:bodyPr>
          <a:lstStyle/>
          <a:p>
            <a:r>
              <a:rPr lang="en-IN" sz="1799" b="1" dirty="0">
                <a:latin typeface="Arial" panose="020B0604020202020204" pitchFamily="34" charset="0"/>
                <a:ea typeface="Calibri" panose="020F0502020204030204" pitchFamily="34" charset="0"/>
                <a:cs typeface="Arial" panose="020B0604020202020204" pitchFamily="34" charset="0"/>
              </a:rPr>
              <a:t>Checking for Outliers</a:t>
            </a:r>
            <a:endParaRPr lang="en-IN" sz="1799" dirty="0">
              <a:latin typeface="Arial" panose="020B0604020202020204" pitchFamily="34" charset="0"/>
              <a:ea typeface="Calibri" panose="020F0502020204030204" pitchFamily="34" charset="0"/>
              <a:cs typeface="Arial" panose="020B0604020202020204" pitchFamily="34" charset="0"/>
            </a:endParaRPr>
          </a:p>
          <a:p>
            <a:endParaRPr lang="en-IN" dirty="0"/>
          </a:p>
          <a:p>
            <a:endParaRPr lang="en-IN" dirty="0"/>
          </a:p>
          <a:p>
            <a:endParaRPr lang="en-IN" dirty="0"/>
          </a:p>
          <a:p>
            <a:endParaRPr lang="en-IN" dirty="0"/>
          </a:p>
          <a:p>
            <a:pPr marL="1836609" lvl="8" indent="0">
              <a:lnSpc>
                <a:spcPct val="107000"/>
              </a:lnSpc>
              <a:spcAft>
                <a:spcPts val="800"/>
              </a:spcAft>
              <a:buNone/>
            </a:pPr>
            <a:endParaRPr lang="en-IN" sz="1300" dirty="0">
              <a:latin typeface="Arial" panose="020B0604020202020204" pitchFamily="34" charset="0"/>
              <a:ea typeface="Calibri" panose="020F0502020204030204" pitchFamily="34" charset="0"/>
              <a:cs typeface="Times New Roman" panose="02020603050405020304" pitchFamily="18" charset="0"/>
            </a:endParaRPr>
          </a:p>
          <a:p>
            <a:pPr marL="1836609" lvl="8" indent="0">
              <a:lnSpc>
                <a:spcPct val="107000"/>
              </a:lnSpc>
              <a:spcAft>
                <a:spcPts val="800"/>
              </a:spcAft>
              <a:buNone/>
            </a:pPr>
            <a:r>
              <a:rPr lang="en-IN" sz="1999" dirty="0">
                <a:latin typeface="Arial" panose="020B0604020202020204" pitchFamily="34" charset="0"/>
                <a:ea typeface="Calibri" panose="020F0502020204030204" pitchFamily="34" charset="0"/>
                <a:cs typeface="Times New Roman" panose="02020603050405020304" pitchFamily="18" charset="0"/>
              </a:rPr>
              <a:t>There are considerable outliers in the columns.</a:t>
            </a:r>
            <a:endParaRPr lang="en-IN" sz="1999"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799" dirty="0">
                <a:latin typeface="Arial" panose="020B0604020202020204" pitchFamily="34" charset="0"/>
                <a:ea typeface="Calibri" panose="020F0502020204030204" pitchFamily="34" charset="0"/>
                <a:cs typeface="Times New Roman" panose="02020603050405020304" pitchFamily="18" charset="0"/>
              </a:rPr>
              <a:t>Outliers were Removed using Z score method which resulted in a total data loss of 1.00%, which is within acceptable range.</a:t>
            </a:r>
            <a:endParaRPr lang="en-IN" sz="1799" dirty="0">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 xmlns:a16="http://schemas.microsoft.com/office/drawing/2014/main" id="{DBE2AA58-4C14-4E39-9C61-2D4E44AB99E2}"/>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3024909" y="2487429"/>
            <a:ext cx="5597972" cy="2107016"/>
          </a:xfrm>
          <a:prstGeom prst="rect">
            <a:avLst/>
          </a:prstGeom>
        </p:spPr>
      </p:pic>
      <p:pic>
        <p:nvPicPr>
          <p:cNvPr id="5" name="Picture 4">
            <a:extLst>
              <a:ext uri="{FF2B5EF4-FFF2-40B4-BE49-F238E27FC236}">
                <a16:creationId xmlns="" xmlns:a16="http://schemas.microsoft.com/office/drawing/2014/main" id="{D8BED5E9-7ED3-4D44-9E34-70DE0D94333A}"/>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761236" y="2514600"/>
            <a:ext cx="4572000" cy="4572000"/>
          </a:xfrm>
          <a:prstGeom prst="rect">
            <a:avLst/>
          </a:prstGeom>
        </p:spPr>
      </p:pic>
    </p:spTree>
    <p:extLst>
      <p:ext uri="{BB962C8B-B14F-4D97-AF65-F5344CB8AC3E}">
        <p14:creationId xmlns="" xmlns:p14="http://schemas.microsoft.com/office/powerpoint/2010/main" val="224591082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1E61C0-4D51-434B-8063-993BC176EC54}"/>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 xmlns:a16="http://schemas.microsoft.com/office/drawing/2014/main" id="{BF6989F1-EA1A-4587-8D6B-B70E320B63E8}"/>
              </a:ext>
            </a:extLst>
          </p:cNvPr>
          <p:cNvSpPr>
            <a:spLocks noGrp="1"/>
          </p:cNvSpPr>
          <p:nvPr>
            <p:ph idx="1"/>
          </p:nvPr>
        </p:nvSpPr>
        <p:spPr/>
        <p:txBody>
          <a:bodyPr/>
          <a:lstStyle/>
          <a:p>
            <a:pPr>
              <a:lnSpc>
                <a:spcPct val="107000"/>
              </a:lnSpc>
              <a:spcAft>
                <a:spcPts val="800"/>
              </a:spcAft>
            </a:pPr>
            <a:r>
              <a:rPr lang="en-IN" sz="1799" b="1" dirty="0">
                <a:latin typeface="Arial" panose="020B0604020202020204" pitchFamily="34" charset="0"/>
                <a:ea typeface="Calibri" panose="020F0502020204030204" pitchFamily="34" charset="0"/>
                <a:cs typeface="Arial" panose="020B0604020202020204" pitchFamily="34" charset="0"/>
              </a:rPr>
              <a:t>Data Normalization</a:t>
            </a:r>
            <a:endParaRPr lang="en-IN" sz="1799" dirty="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IN" sz="1799" dirty="0">
                <a:latin typeface="Arial" panose="020B0604020202020204" pitchFamily="34" charset="0"/>
                <a:ea typeface="Calibri" panose="020F0502020204030204" pitchFamily="34" charset="0"/>
                <a:cs typeface="Arial" panose="020B0604020202020204" pitchFamily="34" charset="0"/>
              </a:rPr>
              <a:t>Data in Column ‘Duration(mins) was normalized using Power Transformer technique.</a:t>
            </a:r>
          </a:p>
          <a:p>
            <a:endParaRPr lang="en-IN" dirty="0">
              <a:solidFill>
                <a:schemeClr val="tx1"/>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 xmlns:a16="http://schemas.microsoft.com/office/drawing/2014/main" id="{5B8984DD-71CC-4C3A-9B09-8EB70A301801}"/>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761236" y="2514600"/>
            <a:ext cx="4572000" cy="4572000"/>
          </a:xfrm>
          <a:prstGeom prst="rect">
            <a:avLst/>
          </a:prstGeom>
        </p:spPr>
      </p:pic>
    </p:spTree>
    <p:extLst>
      <p:ext uri="{BB962C8B-B14F-4D97-AF65-F5344CB8AC3E}">
        <p14:creationId xmlns="" xmlns:p14="http://schemas.microsoft.com/office/powerpoint/2010/main" val="174299466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C95233A-F64A-452C-B688-6F9C4691EF5A}"/>
              </a:ext>
            </a:extLst>
          </p:cNvPr>
          <p:cNvSpPr>
            <a:spLocks noGrp="1"/>
          </p:cNvSpPr>
          <p:nvPr>
            <p:ph type="title"/>
          </p:nvPr>
        </p:nvSpPr>
        <p:spPr/>
        <p:txBody>
          <a:bodyPr>
            <a:normAutofit/>
          </a:bodyPr>
          <a:lstStyle/>
          <a:p>
            <a:r>
              <a:rPr lang="en-IN" dirty="0">
                <a:solidFill>
                  <a:schemeClr val="tx1"/>
                </a:solidFill>
              </a:rPr>
              <a:t/>
            </a:r>
            <a:br>
              <a:rPr lang="en-IN" dirty="0">
                <a:solidFill>
                  <a:schemeClr val="tx1"/>
                </a:solidFill>
              </a:rPr>
            </a:br>
            <a:r>
              <a:rPr lang="en-IN" dirty="0">
                <a:solidFill>
                  <a:schemeClr val="tx1"/>
                </a:solidFill>
              </a:rPr>
              <a:t> INTRODUCTION</a:t>
            </a:r>
          </a:p>
        </p:txBody>
      </p:sp>
      <p:sp>
        <p:nvSpPr>
          <p:cNvPr id="3" name="Content Placeholder 2">
            <a:extLst>
              <a:ext uri="{FF2B5EF4-FFF2-40B4-BE49-F238E27FC236}">
                <a16:creationId xmlns="" xmlns:a16="http://schemas.microsoft.com/office/drawing/2014/main" id="{F904096D-C589-4E27-9421-1A7124ABC8EC}"/>
              </a:ext>
            </a:extLst>
          </p:cNvPr>
          <p:cNvSpPr>
            <a:spLocks noGrp="1"/>
          </p:cNvSpPr>
          <p:nvPr>
            <p:ph idx="1"/>
          </p:nvPr>
        </p:nvSpPr>
        <p:spPr/>
        <p:txBody>
          <a:bodyPr/>
          <a:lstStyle/>
          <a:p>
            <a:r>
              <a:rPr lang="en-IN" dirty="0">
                <a:latin typeface="Arial" panose="020B0604020202020204" pitchFamily="34" charset="0"/>
                <a:ea typeface="Calibri" panose="020F0502020204030204" pitchFamily="34" charset="0"/>
                <a:cs typeface="Arial" panose="020B0604020202020204" pitchFamily="34" charset="0"/>
              </a:rPr>
              <a:t>Business Problem Framing</a:t>
            </a:r>
          </a:p>
          <a:p>
            <a:pPr marL="457063">
              <a:lnSpc>
                <a:spcPct val="107000"/>
              </a:lnSpc>
              <a:spcAft>
                <a:spcPts val="800"/>
              </a:spcAft>
            </a:pPr>
            <a:r>
              <a:rPr lang="en-IN" sz="1799" dirty="0">
                <a:latin typeface="Arial" panose="020B0604020202020204" pitchFamily="34" charset="0"/>
                <a:ea typeface="Calibri" panose="020F0502020204030204" pitchFamily="34" charset="0"/>
                <a:cs typeface="Times New Roman" panose="02020603050405020304" pitchFamily="18" charset="0"/>
              </a:rPr>
              <a:t>Anyone who has booked a flight ticket knows how unexpectedly the prices vary. The cheapest available ticket on a given flight gets more and less expensive over time. This usually happens as an attempt to maximize revenue based on – </a:t>
            </a:r>
            <a:endParaRPr lang="en-IN" sz="1799" dirty="0">
              <a:latin typeface="Calibri" panose="020F0502020204030204" pitchFamily="34" charset="0"/>
              <a:ea typeface="Calibri" panose="020F0502020204030204" pitchFamily="34" charset="0"/>
              <a:cs typeface="Times New Roman" panose="02020603050405020304" pitchFamily="18" charset="0"/>
            </a:endParaRPr>
          </a:p>
          <a:p>
            <a:pPr marL="635317" lvl="1" indent="-342797">
              <a:lnSpc>
                <a:spcPct val="107000"/>
              </a:lnSpc>
              <a:buFont typeface="Symbol" panose="05050102010706020507" pitchFamily="18" charset="2"/>
              <a:buChar char=""/>
            </a:pPr>
            <a:r>
              <a:rPr lang="en-IN" sz="1600" dirty="0">
                <a:latin typeface="Arial" panose="020B0604020202020204" pitchFamily="34" charset="0"/>
                <a:ea typeface="Calibri" panose="020F0502020204030204" pitchFamily="34" charset="0"/>
                <a:cs typeface="Times New Roman" panose="02020603050405020304" pitchFamily="18" charset="0"/>
              </a:rPr>
              <a:t>Time of purchase patterns (making sure last-minute purchases are expensive) </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635317" lvl="1" indent="-342797">
              <a:lnSpc>
                <a:spcPct val="107000"/>
              </a:lnSpc>
              <a:spcAft>
                <a:spcPts val="800"/>
              </a:spcAft>
              <a:buFont typeface="Symbol" panose="05050102010706020507" pitchFamily="18" charset="2"/>
              <a:buChar char=""/>
            </a:pPr>
            <a:r>
              <a:rPr lang="en-IN" sz="1600" dirty="0">
                <a:latin typeface="Arial" panose="020B0604020202020204" pitchFamily="34" charset="0"/>
                <a:ea typeface="Calibri" panose="020F0502020204030204" pitchFamily="34" charset="0"/>
                <a:cs typeface="Times New Roman" panose="02020603050405020304" pitchFamily="18" charset="0"/>
              </a:rPr>
              <a:t>Keeping the flight as full as they want it (raising prices on a flight which is filling up in order to reduce sales and hold back inventory for those expensive last-minute expensive purchases) </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457063">
              <a:lnSpc>
                <a:spcPct val="107000"/>
              </a:lnSpc>
              <a:spcAft>
                <a:spcPts val="800"/>
              </a:spcAft>
            </a:pPr>
            <a:r>
              <a:rPr lang="en-IN" sz="1799" dirty="0">
                <a:latin typeface="Arial" panose="020B0604020202020204" pitchFamily="34" charset="0"/>
                <a:ea typeface="Calibri" panose="020F0502020204030204" pitchFamily="34" charset="0"/>
                <a:cs typeface="Times New Roman" panose="02020603050405020304" pitchFamily="18" charset="0"/>
              </a:rPr>
              <a:t>Therefore, a predictive model to accurately predict Air fares is required to be made. </a:t>
            </a:r>
            <a:endParaRPr lang="en-IN" sz="1799" dirty="0">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 xmlns:a16="http://schemas.microsoft.com/office/drawing/2014/main" id="{98FD7F1D-39A0-4837-9C7D-686FF68ADF7F}"/>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761236" y="2514600"/>
            <a:ext cx="4572000" cy="4572000"/>
          </a:xfrm>
          <a:prstGeom prst="rect">
            <a:avLst/>
          </a:prstGeom>
        </p:spPr>
      </p:pic>
    </p:spTree>
    <p:extLst>
      <p:ext uri="{BB962C8B-B14F-4D97-AF65-F5344CB8AC3E}">
        <p14:creationId xmlns="" xmlns:p14="http://schemas.microsoft.com/office/powerpoint/2010/main" val="133358166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A69C2E3-B5FC-43BD-914D-F4CBC623F184}"/>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 xmlns:a16="http://schemas.microsoft.com/office/drawing/2014/main" id="{5FA47D96-1068-49C1-9B9C-907E19126889}"/>
              </a:ext>
            </a:extLst>
          </p:cNvPr>
          <p:cNvSpPr>
            <a:spLocks noGrp="1"/>
          </p:cNvSpPr>
          <p:nvPr>
            <p:ph idx="1"/>
          </p:nvPr>
        </p:nvSpPr>
        <p:spPr>
          <a:xfrm>
            <a:off x="1084729" y="1295400"/>
            <a:ext cx="8962507" cy="4186518"/>
          </a:xfrm>
        </p:spPr>
        <p:txBody>
          <a:bodyPr/>
          <a:lstStyle/>
          <a:p>
            <a:pPr marL="0" indent="0">
              <a:buNone/>
            </a:pPr>
            <a:r>
              <a:rPr lang="en-IN" sz="2399" b="1" dirty="0">
                <a:latin typeface="Arial" panose="020B0604020202020204" pitchFamily="34" charset="0"/>
                <a:ea typeface="Calibri" panose="020F0502020204030204" pitchFamily="34" charset="0"/>
                <a:cs typeface="Arial" panose="020B0604020202020204" pitchFamily="34" charset="0"/>
              </a:rPr>
              <a:t>Finding Correlation between Feature and Target columns</a:t>
            </a:r>
            <a:endParaRPr lang="en-IN" sz="2399" dirty="0">
              <a:latin typeface="Arial" panose="020B0604020202020204" pitchFamily="34" charset="0"/>
              <a:ea typeface="Calibri" panose="020F050202020403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 xmlns:a16="http://schemas.microsoft.com/office/drawing/2014/main" id="{DF93944A-5535-48CA-AA9A-4C98EDDE41F2}"/>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3168194" y="1871149"/>
            <a:ext cx="4586355" cy="4991333"/>
          </a:xfrm>
          <a:prstGeom prst="rect">
            <a:avLst/>
          </a:prstGeom>
        </p:spPr>
      </p:pic>
      <p:pic>
        <p:nvPicPr>
          <p:cNvPr id="5" name="Picture 4">
            <a:extLst>
              <a:ext uri="{FF2B5EF4-FFF2-40B4-BE49-F238E27FC236}">
                <a16:creationId xmlns="" xmlns:a16="http://schemas.microsoft.com/office/drawing/2014/main" id="{C135E5CC-1441-41E0-B87E-F51C67DAA316}"/>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761236" y="2514600"/>
            <a:ext cx="4572000" cy="4572000"/>
          </a:xfrm>
          <a:prstGeom prst="rect">
            <a:avLst/>
          </a:prstGeom>
        </p:spPr>
      </p:pic>
    </p:spTree>
    <p:extLst>
      <p:ext uri="{BB962C8B-B14F-4D97-AF65-F5344CB8AC3E}">
        <p14:creationId xmlns="" xmlns:p14="http://schemas.microsoft.com/office/powerpoint/2010/main" val="55672830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49B3739-479D-42D7-AE8B-AE5265FF233F}"/>
              </a:ext>
            </a:extLst>
          </p:cNvPr>
          <p:cNvSpPr>
            <a:spLocks noGrp="1"/>
          </p:cNvSpPr>
          <p:nvPr>
            <p:ph type="title"/>
          </p:nvPr>
        </p:nvSpPr>
        <p:spPr/>
        <p:txBody>
          <a:bodyPr/>
          <a:lstStyle/>
          <a:p>
            <a:r>
              <a:rPr lang="en-IN" dirty="0">
                <a:solidFill>
                  <a:schemeClr val="tx1"/>
                </a:solidFill>
              </a:rPr>
              <a:t>Exploratory Data Analysis</a:t>
            </a:r>
            <a:endParaRPr lang="en-IN" dirty="0"/>
          </a:p>
        </p:txBody>
      </p:sp>
      <p:pic>
        <p:nvPicPr>
          <p:cNvPr id="4" name="Picture 3">
            <a:extLst>
              <a:ext uri="{FF2B5EF4-FFF2-40B4-BE49-F238E27FC236}">
                <a16:creationId xmlns="" xmlns:a16="http://schemas.microsoft.com/office/drawing/2014/main" id="{580D54A2-BD31-4F9E-93C1-A46345796050}"/>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914128" y="2119535"/>
            <a:ext cx="7770548" cy="3944676"/>
          </a:xfrm>
          <a:prstGeom prst="rect">
            <a:avLst/>
          </a:prstGeom>
        </p:spPr>
      </p:pic>
    </p:spTree>
    <p:extLst>
      <p:ext uri="{BB962C8B-B14F-4D97-AF65-F5344CB8AC3E}">
        <p14:creationId xmlns="" xmlns:p14="http://schemas.microsoft.com/office/powerpoint/2010/main" val="145272979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CC7857C-F671-4AA4-8A42-3B4E016091AB}"/>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 xmlns:a16="http://schemas.microsoft.com/office/drawing/2014/main" id="{E9B114C8-0A97-45CE-8FE4-57D35D1F72E5}"/>
              </a:ext>
            </a:extLst>
          </p:cNvPr>
          <p:cNvSpPr>
            <a:spLocks noGrp="1"/>
          </p:cNvSpPr>
          <p:nvPr>
            <p:ph idx="1"/>
          </p:nvPr>
        </p:nvSpPr>
        <p:spPr/>
        <p:txBody>
          <a:bodyPr/>
          <a:lstStyle/>
          <a:p>
            <a:pPr>
              <a:lnSpc>
                <a:spcPct val="107000"/>
              </a:lnSpc>
              <a:spcAft>
                <a:spcPts val="800"/>
              </a:spcAft>
            </a:pPr>
            <a:r>
              <a:rPr lang="en-IN" sz="1799" dirty="0">
                <a:latin typeface="Arial" panose="020B0604020202020204" pitchFamily="34" charset="0"/>
                <a:ea typeface="Calibri" panose="020F0502020204030204" pitchFamily="34" charset="0"/>
                <a:cs typeface="Times New Roman" panose="02020603050405020304" pitchFamily="18" charset="0"/>
              </a:rPr>
              <a:t> </a:t>
            </a:r>
            <a:endParaRPr lang="en-IN" sz="1799"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799" dirty="0">
                <a:latin typeface="Arial" panose="020B0604020202020204" pitchFamily="34" charset="0"/>
                <a:ea typeface="Calibri" panose="020F0502020204030204" pitchFamily="34" charset="0"/>
                <a:cs typeface="Arial" panose="020B0604020202020204" pitchFamily="34" charset="0"/>
              </a:rPr>
              <a:t>It is observed that Month Dec, Duration(mins), Airline _ Vistara , Total Stops_1-stop and From have the highest positive correlation with Price, while Date , Total  Stops_ non-stop, Month Jan , Airline_ IndiGo have the highest negative correlation with Price.</a:t>
            </a:r>
          </a:p>
          <a:p>
            <a:endParaRPr lang="en-IN" dirty="0">
              <a:solidFill>
                <a:schemeClr val="tx1"/>
              </a:solidFill>
            </a:endParaRPr>
          </a:p>
        </p:txBody>
      </p:sp>
      <p:pic>
        <p:nvPicPr>
          <p:cNvPr id="4" name="Picture 3">
            <a:extLst>
              <a:ext uri="{FF2B5EF4-FFF2-40B4-BE49-F238E27FC236}">
                <a16:creationId xmlns="" xmlns:a16="http://schemas.microsoft.com/office/drawing/2014/main" id="{32092AB5-AE88-4AD6-A5A9-1E05EAF0992C}"/>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761236" y="2514600"/>
            <a:ext cx="4572000" cy="4572000"/>
          </a:xfrm>
          <a:prstGeom prst="rect">
            <a:avLst/>
          </a:prstGeom>
        </p:spPr>
      </p:pic>
    </p:spTree>
    <p:extLst>
      <p:ext uri="{BB962C8B-B14F-4D97-AF65-F5344CB8AC3E}">
        <p14:creationId xmlns="" xmlns:p14="http://schemas.microsoft.com/office/powerpoint/2010/main" val="28798959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123BAEF-9F26-4CFE-836D-78D2069AFB35}"/>
              </a:ext>
            </a:extLst>
          </p:cNvPr>
          <p:cNvSpPr>
            <a:spLocks noGrp="1"/>
          </p:cNvSpPr>
          <p:nvPr>
            <p:ph type="title"/>
          </p:nvPr>
        </p:nvSpPr>
        <p:spPr/>
        <p:txBody>
          <a:bodyPr/>
          <a:lstStyle/>
          <a:p>
            <a:r>
              <a:rPr lang="en-US" dirty="0">
                <a:solidFill>
                  <a:schemeClr val="tx1"/>
                </a:solidFill>
              </a:rPr>
              <a:t>Model/s Development and Evaluation </a:t>
            </a:r>
            <a:endParaRPr lang="en-IN" dirty="0">
              <a:solidFill>
                <a:schemeClr val="tx1"/>
              </a:solidFill>
            </a:endParaRPr>
          </a:p>
        </p:txBody>
      </p:sp>
      <p:sp>
        <p:nvSpPr>
          <p:cNvPr id="3" name="Content Placeholder 2">
            <a:extLst>
              <a:ext uri="{FF2B5EF4-FFF2-40B4-BE49-F238E27FC236}">
                <a16:creationId xmlns="" xmlns:a16="http://schemas.microsoft.com/office/drawing/2014/main" id="{808BA04A-B43A-4A58-AA23-460551339E01}"/>
              </a:ext>
            </a:extLst>
          </p:cNvPr>
          <p:cNvSpPr>
            <a:spLocks noGrp="1"/>
          </p:cNvSpPr>
          <p:nvPr>
            <p:ph idx="1"/>
          </p:nvPr>
        </p:nvSpPr>
        <p:spPr/>
        <p:txBody>
          <a:bodyPr>
            <a:normAutofit/>
          </a:bodyPr>
          <a:lstStyle/>
          <a:p>
            <a:pPr marL="457063">
              <a:lnSpc>
                <a:spcPct val="107000"/>
              </a:lnSpc>
            </a:pPr>
            <a:r>
              <a:rPr lang="en-IN" sz="1799" b="1" dirty="0">
                <a:latin typeface="Arial" panose="020B0604020202020204" pitchFamily="34" charset="0"/>
                <a:ea typeface="Calibri" panose="020F0502020204030204" pitchFamily="34" charset="0"/>
                <a:cs typeface="Arial" panose="020B0604020202020204" pitchFamily="34" charset="0"/>
              </a:rPr>
              <a:t>Feature Selection</a:t>
            </a:r>
            <a:endParaRPr lang="en-IN" sz="1799" dirty="0">
              <a:latin typeface="Arial" panose="020B0604020202020204" pitchFamily="34" charset="0"/>
              <a:ea typeface="Calibri" panose="020F0502020204030204" pitchFamily="34" charset="0"/>
              <a:cs typeface="Arial" panose="020B0604020202020204" pitchFamily="34" charset="0"/>
            </a:endParaRPr>
          </a:p>
          <a:p>
            <a:pPr marL="457063">
              <a:lnSpc>
                <a:spcPct val="107000"/>
              </a:lnSpc>
            </a:pPr>
            <a:r>
              <a:rPr lang="en-IN" sz="1699" dirty="0">
                <a:latin typeface="Arial" panose="020B0604020202020204" pitchFamily="34" charset="0"/>
                <a:ea typeface="Calibri" panose="020F0502020204030204" pitchFamily="34" charset="0"/>
                <a:cs typeface="Arial" panose="020B0604020202020204" pitchFamily="34" charset="0"/>
              </a:rPr>
              <a:t>Features were first checked for presence of multicollinearity and then based on respective ANOVA f-score values, the feature columns were selected that would best predict the Target variable, to train and test machine learning models.</a:t>
            </a:r>
          </a:p>
          <a:p>
            <a:pPr marL="457063">
              <a:lnSpc>
                <a:spcPct val="107000"/>
              </a:lnSpc>
            </a:pPr>
            <a:r>
              <a:rPr lang="en-IN" sz="1699" dirty="0">
                <a:latin typeface="Arial" panose="020B0604020202020204" pitchFamily="34" charset="0"/>
                <a:ea typeface="Calibri" panose="020F0502020204030204" pitchFamily="34" charset="0"/>
                <a:cs typeface="Arial" panose="020B0604020202020204" pitchFamily="34" charset="0"/>
              </a:rPr>
              <a:t>Using </a:t>
            </a:r>
            <a:r>
              <a:rPr lang="en-IN" sz="1699" dirty="0" err="1">
                <a:latin typeface="Arial" panose="020B0604020202020204" pitchFamily="34" charset="0"/>
                <a:ea typeface="Calibri" panose="020F0502020204030204" pitchFamily="34" charset="0"/>
                <a:cs typeface="Arial" panose="020B0604020202020204" pitchFamily="34" charset="0"/>
              </a:rPr>
              <a:t>SelectKBest</a:t>
            </a:r>
            <a:r>
              <a:rPr lang="en-IN" sz="1699" dirty="0">
                <a:latin typeface="Arial" panose="020B0604020202020204" pitchFamily="34" charset="0"/>
                <a:ea typeface="Calibri" panose="020F0502020204030204" pitchFamily="34" charset="0"/>
                <a:cs typeface="Arial" panose="020B0604020202020204" pitchFamily="34" charset="0"/>
              </a:rPr>
              <a:t> and </a:t>
            </a:r>
            <a:r>
              <a:rPr lang="en-IN" sz="1699" dirty="0" err="1">
                <a:latin typeface="Arial" panose="020B0604020202020204" pitchFamily="34" charset="0"/>
                <a:ea typeface="Calibri" panose="020F0502020204030204" pitchFamily="34" charset="0"/>
                <a:cs typeface="Arial" panose="020B0604020202020204" pitchFamily="34" charset="0"/>
              </a:rPr>
              <a:t>f_classif</a:t>
            </a:r>
            <a:r>
              <a:rPr lang="en-IN" sz="1699" dirty="0">
                <a:latin typeface="Arial" panose="020B0604020202020204" pitchFamily="34" charset="0"/>
                <a:ea typeface="Calibri" panose="020F0502020204030204" pitchFamily="34" charset="0"/>
                <a:cs typeface="Arial" panose="020B0604020202020204" pitchFamily="34" charset="0"/>
              </a:rPr>
              <a:t> for measuring the respective ANOVA f-score values of the columns, the best features were selected. Using </a:t>
            </a:r>
            <a:r>
              <a:rPr lang="en-IN" sz="1699" dirty="0" err="1">
                <a:latin typeface="Arial" panose="020B0604020202020204" pitchFamily="34" charset="0"/>
                <a:ea typeface="Calibri" panose="020F0502020204030204" pitchFamily="34" charset="0"/>
                <a:cs typeface="Arial" panose="020B0604020202020204" pitchFamily="34" charset="0"/>
              </a:rPr>
              <a:t>StandardScaler</a:t>
            </a:r>
            <a:r>
              <a:rPr lang="en-IN" sz="1699" dirty="0">
                <a:latin typeface="Arial" panose="020B0604020202020204" pitchFamily="34" charset="0"/>
                <a:ea typeface="Calibri" panose="020F0502020204030204" pitchFamily="34" charset="0"/>
                <a:cs typeface="Arial" panose="020B0604020202020204" pitchFamily="34" charset="0"/>
              </a:rPr>
              <a:t>, the features were scaled by resizing the distribution values so that mean of the observed values in each feature column is 0 and standard deviation is 1.</a:t>
            </a:r>
          </a:p>
          <a:p>
            <a:pPr marL="457063">
              <a:lnSpc>
                <a:spcPct val="107000"/>
              </a:lnSpc>
              <a:spcAft>
                <a:spcPts val="800"/>
              </a:spcAft>
            </a:pPr>
            <a:r>
              <a:rPr lang="en-IN" sz="1699" dirty="0">
                <a:latin typeface="Arial" panose="020B0604020202020204" pitchFamily="34" charset="0"/>
                <a:ea typeface="Calibri" panose="020F0502020204030204" pitchFamily="34" charset="0"/>
                <a:cs typeface="Arial" panose="020B0604020202020204" pitchFamily="34" charset="0"/>
              </a:rPr>
              <a:t>From </a:t>
            </a:r>
            <a:r>
              <a:rPr lang="en-IN" sz="1699" dirty="0" err="1">
                <a:latin typeface="Arial" panose="020B0604020202020204" pitchFamily="34" charset="0"/>
                <a:ea typeface="Calibri" panose="020F0502020204030204" pitchFamily="34" charset="0"/>
                <a:cs typeface="Arial" panose="020B0604020202020204" pitchFamily="34" charset="0"/>
              </a:rPr>
              <a:t>sklearn.model_selection’s</a:t>
            </a:r>
            <a:r>
              <a:rPr lang="en-IN" sz="1699" dirty="0">
                <a:latin typeface="Arial" panose="020B0604020202020204" pitchFamily="34" charset="0"/>
                <a:ea typeface="Calibri" panose="020F0502020204030204" pitchFamily="34" charset="0"/>
                <a:cs typeface="Arial" panose="020B0604020202020204" pitchFamily="34" charset="0"/>
              </a:rPr>
              <a:t> </a:t>
            </a:r>
            <a:r>
              <a:rPr lang="en-IN" sz="1699" dirty="0" err="1">
                <a:latin typeface="Arial" panose="020B0604020202020204" pitchFamily="34" charset="0"/>
                <a:ea typeface="Calibri" panose="020F0502020204030204" pitchFamily="34" charset="0"/>
                <a:cs typeface="Arial" panose="020B0604020202020204" pitchFamily="34" charset="0"/>
              </a:rPr>
              <a:t>train_test_split</a:t>
            </a:r>
            <a:r>
              <a:rPr lang="en-IN" sz="1699" dirty="0">
                <a:latin typeface="Arial" panose="020B0604020202020204" pitchFamily="34" charset="0"/>
                <a:ea typeface="Calibri" panose="020F0502020204030204" pitchFamily="34" charset="0"/>
                <a:cs typeface="Arial" panose="020B0604020202020204" pitchFamily="34" charset="0"/>
              </a:rPr>
              <a:t>, the data was divided into train and test data. Training data comprised 75% of total data where as test data comprised 25% based on the best random state that would result in best model accuracy.</a:t>
            </a:r>
          </a:p>
          <a:p>
            <a:endParaRPr lang="en-IN" dirty="0">
              <a:solidFill>
                <a:schemeClr val="tx1"/>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 xmlns:a16="http://schemas.microsoft.com/office/drawing/2014/main" id="{A9EE808F-CBA9-4358-8CC9-9C8A5FC46F83}"/>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761236" y="2514600"/>
            <a:ext cx="4572000" cy="4572000"/>
          </a:xfrm>
          <a:prstGeom prst="rect">
            <a:avLst/>
          </a:prstGeom>
        </p:spPr>
      </p:pic>
    </p:spTree>
    <p:extLst>
      <p:ext uri="{BB962C8B-B14F-4D97-AF65-F5344CB8AC3E}">
        <p14:creationId xmlns="" xmlns:p14="http://schemas.microsoft.com/office/powerpoint/2010/main" val="260341097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35A6E26-FCE4-48D4-B1DE-ECAFF78E3F35}"/>
              </a:ext>
            </a:extLst>
          </p:cNvPr>
          <p:cNvSpPr>
            <a:spLocks noGrp="1"/>
          </p:cNvSpPr>
          <p:nvPr>
            <p:ph type="title"/>
          </p:nvPr>
        </p:nvSpPr>
        <p:spPr/>
        <p:txBody>
          <a:bodyPr/>
          <a:lstStyle/>
          <a:p>
            <a:r>
              <a:rPr lang="en-US" dirty="0">
                <a:solidFill>
                  <a:schemeClr val="tx1"/>
                </a:solidFill>
              </a:rPr>
              <a:t>Model/s Development and Evaluation </a:t>
            </a:r>
            <a:endParaRPr lang="en-IN" dirty="0"/>
          </a:p>
        </p:txBody>
      </p:sp>
      <p:sp>
        <p:nvSpPr>
          <p:cNvPr id="3" name="Content Placeholder 2">
            <a:extLst>
              <a:ext uri="{FF2B5EF4-FFF2-40B4-BE49-F238E27FC236}">
                <a16:creationId xmlns="" xmlns:a16="http://schemas.microsoft.com/office/drawing/2014/main" id="{4D558B5B-D0FF-4FB8-BA9A-18AFF9D999AA}"/>
              </a:ext>
            </a:extLst>
          </p:cNvPr>
          <p:cNvSpPr>
            <a:spLocks noGrp="1"/>
          </p:cNvSpPr>
          <p:nvPr>
            <p:ph idx="1"/>
          </p:nvPr>
        </p:nvSpPr>
        <p:spPr/>
        <p:txBody>
          <a:bodyPr>
            <a:normAutofit/>
          </a:bodyPr>
          <a:lstStyle/>
          <a:p>
            <a:pPr marL="365650" indent="0">
              <a:lnSpc>
                <a:spcPct val="107000"/>
              </a:lnSpc>
              <a:buNone/>
            </a:pPr>
            <a:r>
              <a:rPr lang="en-IN" dirty="0">
                <a:latin typeface="Arial" panose="020B0604020202020204" pitchFamily="34" charset="0"/>
                <a:ea typeface="Calibri" panose="020F0502020204030204" pitchFamily="34" charset="0"/>
                <a:cs typeface="Arial" panose="020B0604020202020204" pitchFamily="34" charset="0"/>
              </a:rPr>
              <a:t>The model algorithms used were as follows:</a:t>
            </a:r>
          </a:p>
          <a:p>
            <a:pPr marL="635317" lvl="1" indent="-342797">
              <a:lnSpc>
                <a:spcPct val="107000"/>
              </a:lnSpc>
              <a:buFont typeface="Symbol" panose="05050102010706020507" pitchFamily="18" charset="2"/>
              <a:buChar char=""/>
            </a:pPr>
            <a:r>
              <a:rPr lang="en-IN" sz="1600" dirty="0">
                <a:latin typeface="Arial" panose="020B0604020202020204" pitchFamily="34" charset="0"/>
                <a:ea typeface="Calibri" panose="020F0502020204030204" pitchFamily="34" charset="0"/>
                <a:cs typeface="Arial" panose="020B0604020202020204" pitchFamily="34" charset="0"/>
              </a:rPr>
              <a:t>Ridge</a:t>
            </a:r>
          </a:p>
          <a:p>
            <a:pPr marL="635317" lvl="1" indent="-342797">
              <a:lnSpc>
                <a:spcPct val="107000"/>
              </a:lnSpc>
              <a:buFont typeface="Symbol" panose="05050102010706020507" pitchFamily="18" charset="2"/>
              <a:buChar char=""/>
            </a:pPr>
            <a:r>
              <a:rPr lang="en-IN" sz="1600" dirty="0" err="1">
                <a:latin typeface="Arial" panose="020B0604020202020204" pitchFamily="34" charset="0"/>
                <a:ea typeface="Calibri" panose="020F0502020204030204" pitchFamily="34" charset="0"/>
                <a:cs typeface="Arial" panose="020B0604020202020204" pitchFamily="34" charset="0"/>
              </a:rPr>
              <a:t>DecisionTreeRegressor</a:t>
            </a:r>
            <a:endParaRPr lang="en-IN" sz="1600" dirty="0">
              <a:latin typeface="Arial" panose="020B0604020202020204" pitchFamily="34" charset="0"/>
              <a:ea typeface="Calibri" panose="020F0502020204030204" pitchFamily="34" charset="0"/>
              <a:cs typeface="Arial" panose="020B0604020202020204" pitchFamily="34" charset="0"/>
            </a:endParaRPr>
          </a:p>
          <a:p>
            <a:pPr marL="635317" lvl="1" indent="-342797">
              <a:lnSpc>
                <a:spcPct val="107000"/>
              </a:lnSpc>
              <a:buFont typeface="Symbol" panose="05050102010706020507" pitchFamily="18" charset="2"/>
              <a:buChar char=""/>
            </a:pPr>
            <a:r>
              <a:rPr lang="en-IN" sz="1600" dirty="0" err="1">
                <a:latin typeface="Arial" panose="020B0604020202020204" pitchFamily="34" charset="0"/>
                <a:ea typeface="Calibri" panose="020F0502020204030204" pitchFamily="34" charset="0"/>
                <a:cs typeface="Arial" panose="020B0604020202020204" pitchFamily="34" charset="0"/>
              </a:rPr>
              <a:t>XGBRegressor</a:t>
            </a:r>
            <a:endParaRPr lang="en-IN" sz="1600" dirty="0">
              <a:latin typeface="Arial" panose="020B0604020202020204" pitchFamily="34" charset="0"/>
              <a:ea typeface="Calibri" panose="020F0502020204030204" pitchFamily="34" charset="0"/>
              <a:cs typeface="Arial" panose="020B0604020202020204" pitchFamily="34" charset="0"/>
            </a:endParaRPr>
          </a:p>
          <a:p>
            <a:pPr marL="635317" lvl="1" indent="-342797">
              <a:lnSpc>
                <a:spcPct val="107000"/>
              </a:lnSpc>
              <a:buFont typeface="Symbol" panose="05050102010706020507" pitchFamily="18" charset="2"/>
              <a:buChar char=""/>
            </a:pPr>
            <a:r>
              <a:rPr lang="en-IN" sz="1600" dirty="0" err="1">
                <a:latin typeface="Arial" panose="020B0604020202020204" pitchFamily="34" charset="0"/>
                <a:ea typeface="Calibri" panose="020F0502020204030204" pitchFamily="34" charset="0"/>
                <a:cs typeface="Arial" panose="020B0604020202020204" pitchFamily="34" charset="0"/>
              </a:rPr>
              <a:t>RandomForestRegressor</a:t>
            </a:r>
            <a:r>
              <a:rPr lang="en-IN" sz="1600" dirty="0">
                <a:latin typeface="Arial" panose="020B0604020202020204" pitchFamily="34" charset="0"/>
                <a:ea typeface="Calibri" panose="020F0502020204030204" pitchFamily="34" charset="0"/>
                <a:cs typeface="Arial" panose="020B0604020202020204" pitchFamily="34" charset="0"/>
              </a:rPr>
              <a:t>: </a:t>
            </a:r>
          </a:p>
          <a:p>
            <a:pPr marL="635317" lvl="1" indent="-342797">
              <a:lnSpc>
                <a:spcPct val="107000"/>
              </a:lnSpc>
              <a:spcAft>
                <a:spcPts val="800"/>
              </a:spcAft>
              <a:buFont typeface="Symbol" panose="05050102010706020507" pitchFamily="18" charset="2"/>
              <a:buChar char=""/>
            </a:pPr>
            <a:r>
              <a:rPr lang="en-IN" sz="1600" dirty="0">
                <a:latin typeface="Arial" panose="020B0604020202020204" pitchFamily="34" charset="0"/>
                <a:ea typeface="Calibri" panose="020F0502020204030204" pitchFamily="34" charset="0"/>
                <a:cs typeface="Arial" panose="020B0604020202020204" pitchFamily="34" charset="0"/>
              </a:rPr>
              <a:t>Support Vector Regressor:</a:t>
            </a:r>
            <a:endParaRPr lang="en-IN" dirty="0">
              <a:solidFill>
                <a:schemeClr val="tx1"/>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 xmlns:a16="http://schemas.microsoft.com/office/drawing/2014/main" id="{801B240D-26CF-4E03-81A3-9561EA021312}"/>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761236" y="2514600"/>
            <a:ext cx="4572000" cy="4572000"/>
          </a:xfrm>
          <a:prstGeom prst="rect">
            <a:avLst/>
          </a:prstGeom>
        </p:spPr>
      </p:pic>
    </p:spTree>
    <p:extLst>
      <p:ext uri="{BB962C8B-B14F-4D97-AF65-F5344CB8AC3E}">
        <p14:creationId xmlns="" xmlns:p14="http://schemas.microsoft.com/office/powerpoint/2010/main" val="306713852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4F93CC1-CCBD-4553-823C-659C4C058E58}"/>
              </a:ext>
            </a:extLst>
          </p:cNvPr>
          <p:cNvSpPr>
            <a:spLocks noGrp="1"/>
          </p:cNvSpPr>
          <p:nvPr>
            <p:ph type="title"/>
          </p:nvPr>
        </p:nvSpPr>
        <p:spPr/>
        <p:txBody>
          <a:bodyPr/>
          <a:lstStyle/>
          <a:p>
            <a:r>
              <a:rPr lang="en-US" dirty="0">
                <a:solidFill>
                  <a:schemeClr val="tx1"/>
                </a:solidFill>
              </a:rPr>
              <a:t>Model/s Development and Evaluation </a:t>
            </a:r>
            <a:endParaRPr lang="en-IN" dirty="0"/>
          </a:p>
        </p:txBody>
      </p:sp>
      <p:sp>
        <p:nvSpPr>
          <p:cNvPr id="3" name="Content Placeholder 2">
            <a:extLst>
              <a:ext uri="{FF2B5EF4-FFF2-40B4-BE49-F238E27FC236}">
                <a16:creationId xmlns="" xmlns:a16="http://schemas.microsoft.com/office/drawing/2014/main" id="{1B159933-CF56-42C7-B6BD-E5BEEE83657E}"/>
              </a:ext>
            </a:extLst>
          </p:cNvPr>
          <p:cNvSpPr>
            <a:spLocks noGrp="1"/>
          </p:cNvSpPr>
          <p:nvPr>
            <p:ph idx="1"/>
          </p:nvPr>
        </p:nvSpPr>
        <p:spPr>
          <a:xfrm>
            <a:off x="1096994" y="2136530"/>
            <a:ext cx="10055781" cy="3759912"/>
          </a:xfrm>
        </p:spPr>
        <p:txBody>
          <a:bodyPr>
            <a:normAutofit/>
          </a:bodyPr>
          <a:lstStyle/>
          <a:p>
            <a:r>
              <a:rPr lang="en-IN" sz="1799"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Regression Model Building</a:t>
            </a:r>
          </a:p>
          <a:p>
            <a:endParaRPr lang="en-IN" sz="1799" b="1" dirty="0">
              <a:solidFill>
                <a:srgbClr val="000000"/>
              </a:solidFill>
              <a:latin typeface="Arial" panose="020B0604020202020204" pitchFamily="34" charset="0"/>
              <a:ea typeface="Calibri" panose="020F0502020204030204" pitchFamily="34" charset="0"/>
              <a:cs typeface="Times New Roman" panose="02020603050405020304" pitchFamily="18" charset="0"/>
            </a:endParaRPr>
          </a:p>
          <a:p>
            <a:endParaRPr lang="en-IN" sz="1799" b="1" dirty="0">
              <a:solidFill>
                <a:srgbClr val="000000"/>
              </a:solidFill>
              <a:latin typeface="Arial" panose="020B0604020202020204" pitchFamily="34" charset="0"/>
              <a:ea typeface="Calibri" panose="020F0502020204030204" pitchFamily="34" charset="0"/>
              <a:cs typeface="Times New Roman" panose="02020603050405020304" pitchFamily="18" charset="0"/>
            </a:endParaRPr>
          </a:p>
          <a:p>
            <a:endParaRPr lang="en-IN" sz="1799" b="1" dirty="0">
              <a:solidFill>
                <a:srgbClr val="000000"/>
              </a:solidFill>
              <a:latin typeface="Arial" panose="020B0604020202020204" pitchFamily="34" charset="0"/>
              <a:ea typeface="Calibri" panose="020F0502020204030204" pitchFamily="34" charset="0"/>
              <a:cs typeface="Times New Roman" panose="02020603050405020304" pitchFamily="18" charset="0"/>
            </a:endParaRPr>
          </a:p>
          <a:p>
            <a:endParaRPr lang="en-IN" sz="1799" b="1" dirty="0">
              <a:solidFill>
                <a:srgbClr val="000000"/>
              </a:solidFill>
              <a:latin typeface="Arial" panose="020B0604020202020204" pitchFamily="34" charset="0"/>
              <a:ea typeface="Calibri" panose="020F0502020204030204" pitchFamily="34" charset="0"/>
              <a:cs typeface="Times New Roman" panose="02020603050405020304" pitchFamily="18" charset="0"/>
            </a:endParaRPr>
          </a:p>
          <a:p>
            <a:endParaRPr lang="en-IN" sz="1799" b="1" dirty="0">
              <a:solidFill>
                <a:srgbClr val="000000"/>
              </a:solidFill>
              <a:latin typeface="Arial" panose="020B0604020202020204" pitchFamily="34" charset="0"/>
              <a:ea typeface="Calibri" panose="020F0502020204030204" pitchFamily="34" charset="0"/>
              <a:cs typeface="Times New Roman" panose="02020603050405020304" pitchFamily="18" charset="0"/>
            </a:endParaRPr>
          </a:p>
          <a:p>
            <a:endParaRPr lang="en-IN" sz="1799" b="1" dirty="0">
              <a:solidFill>
                <a:srgbClr val="000000"/>
              </a:solidFill>
              <a:latin typeface="Arial" panose="020B0604020202020204" pitchFamily="34" charset="0"/>
              <a:ea typeface="Calibri" panose="020F0502020204030204" pitchFamily="34" charset="0"/>
              <a:cs typeface="Times New Roman" panose="02020603050405020304" pitchFamily="18" charset="0"/>
            </a:endParaRPr>
          </a:p>
          <a:p>
            <a:r>
              <a:rPr lang="en-IN" sz="1799" dirty="0">
                <a:latin typeface="Arial" panose="020B0604020202020204" pitchFamily="34" charset="0"/>
                <a:ea typeface="Calibri" panose="020F0502020204030204" pitchFamily="34" charset="0"/>
                <a:cs typeface="Arial" panose="020B0604020202020204" pitchFamily="34" charset="0"/>
              </a:rPr>
              <a:t>Best random state was determined to be 58</a:t>
            </a:r>
          </a:p>
          <a:p>
            <a:endParaRPr lang="en-IN" sz="1799" dirty="0">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 xmlns:a16="http://schemas.microsoft.com/office/drawing/2014/main" id="{3533C41B-5487-4D02-BB72-173DD0689A1D}"/>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2651056" y="2719079"/>
            <a:ext cx="6283485" cy="2477612"/>
          </a:xfrm>
          <a:prstGeom prst="rect">
            <a:avLst/>
          </a:prstGeom>
        </p:spPr>
      </p:pic>
      <p:pic>
        <p:nvPicPr>
          <p:cNvPr id="5" name="Picture 4">
            <a:extLst>
              <a:ext uri="{FF2B5EF4-FFF2-40B4-BE49-F238E27FC236}">
                <a16:creationId xmlns="" xmlns:a16="http://schemas.microsoft.com/office/drawing/2014/main" id="{690596A6-18A7-404E-A5B2-5A61BEB9D38E}"/>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761236" y="2514600"/>
            <a:ext cx="4572000" cy="4572000"/>
          </a:xfrm>
          <a:prstGeom prst="rect">
            <a:avLst/>
          </a:prstGeom>
        </p:spPr>
      </p:pic>
    </p:spTree>
    <p:extLst>
      <p:ext uri="{BB962C8B-B14F-4D97-AF65-F5344CB8AC3E}">
        <p14:creationId xmlns="" xmlns:p14="http://schemas.microsoft.com/office/powerpoint/2010/main" val="345393783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FFB0E808-B70E-4B1C-B42B-5306BC4E5F6C}"/>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2611314" y="2162881"/>
            <a:ext cx="6966197" cy="3024482"/>
          </a:xfrm>
          <a:prstGeom prst="rect">
            <a:avLst/>
          </a:prstGeom>
        </p:spPr>
      </p:pic>
      <p:pic>
        <p:nvPicPr>
          <p:cNvPr id="3" name="Picture 2">
            <a:extLst>
              <a:ext uri="{FF2B5EF4-FFF2-40B4-BE49-F238E27FC236}">
                <a16:creationId xmlns="" xmlns:a16="http://schemas.microsoft.com/office/drawing/2014/main" id="{21C3072C-BDC8-42D7-ACA2-B661A11AFCBA}"/>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761236" y="2514600"/>
            <a:ext cx="4572000" cy="4572000"/>
          </a:xfrm>
          <a:prstGeom prst="rect">
            <a:avLst/>
          </a:prstGeom>
        </p:spPr>
      </p:pic>
    </p:spTree>
    <p:extLst>
      <p:ext uri="{BB962C8B-B14F-4D97-AF65-F5344CB8AC3E}">
        <p14:creationId xmlns="" xmlns:p14="http://schemas.microsoft.com/office/powerpoint/2010/main" val="288941274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7613059-568C-45AA-9A95-415545FB020A}"/>
              </a:ext>
            </a:extLst>
          </p:cNvPr>
          <p:cNvSpPr>
            <a:spLocks noGrp="1"/>
          </p:cNvSpPr>
          <p:nvPr>
            <p:ph type="title"/>
          </p:nvPr>
        </p:nvSpPr>
        <p:spPr/>
        <p:txBody>
          <a:bodyPr/>
          <a:lstStyle/>
          <a:p>
            <a:r>
              <a:rPr lang="en-US" dirty="0">
                <a:solidFill>
                  <a:schemeClr val="tx1"/>
                </a:solidFill>
              </a:rPr>
              <a:t>Model/s Development and Evaluation </a:t>
            </a:r>
            <a:endParaRPr lang="en-IN" dirty="0"/>
          </a:p>
        </p:txBody>
      </p:sp>
      <p:sp>
        <p:nvSpPr>
          <p:cNvPr id="3" name="Content Placeholder 2">
            <a:extLst>
              <a:ext uri="{FF2B5EF4-FFF2-40B4-BE49-F238E27FC236}">
                <a16:creationId xmlns="" xmlns:a16="http://schemas.microsoft.com/office/drawing/2014/main" id="{AE4B979E-F179-47E7-919C-BCCF24B70798}"/>
              </a:ext>
            </a:extLst>
          </p:cNvPr>
          <p:cNvSpPr>
            <a:spLocks noGrp="1"/>
          </p:cNvSpPr>
          <p:nvPr>
            <p:ph idx="1"/>
          </p:nvPr>
        </p:nvSpPr>
        <p:spPr/>
        <p:txBody>
          <a:bodyPr/>
          <a:lstStyle/>
          <a:p>
            <a:r>
              <a:rPr lang="en-IN" sz="1799" dirty="0">
                <a:latin typeface="Arial" panose="020B0604020202020204" pitchFamily="34" charset="0"/>
                <a:ea typeface="Calibri" panose="020F0502020204030204" pitchFamily="34" charset="0"/>
                <a:cs typeface="Arial" panose="020B0604020202020204" pitchFamily="34" charset="0"/>
              </a:rPr>
              <a:t>Training The Models</a:t>
            </a:r>
          </a:p>
          <a:p>
            <a:endParaRPr lang="en-IN" dirty="0"/>
          </a:p>
        </p:txBody>
      </p:sp>
      <p:pic>
        <p:nvPicPr>
          <p:cNvPr id="4" name="Picture 3">
            <a:extLst>
              <a:ext uri="{FF2B5EF4-FFF2-40B4-BE49-F238E27FC236}">
                <a16:creationId xmlns="" xmlns:a16="http://schemas.microsoft.com/office/drawing/2014/main" id="{76A55FA6-FC41-4427-A062-C93A9DEC9B98}"/>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3304564" y="2876059"/>
            <a:ext cx="5579697" cy="1854222"/>
          </a:xfrm>
          <a:prstGeom prst="rect">
            <a:avLst/>
          </a:prstGeom>
        </p:spPr>
      </p:pic>
      <p:pic>
        <p:nvPicPr>
          <p:cNvPr id="5" name="Picture 4">
            <a:extLst>
              <a:ext uri="{FF2B5EF4-FFF2-40B4-BE49-F238E27FC236}">
                <a16:creationId xmlns="" xmlns:a16="http://schemas.microsoft.com/office/drawing/2014/main" id="{999431A3-E055-415C-8B03-870052B889EE}"/>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761236" y="2514600"/>
            <a:ext cx="4572000" cy="4572000"/>
          </a:xfrm>
          <a:prstGeom prst="rect">
            <a:avLst/>
          </a:prstGeom>
        </p:spPr>
      </p:pic>
    </p:spTree>
    <p:extLst>
      <p:ext uri="{BB962C8B-B14F-4D97-AF65-F5344CB8AC3E}">
        <p14:creationId xmlns="" xmlns:p14="http://schemas.microsoft.com/office/powerpoint/2010/main" val="109535390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A6B4F9A-2EBB-49B0-8986-2C9E09144C05}"/>
              </a:ext>
            </a:extLst>
          </p:cNvPr>
          <p:cNvSpPr>
            <a:spLocks noGrp="1"/>
          </p:cNvSpPr>
          <p:nvPr>
            <p:ph type="title"/>
          </p:nvPr>
        </p:nvSpPr>
        <p:spPr/>
        <p:txBody>
          <a:bodyPr/>
          <a:lstStyle/>
          <a:p>
            <a:r>
              <a:rPr lang="en-US" dirty="0">
                <a:solidFill>
                  <a:schemeClr val="tx1"/>
                </a:solidFill>
              </a:rPr>
              <a:t>Model/s Development and Evaluation </a:t>
            </a:r>
            <a:endParaRPr lang="en-IN" dirty="0"/>
          </a:p>
        </p:txBody>
      </p:sp>
      <p:sp>
        <p:nvSpPr>
          <p:cNvPr id="3" name="Content Placeholder 2">
            <a:extLst>
              <a:ext uri="{FF2B5EF4-FFF2-40B4-BE49-F238E27FC236}">
                <a16:creationId xmlns="" xmlns:a16="http://schemas.microsoft.com/office/drawing/2014/main" id="{62DB7A1E-FAC8-4FE8-B4C5-14553194F3EA}"/>
              </a:ext>
            </a:extLst>
          </p:cNvPr>
          <p:cNvSpPr>
            <a:spLocks noGrp="1"/>
          </p:cNvSpPr>
          <p:nvPr>
            <p:ph idx="1"/>
          </p:nvPr>
        </p:nvSpPr>
        <p:spPr/>
        <p:txBody>
          <a:bodyPr/>
          <a:lstStyle/>
          <a:p>
            <a:r>
              <a:rPr lang="en-IN" b="1" dirty="0">
                <a:latin typeface="Arial" panose="020B0604020202020204" pitchFamily="34" charset="0"/>
                <a:ea typeface="Calibri" panose="020F0502020204030204" pitchFamily="34" charset="0"/>
                <a:cs typeface="Times New Roman" panose="02020603050405020304" pitchFamily="18" charset="0"/>
              </a:rPr>
              <a:t>Analyzing Accuracy of The Models</a:t>
            </a:r>
            <a:endParaRPr lang="en-IN" dirty="0">
              <a:latin typeface="Calibri" panose="020F0502020204030204" pitchFamily="34" charset="0"/>
              <a:ea typeface="Calibri" panose="020F0502020204030204" pitchFamily="34" charset="0"/>
              <a:cs typeface="Times New Roman" panose="02020603050405020304" pitchFamily="18" charset="0"/>
            </a:endParaRPr>
          </a:p>
          <a:p>
            <a:r>
              <a:rPr lang="en-IN" sz="1799" dirty="0">
                <a:latin typeface="Arial" panose="020B0604020202020204" pitchFamily="34" charset="0"/>
                <a:ea typeface="Calibri" panose="020F0502020204030204" pitchFamily="34" charset="0"/>
                <a:cs typeface="Arial" panose="020B0604020202020204" pitchFamily="34" charset="0"/>
              </a:rPr>
              <a:t>Mean Squared Error and Root Mean Squared Error metrics were used to evaluate the Model performance. The advantage of MSE and RMSE being that it is easier to compute the gradient. As, we take square of the error, the effect of larger errors become more pronounced than smaller error, hence the model can now focus more on the larger errors. </a:t>
            </a:r>
          </a:p>
          <a:p>
            <a:endParaRPr lang="en-IN" dirty="0"/>
          </a:p>
        </p:txBody>
      </p:sp>
      <p:pic>
        <p:nvPicPr>
          <p:cNvPr id="4" name="Picture 3">
            <a:extLst>
              <a:ext uri="{FF2B5EF4-FFF2-40B4-BE49-F238E27FC236}">
                <a16:creationId xmlns="" xmlns:a16="http://schemas.microsoft.com/office/drawing/2014/main" id="{2C164A58-F070-430E-B541-F9BDE486953E}"/>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761236" y="2514600"/>
            <a:ext cx="4572000" cy="4572000"/>
          </a:xfrm>
          <a:prstGeom prst="rect">
            <a:avLst/>
          </a:prstGeom>
        </p:spPr>
      </p:pic>
    </p:spTree>
    <p:extLst>
      <p:ext uri="{BB962C8B-B14F-4D97-AF65-F5344CB8AC3E}">
        <p14:creationId xmlns="" xmlns:p14="http://schemas.microsoft.com/office/powerpoint/2010/main" val="1654104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61A4D246-A17C-4263-8345-D6755F22E795}"/>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455597" y="144090"/>
            <a:ext cx="3068571" cy="6172979"/>
          </a:xfrm>
          <a:prstGeom prst="rect">
            <a:avLst/>
          </a:prstGeom>
        </p:spPr>
      </p:pic>
      <p:pic>
        <p:nvPicPr>
          <p:cNvPr id="5" name="Picture 4">
            <a:extLst>
              <a:ext uri="{FF2B5EF4-FFF2-40B4-BE49-F238E27FC236}">
                <a16:creationId xmlns="" xmlns:a16="http://schemas.microsoft.com/office/drawing/2014/main" id="{BE23B812-5CA1-4E7C-A3E1-7C4DF35A9139}"/>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4524168" y="144090"/>
            <a:ext cx="2789126" cy="6214143"/>
          </a:xfrm>
          <a:prstGeom prst="rect">
            <a:avLst/>
          </a:prstGeom>
        </p:spPr>
      </p:pic>
      <p:pic>
        <p:nvPicPr>
          <p:cNvPr id="6" name="Picture 5">
            <a:extLst>
              <a:ext uri="{FF2B5EF4-FFF2-40B4-BE49-F238E27FC236}">
                <a16:creationId xmlns="" xmlns:a16="http://schemas.microsoft.com/office/drawing/2014/main" id="{11C599B0-AB61-4558-9F99-6949008EFB20}"/>
              </a:ext>
            </a:extLst>
          </p:cNvPr>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7313294" y="144090"/>
            <a:ext cx="3272007" cy="3611002"/>
          </a:xfrm>
          <a:prstGeom prst="rect">
            <a:avLst/>
          </a:prstGeom>
        </p:spPr>
      </p:pic>
      <p:pic>
        <p:nvPicPr>
          <p:cNvPr id="7" name="Picture 6">
            <a:extLst>
              <a:ext uri="{FF2B5EF4-FFF2-40B4-BE49-F238E27FC236}">
                <a16:creationId xmlns="" xmlns:a16="http://schemas.microsoft.com/office/drawing/2014/main" id="{C6C13D8E-3F07-4706-9390-6525FD6906F8}"/>
              </a:ext>
            </a:extLst>
          </p:cNvPr>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7761236" y="2514600"/>
            <a:ext cx="4572000" cy="4572000"/>
          </a:xfrm>
          <a:prstGeom prst="rect">
            <a:avLst/>
          </a:prstGeom>
        </p:spPr>
      </p:pic>
    </p:spTree>
    <p:extLst>
      <p:ext uri="{BB962C8B-B14F-4D97-AF65-F5344CB8AC3E}">
        <p14:creationId xmlns="" xmlns:p14="http://schemas.microsoft.com/office/powerpoint/2010/main" val="376607456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682E359-59DE-4D38-AD56-3BBAFE945B77}"/>
              </a:ext>
            </a:extLst>
          </p:cNvPr>
          <p:cNvSpPr>
            <a:spLocks noGrp="1"/>
          </p:cNvSpPr>
          <p:nvPr>
            <p:ph type="title"/>
          </p:nvPr>
        </p:nvSpPr>
        <p:spPr/>
        <p:txBody>
          <a:bodyPr/>
          <a:lstStyle/>
          <a:p>
            <a:r>
              <a:rPr lang="en-IN" dirty="0">
                <a:solidFill>
                  <a:schemeClr val="tx1"/>
                </a:solidFill>
              </a:rPr>
              <a:t/>
            </a:r>
            <a:br>
              <a:rPr lang="en-IN" dirty="0">
                <a:solidFill>
                  <a:schemeClr val="tx1"/>
                </a:solidFill>
              </a:rPr>
            </a:br>
            <a:r>
              <a:rPr lang="en-IN" dirty="0">
                <a:solidFill>
                  <a:schemeClr val="tx1"/>
                </a:solidFill>
              </a:rPr>
              <a:t> INTRODUCTION</a:t>
            </a:r>
            <a:endParaRPr lang="en-IN" dirty="0"/>
          </a:p>
        </p:txBody>
      </p:sp>
      <p:sp>
        <p:nvSpPr>
          <p:cNvPr id="3" name="Content Placeholder 2">
            <a:extLst>
              <a:ext uri="{FF2B5EF4-FFF2-40B4-BE49-F238E27FC236}">
                <a16:creationId xmlns="" xmlns:a16="http://schemas.microsoft.com/office/drawing/2014/main" id="{AFDB3B6C-37B0-4D60-A6AB-3AF9780D9D75}"/>
              </a:ext>
            </a:extLst>
          </p:cNvPr>
          <p:cNvSpPr>
            <a:spLocks noGrp="1"/>
          </p:cNvSpPr>
          <p:nvPr>
            <p:ph idx="1"/>
          </p:nvPr>
        </p:nvSpPr>
        <p:spPr/>
        <p:txBody>
          <a:bodyPr/>
          <a:lstStyle/>
          <a:p>
            <a:pPr>
              <a:lnSpc>
                <a:spcPct val="107000"/>
              </a:lnSpc>
              <a:spcAft>
                <a:spcPts val="800"/>
              </a:spcAft>
            </a:pPr>
            <a:r>
              <a:rPr lang="en-IN" dirty="0">
                <a:latin typeface="Arial" panose="020B0604020202020204" pitchFamily="34" charset="0"/>
                <a:ea typeface="Calibri" panose="020F0502020204030204" pitchFamily="34" charset="0"/>
                <a:cs typeface="Arial" panose="020B0604020202020204" pitchFamily="34" charset="0"/>
              </a:rPr>
              <a:t>Conceptual Background of the Domain Problem</a:t>
            </a:r>
          </a:p>
          <a:p>
            <a:pPr marL="457063">
              <a:lnSpc>
                <a:spcPct val="107000"/>
              </a:lnSpc>
              <a:spcAft>
                <a:spcPts val="800"/>
              </a:spcAft>
            </a:pPr>
            <a:r>
              <a:rPr lang="en-IN" sz="1799" dirty="0">
                <a:latin typeface="Arial" panose="020B0604020202020204" pitchFamily="34" charset="0"/>
                <a:ea typeface="Calibri" panose="020F0502020204030204" pitchFamily="34" charset="0"/>
                <a:cs typeface="Arial" panose="020B0604020202020204" pitchFamily="34" charset="0"/>
              </a:rPr>
              <a:t>Predictive modelling, Regression algorithms are some of the machine learning techniques used for predicting Flight Ticket prices. Identifying various relevant attributes like Airline Brand, flight duration, source and destination etc are crucial for working on the project as they determine the valuation of air fare. </a:t>
            </a:r>
          </a:p>
          <a:p>
            <a:endParaRPr lang="en-IN" dirty="0"/>
          </a:p>
        </p:txBody>
      </p:sp>
      <p:pic>
        <p:nvPicPr>
          <p:cNvPr id="4" name="Picture 3">
            <a:extLst>
              <a:ext uri="{FF2B5EF4-FFF2-40B4-BE49-F238E27FC236}">
                <a16:creationId xmlns="" xmlns:a16="http://schemas.microsoft.com/office/drawing/2014/main" id="{A6E14A3E-21DE-4914-830B-1D516CD450C2}"/>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761236" y="2514600"/>
            <a:ext cx="4572000" cy="4572000"/>
          </a:xfrm>
          <a:prstGeom prst="rect">
            <a:avLst/>
          </a:prstGeom>
        </p:spPr>
      </p:pic>
    </p:spTree>
    <p:extLst>
      <p:ext uri="{BB962C8B-B14F-4D97-AF65-F5344CB8AC3E}">
        <p14:creationId xmlns="" xmlns:p14="http://schemas.microsoft.com/office/powerpoint/2010/main" val="74203781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16B65B7-AD08-44A2-8775-12302A118010}"/>
              </a:ext>
            </a:extLst>
          </p:cNvPr>
          <p:cNvSpPr>
            <a:spLocks noGrp="1"/>
          </p:cNvSpPr>
          <p:nvPr>
            <p:ph type="title"/>
          </p:nvPr>
        </p:nvSpPr>
        <p:spPr/>
        <p:txBody>
          <a:bodyPr/>
          <a:lstStyle/>
          <a:p>
            <a:r>
              <a:rPr lang="en-US" dirty="0">
                <a:solidFill>
                  <a:schemeClr val="tx1"/>
                </a:solidFill>
              </a:rPr>
              <a:t>Model/s Development and Evaluation </a:t>
            </a:r>
            <a:endParaRPr lang="en-IN" dirty="0"/>
          </a:p>
        </p:txBody>
      </p:sp>
      <p:sp>
        <p:nvSpPr>
          <p:cNvPr id="3" name="Content Placeholder 2">
            <a:extLst>
              <a:ext uri="{FF2B5EF4-FFF2-40B4-BE49-F238E27FC236}">
                <a16:creationId xmlns="" xmlns:a16="http://schemas.microsoft.com/office/drawing/2014/main" id="{074D850E-3393-4307-909F-3395630200F9}"/>
              </a:ext>
            </a:extLst>
          </p:cNvPr>
          <p:cNvSpPr>
            <a:spLocks noGrp="1"/>
          </p:cNvSpPr>
          <p:nvPr>
            <p:ph idx="1"/>
          </p:nvPr>
        </p:nvSpPr>
        <p:spPr/>
        <p:txBody>
          <a:bodyPr/>
          <a:lstStyle/>
          <a:p>
            <a:r>
              <a:rPr lang="en-IN" sz="1799" dirty="0">
                <a:latin typeface="Arial" panose="020B0604020202020204" pitchFamily="34" charset="0"/>
                <a:ea typeface="Calibri" panose="020F0502020204030204" pitchFamily="34" charset="0"/>
                <a:cs typeface="Arial" panose="020B0604020202020204" pitchFamily="34" charset="0"/>
              </a:rPr>
              <a:t>Using cross-validation, there are high chances that we can detect over-fitting with ease. Model Cross Validation scores were then obtained for assessing how the statistical analysis generalises to an independent data set. The models were evaluated by training several models on subsets of the available input data and evaluating them on the complementary subset of the data.</a:t>
            </a:r>
          </a:p>
          <a:p>
            <a:endParaRPr lang="en-IN" dirty="0"/>
          </a:p>
        </p:txBody>
      </p:sp>
      <p:pic>
        <p:nvPicPr>
          <p:cNvPr id="4" name="Picture 3">
            <a:extLst>
              <a:ext uri="{FF2B5EF4-FFF2-40B4-BE49-F238E27FC236}">
                <a16:creationId xmlns="" xmlns:a16="http://schemas.microsoft.com/office/drawing/2014/main" id="{E1AF5D1E-61C6-4BB7-8D97-7D65D2EB775D}"/>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761236" y="2514600"/>
            <a:ext cx="4572000" cy="4572000"/>
          </a:xfrm>
          <a:prstGeom prst="rect">
            <a:avLst/>
          </a:prstGeom>
        </p:spPr>
      </p:pic>
    </p:spTree>
    <p:extLst>
      <p:ext uri="{BB962C8B-B14F-4D97-AF65-F5344CB8AC3E}">
        <p14:creationId xmlns="" xmlns:p14="http://schemas.microsoft.com/office/powerpoint/2010/main" val="227576003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73291CCE-147D-46F2-AED9-6B60C865063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4026163" y="991313"/>
            <a:ext cx="4136499" cy="5397752"/>
          </a:xfrm>
          <a:prstGeom prst="rect">
            <a:avLst/>
          </a:prstGeom>
        </p:spPr>
      </p:pic>
      <p:pic>
        <p:nvPicPr>
          <p:cNvPr id="3" name="Picture 2">
            <a:extLst>
              <a:ext uri="{FF2B5EF4-FFF2-40B4-BE49-F238E27FC236}">
                <a16:creationId xmlns="" xmlns:a16="http://schemas.microsoft.com/office/drawing/2014/main" id="{B67F93B1-2660-47C0-920D-2E2FC0733E8E}"/>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761236" y="2514600"/>
            <a:ext cx="4572000" cy="4572000"/>
          </a:xfrm>
          <a:prstGeom prst="rect">
            <a:avLst/>
          </a:prstGeom>
        </p:spPr>
      </p:pic>
    </p:spTree>
    <p:extLst>
      <p:ext uri="{BB962C8B-B14F-4D97-AF65-F5344CB8AC3E}">
        <p14:creationId xmlns="" xmlns:p14="http://schemas.microsoft.com/office/powerpoint/2010/main" val="151569584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798404C-0682-4F18-8F73-41248E7BBFED}"/>
              </a:ext>
            </a:extLst>
          </p:cNvPr>
          <p:cNvSpPr>
            <a:spLocks noGrp="1"/>
          </p:cNvSpPr>
          <p:nvPr>
            <p:ph type="title"/>
          </p:nvPr>
        </p:nvSpPr>
        <p:spPr/>
        <p:txBody>
          <a:bodyPr/>
          <a:lstStyle/>
          <a:p>
            <a:r>
              <a:rPr lang="en-US" dirty="0">
                <a:solidFill>
                  <a:schemeClr val="tx1"/>
                </a:solidFill>
              </a:rPr>
              <a:t>Model/s Development and Evaluation </a:t>
            </a:r>
            <a:endParaRPr lang="en-IN" dirty="0"/>
          </a:p>
        </p:txBody>
      </p:sp>
      <p:sp>
        <p:nvSpPr>
          <p:cNvPr id="3" name="Content Placeholder 2">
            <a:extLst>
              <a:ext uri="{FF2B5EF4-FFF2-40B4-BE49-F238E27FC236}">
                <a16:creationId xmlns="" xmlns:a16="http://schemas.microsoft.com/office/drawing/2014/main" id="{8F3965E7-860F-403B-AF4A-8319A7778584}"/>
              </a:ext>
            </a:extLst>
          </p:cNvPr>
          <p:cNvSpPr>
            <a:spLocks noGrp="1"/>
          </p:cNvSpPr>
          <p:nvPr>
            <p:ph idx="1"/>
          </p:nvPr>
        </p:nvSpPr>
        <p:spPr/>
        <p:txBody>
          <a:bodyPr/>
          <a:lstStyle/>
          <a:p>
            <a:pPr>
              <a:lnSpc>
                <a:spcPct val="107000"/>
              </a:lnSpc>
              <a:spcAft>
                <a:spcPts val="800"/>
              </a:spcAft>
            </a:pPr>
            <a:r>
              <a:rPr lang="en-IN" u="sng" dirty="0">
                <a:latin typeface="Arial" panose="020B0604020202020204" pitchFamily="34" charset="0"/>
                <a:ea typeface="Calibri" panose="020F0502020204030204" pitchFamily="34" charset="0"/>
                <a:cs typeface="Arial" panose="020B0604020202020204" pitchFamily="34" charset="0"/>
              </a:rPr>
              <a:t>Interpretation of the Results</a:t>
            </a:r>
            <a:endParaRPr lang="en-IN" dirty="0">
              <a:latin typeface="Arial" panose="020B0604020202020204" pitchFamily="34" charset="0"/>
              <a:ea typeface="Calibri" panose="020F0502020204030204" pitchFamily="34" charset="0"/>
              <a:cs typeface="Arial" panose="020B0604020202020204" pitchFamily="34" charset="0"/>
            </a:endParaRPr>
          </a:p>
          <a:p>
            <a:pPr marL="457063">
              <a:lnSpc>
                <a:spcPct val="107000"/>
              </a:lnSpc>
              <a:spcAft>
                <a:spcPts val="800"/>
              </a:spcAft>
            </a:pPr>
            <a:r>
              <a:rPr lang="en-IN" sz="1799" dirty="0">
                <a:latin typeface="Arial" panose="020B0604020202020204" pitchFamily="34" charset="0"/>
                <a:ea typeface="Calibri" panose="020F0502020204030204" pitchFamily="34" charset="0"/>
                <a:cs typeface="Arial" panose="020B0604020202020204" pitchFamily="34" charset="0"/>
              </a:rPr>
              <a:t>Based on comparing Accuracy Score results with Cross Validation results, it is determined that Random Forest Regressor is the best model. It also has the lowest Root Mean Squared Error score.</a:t>
            </a:r>
          </a:p>
          <a:p>
            <a:endParaRPr lang="en-IN" dirty="0"/>
          </a:p>
        </p:txBody>
      </p:sp>
      <p:pic>
        <p:nvPicPr>
          <p:cNvPr id="4" name="Picture 3">
            <a:extLst>
              <a:ext uri="{FF2B5EF4-FFF2-40B4-BE49-F238E27FC236}">
                <a16:creationId xmlns="" xmlns:a16="http://schemas.microsoft.com/office/drawing/2014/main" id="{54F1EF30-89C7-483F-88F8-C9B4CEE9F459}"/>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761236" y="2514600"/>
            <a:ext cx="4572000" cy="4572000"/>
          </a:xfrm>
          <a:prstGeom prst="rect">
            <a:avLst/>
          </a:prstGeom>
        </p:spPr>
      </p:pic>
    </p:spTree>
    <p:extLst>
      <p:ext uri="{BB962C8B-B14F-4D97-AF65-F5344CB8AC3E}">
        <p14:creationId xmlns="" xmlns:p14="http://schemas.microsoft.com/office/powerpoint/2010/main" val="376366935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3CDF73-23B6-4055-9ED7-9618ABE33963}"/>
              </a:ext>
            </a:extLst>
          </p:cNvPr>
          <p:cNvSpPr>
            <a:spLocks noGrp="1"/>
          </p:cNvSpPr>
          <p:nvPr>
            <p:ph type="title"/>
          </p:nvPr>
        </p:nvSpPr>
        <p:spPr/>
        <p:txBody>
          <a:bodyPr/>
          <a:lstStyle/>
          <a:p>
            <a:r>
              <a:rPr lang="en-US" dirty="0">
                <a:solidFill>
                  <a:schemeClr val="tx1"/>
                </a:solidFill>
              </a:rPr>
              <a:t>Model/s Development and Evaluation </a:t>
            </a:r>
            <a:endParaRPr lang="en-IN" dirty="0"/>
          </a:p>
        </p:txBody>
      </p:sp>
      <p:sp>
        <p:nvSpPr>
          <p:cNvPr id="3" name="Content Placeholder 2">
            <a:extLst>
              <a:ext uri="{FF2B5EF4-FFF2-40B4-BE49-F238E27FC236}">
                <a16:creationId xmlns="" xmlns:a16="http://schemas.microsoft.com/office/drawing/2014/main" id="{C6824C0B-EFC9-49A0-B9E2-CF0AA25AE6B0}"/>
              </a:ext>
            </a:extLst>
          </p:cNvPr>
          <p:cNvSpPr>
            <a:spLocks noGrp="1"/>
          </p:cNvSpPr>
          <p:nvPr>
            <p:ph idx="1"/>
          </p:nvPr>
        </p:nvSpPr>
        <p:spPr/>
        <p:txBody>
          <a:bodyPr/>
          <a:lstStyle/>
          <a:p>
            <a:r>
              <a:rPr lang="en-IN" b="1" dirty="0">
                <a:latin typeface="Arial" panose="020B0604020202020204" pitchFamily="34" charset="0"/>
                <a:ea typeface="Calibri" panose="020F0502020204030204" pitchFamily="34" charset="0"/>
                <a:cs typeface="Arial" panose="020B0604020202020204" pitchFamily="34" charset="0"/>
              </a:rPr>
              <a:t>Hyper Parameter Tuning</a:t>
            </a:r>
            <a:endParaRPr lang="en-IN" dirty="0">
              <a:latin typeface="Arial" panose="020B0604020202020204" pitchFamily="34" charset="0"/>
              <a:ea typeface="Calibri" panose="020F0502020204030204" pitchFamily="34" charset="0"/>
              <a:cs typeface="Arial" panose="020B0604020202020204" pitchFamily="34" charset="0"/>
            </a:endParaRPr>
          </a:p>
          <a:p>
            <a:pPr>
              <a:buFont typeface="Arial" panose="020B0604020202020204" pitchFamily="34" charset="0"/>
              <a:buChar char="•"/>
            </a:pPr>
            <a:r>
              <a:rPr lang="en-IN" sz="1799" dirty="0">
                <a:latin typeface="Arial" panose="020B0604020202020204" pitchFamily="34" charset="0"/>
                <a:ea typeface="Calibri" panose="020F0502020204030204" pitchFamily="34" charset="0"/>
                <a:cs typeface="Times New Roman" panose="02020603050405020304" pitchFamily="18" charset="0"/>
              </a:rPr>
              <a:t>GridSearchCV was used for Hyper Parameter Tuning of the Random Forest Regressor model.</a:t>
            </a:r>
            <a:r>
              <a:rPr lang="en-IN" sz="1799" dirty="0">
                <a:latin typeface="Calibri" panose="020F0502020204030204" pitchFamily="34" charset="0"/>
                <a:ea typeface="Calibri" panose="020F0502020204030204" pitchFamily="34" charset="0"/>
                <a:cs typeface="Times New Roman" panose="02020603050405020304" pitchFamily="18" charset="0"/>
              </a:rPr>
              <a:t> </a:t>
            </a:r>
            <a:r>
              <a:rPr lang="en-IN" sz="1799" dirty="0">
                <a:latin typeface="Arial" panose="020B0604020202020204" pitchFamily="34" charset="0"/>
                <a:ea typeface="Calibri" panose="020F0502020204030204" pitchFamily="34" charset="0"/>
                <a:cs typeface="Arial" panose="020B0604020202020204" pitchFamily="34" charset="0"/>
              </a:rPr>
              <a:t>Based on the input parameter values and after fitting the train datasets The Random Forest Regressor model was further tuned based on the parameter values yielded from GridsearchCV.</a:t>
            </a:r>
          </a:p>
          <a:p>
            <a:pPr>
              <a:buFont typeface="Arial" panose="020B0604020202020204" pitchFamily="34" charset="0"/>
              <a:buChar char="•"/>
            </a:pPr>
            <a:r>
              <a:rPr lang="en-IN" sz="1799" dirty="0">
                <a:latin typeface="Arial" panose="020B0604020202020204" pitchFamily="34" charset="0"/>
                <a:ea typeface="Calibri" panose="020F0502020204030204" pitchFamily="34" charset="0"/>
                <a:cs typeface="Arial" panose="020B0604020202020204" pitchFamily="34" charset="0"/>
              </a:rPr>
              <a:t> The Random Forest Regressor model displayed an accuracy of 83.15%. This model was then tested using a scaled Test Dataset. </a:t>
            </a:r>
          </a:p>
          <a:p>
            <a:pPr>
              <a:buFont typeface="Arial" panose="020B0604020202020204" pitchFamily="34" charset="0"/>
              <a:buChar char="•"/>
            </a:pPr>
            <a:r>
              <a:rPr lang="en-IN" sz="1799" dirty="0">
                <a:latin typeface="Arial" panose="020B0604020202020204" pitchFamily="34" charset="0"/>
                <a:ea typeface="Calibri" panose="020F0502020204030204" pitchFamily="34" charset="0"/>
                <a:cs typeface="Arial" panose="020B0604020202020204" pitchFamily="34" charset="0"/>
              </a:rPr>
              <a:t>The model performed with good amount of accuracy.</a:t>
            </a:r>
          </a:p>
          <a:p>
            <a:endParaRPr lang="en-IN" dirty="0"/>
          </a:p>
        </p:txBody>
      </p:sp>
      <p:pic>
        <p:nvPicPr>
          <p:cNvPr id="4" name="Picture 3">
            <a:extLst>
              <a:ext uri="{FF2B5EF4-FFF2-40B4-BE49-F238E27FC236}">
                <a16:creationId xmlns="" xmlns:a16="http://schemas.microsoft.com/office/drawing/2014/main" id="{B5D4586C-52B6-4688-8602-56B90C20CD89}"/>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761236" y="2514600"/>
            <a:ext cx="4572000" cy="4572000"/>
          </a:xfrm>
          <a:prstGeom prst="rect">
            <a:avLst/>
          </a:prstGeom>
        </p:spPr>
      </p:pic>
    </p:spTree>
    <p:extLst>
      <p:ext uri="{BB962C8B-B14F-4D97-AF65-F5344CB8AC3E}">
        <p14:creationId xmlns="" xmlns:p14="http://schemas.microsoft.com/office/powerpoint/2010/main" val="45207407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100F00F3-7F94-4F2C-B8B5-8FA012EF6EC2}"/>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2762922" y="495221"/>
            <a:ext cx="6929759" cy="5447724"/>
          </a:xfrm>
          <a:prstGeom prst="rect">
            <a:avLst/>
          </a:prstGeom>
        </p:spPr>
      </p:pic>
      <p:pic>
        <p:nvPicPr>
          <p:cNvPr id="3" name="Picture 2">
            <a:extLst>
              <a:ext uri="{FF2B5EF4-FFF2-40B4-BE49-F238E27FC236}">
                <a16:creationId xmlns="" xmlns:a16="http://schemas.microsoft.com/office/drawing/2014/main" id="{8D63B185-2677-430E-BD09-0EA9D78D3E83}"/>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761236" y="2514600"/>
            <a:ext cx="4572000" cy="4572000"/>
          </a:xfrm>
          <a:prstGeom prst="rect">
            <a:avLst/>
          </a:prstGeom>
        </p:spPr>
      </p:pic>
    </p:spTree>
    <p:extLst>
      <p:ext uri="{BB962C8B-B14F-4D97-AF65-F5344CB8AC3E}">
        <p14:creationId xmlns="" xmlns:p14="http://schemas.microsoft.com/office/powerpoint/2010/main" val="239219174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8CC2A314-24A2-4A0A-B037-39F51BD684F9}"/>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3528223" y="1998250"/>
            <a:ext cx="5770432" cy="3487614"/>
          </a:xfrm>
          <a:prstGeom prst="rect">
            <a:avLst/>
          </a:prstGeom>
        </p:spPr>
      </p:pic>
      <p:pic>
        <p:nvPicPr>
          <p:cNvPr id="3" name="Picture 2">
            <a:extLst>
              <a:ext uri="{FF2B5EF4-FFF2-40B4-BE49-F238E27FC236}">
                <a16:creationId xmlns="" xmlns:a16="http://schemas.microsoft.com/office/drawing/2014/main" id="{3D6F5C42-CB1E-4A6A-9268-8E9DC68DFE73}"/>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761236" y="2514600"/>
            <a:ext cx="4572000" cy="4572000"/>
          </a:xfrm>
          <a:prstGeom prst="rect">
            <a:avLst/>
          </a:prstGeom>
        </p:spPr>
      </p:pic>
    </p:spTree>
    <p:extLst>
      <p:ext uri="{BB962C8B-B14F-4D97-AF65-F5344CB8AC3E}">
        <p14:creationId xmlns="" xmlns:p14="http://schemas.microsoft.com/office/powerpoint/2010/main" val="109377624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E8E18C4-C056-463F-98A7-1FFF36C93644}"/>
              </a:ext>
            </a:extLst>
          </p:cNvPr>
          <p:cNvSpPr>
            <a:spLocks noGrp="1"/>
          </p:cNvSpPr>
          <p:nvPr>
            <p:ph type="title"/>
          </p:nvPr>
        </p:nvSpPr>
        <p:spPr/>
        <p:txBody>
          <a:bodyPr/>
          <a:lstStyle/>
          <a:p>
            <a:r>
              <a:rPr lang="en-US" dirty="0">
                <a:solidFill>
                  <a:schemeClr val="tx1"/>
                </a:solidFill>
              </a:rPr>
              <a:t>Model/s Development and Evaluation </a:t>
            </a:r>
            <a:endParaRPr lang="en-IN" dirty="0"/>
          </a:p>
        </p:txBody>
      </p:sp>
      <p:sp>
        <p:nvSpPr>
          <p:cNvPr id="3" name="Content Placeholder 2">
            <a:extLst>
              <a:ext uri="{FF2B5EF4-FFF2-40B4-BE49-F238E27FC236}">
                <a16:creationId xmlns="" xmlns:a16="http://schemas.microsoft.com/office/drawing/2014/main" id="{BB6DE559-51AB-4CD7-9109-C43D1F9C094B}"/>
              </a:ext>
            </a:extLst>
          </p:cNvPr>
          <p:cNvSpPr>
            <a:spLocks noGrp="1"/>
          </p:cNvSpPr>
          <p:nvPr>
            <p:ph idx="1"/>
          </p:nvPr>
        </p:nvSpPr>
        <p:spPr/>
        <p:txBody>
          <a:bodyPr/>
          <a:lstStyle/>
          <a:p>
            <a:r>
              <a:rPr lang="en-US" sz="1799" dirty="0">
                <a:latin typeface="Arial" panose="020B0604020202020204" pitchFamily="34" charset="0"/>
                <a:cs typeface="Arial" panose="020B0604020202020204" pitchFamily="34" charset="0"/>
              </a:rPr>
              <a:t>In summary, Based on the visualizations of the feature-column relationships, it is determined that, Features like Source , month , Duration, Total Stops , Airline , Date are some of the most important features to predict the label values. Random Forest Regressor Performed the best out of all the models that were tested. It also worked well with the outlier handling.</a:t>
            </a:r>
          </a:p>
          <a:p>
            <a:endParaRPr lang="en-US" dirty="0"/>
          </a:p>
          <a:p>
            <a:endParaRPr lang="en-IN" dirty="0"/>
          </a:p>
        </p:txBody>
      </p:sp>
      <p:pic>
        <p:nvPicPr>
          <p:cNvPr id="4" name="Picture 3">
            <a:extLst>
              <a:ext uri="{FF2B5EF4-FFF2-40B4-BE49-F238E27FC236}">
                <a16:creationId xmlns="" xmlns:a16="http://schemas.microsoft.com/office/drawing/2014/main" id="{7DE75FDE-072C-40FD-8109-AC03DD96DACF}"/>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761236" y="2514600"/>
            <a:ext cx="4572000" cy="4572000"/>
          </a:xfrm>
          <a:prstGeom prst="rect">
            <a:avLst/>
          </a:prstGeom>
        </p:spPr>
      </p:pic>
      <p:pic>
        <p:nvPicPr>
          <p:cNvPr id="5" name="Picture 4">
            <a:extLst>
              <a:ext uri="{FF2B5EF4-FFF2-40B4-BE49-F238E27FC236}">
                <a16:creationId xmlns="" xmlns:a16="http://schemas.microsoft.com/office/drawing/2014/main" id="{45388A1A-C116-4C5E-BEC7-6D6D0DCAD0B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913636" y="2667000"/>
            <a:ext cx="4572000" cy="4572000"/>
          </a:xfrm>
          <a:prstGeom prst="rect">
            <a:avLst/>
          </a:prstGeom>
        </p:spPr>
      </p:pic>
    </p:spTree>
    <p:extLst>
      <p:ext uri="{BB962C8B-B14F-4D97-AF65-F5344CB8AC3E}">
        <p14:creationId xmlns="" xmlns:p14="http://schemas.microsoft.com/office/powerpoint/2010/main" val="195163455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EF0AC2C-8346-4639-A0EE-48EB4D4A2165}"/>
              </a:ext>
            </a:extLst>
          </p:cNvPr>
          <p:cNvSpPr>
            <a:spLocks noGrp="1"/>
          </p:cNvSpPr>
          <p:nvPr>
            <p:ph type="title"/>
          </p:nvPr>
        </p:nvSpPr>
        <p:spPr/>
        <p:txBody>
          <a:bodyPr/>
          <a:lstStyle/>
          <a:p>
            <a:r>
              <a:rPr lang="en-IN" dirty="0">
                <a:solidFill>
                  <a:schemeClr val="tx1"/>
                </a:solidFill>
              </a:rPr>
              <a:t>CONCLUSION</a:t>
            </a:r>
          </a:p>
        </p:txBody>
      </p:sp>
      <p:sp>
        <p:nvSpPr>
          <p:cNvPr id="3" name="Content Placeholder 2">
            <a:extLst>
              <a:ext uri="{FF2B5EF4-FFF2-40B4-BE49-F238E27FC236}">
                <a16:creationId xmlns="" xmlns:a16="http://schemas.microsoft.com/office/drawing/2014/main" id="{7139B0BA-27B1-434B-805B-3F75BD628619}"/>
              </a:ext>
            </a:extLst>
          </p:cNvPr>
          <p:cNvSpPr>
            <a:spLocks noGrp="1"/>
          </p:cNvSpPr>
          <p:nvPr>
            <p:ph idx="1"/>
          </p:nvPr>
        </p:nvSpPr>
        <p:spPr/>
        <p:txBody>
          <a:bodyPr>
            <a:normAutofit/>
          </a:bodyPr>
          <a:lstStyle/>
          <a:p>
            <a:pPr>
              <a:lnSpc>
                <a:spcPct val="107000"/>
              </a:lnSpc>
              <a:spcAft>
                <a:spcPts val="800"/>
              </a:spcAft>
            </a:pPr>
            <a:r>
              <a:rPr lang="en-IN" u="sng" dirty="0">
                <a:latin typeface="Arial" panose="020B0604020202020204" pitchFamily="34" charset="0"/>
                <a:ea typeface="Calibri" panose="020F0502020204030204" pitchFamily="34" charset="0"/>
                <a:cs typeface="Arial" panose="020B0604020202020204" pitchFamily="34" charset="0"/>
              </a:rPr>
              <a:t>Key Findings and Conclusions of the Study and Learning Outcomes with respect to Data Science</a:t>
            </a:r>
            <a:endParaRPr lang="en-IN" dirty="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IN" sz="1799" dirty="0">
                <a:latin typeface="Arial" panose="020B0604020202020204" pitchFamily="34" charset="0"/>
                <a:ea typeface="Calibri" panose="020F0502020204030204" pitchFamily="34" charset="0"/>
                <a:cs typeface="Times New Roman" panose="02020603050405020304" pitchFamily="18" charset="0"/>
              </a:rPr>
              <a:t>Based on the in-depth analysis of the Flight Price Prediction Project, The Exploratory analysis of the datasets, and the analysis of the Outputs of the models the following observations are made:</a:t>
            </a:r>
            <a:endParaRPr lang="en-IN" sz="1799"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Arial" panose="020B0604020202020204" pitchFamily="34" charset="0"/>
              <a:buChar char="•"/>
            </a:pPr>
            <a:r>
              <a:rPr lang="en-IN" sz="1799" dirty="0">
                <a:latin typeface="Arial" panose="020B0604020202020204" pitchFamily="34" charset="0"/>
                <a:ea typeface="Calibri" panose="020F0502020204030204" pitchFamily="34" charset="0"/>
                <a:cs typeface="Times New Roman" panose="02020603050405020304" pitchFamily="18" charset="0"/>
              </a:rPr>
              <a:t>Air Fare attributes like Date , Month , Duration, Total Stops etc play a big role in influencing the used Flight price.</a:t>
            </a:r>
            <a:endParaRPr lang="en-IN" sz="1799"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Arial" panose="020B0604020202020204" pitchFamily="34" charset="0"/>
              <a:buChar char="•"/>
            </a:pPr>
            <a:r>
              <a:rPr lang="en-IN" sz="1799" dirty="0">
                <a:latin typeface="Arial" panose="020B0604020202020204" pitchFamily="34" charset="0"/>
                <a:ea typeface="Calibri" panose="020F0502020204030204" pitchFamily="34" charset="0"/>
                <a:cs typeface="Times New Roman" panose="02020603050405020304" pitchFamily="18" charset="0"/>
              </a:rPr>
              <a:t>Airline Brand also has a very important role in determining the used Flight Ticket price. </a:t>
            </a:r>
            <a:endParaRPr lang="en-IN" sz="1799" dirty="0">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 xmlns:a16="http://schemas.microsoft.com/office/drawing/2014/main" id="{F5402D0C-788E-44E0-868B-691A7456701E}"/>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761236" y="2514600"/>
            <a:ext cx="4572000" cy="4572000"/>
          </a:xfrm>
          <a:prstGeom prst="rect">
            <a:avLst/>
          </a:prstGeom>
        </p:spPr>
      </p:pic>
    </p:spTree>
    <p:extLst>
      <p:ext uri="{BB962C8B-B14F-4D97-AF65-F5344CB8AC3E}">
        <p14:creationId xmlns="" xmlns:p14="http://schemas.microsoft.com/office/powerpoint/2010/main" val="362996345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ED7603E-CFD8-47BB-9B31-7D1F9B4DE713}"/>
              </a:ext>
            </a:extLst>
          </p:cNvPr>
          <p:cNvSpPr>
            <a:spLocks noGrp="1"/>
          </p:cNvSpPr>
          <p:nvPr>
            <p:ph type="title"/>
          </p:nvPr>
        </p:nvSpPr>
        <p:spPr/>
        <p:txBody>
          <a:bodyPr/>
          <a:lstStyle/>
          <a:p>
            <a:r>
              <a:rPr lang="en-IN" dirty="0">
                <a:solidFill>
                  <a:schemeClr val="tx1"/>
                </a:solidFill>
              </a:rPr>
              <a:t>CONCLUSION</a:t>
            </a:r>
            <a:endParaRPr lang="en-IN" dirty="0"/>
          </a:p>
        </p:txBody>
      </p:sp>
      <p:sp>
        <p:nvSpPr>
          <p:cNvPr id="3" name="Content Placeholder 2">
            <a:extLst>
              <a:ext uri="{FF2B5EF4-FFF2-40B4-BE49-F238E27FC236}">
                <a16:creationId xmlns="" xmlns:a16="http://schemas.microsoft.com/office/drawing/2014/main" id="{5687C0E6-DE43-4AB5-8193-D277DB4CEC3C}"/>
              </a:ext>
            </a:extLst>
          </p:cNvPr>
          <p:cNvSpPr>
            <a:spLocks noGrp="1"/>
          </p:cNvSpPr>
          <p:nvPr>
            <p:ph idx="1"/>
          </p:nvPr>
        </p:nvSpPr>
        <p:spPr/>
        <p:txBody>
          <a:bodyPr/>
          <a:lstStyle/>
          <a:p>
            <a:pPr>
              <a:lnSpc>
                <a:spcPct val="107000"/>
              </a:lnSpc>
              <a:spcAft>
                <a:spcPts val="800"/>
              </a:spcAft>
              <a:buFont typeface="Arial" panose="020B0604020202020204" pitchFamily="34" charset="0"/>
              <a:buChar char="•"/>
            </a:pPr>
            <a:r>
              <a:rPr lang="en-IN" sz="1799" dirty="0">
                <a:latin typeface="Arial" panose="020B0604020202020204" pitchFamily="34" charset="0"/>
                <a:ea typeface="Calibri" panose="020F0502020204030204" pitchFamily="34" charset="0"/>
                <a:cs typeface="Arial" panose="020B0604020202020204" pitchFamily="34" charset="0"/>
              </a:rPr>
              <a:t>Various plots like Barplots , Countplots and Lineplots helped in visualising the Feature-label relationships which corroborated the importance of Air Fare features and attributes for estimating Flight Ticket Prices.</a:t>
            </a:r>
          </a:p>
          <a:p>
            <a:pPr>
              <a:lnSpc>
                <a:spcPct val="107000"/>
              </a:lnSpc>
              <a:spcAft>
                <a:spcPts val="800"/>
              </a:spcAft>
              <a:buFont typeface="Arial" panose="020B0604020202020204" pitchFamily="34" charset="0"/>
              <a:buChar char="•"/>
            </a:pPr>
            <a:r>
              <a:rPr lang="en-IN" sz="1799" dirty="0">
                <a:latin typeface="Arial" panose="020B0604020202020204" pitchFamily="34" charset="0"/>
                <a:ea typeface="Calibri" panose="020F0502020204030204" pitchFamily="34" charset="0"/>
                <a:cs typeface="Arial" panose="020B0604020202020204" pitchFamily="34" charset="0"/>
              </a:rPr>
              <a:t>Due to the Training dataset being very small, only very small amount of the outliers was removed to ensure proper training of the models.</a:t>
            </a:r>
          </a:p>
          <a:p>
            <a:pPr>
              <a:lnSpc>
                <a:spcPct val="107000"/>
              </a:lnSpc>
              <a:spcAft>
                <a:spcPts val="800"/>
              </a:spcAft>
              <a:buFont typeface="Arial" panose="020B0604020202020204" pitchFamily="34" charset="0"/>
              <a:buChar char="•"/>
            </a:pPr>
            <a:r>
              <a:rPr lang="en-IN" sz="1799" dirty="0">
                <a:latin typeface="Arial" panose="020B0604020202020204" pitchFamily="34" charset="0"/>
                <a:ea typeface="Calibri" panose="020F0502020204030204" pitchFamily="34" charset="0"/>
                <a:cs typeface="Arial" panose="020B0604020202020204" pitchFamily="34" charset="0"/>
              </a:rPr>
              <a:t>Therefore, Random Forest Regressor, which uses averaging to improve the predictive accuracy and controls over-fitting. performed well despite having to work on small dataset and produced good predictions that can be understood easily.</a:t>
            </a:r>
          </a:p>
          <a:p>
            <a:endParaRPr lang="en-IN" dirty="0"/>
          </a:p>
        </p:txBody>
      </p:sp>
      <p:pic>
        <p:nvPicPr>
          <p:cNvPr id="4" name="Picture 3">
            <a:extLst>
              <a:ext uri="{FF2B5EF4-FFF2-40B4-BE49-F238E27FC236}">
                <a16:creationId xmlns="" xmlns:a16="http://schemas.microsoft.com/office/drawing/2014/main" id="{5E17CADA-A9D7-435C-848D-0E1191993383}"/>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761236" y="2514600"/>
            <a:ext cx="4572000" cy="4572000"/>
          </a:xfrm>
          <a:prstGeom prst="rect">
            <a:avLst/>
          </a:prstGeom>
        </p:spPr>
      </p:pic>
    </p:spTree>
    <p:extLst>
      <p:ext uri="{BB962C8B-B14F-4D97-AF65-F5344CB8AC3E}">
        <p14:creationId xmlns="" xmlns:p14="http://schemas.microsoft.com/office/powerpoint/2010/main" val="257180107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A5C17BA-96A0-407B-BEDC-990909217083}"/>
              </a:ext>
            </a:extLst>
          </p:cNvPr>
          <p:cNvSpPr>
            <a:spLocks noGrp="1"/>
          </p:cNvSpPr>
          <p:nvPr>
            <p:ph type="title"/>
          </p:nvPr>
        </p:nvSpPr>
        <p:spPr/>
        <p:txBody>
          <a:bodyPr/>
          <a:lstStyle/>
          <a:p>
            <a:r>
              <a:rPr lang="en-IN" dirty="0">
                <a:solidFill>
                  <a:schemeClr val="tx1"/>
                </a:solidFill>
              </a:rPr>
              <a:t>CONCLUSION</a:t>
            </a:r>
            <a:endParaRPr lang="en-IN" dirty="0"/>
          </a:p>
        </p:txBody>
      </p:sp>
      <p:sp>
        <p:nvSpPr>
          <p:cNvPr id="3" name="Content Placeholder 2">
            <a:extLst>
              <a:ext uri="{FF2B5EF4-FFF2-40B4-BE49-F238E27FC236}">
                <a16:creationId xmlns="" xmlns:a16="http://schemas.microsoft.com/office/drawing/2014/main" id="{07E11377-94BC-4495-A20D-8A4F61336B22}"/>
              </a:ext>
            </a:extLst>
          </p:cNvPr>
          <p:cNvSpPr>
            <a:spLocks noGrp="1"/>
          </p:cNvSpPr>
          <p:nvPr>
            <p:ph idx="1"/>
          </p:nvPr>
        </p:nvSpPr>
        <p:spPr/>
        <p:txBody>
          <a:bodyPr>
            <a:normAutofit/>
          </a:bodyPr>
          <a:lstStyle/>
          <a:p>
            <a:pPr>
              <a:lnSpc>
                <a:spcPct val="107000"/>
              </a:lnSpc>
              <a:spcAft>
                <a:spcPts val="800"/>
              </a:spcAft>
            </a:pPr>
            <a:r>
              <a:rPr lang="en-IN" u="sng" dirty="0">
                <a:latin typeface="Arial" panose="020B0604020202020204" pitchFamily="34" charset="0"/>
                <a:ea typeface="Calibri" panose="020F0502020204030204" pitchFamily="34" charset="0"/>
                <a:cs typeface="Arial" panose="020B0604020202020204" pitchFamily="34" charset="0"/>
              </a:rPr>
              <a:t>Learning Outcomes of the Study in respect of Data Science</a:t>
            </a:r>
            <a:endParaRPr lang="en-IN" dirty="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buFont typeface="Arial" panose="020B0604020202020204" pitchFamily="34" charset="0"/>
              <a:buChar char="•"/>
            </a:pPr>
            <a:r>
              <a:rPr lang="en-IN" sz="1799" dirty="0">
                <a:latin typeface="Arial" panose="020B0604020202020204" pitchFamily="34" charset="0"/>
                <a:ea typeface="Calibri" panose="020F0502020204030204" pitchFamily="34" charset="0"/>
                <a:cs typeface="Arial" panose="020B0604020202020204" pitchFamily="34" charset="0"/>
              </a:rPr>
              <a:t>Data cleaning was a very important step in removing plenty of anomalous data from the huge dataset that was provided.</a:t>
            </a:r>
          </a:p>
          <a:p>
            <a:pPr>
              <a:lnSpc>
                <a:spcPct val="107000"/>
              </a:lnSpc>
              <a:spcAft>
                <a:spcPts val="800"/>
              </a:spcAft>
              <a:buFont typeface="Arial" panose="020B0604020202020204" pitchFamily="34" charset="0"/>
              <a:buChar char="•"/>
            </a:pPr>
            <a:r>
              <a:rPr lang="en-IN" sz="1799" dirty="0">
                <a:latin typeface="Arial" panose="020B0604020202020204" pitchFamily="34" charset="0"/>
                <a:ea typeface="Calibri" panose="020F0502020204030204" pitchFamily="34" charset="0"/>
                <a:cs typeface="Arial" panose="020B0604020202020204" pitchFamily="34" charset="0"/>
              </a:rPr>
              <a:t> Visualising data helped identify outliers and the relationships between target and feature columns as well as analysing the strength of correlation that exists between them.</a:t>
            </a:r>
          </a:p>
          <a:p>
            <a:endParaRPr lang="en-IN" dirty="0"/>
          </a:p>
        </p:txBody>
      </p:sp>
      <p:pic>
        <p:nvPicPr>
          <p:cNvPr id="4" name="Picture 3">
            <a:extLst>
              <a:ext uri="{FF2B5EF4-FFF2-40B4-BE49-F238E27FC236}">
                <a16:creationId xmlns="" xmlns:a16="http://schemas.microsoft.com/office/drawing/2014/main" id="{E54DA5AC-A9A7-4440-8C67-08F9DAB2298A}"/>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761236" y="2514600"/>
            <a:ext cx="4572000" cy="4572000"/>
          </a:xfrm>
          <a:prstGeom prst="rect">
            <a:avLst/>
          </a:prstGeom>
        </p:spPr>
      </p:pic>
    </p:spTree>
    <p:extLst>
      <p:ext uri="{BB962C8B-B14F-4D97-AF65-F5344CB8AC3E}">
        <p14:creationId xmlns="" xmlns:p14="http://schemas.microsoft.com/office/powerpoint/2010/main" val="425578042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4D2E4D7-4461-4D04-9EFC-5BEC46496DC7}"/>
              </a:ext>
            </a:extLst>
          </p:cNvPr>
          <p:cNvSpPr>
            <a:spLocks noGrp="1"/>
          </p:cNvSpPr>
          <p:nvPr>
            <p:ph type="title"/>
          </p:nvPr>
        </p:nvSpPr>
        <p:spPr/>
        <p:txBody>
          <a:bodyPr/>
          <a:lstStyle/>
          <a:p>
            <a:r>
              <a:rPr lang="en-IN" dirty="0">
                <a:solidFill>
                  <a:schemeClr val="tx1"/>
                </a:solidFill>
              </a:rPr>
              <a:t/>
            </a:r>
            <a:br>
              <a:rPr lang="en-IN" dirty="0">
                <a:solidFill>
                  <a:schemeClr val="tx1"/>
                </a:solidFill>
              </a:rPr>
            </a:br>
            <a:r>
              <a:rPr lang="en-IN" dirty="0">
                <a:solidFill>
                  <a:schemeClr val="tx1"/>
                </a:solidFill>
              </a:rPr>
              <a:t> INTRODUCTION</a:t>
            </a:r>
            <a:endParaRPr lang="en-IN" dirty="0"/>
          </a:p>
        </p:txBody>
      </p:sp>
      <p:sp>
        <p:nvSpPr>
          <p:cNvPr id="3" name="Content Placeholder 2">
            <a:extLst>
              <a:ext uri="{FF2B5EF4-FFF2-40B4-BE49-F238E27FC236}">
                <a16:creationId xmlns="" xmlns:a16="http://schemas.microsoft.com/office/drawing/2014/main" id="{F7E66504-1320-4F27-9EB4-D45D54E15885}"/>
              </a:ext>
            </a:extLst>
          </p:cNvPr>
          <p:cNvSpPr>
            <a:spLocks noGrp="1"/>
          </p:cNvSpPr>
          <p:nvPr>
            <p:ph idx="1"/>
          </p:nvPr>
        </p:nvSpPr>
        <p:spPr/>
        <p:txBody>
          <a:bodyPr>
            <a:normAutofit fontScale="85000" lnSpcReduction="20000"/>
          </a:bodyPr>
          <a:lstStyle/>
          <a:p>
            <a:pPr>
              <a:lnSpc>
                <a:spcPct val="107000"/>
              </a:lnSpc>
              <a:spcAft>
                <a:spcPts val="800"/>
              </a:spcAft>
            </a:pPr>
            <a:r>
              <a:rPr lang="en-IN" sz="2599" dirty="0">
                <a:latin typeface="Arial" panose="020B0604020202020204" pitchFamily="34" charset="0"/>
                <a:ea typeface="Calibri" panose="020F0502020204030204" pitchFamily="34" charset="0"/>
                <a:cs typeface="Arial" panose="020B0604020202020204" pitchFamily="34" charset="0"/>
              </a:rPr>
              <a:t>Review of Literature </a:t>
            </a:r>
          </a:p>
          <a:p>
            <a:pPr marL="457063">
              <a:lnSpc>
                <a:spcPct val="107000"/>
              </a:lnSpc>
              <a:spcAft>
                <a:spcPts val="800"/>
              </a:spcAft>
            </a:pPr>
            <a:r>
              <a:rPr lang="en-IN" sz="2099" dirty="0">
                <a:latin typeface="Arial" panose="020B0604020202020204" pitchFamily="34" charset="0"/>
                <a:ea typeface="Calibri" panose="020F0502020204030204" pitchFamily="34" charset="0"/>
                <a:cs typeface="Arial" panose="020B0604020202020204" pitchFamily="34" charset="0"/>
              </a:rPr>
              <a:t>A Research paper titled: “Airline ticket price and demand prediction: A survey” by </a:t>
            </a:r>
            <a:r>
              <a:rPr lang="en-IN" sz="2099" dirty="0" err="1">
                <a:latin typeface="Arial" panose="020B0604020202020204" pitchFamily="34" charset="0"/>
                <a:ea typeface="Calibri" panose="020F0502020204030204" pitchFamily="34" charset="0"/>
                <a:cs typeface="Arial" panose="020B0604020202020204" pitchFamily="34" charset="0"/>
              </a:rPr>
              <a:t>Juhar</a:t>
            </a:r>
            <a:r>
              <a:rPr lang="en-IN" sz="2099" dirty="0">
                <a:latin typeface="Arial" panose="020B0604020202020204" pitchFamily="34" charset="0"/>
                <a:ea typeface="Calibri" panose="020F0502020204030204" pitchFamily="34" charset="0"/>
                <a:cs typeface="Arial" panose="020B0604020202020204" pitchFamily="34" charset="0"/>
              </a:rPr>
              <a:t> Ahmed </a:t>
            </a:r>
            <a:r>
              <a:rPr lang="en-IN" sz="2099" dirty="0" err="1">
                <a:latin typeface="Arial" panose="020B0604020202020204" pitchFamily="34" charset="0"/>
                <a:ea typeface="Calibri" panose="020F0502020204030204" pitchFamily="34" charset="0"/>
                <a:cs typeface="Arial" panose="020B0604020202020204" pitchFamily="34" charset="0"/>
              </a:rPr>
              <a:t>Abdella</a:t>
            </a:r>
            <a:r>
              <a:rPr lang="en-IN" sz="2099" dirty="0">
                <a:latin typeface="Arial" panose="020B0604020202020204" pitchFamily="34" charset="0"/>
                <a:ea typeface="Calibri" panose="020F0502020204030204" pitchFamily="34" charset="0"/>
                <a:cs typeface="Arial" panose="020B0604020202020204" pitchFamily="34" charset="0"/>
              </a:rPr>
              <a:t> and online article titled: “Trying to Predict Airfares When The Unpredictable Happens” were reviewed and studied to gain insights into all the attributes that contribute to the pricing of flight tickets.</a:t>
            </a:r>
          </a:p>
          <a:p>
            <a:pPr marL="457063">
              <a:lnSpc>
                <a:spcPct val="107000"/>
              </a:lnSpc>
              <a:spcAft>
                <a:spcPts val="800"/>
              </a:spcAft>
            </a:pPr>
            <a:r>
              <a:rPr lang="en-IN" sz="2099" dirty="0">
                <a:latin typeface="Arial" panose="020B0604020202020204" pitchFamily="34" charset="0"/>
                <a:ea typeface="Calibri" panose="020F0502020204030204" pitchFamily="34" charset="0"/>
                <a:cs typeface="Arial" panose="020B0604020202020204" pitchFamily="34" charset="0"/>
              </a:rPr>
              <a:t>It is learnt that deterministic features like Airline Brand, flight number, departure dates, number of intermediate stops, week day of departure, number of competitors on route and aggregate features – which are based on collected  historical data on minimum price, mean price, number of quotes on non-stop,1-stop and multi-stoppage flights are some the most important factors that determine the pricing of Flight Tickets.</a:t>
            </a:r>
          </a:p>
          <a:p>
            <a:pPr>
              <a:lnSpc>
                <a:spcPct val="107000"/>
              </a:lnSpc>
              <a:buFont typeface="Symbol" panose="05050102010706020507" pitchFamily="18" charset="2"/>
              <a:buChar char=""/>
            </a:pPr>
            <a:r>
              <a:rPr lang="en-IN" sz="2099" u="sng" dirty="0">
                <a:latin typeface="Arial" panose="020B0604020202020204" pitchFamily="34" charset="0"/>
                <a:ea typeface="Calibri" panose="020F0502020204030204" pitchFamily="34" charset="0"/>
                <a:cs typeface="Arial" panose="020B0604020202020204" pitchFamily="34" charset="0"/>
                <a:hlinkClick r:id="rId2">
                  <a:extLst>
                    <a:ext uri="{A12FA001-AC4F-418D-AE19-62706E023703}">
                      <ahyp:hlinkClr xmlns="" xmlns:ahyp="http://schemas.microsoft.com/office/drawing/2018/hyperlinkcolor" val="tx"/>
                    </a:ext>
                  </a:extLst>
                </a:hlinkClick>
              </a:rPr>
              <a:t>Airline ticket price and demand prediction: A survey - ScienceDirect</a:t>
            </a:r>
            <a:endParaRPr lang="en-IN" sz="2099" dirty="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buFont typeface="Symbol" panose="05050102010706020507" pitchFamily="18" charset="2"/>
              <a:buChar char=""/>
            </a:pPr>
            <a:r>
              <a:rPr lang="en-IN" sz="2099" u="sng" dirty="0">
                <a:latin typeface="Arial" panose="020B0604020202020204" pitchFamily="34" charset="0"/>
                <a:ea typeface="Calibri" panose="020F0502020204030204" pitchFamily="34" charset="0"/>
                <a:cs typeface="Arial" panose="020B0604020202020204" pitchFamily="34" charset="0"/>
                <a:hlinkClick r:id="rId3">
                  <a:extLst>
                    <a:ext uri="{A12FA001-AC4F-418D-AE19-62706E023703}">
                      <ahyp:hlinkClr xmlns="" xmlns:ahyp="http://schemas.microsoft.com/office/drawing/2018/hyperlinkcolor" val="tx"/>
                    </a:ext>
                  </a:extLst>
                </a:hlinkClick>
              </a:rPr>
              <a:t>Flight Price Predictor | American Express GBT (amexglobalbusinesstravel.com)</a:t>
            </a:r>
            <a:endParaRPr lang="en-IN" sz="2099" dirty="0">
              <a:latin typeface="Arial" panose="020B0604020202020204" pitchFamily="34" charset="0"/>
              <a:ea typeface="Calibri" panose="020F0502020204030204" pitchFamily="34" charset="0"/>
              <a:cs typeface="Arial" panose="020B0604020202020204" pitchFamily="34" charset="0"/>
            </a:endParaRPr>
          </a:p>
          <a:p>
            <a:endParaRPr lang="en-IN" dirty="0">
              <a:solidFill>
                <a:schemeClr val="tx1"/>
              </a:solidFill>
            </a:endParaRPr>
          </a:p>
        </p:txBody>
      </p:sp>
      <p:pic>
        <p:nvPicPr>
          <p:cNvPr id="4" name="Picture 3">
            <a:extLst>
              <a:ext uri="{FF2B5EF4-FFF2-40B4-BE49-F238E27FC236}">
                <a16:creationId xmlns="" xmlns:a16="http://schemas.microsoft.com/office/drawing/2014/main" id="{4E979957-BB66-41EE-B4C8-8C22C4DF541F}"/>
              </a:ext>
            </a:extLst>
          </p:cNvPr>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7761236" y="2590800"/>
            <a:ext cx="4572000" cy="4572000"/>
          </a:xfrm>
          <a:prstGeom prst="rect">
            <a:avLst/>
          </a:prstGeom>
        </p:spPr>
      </p:pic>
    </p:spTree>
    <p:extLst>
      <p:ext uri="{BB962C8B-B14F-4D97-AF65-F5344CB8AC3E}">
        <p14:creationId xmlns="" xmlns:p14="http://schemas.microsoft.com/office/powerpoint/2010/main" val="185502752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46E37A-DCC9-4404-8252-4F673CD9D7E3}"/>
              </a:ext>
            </a:extLst>
          </p:cNvPr>
          <p:cNvSpPr>
            <a:spLocks noGrp="1"/>
          </p:cNvSpPr>
          <p:nvPr>
            <p:ph type="title"/>
          </p:nvPr>
        </p:nvSpPr>
        <p:spPr/>
        <p:txBody>
          <a:bodyPr/>
          <a:lstStyle/>
          <a:p>
            <a:r>
              <a:rPr lang="en-IN" dirty="0">
                <a:solidFill>
                  <a:schemeClr val="tx1"/>
                </a:solidFill>
              </a:rPr>
              <a:t>CONCLUSION</a:t>
            </a:r>
            <a:endParaRPr lang="en-IN" dirty="0"/>
          </a:p>
        </p:txBody>
      </p:sp>
      <p:sp>
        <p:nvSpPr>
          <p:cNvPr id="3" name="Content Placeholder 2">
            <a:extLst>
              <a:ext uri="{FF2B5EF4-FFF2-40B4-BE49-F238E27FC236}">
                <a16:creationId xmlns="" xmlns:a16="http://schemas.microsoft.com/office/drawing/2014/main" id="{3DE5F5E8-0FE9-4DDE-A110-F0FFA5271766}"/>
              </a:ext>
            </a:extLst>
          </p:cNvPr>
          <p:cNvSpPr>
            <a:spLocks noGrp="1"/>
          </p:cNvSpPr>
          <p:nvPr>
            <p:ph idx="1"/>
          </p:nvPr>
        </p:nvSpPr>
        <p:spPr/>
        <p:txBody>
          <a:bodyPr>
            <a:normAutofit/>
          </a:bodyPr>
          <a:lstStyle/>
          <a:p>
            <a:pPr>
              <a:lnSpc>
                <a:spcPct val="107000"/>
              </a:lnSpc>
              <a:spcAft>
                <a:spcPts val="800"/>
              </a:spcAft>
            </a:pPr>
            <a:r>
              <a:rPr lang="en-IN" dirty="0">
                <a:latin typeface="Arial" panose="020B0604020202020204" pitchFamily="34" charset="0"/>
                <a:ea typeface="Calibri" panose="020F0502020204030204" pitchFamily="34" charset="0"/>
                <a:cs typeface="Arial" panose="020B0604020202020204" pitchFamily="34" charset="0"/>
              </a:rPr>
              <a:t>Limitations of this work and Scope for Future Work</a:t>
            </a:r>
          </a:p>
          <a:p>
            <a:pPr>
              <a:lnSpc>
                <a:spcPct val="107000"/>
              </a:lnSpc>
              <a:spcAft>
                <a:spcPts val="800"/>
              </a:spcAft>
              <a:buFont typeface="Arial" panose="020B0604020202020204" pitchFamily="34" charset="0"/>
              <a:buChar char="•"/>
            </a:pPr>
            <a:r>
              <a:rPr lang="en-IN" sz="1799" dirty="0">
                <a:latin typeface="Arial" panose="020B0604020202020204" pitchFamily="34" charset="0"/>
                <a:ea typeface="Calibri" panose="020F0502020204030204" pitchFamily="34" charset="0"/>
                <a:cs typeface="Arial" panose="020B0604020202020204" pitchFamily="34" charset="0"/>
              </a:rPr>
              <a:t>A small dataset to work with posed a challenge in building highly accurate models. This project also relied heavily on historical data and was unable to account for various other factors that influence demand and ticket pricing like pandemic status affecting demand, government regulations on air travel, shifting in routes, weather conditions, etc. </a:t>
            </a:r>
          </a:p>
          <a:p>
            <a:pPr>
              <a:lnSpc>
                <a:spcPct val="107000"/>
              </a:lnSpc>
              <a:spcAft>
                <a:spcPts val="800"/>
              </a:spcAft>
              <a:buFont typeface="Arial" panose="020B0604020202020204" pitchFamily="34" charset="0"/>
              <a:buChar char="•"/>
            </a:pPr>
            <a:r>
              <a:rPr lang="en-IN" sz="1799" dirty="0">
                <a:latin typeface="Arial" panose="020B0604020202020204" pitchFamily="34" charset="0"/>
                <a:ea typeface="Calibri" panose="020F0502020204030204" pitchFamily="34" charset="0"/>
                <a:cs typeface="Arial" panose="020B0604020202020204" pitchFamily="34" charset="0"/>
              </a:rPr>
              <a:t>Most airline companies also do no publicly make available their ticket pricing strategies, which makes gathering price and air fare related data sets using web scraping the only means to build a dataset for building predicting models.</a:t>
            </a:r>
          </a:p>
          <a:p>
            <a:pPr>
              <a:lnSpc>
                <a:spcPct val="107000"/>
              </a:lnSpc>
              <a:spcAft>
                <a:spcPts val="800"/>
              </a:spcAft>
              <a:buFont typeface="Arial" panose="020B0604020202020204" pitchFamily="34" charset="0"/>
              <a:buChar char="•"/>
            </a:pPr>
            <a:r>
              <a:rPr lang="en-IN" sz="1799" dirty="0">
                <a:latin typeface="Arial" panose="020B0604020202020204" pitchFamily="34" charset="0"/>
                <a:ea typeface="Calibri" panose="020F0502020204030204" pitchFamily="34" charset="0"/>
                <a:cs typeface="Arial" panose="020B0604020202020204" pitchFamily="34" charset="0"/>
              </a:rPr>
              <a:t>Availability of more features and a larger dataset would help build better models.</a:t>
            </a:r>
          </a:p>
          <a:p>
            <a:endParaRPr lang="en-IN" dirty="0"/>
          </a:p>
        </p:txBody>
      </p:sp>
      <p:pic>
        <p:nvPicPr>
          <p:cNvPr id="4" name="Picture 3">
            <a:extLst>
              <a:ext uri="{FF2B5EF4-FFF2-40B4-BE49-F238E27FC236}">
                <a16:creationId xmlns="" xmlns:a16="http://schemas.microsoft.com/office/drawing/2014/main" id="{1B9355FE-40B6-43A7-B414-62746AE39130}"/>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761236" y="2514600"/>
            <a:ext cx="4572000" cy="4572000"/>
          </a:xfrm>
          <a:prstGeom prst="rect">
            <a:avLst/>
          </a:prstGeom>
        </p:spPr>
      </p:pic>
    </p:spTree>
    <p:extLst>
      <p:ext uri="{BB962C8B-B14F-4D97-AF65-F5344CB8AC3E}">
        <p14:creationId xmlns="" xmlns:p14="http://schemas.microsoft.com/office/powerpoint/2010/main" val="281808890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920F185-55ED-4CC2-B304-749297512345}"/>
              </a:ext>
            </a:extLst>
          </p:cNvPr>
          <p:cNvSpPr>
            <a:spLocks noGrp="1"/>
          </p:cNvSpPr>
          <p:nvPr>
            <p:ph type="title"/>
          </p:nvPr>
        </p:nvSpPr>
        <p:spPr/>
        <p:txBody>
          <a:bodyPr/>
          <a:lstStyle/>
          <a:p>
            <a:r>
              <a:rPr lang="en-IN" dirty="0">
                <a:solidFill>
                  <a:schemeClr val="tx1"/>
                </a:solidFill>
              </a:rPr>
              <a:t>INTRODUCTION</a:t>
            </a:r>
            <a:endParaRPr lang="en-IN" dirty="0"/>
          </a:p>
        </p:txBody>
      </p:sp>
      <p:sp>
        <p:nvSpPr>
          <p:cNvPr id="3" name="Content Placeholder 2">
            <a:extLst>
              <a:ext uri="{FF2B5EF4-FFF2-40B4-BE49-F238E27FC236}">
                <a16:creationId xmlns="" xmlns:a16="http://schemas.microsoft.com/office/drawing/2014/main" id="{4D28BB46-2DFB-4D77-B1C6-C38880EAA71B}"/>
              </a:ext>
            </a:extLst>
          </p:cNvPr>
          <p:cNvSpPr>
            <a:spLocks noGrp="1"/>
          </p:cNvSpPr>
          <p:nvPr>
            <p:ph idx="1"/>
          </p:nvPr>
        </p:nvSpPr>
        <p:spPr/>
        <p:txBody>
          <a:bodyPr/>
          <a:lstStyle/>
          <a:p>
            <a:pPr>
              <a:lnSpc>
                <a:spcPct val="107000"/>
              </a:lnSpc>
              <a:spcAft>
                <a:spcPts val="800"/>
              </a:spcAft>
            </a:pPr>
            <a:r>
              <a:rPr lang="en-IN" dirty="0">
                <a:latin typeface="Arial" panose="020B0604020202020204" pitchFamily="34" charset="0"/>
                <a:ea typeface="Calibri" panose="020F0502020204030204" pitchFamily="34" charset="0"/>
                <a:cs typeface="Arial" panose="020B0604020202020204" pitchFamily="34" charset="0"/>
              </a:rPr>
              <a:t>Motivation for the Problem Undertaken</a:t>
            </a:r>
          </a:p>
          <a:p>
            <a:pPr marL="457063">
              <a:lnSpc>
                <a:spcPct val="107000"/>
              </a:lnSpc>
            </a:pPr>
            <a:r>
              <a:rPr lang="en-IN" sz="1799" dirty="0">
                <a:latin typeface="Arial" panose="020B0604020202020204" pitchFamily="34" charset="0"/>
                <a:ea typeface="Calibri" panose="020F0502020204030204" pitchFamily="34" charset="0"/>
                <a:cs typeface="Arial" panose="020B0604020202020204" pitchFamily="34" charset="0"/>
              </a:rPr>
              <a:t>With airfares fluctuating frequently, knowing when to buy and when to wait for a better deal to come along is tricky. The fluctuation in prices is frequent and one has limited time to book the cheapest ticket as the prices keep varying due to constant manipulation by Airline companies. Therefore, it is necessary to work on a predictive model based on deterministic and aggregate feature data that would predict with good accuracy the most optimal Air fare for a particular destination, route and schedule.</a:t>
            </a:r>
          </a:p>
          <a:p>
            <a:pPr marL="457063">
              <a:lnSpc>
                <a:spcPct val="107000"/>
              </a:lnSpc>
              <a:spcAft>
                <a:spcPts val="800"/>
              </a:spcAft>
            </a:pPr>
            <a:r>
              <a:rPr lang="en-IN" sz="1799" dirty="0">
                <a:latin typeface="Arial" panose="020B0604020202020204" pitchFamily="34" charset="0"/>
                <a:ea typeface="Calibri" panose="020F0502020204030204" pitchFamily="34" charset="0"/>
                <a:cs typeface="Times New Roman" panose="02020603050405020304" pitchFamily="18" charset="0"/>
              </a:rPr>
              <a:t> </a:t>
            </a:r>
            <a:endParaRPr lang="en-IN" sz="1799" dirty="0">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 xmlns:a16="http://schemas.microsoft.com/office/drawing/2014/main" id="{B9F1C0E3-5887-4C2E-9E31-A90B1B4C640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761236" y="2514600"/>
            <a:ext cx="4572000" cy="4572000"/>
          </a:xfrm>
          <a:prstGeom prst="rect">
            <a:avLst/>
          </a:prstGeom>
        </p:spPr>
      </p:pic>
    </p:spTree>
    <p:extLst>
      <p:ext uri="{BB962C8B-B14F-4D97-AF65-F5344CB8AC3E}">
        <p14:creationId xmlns="" xmlns:p14="http://schemas.microsoft.com/office/powerpoint/2010/main" val="129005054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820EF1-1664-4B16-B1D6-022931EF18BB}"/>
              </a:ext>
            </a:extLst>
          </p:cNvPr>
          <p:cNvSpPr>
            <a:spLocks noGrp="1"/>
          </p:cNvSpPr>
          <p:nvPr>
            <p:ph type="title"/>
          </p:nvPr>
        </p:nvSpPr>
        <p:spPr/>
        <p:txBody>
          <a:bodyPr/>
          <a:lstStyle/>
          <a:p>
            <a:r>
              <a:rPr lang="en-IN" dirty="0">
                <a:solidFill>
                  <a:schemeClr val="tx1"/>
                </a:solidFill>
              </a:rPr>
              <a:t>Analytical Problem Framing</a:t>
            </a:r>
          </a:p>
        </p:txBody>
      </p:sp>
      <p:sp>
        <p:nvSpPr>
          <p:cNvPr id="3" name="Content Placeholder 2">
            <a:extLst>
              <a:ext uri="{FF2B5EF4-FFF2-40B4-BE49-F238E27FC236}">
                <a16:creationId xmlns="" xmlns:a16="http://schemas.microsoft.com/office/drawing/2014/main" id="{66642AC9-346F-48E0-AB9E-42D1FEB401FB}"/>
              </a:ext>
            </a:extLst>
          </p:cNvPr>
          <p:cNvSpPr>
            <a:spLocks noGrp="1"/>
          </p:cNvSpPr>
          <p:nvPr>
            <p:ph idx="1"/>
          </p:nvPr>
        </p:nvSpPr>
        <p:spPr/>
        <p:txBody>
          <a:bodyPr>
            <a:normAutofit lnSpcReduction="10000"/>
          </a:bodyPr>
          <a:lstStyle/>
          <a:p>
            <a:pPr>
              <a:lnSpc>
                <a:spcPct val="107000"/>
              </a:lnSpc>
              <a:spcAft>
                <a:spcPts val="800"/>
              </a:spcAft>
            </a:pPr>
            <a:r>
              <a:rPr lang="en-IN" sz="2199" dirty="0">
                <a:latin typeface="Arial" panose="020B0604020202020204" pitchFamily="34" charset="0"/>
                <a:ea typeface="Calibri" panose="020F0502020204030204" pitchFamily="34" charset="0"/>
                <a:cs typeface="Arial" panose="020B0604020202020204" pitchFamily="34" charset="0"/>
              </a:rPr>
              <a:t>Mathematical/ Analytical Modelling of the Problem</a:t>
            </a:r>
          </a:p>
          <a:p>
            <a:pPr marL="457063">
              <a:lnSpc>
                <a:spcPct val="107000"/>
              </a:lnSpc>
              <a:spcAft>
                <a:spcPts val="800"/>
              </a:spcAft>
            </a:pPr>
            <a:r>
              <a:rPr lang="en-IN" sz="1799" dirty="0">
                <a:latin typeface="Arial" panose="020B0604020202020204" pitchFamily="34" charset="0"/>
                <a:ea typeface="Calibri" panose="020F0502020204030204" pitchFamily="34" charset="0"/>
                <a:cs typeface="Arial" panose="020B0604020202020204" pitchFamily="34" charset="0"/>
              </a:rPr>
              <a:t>Various Regression analysis techniques were used to build predictive models to understand the relationships that exist between Flight ticket price and Deterministic and Aggregate features of Air travel. The Regression analysis models were used to predict the Flight ticket price value for changes in Air travel deterministic and aggregate attributes. Regression modelling techniques were used in this Problem since Air Ticket Price data distribution is continuous in nature.</a:t>
            </a:r>
          </a:p>
          <a:p>
            <a:pPr marL="457063">
              <a:lnSpc>
                <a:spcPct val="107000"/>
              </a:lnSpc>
              <a:spcAft>
                <a:spcPts val="800"/>
              </a:spcAft>
            </a:pPr>
            <a:r>
              <a:rPr lang="en-IN" sz="1799" dirty="0">
                <a:latin typeface="Arial" panose="020B0604020202020204" pitchFamily="34" charset="0"/>
                <a:ea typeface="Calibri" panose="020F0502020204030204" pitchFamily="34" charset="0"/>
                <a:cs typeface="Arial" panose="020B0604020202020204" pitchFamily="34" charset="0"/>
              </a:rPr>
              <a:t>In order to forecast Flight Ticket price, predictive models such as ridge regression Model, Random Forest Regression model, Decision tree Regression Model, Support Vector Machine Regression model and Extreme Gradient Boost Regression model were used to describe how the values of Flight Ticket Price depended on the independent variables of various Air Fare attributes.</a:t>
            </a:r>
          </a:p>
          <a:p>
            <a:endParaRPr lang="en-IN" dirty="0"/>
          </a:p>
        </p:txBody>
      </p:sp>
      <p:pic>
        <p:nvPicPr>
          <p:cNvPr id="4" name="Picture 3">
            <a:extLst>
              <a:ext uri="{FF2B5EF4-FFF2-40B4-BE49-F238E27FC236}">
                <a16:creationId xmlns="" xmlns:a16="http://schemas.microsoft.com/office/drawing/2014/main" id="{B15119AD-B81C-4048-93E7-12684AF46DE0}"/>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761236" y="2514600"/>
            <a:ext cx="4572000" cy="4572000"/>
          </a:xfrm>
          <a:prstGeom prst="rect">
            <a:avLst/>
          </a:prstGeom>
        </p:spPr>
      </p:pic>
    </p:spTree>
    <p:extLst>
      <p:ext uri="{BB962C8B-B14F-4D97-AF65-F5344CB8AC3E}">
        <p14:creationId xmlns="" xmlns:p14="http://schemas.microsoft.com/office/powerpoint/2010/main" val="141089994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EE83213-1220-4FD3-B6E0-96C4875C3DCC}"/>
              </a:ext>
            </a:extLst>
          </p:cNvPr>
          <p:cNvSpPr>
            <a:spLocks noGrp="1"/>
          </p:cNvSpPr>
          <p:nvPr>
            <p:ph type="title"/>
          </p:nvPr>
        </p:nvSpPr>
        <p:spPr/>
        <p:txBody>
          <a:bodyPr/>
          <a:lstStyle/>
          <a:p>
            <a:r>
              <a:rPr lang="en-IN" dirty="0">
                <a:solidFill>
                  <a:schemeClr val="tx1"/>
                </a:solidFill>
              </a:rPr>
              <a:t>Analytical Problem Framing</a:t>
            </a:r>
            <a:endParaRPr lang="en-IN" dirty="0"/>
          </a:p>
        </p:txBody>
      </p:sp>
      <p:sp>
        <p:nvSpPr>
          <p:cNvPr id="3" name="Content Placeholder 2">
            <a:extLst>
              <a:ext uri="{FF2B5EF4-FFF2-40B4-BE49-F238E27FC236}">
                <a16:creationId xmlns="" xmlns:a16="http://schemas.microsoft.com/office/drawing/2014/main" id="{CBE0D0D8-827A-4C8F-B687-448A6A47E49C}"/>
              </a:ext>
            </a:extLst>
          </p:cNvPr>
          <p:cNvSpPr>
            <a:spLocks noGrp="1"/>
          </p:cNvSpPr>
          <p:nvPr>
            <p:ph idx="1"/>
          </p:nvPr>
        </p:nvSpPr>
        <p:spPr/>
        <p:txBody>
          <a:bodyPr/>
          <a:lstStyle/>
          <a:p>
            <a:pPr>
              <a:lnSpc>
                <a:spcPct val="107000"/>
              </a:lnSpc>
              <a:spcAft>
                <a:spcPts val="800"/>
              </a:spcAft>
            </a:pPr>
            <a:r>
              <a:rPr lang="en-IN" dirty="0">
                <a:latin typeface="Arial" panose="020B0604020202020204" pitchFamily="34" charset="0"/>
                <a:ea typeface="Calibri" panose="020F0502020204030204" pitchFamily="34" charset="0"/>
                <a:cs typeface="Arial" panose="020B0604020202020204" pitchFamily="34" charset="0"/>
              </a:rPr>
              <a:t>Data Sources and their formats</a:t>
            </a:r>
          </a:p>
          <a:p>
            <a:pPr marL="457063">
              <a:lnSpc>
                <a:spcPct val="107000"/>
              </a:lnSpc>
              <a:spcAft>
                <a:spcPts val="800"/>
              </a:spcAft>
            </a:pPr>
            <a:r>
              <a:rPr lang="en-IN" sz="1799" dirty="0">
                <a:latin typeface="Arial" panose="020B0604020202020204" pitchFamily="34" charset="0"/>
                <a:ea typeface="Calibri" panose="020F0502020204030204" pitchFamily="34" charset="0"/>
                <a:cs typeface="Arial" panose="020B0604020202020204" pitchFamily="34" charset="0"/>
              </a:rPr>
              <a:t>The Dataset was compiled by scraping Data for various Air Fare attributes and Price from </a:t>
            </a:r>
            <a:r>
              <a:rPr lang="en-IN" sz="1799" u="sng" dirty="0">
                <a:latin typeface="Arial" panose="020B0604020202020204" pitchFamily="34" charset="0"/>
                <a:ea typeface="Calibri" panose="020F0502020204030204" pitchFamily="34" charset="0"/>
                <a:cs typeface="Arial" panose="020B0604020202020204" pitchFamily="34" charset="0"/>
                <a:hlinkClick r:id="rId2">
                  <a:extLst>
                    <a:ext uri="{A12FA001-AC4F-418D-AE19-62706E023703}">
                      <ahyp:hlinkClr xmlns="" xmlns:ahyp="http://schemas.microsoft.com/office/drawing/2018/hyperlinkcolor" val="tx"/>
                    </a:ext>
                  </a:extLst>
                </a:hlinkClick>
              </a:rPr>
              <a:t>https://www.yatra.com/</a:t>
            </a:r>
            <a:r>
              <a:rPr lang="en-IN" sz="1799" dirty="0">
                <a:latin typeface="Arial" panose="020B0604020202020204" pitchFamily="34" charset="0"/>
                <a:ea typeface="Calibri" panose="020F0502020204030204" pitchFamily="34" charset="0"/>
                <a:cs typeface="Arial" panose="020B0604020202020204" pitchFamily="34" charset="0"/>
              </a:rPr>
              <a:t> and https://www.easemytrip.com/</a:t>
            </a:r>
          </a:p>
          <a:p>
            <a:pPr marL="457063">
              <a:lnSpc>
                <a:spcPct val="107000"/>
              </a:lnSpc>
              <a:spcAft>
                <a:spcPts val="800"/>
              </a:spcAft>
            </a:pPr>
            <a:r>
              <a:rPr lang="en-IN" sz="1799" dirty="0">
                <a:latin typeface="Arial" panose="020B0604020202020204" pitchFamily="34" charset="0"/>
                <a:ea typeface="Calibri" panose="020F0502020204030204" pitchFamily="34" charset="0"/>
                <a:cs typeface="Arial" panose="020B0604020202020204" pitchFamily="34" charset="0"/>
              </a:rPr>
              <a:t>The data was converted into a Pandas Data frame under various Feature and Label columns and saved as a .csv file.</a:t>
            </a:r>
          </a:p>
          <a:p>
            <a:endParaRPr lang="en-IN" dirty="0"/>
          </a:p>
        </p:txBody>
      </p:sp>
      <p:pic>
        <p:nvPicPr>
          <p:cNvPr id="4" name="Picture 3">
            <a:extLst>
              <a:ext uri="{FF2B5EF4-FFF2-40B4-BE49-F238E27FC236}">
                <a16:creationId xmlns="" xmlns:a16="http://schemas.microsoft.com/office/drawing/2014/main" id="{EBEAC1B5-043E-43EF-B3B8-210A90BB0D97}"/>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761236" y="2514600"/>
            <a:ext cx="4572000" cy="4572000"/>
          </a:xfrm>
          <a:prstGeom prst="rect">
            <a:avLst/>
          </a:prstGeom>
        </p:spPr>
      </p:pic>
    </p:spTree>
    <p:extLst>
      <p:ext uri="{BB962C8B-B14F-4D97-AF65-F5344CB8AC3E}">
        <p14:creationId xmlns="" xmlns:p14="http://schemas.microsoft.com/office/powerpoint/2010/main" val="419558757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1360476</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2022-03-26T19:07:00+05:30</AssetStart>
    <Provider xmlns="4873beb7-5857-4685-be1f-d57550cc96cc" xsi:nil="true"/>
    <AcquiredFrom xmlns="4873beb7-5857-4685-be1f-d57550cc96cc" xsi:nil="true"/>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2022-03-26T13:30:00+05:30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TP102801058</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706496</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REDMOND\v-soujap</DisplayName>
        <AccountId>1954</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003AC8-209A-4321-A17C-1B7A20643390}">
  <ds:schemaRefs>
    <ds:schemaRef ds:uri="http://schemas.microsoft.com/sharepoint/v3/contenttype/forms"/>
  </ds:schemaRefs>
</ds:datastoreItem>
</file>

<file path=customXml/itemProps2.xml><?xml version="1.0" encoding="utf-8"?>
<ds:datastoreItem xmlns:ds="http://schemas.openxmlformats.org/officeDocument/2006/customXml" ds:itemID="{4ED80E12-3BE9-4746-820E-FFB249F467F2}">
  <ds:schemaRefs>
    <ds:schemaRef ds:uri="http://schemas.microsoft.com/office/2006/documentManagement/type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83ED4759-CFDD-43F0-817C-11D9197192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Ion</Template>
  <TotalTime>1016</TotalTime>
  <Words>2594</Words>
  <Application>Microsoft Office PowerPoint</Application>
  <PresentationFormat>Custom</PresentationFormat>
  <Paragraphs>204</Paragraphs>
  <Slides>60</Slides>
  <Notes>0</Notes>
  <HiddenSlides>0</HiddenSlides>
  <MMClips>0</MMClips>
  <ScaleCrop>false</ScaleCrop>
  <HeadingPairs>
    <vt:vector size="4" baseType="variant">
      <vt:variant>
        <vt:lpstr>Theme</vt:lpstr>
      </vt:variant>
      <vt:variant>
        <vt:i4>1</vt:i4>
      </vt:variant>
      <vt:variant>
        <vt:lpstr>Slide Titles</vt:lpstr>
      </vt:variant>
      <vt:variant>
        <vt:i4>60</vt:i4>
      </vt:variant>
    </vt:vector>
  </HeadingPairs>
  <TitlesOfParts>
    <vt:vector size="61" baseType="lpstr">
      <vt:lpstr>Ion</vt:lpstr>
      <vt:lpstr>FLIGHT PRICE PREDICTION PRESENTATION</vt:lpstr>
      <vt:lpstr>Agenda:</vt:lpstr>
      <vt:lpstr>ACKNOWLEDGMENT</vt:lpstr>
      <vt:lpstr>  INTRODUCTION</vt:lpstr>
      <vt:lpstr>  INTRODUCTION</vt:lpstr>
      <vt:lpstr>  INTRODUCTION</vt:lpstr>
      <vt:lpstr>INTRODUCTION</vt:lpstr>
      <vt:lpstr>Analytical Problem Framing</vt:lpstr>
      <vt:lpstr>Analytical Problem Framing</vt:lpstr>
      <vt:lpstr>Slide 10</vt:lpstr>
      <vt:lpstr>Analytical Problem Framing</vt:lpstr>
      <vt:lpstr>Analytical Problem Framing</vt:lpstr>
      <vt:lpstr>Analytical Problem Framing</vt:lpstr>
      <vt:lpstr>Analytical Problem Framing</vt:lpstr>
      <vt:lpstr>Analytical Problem Framing</vt:lpstr>
      <vt:lpstr>Hardware and Software Requirements and Tools Used</vt:lpstr>
      <vt:lpstr>Hardware and Software Requirements and Tools Used</vt:lpstr>
      <vt:lpstr>Hardware and Software Requirements and Tools Used</vt:lpstr>
      <vt:lpstr>Hardware and Software Requirements and Tools Used</vt:lpstr>
      <vt:lpstr>Exploratory Data Analysis</vt:lpstr>
      <vt:lpstr>Exploratory Data Analysis</vt:lpstr>
      <vt:lpstr>Exploratory Data Analysis</vt:lpstr>
      <vt:lpstr>Exploratory Data Analysis</vt:lpstr>
      <vt:lpstr>Slide 24</vt:lpstr>
      <vt:lpstr>Slide 25</vt:lpstr>
      <vt:lpstr>Exploratory Data Analysis</vt:lpstr>
      <vt:lpstr>Exploratory Data Analysis</vt:lpstr>
      <vt:lpstr>Exploratory Data Analysis</vt:lpstr>
      <vt:lpstr>Exploratory Data Analysis</vt:lpstr>
      <vt:lpstr>Exploratory Data Analysis</vt:lpstr>
      <vt:lpstr>Slide 31</vt:lpstr>
      <vt:lpstr>Slide 32</vt:lpstr>
      <vt:lpstr>Slide 33</vt:lpstr>
      <vt:lpstr>Slide 34</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Model/s Development and Evaluation </vt:lpstr>
      <vt:lpstr>Model/s Development and Evaluation </vt:lpstr>
      <vt:lpstr>Model/s Development and Evaluation </vt:lpstr>
      <vt:lpstr>Slide 46</vt:lpstr>
      <vt:lpstr>Model/s Development and Evaluation </vt:lpstr>
      <vt:lpstr>Model/s Development and Evaluation </vt:lpstr>
      <vt:lpstr>Slide 49</vt:lpstr>
      <vt:lpstr>Model/s Development and Evaluation </vt:lpstr>
      <vt:lpstr>Slide 51</vt:lpstr>
      <vt:lpstr>Model/s Development and Evaluation </vt:lpstr>
      <vt:lpstr>Model/s Development and Evaluation </vt:lpstr>
      <vt:lpstr>Slide 54</vt:lpstr>
      <vt:lpstr>Slide 55</vt:lpstr>
      <vt:lpstr>Model/s Development and Evaluation </vt:lpstr>
      <vt:lpstr>CONCLUSION</vt:lpstr>
      <vt:lpstr>CONCLUSION</vt:lpstr>
      <vt:lpstr>CONCLUSION</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price</dc:title>
  <dc:creator>yatendra jha</dc:creator>
  <cp:lastModifiedBy>Windows User</cp:lastModifiedBy>
  <cp:revision>6</cp:revision>
  <dcterms:created xsi:type="dcterms:W3CDTF">2021-09-16T06:05:54Z</dcterms:created>
  <dcterms:modified xsi:type="dcterms:W3CDTF">2022-03-27T11:58:37Z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