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8128000" cy="4572000"/>
  <p:notesSz cx="8128000" cy="4572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43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1313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5714" y="4200144"/>
            <a:ext cx="2633143" cy="3718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13904" cy="14020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53523" y="699516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285" y="0"/>
                </a:lnTo>
              </a:path>
            </a:pathLst>
          </a:custGeom>
          <a:ln w="9144">
            <a:solidFill>
              <a:srgbClr val="571F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1313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1313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1313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5714" y="4200144"/>
            <a:ext cx="2633143" cy="3718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26095" cy="3261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5714" y="4200144"/>
            <a:ext cx="2633143" cy="3718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008" y="269494"/>
            <a:ext cx="7483982" cy="33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1313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6204" y="2246883"/>
            <a:ext cx="3426459" cy="994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31391"/>
            <a:ext cx="7954285" cy="33406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42" y="6095"/>
            <a:ext cx="326095" cy="3230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115" y="1226057"/>
            <a:ext cx="3452495" cy="81026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indent="7620">
              <a:lnSpc>
                <a:spcPts val="2880"/>
              </a:lnSpc>
              <a:spcBef>
                <a:spcPts val="545"/>
              </a:spcBef>
            </a:pPr>
            <a:r>
              <a:rPr sz="2750" dirty="0">
                <a:solidFill>
                  <a:srgbClr val="0C0C0C"/>
                </a:solidFill>
              </a:rPr>
              <a:t>Sales</a:t>
            </a:r>
            <a:r>
              <a:rPr sz="2750" spc="-204" dirty="0">
                <a:solidFill>
                  <a:srgbClr val="0C0C0C"/>
                </a:solidFill>
              </a:rPr>
              <a:t> </a:t>
            </a:r>
            <a:r>
              <a:rPr sz="2750" spc="-25" dirty="0">
                <a:solidFill>
                  <a:srgbClr val="0E0E0E"/>
                </a:solidFill>
              </a:rPr>
              <a:t>Forecasting</a:t>
            </a:r>
            <a:r>
              <a:rPr sz="2750" spc="-30" dirty="0">
                <a:solidFill>
                  <a:srgbClr val="0E0E0E"/>
                </a:solidFill>
              </a:rPr>
              <a:t> </a:t>
            </a:r>
            <a:r>
              <a:rPr sz="2750" spc="-10" dirty="0">
                <a:solidFill>
                  <a:srgbClr val="0A0A0A"/>
                </a:solidFill>
              </a:rPr>
              <a:t>Across </a:t>
            </a:r>
            <a:r>
              <a:rPr sz="2750" spc="-55" dirty="0">
                <a:solidFill>
                  <a:srgbClr val="0F0F0F"/>
                </a:solidFill>
              </a:rPr>
              <a:t>Retail</a:t>
            </a:r>
            <a:r>
              <a:rPr sz="2750" spc="-110" dirty="0">
                <a:solidFill>
                  <a:srgbClr val="0F0F0F"/>
                </a:solidFill>
              </a:rPr>
              <a:t> </a:t>
            </a:r>
            <a:r>
              <a:rPr sz="2750" spc="-10" dirty="0">
                <a:solidFill>
                  <a:srgbClr val="0C0C0C"/>
                </a:solidFill>
              </a:rPr>
              <a:t>Stores</a:t>
            </a:r>
            <a:endParaRPr sz="275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270">
              <a:lnSpc>
                <a:spcPct val="114999"/>
              </a:lnSpc>
              <a:spcBef>
                <a:spcPts val="110"/>
              </a:spcBef>
            </a:pPr>
            <a:r>
              <a:rPr dirty="0">
                <a:solidFill>
                  <a:srgbClr val="3D3D3D"/>
                </a:solidFill>
              </a:rPr>
              <a:t>Explore</a:t>
            </a:r>
            <a:r>
              <a:rPr spc="130" dirty="0">
                <a:solidFill>
                  <a:srgbClr val="3D3D3D"/>
                </a:solidFill>
              </a:rPr>
              <a:t> </a:t>
            </a:r>
            <a:r>
              <a:rPr dirty="0">
                <a:solidFill>
                  <a:srgbClr val="3B3B3B"/>
                </a:solidFill>
              </a:rPr>
              <a:t>effective</a:t>
            </a:r>
            <a:r>
              <a:rPr spc="155" dirty="0">
                <a:solidFill>
                  <a:srgbClr val="3B3B3B"/>
                </a:solidFill>
              </a:rPr>
              <a:t> </a:t>
            </a:r>
            <a:r>
              <a:rPr dirty="0"/>
              <a:t>sales</a:t>
            </a:r>
            <a:r>
              <a:rPr spc="140" dirty="0"/>
              <a:t> </a:t>
            </a:r>
            <a:r>
              <a:rPr dirty="0"/>
              <a:t>forecasting</a:t>
            </a:r>
            <a:r>
              <a:rPr spc="229" dirty="0"/>
              <a:t> </a:t>
            </a:r>
            <a:r>
              <a:rPr dirty="0"/>
              <a:t>techniques</a:t>
            </a:r>
            <a:r>
              <a:rPr spc="235" dirty="0"/>
              <a:t> </a:t>
            </a:r>
            <a:r>
              <a:rPr dirty="0">
                <a:solidFill>
                  <a:srgbClr val="3D3D3D"/>
                </a:solidFill>
              </a:rPr>
              <a:t>tailored</a:t>
            </a:r>
            <a:r>
              <a:rPr spc="160" dirty="0">
                <a:solidFill>
                  <a:srgbClr val="3D3D3D"/>
                </a:solidFill>
              </a:rPr>
              <a:t> </a:t>
            </a:r>
            <a:r>
              <a:rPr spc="-25" dirty="0"/>
              <a:t>for</a:t>
            </a:r>
            <a:r>
              <a:rPr dirty="0"/>
              <a:t> </a:t>
            </a:r>
            <a:r>
              <a:rPr dirty="0">
                <a:solidFill>
                  <a:srgbClr val="3D3D3D"/>
                </a:solidFill>
              </a:rPr>
              <a:t>multiple</a:t>
            </a:r>
            <a:r>
              <a:rPr spc="110" dirty="0">
                <a:solidFill>
                  <a:srgbClr val="3D3D3D"/>
                </a:solidFill>
              </a:rPr>
              <a:t> </a:t>
            </a:r>
            <a:r>
              <a:rPr dirty="0">
                <a:solidFill>
                  <a:srgbClr val="3D3D3D"/>
                </a:solidFill>
              </a:rPr>
              <a:t>retail</a:t>
            </a:r>
            <a:r>
              <a:rPr spc="105" dirty="0">
                <a:solidFill>
                  <a:srgbClr val="3D3D3D"/>
                </a:solidFill>
              </a:rPr>
              <a:t> </a:t>
            </a:r>
            <a:r>
              <a:rPr dirty="0"/>
              <a:t>locations</a:t>
            </a:r>
            <a:r>
              <a:rPr spc="190" dirty="0"/>
              <a:t> </a:t>
            </a:r>
            <a:r>
              <a:rPr dirty="0">
                <a:solidFill>
                  <a:srgbClr val="545454"/>
                </a:solidFill>
              </a:rPr>
              <a:t>to</a:t>
            </a:r>
            <a:r>
              <a:rPr spc="145" dirty="0">
                <a:solidFill>
                  <a:srgbClr val="545454"/>
                </a:solidFill>
              </a:rPr>
              <a:t> </a:t>
            </a:r>
            <a:r>
              <a:rPr dirty="0"/>
              <a:t>enhance</a:t>
            </a:r>
            <a:r>
              <a:rPr spc="110" dirty="0"/>
              <a:t> </a:t>
            </a:r>
            <a:r>
              <a:rPr dirty="0"/>
              <a:t>business</a:t>
            </a:r>
            <a:r>
              <a:rPr spc="175" dirty="0"/>
              <a:t> </a:t>
            </a:r>
            <a:r>
              <a:rPr dirty="0">
                <a:solidFill>
                  <a:srgbClr val="3D3D3D"/>
                </a:solidFill>
              </a:rPr>
              <a:t>performance</a:t>
            </a:r>
            <a:r>
              <a:rPr spc="229" dirty="0">
                <a:solidFill>
                  <a:srgbClr val="3D3D3D"/>
                </a:solidFill>
              </a:rPr>
              <a:t> </a:t>
            </a:r>
            <a:r>
              <a:rPr spc="-25" dirty="0">
                <a:solidFill>
                  <a:srgbClr val="3B3B3B"/>
                </a:solidFill>
              </a:rPr>
              <a:t>and</a:t>
            </a:r>
            <a:r>
              <a:rPr dirty="0">
                <a:solidFill>
                  <a:srgbClr val="3B3B3B"/>
                </a:solidFill>
              </a:rPr>
              <a:t> </a:t>
            </a:r>
            <a:r>
              <a:rPr dirty="0"/>
              <a:t>drive</a:t>
            </a:r>
            <a:r>
              <a:rPr spc="120" dirty="0"/>
              <a:t> </a:t>
            </a:r>
            <a:r>
              <a:rPr spc="-10" dirty="0">
                <a:solidFill>
                  <a:srgbClr val="3D3D3D"/>
                </a:solidFill>
              </a:rPr>
              <a:t>growth.</a:t>
            </a: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pc="-10" dirty="0">
              <a:solidFill>
                <a:srgbClr val="3D3D3D"/>
              </a:solidFill>
            </a:endParaRPr>
          </a:p>
          <a:p>
            <a:pPr marL="15875">
              <a:lnSpc>
                <a:spcPct val="100000"/>
              </a:lnSpc>
              <a:spcBef>
                <a:spcPts val="5"/>
              </a:spcBef>
            </a:pPr>
            <a:r>
              <a:rPr sz="1350" spc="-20" dirty="0">
                <a:solidFill>
                  <a:srgbClr val="0C0C0C"/>
                </a:solidFill>
              </a:rPr>
              <a:t>Yatendra</a:t>
            </a:r>
            <a:r>
              <a:rPr sz="1350" spc="-5" dirty="0">
                <a:solidFill>
                  <a:srgbClr val="0C0C0C"/>
                </a:solidFill>
              </a:rPr>
              <a:t> </a:t>
            </a:r>
            <a:r>
              <a:rPr sz="1350" spc="-10" dirty="0">
                <a:solidFill>
                  <a:srgbClr val="0E0E0E"/>
                </a:solidFill>
              </a:rPr>
              <a:t>Singh</a:t>
            </a:r>
            <a:endParaRPr sz="13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428" y="1615439"/>
            <a:ext cx="280380" cy="147523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53523" y="699516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285" y="0"/>
                </a:lnTo>
              </a:path>
            </a:pathLst>
          </a:custGeom>
          <a:ln w="9144">
            <a:solidFill>
              <a:srgbClr val="571F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613333" y="4194047"/>
            <a:ext cx="1353185" cy="213360"/>
            <a:chOff x="6613333" y="4194047"/>
            <a:chExt cx="1353185" cy="213360"/>
          </a:xfrm>
        </p:grpSpPr>
        <p:pic>
          <p:nvPicPr>
            <p:cNvPr id="5" name="object 5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1237" y="4261103"/>
              <a:ext cx="1228190" cy="76200"/>
            </a:xfrm>
            <a:prstGeom prst="rect">
              <a:avLst/>
            </a:prstGeom>
          </p:spPr>
        </p:pic>
        <p:pic>
          <p:nvPicPr>
            <p:cNvPr id="6" name="object 6">
              <a:hlinkClick r:id="rId3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3333" y="4194047"/>
              <a:ext cx="1353143" cy="213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23075" y="282194"/>
            <a:ext cx="3834129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80" dirty="0">
                <a:solidFill>
                  <a:srgbClr val="131313"/>
                </a:solidFill>
                <a:latin typeface="Calibri"/>
                <a:cs typeface="Calibri"/>
              </a:rPr>
              <a:t>Key</a:t>
            </a:r>
            <a:r>
              <a:rPr sz="1950" spc="-1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950" spc="55" dirty="0">
                <a:solidFill>
                  <a:srgbClr val="111111"/>
                </a:solidFill>
                <a:latin typeface="Calibri"/>
                <a:cs typeface="Calibri"/>
              </a:rPr>
              <a:t>Elements</a:t>
            </a:r>
            <a:r>
              <a:rPr sz="1950" spc="-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1950" spc="-6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950" spc="60" dirty="0">
                <a:solidFill>
                  <a:srgbClr val="131313"/>
                </a:solidFill>
                <a:latin typeface="Calibri"/>
                <a:cs typeface="Calibri"/>
              </a:rPr>
              <a:t>Project</a:t>
            </a:r>
            <a:r>
              <a:rPr sz="1950" spc="-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950" spc="45" dirty="0">
                <a:solidFill>
                  <a:srgbClr val="131313"/>
                </a:solidFill>
                <a:latin typeface="Calibri"/>
                <a:cs typeface="Calibri"/>
              </a:rPr>
              <a:t>Submission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848" y="817626"/>
            <a:ext cx="247904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0" dirty="0">
                <a:solidFill>
                  <a:srgbClr val="3F3F3F"/>
                </a:solidFill>
                <a:latin typeface="Calibri"/>
                <a:cs typeface="Calibri"/>
              </a:rPr>
              <a:t>Overview</a:t>
            </a:r>
            <a:r>
              <a:rPr sz="950" spc="2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95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414141"/>
                </a:solidFill>
                <a:latin typeface="Calibri"/>
                <a:cs typeface="Calibri"/>
              </a:rPr>
              <a:t>Project</a:t>
            </a:r>
            <a:r>
              <a:rPr sz="950" spc="254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424242"/>
                </a:solidFill>
                <a:latin typeface="Calibri"/>
                <a:cs typeface="Calibri"/>
              </a:rPr>
              <a:t>Submission</a:t>
            </a:r>
            <a:r>
              <a:rPr sz="950" spc="21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414141"/>
                </a:solidFill>
                <a:latin typeface="Calibri"/>
                <a:cs typeface="Calibri"/>
              </a:rPr>
              <a:t>Components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9962" y="1431318"/>
            <a:ext cx="2108200" cy="102361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900" spc="110" dirty="0">
                <a:solidFill>
                  <a:srgbClr val="6215DD"/>
                </a:solidFill>
                <a:latin typeface="Calibri"/>
                <a:cs typeface="Calibri"/>
              </a:rPr>
              <a:t>6</a:t>
            </a:r>
            <a:endParaRPr sz="29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150"/>
              </a:spcBef>
            </a:pPr>
            <a:r>
              <a:rPr sz="900" spc="60" dirty="0">
                <a:solidFill>
                  <a:srgbClr val="111111"/>
                </a:solidFill>
                <a:latin typeface="Calibri"/>
                <a:cs typeface="Calibri"/>
              </a:rPr>
              <a:t>GitHub</a:t>
            </a:r>
            <a:r>
              <a:rPr sz="9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111111"/>
                </a:solidFill>
                <a:latin typeface="Calibri"/>
                <a:cs typeface="Calibri"/>
              </a:rPr>
              <a:t>Repository</a:t>
            </a:r>
            <a:r>
              <a:rPr sz="900" spc="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131313"/>
                </a:solidFill>
                <a:latin typeface="Calibri"/>
                <a:cs typeface="Calibri"/>
              </a:rPr>
              <a:t>Link</a:t>
            </a:r>
            <a:endParaRPr sz="900">
              <a:latin typeface="Calibri"/>
              <a:cs typeface="Calibri"/>
            </a:endParaRPr>
          </a:p>
          <a:p>
            <a:pPr marL="31750" marR="5080" indent="635">
              <a:lnSpc>
                <a:spcPct val="117600"/>
              </a:lnSpc>
              <a:spcBef>
                <a:spcPts val="254"/>
              </a:spcBef>
            </a:pPr>
            <a:r>
              <a:rPr sz="850" spc="10" dirty="0">
                <a:solidFill>
                  <a:srgbClr val="0F0F0F"/>
                </a:solidFill>
                <a:latin typeface="Calibri"/>
                <a:cs typeface="Calibri"/>
              </a:rPr>
              <a:t>Access</a:t>
            </a:r>
            <a:r>
              <a:rPr sz="850" spc="16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111111"/>
                </a:solidFill>
                <a:latin typeface="Calibri"/>
                <a:cs typeface="Calibri"/>
              </a:rPr>
              <a:t>the</a:t>
            </a:r>
            <a:r>
              <a:rPr sz="850" spc="114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131313"/>
                </a:solidFill>
                <a:latin typeface="Calibri"/>
                <a:cs typeface="Calibri"/>
              </a:rPr>
              <a:t>complete</a:t>
            </a:r>
            <a:r>
              <a:rPr sz="850" spc="14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0F0F0F"/>
                </a:solidFill>
                <a:latin typeface="Calibri"/>
                <a:cs typeface="Calibri"/>
              </a:rPr>
              <a:t>codebase</a:t>
            </a:r>
            <a:r>
              <a:rPr sz="850" spc="14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sz="850" spc="17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31313"/>
                </a:solidFill>
                <a:latin typeface="Calibri"/>
                <a:cs typeface="Calibri"/>
              </a:rPr>
              <a:t>Jupiter</a:t>
            </a:r>
            <a:r>
              <a:rPr sz="850" spc="5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Notebook</a:t>
            </a:r>
            <a:r>
              <a:rPr sz="850" spc="1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51515"/>
                </a:solidFill>
                <a:latin typeface="Calibri"/>
                <a:cs typeface="Calibri"/>
              </a:rPr>
              <a:t>through</a:t>
            </a:r>
            <a:r>
              <a:rPr sz="850" spc="13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850" spc="6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F0F0F"/>
                </a:solidFill>
                <a:latin typeface="Calibri"/>
                <a:cs typeface="Calibri"/>
              </a:rPr>
              <a:t>provided</a:t>
            </a:r>
            <a:r>
              <a:rPr sz="850" spc="9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GitHub</a:t>
            </a:r>
            <a:r>
              <a:rPr sz="850" spc="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link.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7294" y="2586227"/>
            <a:ext cx="204025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45"/>
              </a:lnSpc>
              <a:spcBef>
                <a:spcPts val="100"/>
              </a:spcBef>
            </a:pPr>
            <a:r>
              <a:rPr sz="3800" spc="-50" dirty="0">
                <a:solidFill>
                  <a:srgbClr val="6216DB"/>
                </a:solidFill>
                <a:latin typeface="Calibri"/>
                <a:cs typeface="Calibri"/>
              </a:rPr>
              <a:t>e</a:t>
            </a:r>
            <a:endParaRPr sz="3800">
              <a:latin typeface="Calibri"/>
              <a:cs typeface="Calibri"/>
            </a:endParaRPr>
          </a:p>
          <a:p>
            <a:pPr marL="33655">
              <a:lnSpc>
                <a:spcPts val="1065"/>
              </a:lnSpc>
            </a:pPr>
            <a:r>
              <a:rPr sz="900" spc="30" dirty="0">
                <a:solidFill>
                  <a:srgbClr val="131313"/>
                </a:solidFill>
                <a:latin typeface="Calibri"/>
                <a:cs typeface="Calibri"/>
              </a:rPr>
              <a:t>MLFIow</a:t>
            </a:r>
            <a:r>
              <a:rPr sz="900" spc="-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111111"/>
                </a:solidFill>
                <a:latin typeface="Calibri"/>
                <a:cs typeface="Calibri"/>
              </a:rPr>
              <a:t>Dashboard</a:t>
            </a:r>
            <a:r>
              <a:rPr sz="900" spc="6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60" dirty="0">
                <a:solidFill>
                  <a:srgbClr val="131313"/>
                </a:solidFill>
                <a:latin typeface="Calibri"/>
                <a:cs typeface="Calibri"/>
              </a:rPr>
              <a:t>Screenshots</a:t>
            </a:r>
            <a:endParaRPr sz="900">
              <a:latin typeface="Calibri"/>
              <a:cs typeface="Calibri"/>
            </a:endParaRPr>
          </a:p>
          <a:p>
            <a:pPr marL="35560" marR="5080" indent="-635">
              <a:lnSpc>
                <a:spcPct val="111100"/>
              </a:lnSpc>
              <a:spcBef>
                <a:spcPts val="265"/>
              </a:spcBef>
            </a:pPr>
            <a:r>
              <a:rPr sz="900" spc="-20" dirty="0">
                <a:solidFill>
                  <a:srgbClr val="131313"/>
                </a:solidFill>
                <a:latin typeface="Calibri"/>
                <a:cs typeface="Calibri"/>
              </a:rPr>
              <a:t>View</a:t>
            </a:r>
            <a:r>
              <a:rPr sz="900" spc="4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900" spc="-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11111"/>
                </a:solidFill>
                <a:latin typeface="Calibri"/>
                <a:cs typeface="Calibri"/>
              </a:rPr>
              <a:t>performance</a:t>
            </a:r>
            <a:r>
              <a:rPr sz="900" spc="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metrics</a:t>
            </a:r>
            <a:r>
              <a:rPr sz="9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sz="900" spc="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F0F0F"/>
                </a:solidFill>
                <a:latin typeface="Calibri"/>
                <a:cs typeface="Calibri"/>
              </a:rPr>
              <a:t>lags</a:t>
            </a:r>
            <a:r>
              <a:rPr sz="900" spc="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111111"/>
                </a:solidFill>
                <a:latin typeface="Calibri"/>
                <a:cs typeface="Calibri"/>
              </a:rPr>
              <a:t>via</a:t>
            </a:r>
            <a:r>
              <a:rPr sz="90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F0F0F"/>
                </a:solidFill>
                <a:latin typeface="Calibri"/>
                <a:cs typeface="Calibri"/>
              </a:rPr>
              <a:t>the</a:t>
            </a:r>
            <a:r>
              <a:rPr sz="900" spc="-2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screenshots</a:t>
            </a:r>
            <a:r>
              <a:rPr sz="900" spc="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900" spc="3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the</a:t>
            </a:r>
            <a:r>
              <a:rPr sz="900" spc="-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0F0F0F"/>
                </a:solidFill>
                <a:latin typeface="Calibri"/>
                <a:cs typeface="Calibri"/>
              </a:rPr>
              <a:t>MLFIow</a:t>
            </a:r>
            <a:r>
              <a:rPr sz="900" spc="-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0F0F0F"/>
                </a:solidFill>
                <a:latin typeface="Calibri"/>
                <a:cs typeface="Calibri"/>
              </a:rPr>
              <a:t>Dashboard.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4818" y="1379220"/>
            <a:ext cx="189992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45"/>
              </a:lnSpc>
              <a:spcBef>
                <a:spcPts val="100"/>
              </a:spcBef>
            </a:pPr>
            <a:r>
              <a:rPr sz="3800" spc="-50" dirty="0">
                <a:solidFill>
                  <a:srgbClr val="6216DB"/>
                </a:solidFill>
                <a:latin typeface="Calibri"/>
                <a:cs typeface="Calibri"/>
              </a:rPr>
              <a:t>e</a:t>
            </a:r>
            <a:endParaRPr sz="3800">
              <a:latin typeface="Calibri"/>
              <a:cs typeface="Calibri"/>
            </a:endParaRPr>
          </a:p>
          <a:p>
            <a:pPr marL="33655">
              <a:lnSpc>
                <a:spcPts val="1065"/>
              </a:lnSpc>
            </a:pPr>
            <a:r>
              <a:rPr sz="900" spc="50" dirty="0">
                <a:solidFill>
                  <a:srgbClr val="111111"/>
                </a:solidFill>
                <a:latin typeface="Calibri"/>
                <a:cs typeface="Calibri"/>
              </a:rPr>
              <a:t>Deployed</a:t>
            </a:r>
            <a:r>
              <a:rPr sz="900" spc="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0F0F0F"/>
                </a:solidFill>
                <a:latin typeface="Calibri"/>
                <a:cs typeface="Calibri"/>
              </a:rPr>
              <a:t>Application</a:t>
            </a:r>
            <a:r>
              <a:rPr sz="900" spc="1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900" spc="40" dirty="0">
                <a:solidFill>
                  <a:srgbClr val="131313"/>
                </a:solidFill>
                <a:latin typeface="Calibri"/>
                <a:cs typeface="Calibri"/>
              </a:rPr>
              <a:t>Link</a:t>
            </a:r>
            <a:endParaRPr sz="900">
              <a:latin typeface="Calibri"/>
              <a:cs typeface="Calibri"/>
            </a:endParaRPr>
          </a:p>
          <a:p>
            <a:pPr marL="32384" marR="5080" indent="1270">
              <a:lnSpc>
                <a:spcPct val="111100"/>
              </a:lnSpc>
              <a:spcBef>
                <a:spcPts val="265"/>
              </a:spcBef>
            </a:pP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Explore</a:t>
            </a:r>
            <a:r>
              <a:rPr sz="900" spc="-2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11111"/>
                </a:solidFill>
                <a:latin typeface="Calibri"/>
                <a:cs typeface="Calibri"/>
              </a:rPr>
              <a:t>the</a:t>
            </a:r>
            <a:r>
              <a:rPr sz="900" spc="-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131313"/>
                </a:solidFill>
                <a:latin typeface="Calibri"/>
                <a:cs typeface="Calibri"/>
              </a:rPr>
              <a:t>live,</a:t>
            </a:r>
            <a:r>
              <a:rPr sz="900" spc="-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11111"/>
                </a:solidFill>
                <a:latin typeface="Calibri"/>
                <a:cs typeface="Calibri"/>
              </a:rPr>
              <a:t>deployed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11111"/>
                </a:solidFill>
                <a:latin typeface="Calibri"/>
                <a:cs typeface="Calibri"/>
              </a:rPr>
              <a:t>version</a:t>
            </a:r>
            <a:r>
              <a:rPr sz="9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of</a:t>
            </a:r>
            <a:r>
              <a:rPr sz="900" spc="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111111"/>
                </a:solidFill>
                <a:latin typeface="Calibri"/>
                <a:cs typeface="Calibri"/>
              </a:rPr>
              <a:t>the</a:t>
            </a:r>
            <a:r>
              <a:rPr sz="90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application</a:t>
            </a:r>
            <a:r>
              <a:rPr sz="900" spc="-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using </a:t>
            </a: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900" spc="-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shared</a:t>
            </a:r>
            <a:r>
              <a:rPr sz="900" spc="-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11111"/>
                </a:solidFill>
                <a:latin typeface="Calibri"/>
                <a:cs typeface="Calibri"/>
              </a:rPr>
              <a:t>link.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4818" y="2586227"/>
            <a:ext cx="2102485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45"/>
              </a:lnSpc>
              <a:spcBef>
                <a:spcPts val="100"/>
              </a:spcBef>
            </a:pPr>
            <a:r>
              <a:rPr sz="3800" spc="-50" dirty="0">
                <a:solidFill>
                  <a:srgbClr val="6016D6"/>
                </a:solidFill>
                <a:latin typeface="Calibri"/>
                <a:cs typeface="Calibri"/>
              </a:rPr>
              <a:t>e</a:t>
            </a:r>
            <a:endParaRPr sz="3800">
              <a:latin typeface="Calibri"/>
              <a:cs typeface="Calibri"/>
            </a:endParaRPr>
          </a:p>
          <a:p>
            <a:pPr marL="33655">
              <a:lnSpc>
                <a:spcPts val="1065"/>
              </a:lnSpc>
            </a:pP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Web</a:t>
            </a:r>
            <a:r>
              <a:rPr sz="900" spc="19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111111"/>
                </a:solidFill>
                <a:latin typeface="Calibri"/>
                <a:cs typeface="Calibri"/>
              </a:rPr>
              <a:t>Interface</a:t>
            </a:r>
            <a:r>
              <a:rPr sz="900" spc="-5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60" dirty="0">
                <a:solidFill>
                  <a:srgbClr val="0F0F0F"/>
                </a:solidFill>
                <a:latin typeface="Calibri"/>
                <a:cs typeface="Calibri"/>
              </a:rPr>
              <a:t>Screenshots</a:t>
            </a:r>
            <a:endParaRPr sz="900">
              <a:latin typeface="Calibri"/>
              <a:cs typeface="Calibri"/>
            </a:endParaRPr>
          </a:p>
          <a:p>
            <a:pPr marL="33020" marR="5080" indent="-1270">
              <a:lnSpc>
                <a:spcPct val="126299"/>
              </a:lnSpc>
              <a:spcBef>
                <a:spcPts val="229"/>
              </a:spcBef>
            </a:pPr>
            <a:r>
              <a:rPr sz="800" spc="60" dirty="0">
                <a:solidFill>
                  <a:srgbClr val="111111"/>
                </a:solidFill>
                <a:latin typeface="Calibri"/>
                <a:cs typeface="Calibri"/>
              </a:rPr>
              <a:t>Check</a:t>
            </a:r>
            <a:r>
              <a:rPr sz="800" spc="2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55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8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0F0F0F"/>
                </a:solidFill>
                <a:latin typeface="Calibri"/>
                <a:cs typeface="Calibri"/>
              </a:rPr>
              <a:t>user-friendly</a:t>
            </a:r>
            <a:r>
              <a:rPr sz="800" spc="35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111111"/>
                </a:solidFill>
                <a:latin typeface="Calibri"/>
                <a:cs typeface="Calibri"/>
              </a:rPr>
              <a:t>design</a:t>
            </a:r>
            <a:r>
              <a:rPr sz="800" spc="15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0F0F0F"/>
                </a:solidFill>
                <a:latin typeface="Calibri"/>
                <a:cs typeface="Calibri"/>
              </a:rPr>
              <a:t>and</a:t>
            </a:r>
            <a:r>
              <a:rPr sz="800" spc="15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31313"/>
                </a:solidFill>
                <a:latin typeface="Calibri"/>
                <a:cs typeface="Calibri"/>
              </a:rPr>
              <a:t>features</a:t>
            </a:r>
            <a:r>
              <a:rPr sz="800" spc="5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131313"/>
                </a:solidFill>
                <a:latin typeface="Calibri"/>
                <a:cs typeface="Calibri"/>
              </a:rPr>
              <a:t>through</a:t>
            </a:r>
            <a:r>
              <a:rPr sz="800" spc="1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800" spc="1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0F0F0F"/>
                </a:solidFill>
                <a:latin typeface="Calibri"/>
                <a:cs typeface="Calibri"/>
              </a:rPr>
              <a:t>provided</a:t>
            </a:r>
            <a:r>
              <a:rPr sz="800" spc="20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111111"/>
                </a:solidFill>
                <a:latin typeface="Calibri"/>
                <a:cs typeface="Calibri"/>
              </a:rPr>
              <a:t>web</a:t>
            </a:r>
            <a:r>
              <a:rPr sz="800" spc="1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interface</a:t>
            </a:r>
            <a:r>
              <a:rPr sz="80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F0F0F"/>
                </a:solidFill>
                <a:latin typeface="Calibri"/>
                <a:cs typeface="Calibri"/>
              </a:rPr>
              <a:t>screenshats.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761" y="2430779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285" y="0"/>
                </a:lnTo>
              </a:path>
            </a:pathLst>
          </a:custGeom>
          <a:ln w="15240">
            <a:solidFill>
              <a:srgbClr val="5B1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0827" y="1714500"/>
            <a:ext cx="2520315" cy="62293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9050" marR="5080" indent="-6985">
              <a:lnSpc>
                <a:spcPts val="2300"/>
              </a:lnSpc>
              <a:spcBef>
                <a:spcPts val="259"/>
              </a:spcBef>
            </a:pPr>
            <a:r>
              <a:rPr sz="2000" dirty="0">
                <a:solidFill>
                  <a:srgbClr val="131313"/>
                </a:solidFill>
                <a:latin typeface="Calibri"/>
                <a:cs typeface="Calibri"/>
              </a:rPr>
              <a:t>Delivering</a:t>
            </a:r>
            <a:r>
              <a:rPr sz="2000" spc="2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Scalable </a:t>
            </a:r>
            <a:r>
              <a:rPr sz="2000" dirty="0">
                <a:solidFill>
                  <a:srgbClr val="161616"/>
                </a:solidFill>
                <a:latin typeface="Calibri"/>
                <a:cs typeface="Calibri"/>
              </a:rPr>
              <a:t>Solutions</a:t>
            </a:r>
            <a:r>
              <a:rPr sz="2000" spc="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51515"/>
                </a:solidFill>
                <a:latin typeface="Calibri"/>
                <a:cs typeface="Calibri"/>
              </a:rPr>
              <a:t>for</a:t>
            </a:r>
            <a:r>
              <a:rPr sz="2000" spc="-9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31313"/>
                </a:solidFill>
                <a:latin typeface="Calibri"/>
                <a:cs typeface="Calibri"/>
              </a:rPr>
              <a:t>Rossmann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4543" y="1200911"/>
            <a:ext cx="24466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900" algn="l"/>
              </a:tabLst>
            </a:pPr>
            <a:r>
              <a:rPr sz="1100" spc="-50" dirty="0">
                <a:solidFill>
                  <a:srgbClr val="6213DF"/>
                </a:solidFill>
                <a:latin typeface="Arial MT"/>
                <a:cs typeface="Arial MT"/>
              </a:rPr>
              <a:t>0</a:t>
            </a:r>
            <a:r>
              <a:rPr sz="1100" dirty="0">
                <a:solidFill>
                  <a:srgbClr val="6213DF"/>
                </a:solidFill>
                <a:latin typeface="Arial MT"/>
                <a:cs typeface="Arial MT"/>
              </a:rPr>
              <a:t>	</a:t>
            </a:r>
            <a:r>
              <a:rPr sz="1100" spc="-25" dirty="0">
                <a:solidFill>
                  <a:srgbClr val="111111"/>
                </a:solidFill>
                <a:latin typeface="Arial MT"/>
                <a:cs typeface="Arial MT"/>
              </a:rPr>
              <a:t>Scalable</a:t>
            </a:r>
            <a:r>
              <a:rPr sz="1100" spc="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sz="1100" spc="-4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F0F0F"/>
                </a:solidFill>
                <a:latin typeface="Arial MT"/>
                <a:cs typeface="Arial MT"/>
              </a:rPr>
              <a:t>User-</a:t>
            </a:r>
            <a:r>
              <a:rPr sz="1100" dirty="0">
                <a:solidFill>
                  <a:srgbClr val="0F0F0F"/>
                </a:solidFill>
                <a:latin typeface="Arial MT"/>
                <a:cs typeface="Arial MT"/>
              </a:rPr>
              <a:t>Friendly</a:t>
            </a:r>
            <a:r>
              <a:rPr sz="1100" spc="25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11111"/>
                </a:solidFill>
                <a:latin typeface="Arial MT"/>
                <a:cs typeface="Arial MT"/>
              </a:rPr>
              <a:t>Solution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3881" y="1452117"/>
            <a:ext cx="3906520" cy="41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marR="5080" indent="-235585">
              <a:lnSpc>
                <a:spcPct val="111300"/>
              </a:lnSpc>
              <a:spcBef>
                <a:spcPts val="100"/>
              </a:spcBef>
              <a:tabLst>
                <a:tab pos="241935" algn="l"/>
              </a:tabLst>
            </a:pPr>
            <a:r>
              <a:rPr sz="1150" spc="-50" dirty="0">
                <a:solidFill>
                  <a:srgbClr val="6016D6"/>
                </a:solidFill>
                <a:latin typeface="Calibri"/>
                <a:cs typeface="Calibri"/>
              </a:rPr>
              <a:t>0</a:t>
            </a:r>
            <a:r>
              <a:rPr sz="1150" dirty="0">
                <a:solidFill>
                  <a:srgbClr val="6016D6"/>
                </a:solidFill>
                <a:latin typeface="Calibri"/>
                <a:cs typeface="Calibri"/>
              </a:rPr>
              <a:t>	</a:t>
            </a:r>
            <a:r>
              <a:rPr sz="1150" dirty="0">
                <a:solidFill>
                  <a:srgbClr val="414141"/>
                </a:solidFill>
                <a:latin typeface="Calibri"/>
                <a:cs typeface="Calibri"/>
              </a:rPr>
              <a:t>Developed</a:t>
            </a:r>
            <a:r>
              <a:rPr sz="1150" spc="1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24242"/>
                </a:solidFill>
                <a:latin typeface="Calibri"/>
                <a:cs typeface="Calibri"/>
              </a:rPr>
              <a:t>a</a:t>
            </a:r>
            <a:r>
              <a:rPr sz="1150" spc="11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24242"/>
                </a:solidFill>
                <a:latin typeface="Calibri"/>
                <a:cs typeface="Calibri"/>
              </a:rPr>
              <a:t>solution</a:t>
            </a:r>
            <a:r>
              <a:rPr sz="1150" spc="11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14141"/>
                </a:solidFill>
                <a:latin typeface="Calibri"/>
                <a:cs typeface="Calibri"/>
              </a:rPr>
              <a:t>tnat</a:t>
            </a:r>
            <a:r>
              <a:rPr sz="1150" spc="1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14141"/>
                </a:solidFill>
                <a:latin typeface="Calibri"/>
                <a:cs typeface="Calibri"/>
              </a:rPr>
              <a:t>is</a:t>
            </a:r>
            <a:r>
              <a:rPr sz="1150" spc="9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24242"/>
                </a:solidFill>
                <a:latin typeface="Calibri"/>
                <a:cs typeface="Calibri"/>
              </a:rPr>
              <a:t>both</a:t>
            </a:r>
            <a:r>
              <a:rPr sz="1150" spc="10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F3F3F"/>
                </a:solidFill>
                <a:latin typeface="Calibri"/>
                <a:cs typeface="Calibri"/>
              </a:rPr>
              <a:t>scalable</a:t>
            </a:r>
            <a:r>
              <a:rPr sz="115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14141"/>
                </a:solidFill>
                <a:latin typeface="Calibri"/>
                <a:cs typeface="Calibri"/>
              </a:rPr>
              <a:t>and</a:t>
            </a:r>
            <a:r>
              <a:rPr sz="1150" spc="8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24242"/>
                </a:solidFill>
                <a:latin typeface="Calibri"/>
                <a:cs typeface="Calibri"/>
              </a:rPr>
              <a:t>easy</a:t>
            </a:r>
            <a:r>
              <a:rPr sz="1150" spc="19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24242"/>
                </a:solidFill>
                <a:latin typeface="Calibri"/>
                <a:cs typeface="Calibri"/>
              </a:rPr>
              <a:t>to</a:t>
            </a:r>
            <a:r>
              <a:rPr sz="1150" spc="4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150" spc="-20" dirty="0">
                <a:solidFill>
                  <a:srgbClr val="424242"/>
                </a:solidFill>
                <a:latin typeface="Calibri"/>
                <a:cs typeface="Calibri"/>
              </a:rPr>
              <a:t>use, </a:t>
            </a:r>
            <a:r>
              <a:rPr sz="1150" dirty="0">
                <a:solidFill>
                  <a:srgbClr val="424242"/>
                </a:solidFill>
                <a:latin typeface="Calibri"/>
                <a:cs typeface="Calibri"/>
              </a:rPr>
              <a:t>ennancing</a:t>
            </a:r>
            <a:r>
              <a:rPr sz="1150" spc="14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44444"/>
                </a:solidFill>
                <a:latin typeface="Calibri"/>
                <a:cs typeface="Calibri"/>
              </a:rPr>
              <a:t>user</a:t>
            </a:r>
            <a:r>
              <a:rPr sz="1150" spc="17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424242"/>
                </a:solidFill>
                <a:latin typeface="Calibri"/>
                <a:cs typeface="Calibri"/>
              </a:rPr>
              <a:t>experience.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7756" y="1953767"/>
            <a:ext cx="24218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1100" spc="-50" dirty="0">
                <a:solidFill>
                  <a:srgbClr val="5E18D6"/>
                </a:solidFill>
                <a:latin typeface="Calibri"/>
                <a:cs typeface="Calibri"/>
              </a:rPr>
              <a:t>0</a:t>
            </a:r>
            <a:r>
              <a:rPr sz="1100" dirty="0">
                <a:solidFill>
                  <a:srgbClr val="5E18D6"/>
                </a:solidFill>
                <a:latin typeface="Calibri"/>
                <a:cs typeface="Calibri"/>
              </a:rPr>
              <a:t>	</a:t>
            </a:r>
            <a:r>
              <a:rPr sz="1100" dirty="0">
                <a:solidFill>
                  <a:srgbClr val="111111"/>
                </a:solidFill>
                <a:latin typeface="Calibri"/>
                <a:cs typeface="Calibri"/>
              </a:rPr>
              <a:t>Utilization</a:t>
            </a:r>
            <a:r>
              <a:rPr sz="1100" spc="1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131313"/>
                </a:solidFill>
                <a:latin typeface="Calibri"/>
                <a:cs typeface="Calibri"/>
              </a:rPr>
              <a:t>of</a:t>
            </a:r>
            <a:r>
              <a:rPr sz="1100" spc="16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100" spc="50" dirty="0">
                <a:solidFill>
                  <a:srgbClr val="131313"/>
                </a:solidFill>
                <a:latin typeface="Calibri"/>
                <a:cs typeface="Calibri"/>
              </a:rPr>
              <a:t>Advanced</a:t>
            </a:r>
            <a:r>
              <a:rPr sz="1100" spc="17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111111"/>
                </a:solidFill>
                <a:latin typeface="Calibri"/>
                <a:cs typeface="Calibri"/>
              </a:rPr>
              <a:t>Techniques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3881" y="2208022"/>
            <a:ext cx="3748404" cy="41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30504">
              <a:lnSpc>
                <a:spcPct val="111300"/>
              </a:lnSpc>
              <a:spcBef>
                <a:spcPts val="100"/>
              </a:spcBef>
              <a:tabLst>
                <a:tab pos="241935" algn="l"/>
              </a:tabLst>
            </a:pPr>
            <a:r>
              <a:rPr sz="1150" spc="-50" dirty="0">
                <a:solidFill>
                  <a:srgbClr val="6216D8"/>
                </a:solidFill>
                <a:latin typeface="Calibri"/>
                <a:cs typeface="Calibri"/>
              </a:rPr>
              <a:t>0</a:t>
            </a:r>
            <a:r>
              <a:rPr sz="1150" dirty="0">
                <a:solidFill>
                  <a:srgbClr val="6216D8"/>
                </a:solidFill>
                <a:latin typeface="Calibri"/>
                <a:cs typeface="Calibri"/>
              </a:rPr>
              <a:t>	</a:t>
            </a:r>
            <a:r>
              <a:rPr sz="1150" dirty="0">
                <a:solidFill>
                  <a:srgbClr val="3D3D3D"/>
                </a:solidFill>
                <a:latin typeface="Calibri"/>
                <a:cs typeface="Calibri"/>
              </a:rPr>
              <a:t>Leveraged</a:t>
            </a:r>
            <a:r>
              <a:rPr sz="1150" spc="200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F3F3F"/>
                </a:solidFill>
                <a:latin typeface="Calibri"/>
                <a:cs typeface="Calibri"/>
              </a:rPr>
              <a:t>cutting-edge</a:t>
            </a:r>
            <a:r>
              <a:rPr sz="1150" spc="3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14141"/>
                </a:solidFill>
                <a:latin typeface="Calibri"/>
                <a:cs typeface="Calibri"/>
              </a:rPr>
              <a:t>methodologies</a:t>
            </a:r>
            <a:r>
              <a:rPr sz="1150" spc="2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1150" spc="114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24242"/>
                </a:solidFill>
                <a:latin typeface="Calibri"/>
                <a:cs typeface="Calibri"/>
              </a:rPr>
              <a:t>Data</a:t>
            </a:r>
            <a:r>
              <a:rPr sz="1150" spc="19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3F3F3F"/>
                </a:solidFill>
                <a:latin typeface="Calibri"/>
                <a:cs typeface="Calibri"/>
              </a:rPr>
              <a:t>Science, </a:t>
            </a:r>
            <a:r>
              <a:rPr sz="1150" dirty="0">
                <a:solidFill>
                  <a:srgbClr val="3D3D3D"/>
                </a:solidFill>
                <a:latin typeface="Calibri"/>
                <a:cs typeface="Calibri"/>
              </a:rPr>
              <a:t>Macnine</a:t>
            </a:r>
            <a:r>
              <a:rPr sz="1150" spc="95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24242"/>
                </a:solidFill>
                <a:latin typeface="Calibri"/>
                <a:cs typeface="Calibri"/>
              </a:rPr>
              <a:t>Learning,</a:t>
            </a:r>
            <a:r>
              <a:rPr sz="1150" spc="14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14141"/>
                </a:solidFill>
                <a:latin typeface="Calibri"/>
                <a:cs typeface="Calibri"/>
              </a:rPr>
              <a:t>and</a:t>
            </a:r>
            <a:r>
              <a:rPr sz="1150" spc="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14141"/>
                </a:solidFill>
                <a:latin typeface="Calibri"/>
                <a:cs typeface="Calibri"/>
              </a:rPr>
              <a:t>Deep</a:t>
            </a:r>
            <a:r>
              <a:rPr sz="1150" spc="9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3F3F3F"/>
                </a:solidFill>
                <a:latin typeface="Calibri"/>
                <a:cs typeface="Calibri"/>
              </a:rPr>
              <a:t>Learning.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053" y="2566670"/>
            <a:ext cx="6807834" cy="81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100"/>
              </a:spcBef>
            </a:pPr>
            <a:r>
              <a:rPr sz="1050" dirty="0">
                <a:solidFill>
                  <a:srgbClr val="3F3F3F"/>
                </a:solidFill>
                <a:latin typeface="Calibri"/>
                <a:cs typeface="Calibri"/>
              </a:rPr>
              <a:t>lmpactful</a:t>
            </a:r>
            <a:r>
              <a:rPr sz="105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insights</a:t>
            </a:r>
            <a:r>
              <a:rPr sz="1050" spc="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424242"/>
                </a:solidFill>
                <a:latin typeface="Calibri"/>
                <a:cs typeface="Calibri"/>
              </a:rPr>
              <a:t>for</a:t>
            </a:r>
            <a:r>
              <a:rPr sz="1050" spc="-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3F3F3F"/>
                </a:solidFill>
                <a:latin typeface="Calibri"/>
                <a:cs typeface="Calibri"/>
              </a:rPr>
              <a:t>enhancing</a:t>
            </a:r>
            <a:r>
              <a:rPr sz="105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sales</a:t>
            </a:r>
            <a:r>
              <a:rPr sz="1050" spc="1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3F3F3F"/>
                </a:solidFill>
                <a:latin typeface="Calibri"/>
                <a:cs typeface="Calibri"/>
              </a:rPr>
              <a:t>strategies</a:t>
            </a:r>
            <a:endParaRPr sz="1050">
              <a:latin typeface="Calibri"/>
              <a:cs typeface="Calibri"/>
            </a:endParaRPr>
          </a:p>
          <a:p>
            <a:pPr marL="3072130">
              <a:lnSpc>
                <a:spcPts val="1310"/>
              </a:lnSpc>
              <a:tabLst>
                <a:tab pos="3310890" algn="l"/>
              </a:tabLst>
            </a:pPr>
            <a:r>
              <a:rPr sz="1200" spc="-50" dirty="0">
                <a:solidFill>
                  <a:srgbClr val="6215DD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6215DD"/>
                </a:solidFill>
                <a:latin typeface="Calibri"/>
                <a:cs typeface="Calibri"/>
              </a:rPr>
              <a:t>	</a:t>
            </a:r>
            <a:r>
              <a:rPr sz="1200" spc="-10" dirty="0">
                <a:solidFill>
                  <a:srgbClr val="111111"/>
                </a:solidFill>
                <a:latin typeface="Calibri"/>
                <a:cs typeface="Calibri"/>
              </a:rPr>
              <a:t>Actionable</a:t>
            </a:r>
            <a:r>
              <a:rPr sz="1200" spc="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11111"/>
                </a:solidFill>
                <a:latin typeface="Calibri"/>
                <a:cs typeface="Calibri"/>
              </a:rPr>
              <a:t>Insights</a:t>
            </a:r>
            <a:r>
              <a:rPr sz="1200" spc="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Calibri"/>
                <a:cs typeface="Calibri"/>
              </a:rPr>
              <a:t>for Sales</a:t>
            </a:r>
            <a:endParaRPr sz="1200">
              <a:latin typeface="Calibri"/>
              <a:cs typeface="Calibri"/>
            </a:endParaRPr>
          </a:p>
          <a:p>
            <a:pPr marL="3539490" marR="5080" indent="-236854">
              <a:lnSpc>
                <a:spcPct val="111300"/>
              </a:lnSpc>
              <a:spcBef>
                <a:spcPts val="660"/>
              </a:spcBef>
              <a:tabLst>
                <a:tab pos="3533140" algn="l"/>
              </a:tabLst>
            </a:pPr>
            <a:r>
              <a:rPr sz="1150" spc="-50" dirty="0">
                <a:solidFill>
                  <a:srgbClr val="6016DD"/>
                </a:solidFill>
                <a:latin typeface="Calibri"/>
                <a:cs typeface="Calibri"/>
              </a:rPr>
              <a:t>0</a:t>
            </a:r>
            <a:r>
              <a:rPr sz="1150" dirty="0">
                <a:solidFill>
                  <a:srgbClr val="6016DD"/>
                </a:solidFill>
                <a:latin typeface="Calibri"/>
                <a:cs typeface="Calibri"/>
              </a:rPr>
              <a:t>	</a:t>
            </a:r>
            <a:r>
              <a:rPr sz="1150" dirty="0">
                <a:solidFill>
                  <a:srgbClr val="424242"/>
                </a:solidFill>
                <a:latin typeface="Calibri"/>
                <a:cs typeface="Calibri"/>
              </a:rPr>
              <a:t>Provided</a:t>
            </a:r>
            <a:r>
              <a:rPr sz="1150" spc="12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24242"/>
                </a:solidFill>
                <a:latin typeface="Calibri"/>
                <a:cs typeface="Calibri"/>
              </a:rPr>
              <a:t>insights</a:t>
            </a:r>
            <a:r>
              <a:rPr sz="1150" spc="114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24242"/>
                </a:solidFill>
                <a:latin typeface="Calibri"/>
                <a:cs typeface="Calibri"/>
              </a:rPr>
              <a:t>aimed</a:t>
            </a:r>
            <a:r>
              <a:rPr sz="1150" spc="7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44444"/>
                </a:solidFill>
                <a:latin typeface="Calibri"/>
                <a:cs typeface="Calibri"/>
              </a:rPr>
              <a:t>at</a:t>
            </a:r>
            <a:r>
              <a:rPr sz="1150" spc="6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14141"/>
                </a:solidFill>
                <a:latin typeface="Calibri"/>
                <a:cs typeface="Calibri"/>
              </a:rPr>
              <a:t>refining</a:t>
            </a:r>
            <a:r>
              <a:rPr sz="1150" spc="17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14141"/>
                </a:solidFill>
                <a:latin typeface="Calibri"/>
                <a:cs typeface="Calibri"/>
              </a:rPr>
              <a:t>Rossmann‘s</a:t>
            </a:r>
            <a:r>
              <a:rPr sz="1150" spc="2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424242"/>
                </a:solidFill>
                <a:latin typeface="Calibri"/>
                <a:cs typeface="Calibri"/>
              </a:rPr>
              <a:t>sales </a:t>
            </a:r>
            <a:r>
              <a:rPr sz="1150" dirty="0">
                <a:solidFill>
                  <a:srgbClr val="3F3F3F"/>
                </a:solidFill>
                <a:latin typeface="Calibri"/>
                <a:cs typeface="Calibri"/>
              </a:rPr>
              <a:t>strategies</a:t>
            </a:r>
            <a:r>
              <a:rPr sz="115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24242"/>
                </a:solidFill>
                <a:latin typeface="Calibri"/>
                <a:cs typeface="Calibri"/>
              </a:rPr>
              <a:t>for</a:t>
            </a:r>
            <a:r>
              <a:rPr sz="1150" spc="8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424242"/>
                </a:solidFill>
                <a:latin typeface="Calibri"/>
                <a:cs typeface="Calibri"/>
              </a:rPr>
              <a:t>better</a:t>
            </a:r>
            <a:r>
              <a:rPr sz="1150" spc="10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3D3D3D"/>
                </a:solidFill>
                <a:latin typeface="Calibri"/>
                <a:cs typeface="Calibri"/>
              </a:rPr>
              <a:t>performance.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1904" y="957072"/>
            <a:ext cx="3526095" cy="36149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53523" y="1159763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285" y="0"/>
                </a:lnTo>
              </a:path>
            </a:pathLst>
          </a:custGeom>
          <a:ln w="15240">
            <a:solidFill>
              <a:srgbClr val="5B1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638" y="263144"/>
            <a:ext cx="3510915" cy="80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ts val="3025"/>
              </a:lnSpc>
              <a:spcBef>
                <a:spcPts val="100"/>
              </a:spcBef>
            </a:pPr>
            <a:r>
              <a:rPr sz="2700" dirty="0">
                <a:solidFill>
                  <a:srgbClr val="0F0F0F"/>
                </a:solidFill>
              </a:rPr>
              <a:t>Connect</a:t>
            </a:r>
            <a:r>
              <a:rPr sz="2700" spc="85" dirty="0">
                <a:solidFill>
                  <a:srgbClr val="0F0F0F"/>
                </a:solidFill>
              </a:rPr>
              <a:t> </a:t>
            </a:r>
            <a:r>
              <a:rPr sz="2700" spc="-25" dirty="0">
                <a:solidFill>
                  <a:srgbClr val="111111"/>
                </a:solidFill>
              </a:rPr>
              <a:t>with</a:t>
            </a:r>
            <a:r>
              <a:rPr sz="2700" spc="-210" dirty="0">
                <a:solidFill>
                  <a:srgbClr val="111111"/>
                </a:solidFill>
              </a:rPr>
              <a:t> </a:t>
            </a:r>
            <a:r>
              <a:rPr sz="2700" dirty="0">
                <a:solidFill>
                  <a:srgbClr val="0F0F0F"/>
                </a:solidFill>
              </a:rPr>
              <a:t>Us</a:t>
            </a:r>
            <a:r>
              <a:rPr sz="2700" spc="-125" dirty="0">
                <a:solidFill>
                  <a:srgbClr val="0F0F0F"/>
                </a:solidFill>
              </a:rPr>
              <a:t> </a:t>
            </a:r>
            <a:r>
              <a:rPr sz="2700" spc="-65" dirty="0">
                <a:solidFill>
                  <a:srgbClr val="111111"/>
                </a:solidFill>
              </a:rPr>
              <a:t>for</a:t>
            </a:r>
            <a:r>
              <a:rPr sz="2700" spc="-125" dirty="0">
                <a:solidFill>
                  <a:srgbClr val="111111"/>
                </a:solidFill>
              </a:rPr>
              <a:t> </a:t>
            </a:r>
            <a:r>
              <a:rPr sz="2700" spc="-65" dirty="0">
                <a:solidFill>
                  <a:srgbClr val="0F0F0F"/>
                </a:solidFill>
              </a:rPr>
              <a:t>More</a:t>
            </a:r>
            <a:endParaRPr sz="2700"/>
          </a:p>
          <a:p>
            <a:pPr marL="12700">
              <a:lnSpc>
                <a:spcPts val="3085"/>
              </a:lnSpc>
            </a:pPr>
            <a:r>
              <a:rPr sz="2750" spc="-10" dirty="0">
                <a:solidFill>
                  <a:srgbClr val="0C0C0C"/>
                </a:solidFill>
              </a:rPr>
              <a:t>Insights</a:t>
            </a:r>
            <a:endParaRPr sz="2750"/>
          </a:p>
        </p:txBody>
      </p:sp>
      <p:sp>
        <p:nvSpPr>
          <p:cNvPr id="5" name="object 5"/>
          <p:cNvSpPr txBox="1"/>
          <p:nvPr/>
        </p:nvSpPr>
        <p:spPr>
          <a:xfrm>
            <a:off x="328268" y="1275080"/>
            <a:ext cx="3507104" cy="553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 marR="5080" indent="-1905">
              <a:lnSpc>
                <a:spcPct val="127800"/>
              </a:lnSpc>
              <a:spcBef>
                <a:spcPts val="110"/>
              </a:spcBef>
            </a:pPr>
            <a:r>
              <a:rPr sz="900" spc="10" dirty="0">
                <a:solidFill>
                  <a:srgbClr val="3F3F3F"/>
                </a:solidFill>
                <a:latin typeface="Calibri"/>
                <a:cs typeface="Calibri"/>
              </a:rPr>
              <a:t>We</a:t>
            </a:r>
            <a:r>
              <a:rPr sz="9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65" dirty="0">
                <a:solidFill>
                  <a:srgbClr val="3F3F3F"/>
                </a:solidFill>
                <a:latin typeface="Calibri"/>
                <a:cs typeface="Calibri"/>
              </a:rPr>
              <a:t>appreciate</a:t>
            </a:r>
            <a:r>
              <a:rPr sz="9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3F3F3F"/>
                </a:solidFill>
                <a:latin typeface="Calibri"/>
                <a:cs typeface="Calibri"/>
              </a:rPr>
              <a:t>your</a:t>
            </a:r>
            <a:r>
              <a:rPr sz="9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3D3D3D"/>
                </a:solidFill>
                <a:latin typeface="Calibri"/>
                <a:cs typeface="Calibri"/>
              </a:rPr>
              <a:t>attention,</a:t>
            </a:r>
            <a:r>
              <a:rPr sz="900" spc="125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9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60" dirty="0">
                <a:solidFill>
                  <a:srgbClr val="3D3D3D"/>
                </a:solidFill>
                <a:latin typeface="Calibri"/>
                <a:cs typeface="Calibri"/>
              </a:rPr>
              <a:t>we</a:t>
            </a:r>
            <a:r>
              <a:rPr sz="900" spc="100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3D3D3D"/>
                </a:solidFill>
                <a:latin typeface="Calibri"/>
                <a:cs typeface="Calibri"/>
              </a:rPr>
              <a:t>invite</a:t>
            </a:r>
            <a:r>
              <a:rPr sz="900" spc="135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3F3F3F"/>
                </a:solidFill>
                <a:latin typeface="Calibri"/>
                <a:cs typeface="Calibri"/>
              </a:rPr>
              <a:t>you</a:t>
            </a:r>
            <a:r>
              <a:rPr sz="9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9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3D3D3D"/>
                </a:solidFill>
                <a:latin typeface="Calibri"/>
                <a:cs typeface="Calibri"/>
              </a:rPr>
              <a:t>reach</a:t>
            </a:r>
            <a:r>
              <a:rPr sz="900" spc="45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3F3F3F"/>
                </a:solidFill>
                <a:latin typeface="Calibri"/>
                <a:cs typeface="Calibri"/>
              </a:rPr>
              <a:t>out</a:t>
            </a:r>
            <a:r>
              <a:rPr sz="9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40" dirty="0">
                <a:solidFill>
                  <a:srgbClr val="3D3D3D"/>
                </a:solidFill>
                <a:latin typeface="Calibri"/>
                <a:cs typeface="Calibri"/>
              </a:rPr>
              <a:t>to </a:t>
            </a:r>
            <a:r>
              <a:rPr sz="900" spc="55" dirty="0">
                <a:solidFill>
                  <a:srgbClr val="3D3D3D"/>
                </a:solidFill>
                <a:latin typeface="Calibri"/>
                <a:cs typeface="Calibri"/>
              </a:rPr>
              <a:t>Yatend</a:t>
            </a:r>
            <a:r>
              <a:rPr sz="900" spc="55" dirty="0">
                <a:solidFill>
                  <a:srgbClr val="3F3F3F"/>
                </a:solidFill>
                <a:latin typeface="Calibri"/>
                <a:cs typeface="Calibri"/>
              </a:rPr>
              <a:t>ra</a:t>
            </a:r>
            <a:r>
              <a:rPr sz="9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3F3F3F"/>
                </a:solidFill>
                <a:latin typeface="Calibri"/>
                <a:cs typeface="Calibri"/>
              </a:rPr>
              <a:t>Singh</a:t>
            </a:r>
            <a:r>
              <a:rPr sz="900" spc="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414141"/>
                </a:solidFill>
                <a:latin typeface="Calibri"/>
                <a:cs typeface="Calibri"/>
              </a:rPr>
              <a:t>at</a:t>
            </a:r>
            <a:r>
              <a:rPr sz="900" spc="8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3D3D3D"/>
                </a:solidFill>
                <a:latin typeface="Calibri"/>
                <a:cs typeface="Calibri"/>
              </a:rPr>
              <a:t>NextHikes</a:t>
            </a:r>
            <a:r>
              <a:rPr sz="900" spc="160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414141"/>
                </a:solidFill>
                <a:latin typeface="Calibri"/>
                <a:cs typeface="Calibri"/>
              </a:rPr>
              <a:t>IT</a:t>
            </a:r>
            <a:r>
              <a:rPr sz="900" spc="9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3D3D3D"/>
                </a:solidFill>
                <a:latin typeface="Calibri"/>
                <a:cs typeface="Calibri"/>
              </a:rPr>
              <a:t>Solutions</a:t>
            </a:r>
            <a:r>
              <a:rPr sz="900" spc="150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9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3F3F3F"/>
                </a:solidFill>
                <a:latin typeface="Calibri"/>
                <a:cs typeface="Calibri"/>
              </a:rPr>
              <a:t>any</a:t>
            </a:r>
            <a:r>
              <a:rPr sz="9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3F3F3F"/>
                </a:solidFill>
                <a:latin typeface="Calibri"/>
                <a:cs typeface="Calibri"/>
              </a:rPr>
              <a:t>further</a:t>
            </a:r>
            <a:r>
              <a:rPr sz="9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3F3F3F"/>
                </a:solidFill>
                <a:latin typeface="Calibri"/>
                <a:cs typeface="Calibri"/>
              </a:rPr>
              <a:t>inquiries</a:t>
            </a:r>
            <a:r>
              <a:rPr sz="9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60" dirty="0">
                <a:solidFill>
                  <a:srgbClr val="414141"/>
                </a:solidFill>
                <a:latin typeface="Calibri"/>
                <a:cs typeface="Calibri"/>
              </a:rPr>
              <a:t>and</a:t>
            </a:r>
            <a:r>
              <a:rPr sz="900" spc="8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3D3D3D"/>
                </a:solidFill>
                <a:latin typeface="Calibri"/>
                <a:cs typeface="Calibri"/>
              </a:rPr>
              <a:t>insights.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77800" y="2971800"/>
            <a:ext cx="3507104" cy="5716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 marR="5080" indent="-1905">
              <a:lnSpc>
                <a:spcPct val="127800"/>
              </a:lnSpc>
              <a:spcBef>
                <a:spcPts val="110"/>
              </a:spcBef>
            </a:pPr>
            <a:r>
              <a:rPr lang="en-US" sz="900" dirty="0" err="1" smtClean="0">
                <a:latin typeface="Calibri"/>
                <a:cs typeface="Calibri"/>
              </a:rPr>
              <a:t>Yatendra</a:t>
            </a:r>
            <a:r>
              <a:rPr lang="en-US" sz="900" dirty="0" smtClean="0">
                <a:latin typeface="Calibri"/>
                <a:cs typeface="Calibri"/>
              </a:rPr>
              <a:t> Singh</a:t>
            </a:r>
          </a:p>
          <a:p>
            <a:pPr marL="13970" marR="5080" indent="-1905">
              <a:lnSpc>
                <a:spcPct val="127800"/>
              </a:lnSpc>
              <a:spcBef>
                <a:spcPts val="110"/>
              </a:spcBef>
            </a:pPr>
            <a:r>
              <a:rPr lang="en-US" sz="900" dirty="0" smtClean="0">
                <a:latin typeface="Calibri"/>
                <a:cs typeface="Calibri"/>
              </a:rPr>
              <a:t>8233322296</a:t>
            </a:r>
          </a:p>
          <a:p>
            <a:pPr marL="13970" marR="5080" indent="-1905">
              <a:lnSpc>
                <a:spcPct val="127800"/>
              </a:lnSpc>
              <a:spcBef>
                <a:spcPts val="110"/>
              </a:spcBef>
            </a:pPr>
            <a:r>
              <a:rPr lang="en-US" sz="900" dirty="0" err="1" smtClean="0">
                <a:latin typeface="Calibri"/>
                <a:cs typeface="Calibri"/>
              </a:rPr>
              <a:t>Nexthike</a:t>
            </a:r>
            <a:r>
              <a:rPr lang="en-US" sz="900" dirty="0" smtClean="0">
                <a:latin typeface="Calibri"/>
                <a:cs typeface="Calibri"/>
              </a:rPr>
              <a:t> Internship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2100" dirty="0"/>
              <a:t>Sales</a:t>
            </a:r>
            <a:r>
              <a:rPr sz="2100" spc="-155" dirty="0"/>
              <a:t> </a:t>
            </a:r>
            <a:r>
              <a:rPr sz="2100" spc="-10" dirty="0"/>
              <a:t>Forecasting</a:t>
            </a:r>
            <a:r>
              <a:rPr sz="2100" spc="15" dirty="0"/>
              <a:t> </a:t>
            </a:r>
            <a:r>
              <a:rPr sz="2100" spc="-10" dirty="0">
                <a:solidFill>
                  <a:srgbClr val="151515"/>
                </a:solidFill>
              </a:rPr>
              <a:t>Project</a:t>
            </a:r>
            <a:r>
              <a:rPr sz="2100" spc="-40" dirty="0">
                <a:solidFill>
                  <a:srgbClr val="151515"/>
                </a:solidFill>
              </a:rPr>
              <a:t> </a:t>
            </a:r>
            <a:r>
              <a:rPr sz="2100" spc="-10" dirty="0"/>
              <a:t>Overview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326038" y="811276"/>
            <a:ext cx="2169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24242"/>
                </a:solidFill>
                <a:latin typeface="Calibri"/>
                <a:cs typeface="Calibri"/>
              </a:rPr>
              <a:t>Goals</a:t>
            </a:r>
            <a:r>
              <a:rPr sz="1000" spc="1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24242"/>
                </a:solidFill>
                <a:latin typeface="Calibri"/>
                <a:cs typeface="Calibri"/>
              </a:rPr>
              <a:t>for</a:t>
            </a:r>
            <a:r>
              <a:rPr sz="1000" spc="1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14141"/>
                </a:solidFill>
                <a:latin typeface="Calibri"/>
                <a:cs typeface="Calibri"/>
              </a:rPr>
              <a:t>Building</a:t>
            </a:r>
            <a:r>
              <a:rPr sz="1000" spc="9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1000" spc="5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Forecasting</a:t>
            </a:r>
            <a:r>
              <a:rPr sz="1000" spc="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System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063" y="2032627"/>
            <a:ext cx="2310130" cy="5778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000" dirty="0">
                <a:solidFill>
                  <a:srgbClr val="131313"/>
                </a:solidFill>
                <a:latin typeface="Calibri"/>
                <a:cs typeface="Calibri"/>
              </a:rPr>
              <a:t>Project</a:t>
            </a:r>
            <a:r>
              <a:rPr sz="1000" spc="8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31313"/>
                </a:solidFill>
                <a:latin typeface="Calibri"/>
                <a:cs typeface="Calibri"/>
              </a:rPr>
              <a:t>Objective</a:t>
            </a:r>
            <a:endParaRPr sz="1000">
              <a:latin typeface="Calibri"/>
              <a:cs typeface="Calibri"/>
            </a:endParaRPr>
          </a:p>
          <a:p>
            <a:pPr marL="15240" marR="5080" indent="-1270">
              <a:lnSpc>
                <a:spcPct val="120000"/>
              </a:lnSpc>
              <a:spcBef>
                <a:spcPts val="210"/>
              </a:spcBef>
            </a:pP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Develop</a:t>
            </a:r>
            <a:r>
              <a:rPr sz="850" spc="2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an</a:t>
            </a:r>
            <a:r>
              <a:rPr sz="850" spc="14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end-to-end</a:t>
            </a:r>
            <a:r>
              <a:rPr sz="850" spc="2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sales</a:t>
            </a:r>
            <a:r>
              <a:rPr sz="850" spc="114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F0F0F"/>
                </a:solidFill>
                <a:latin typeface="Calibri"/>
                <a:cs typeface="Calibri"/>
              </a:rPr>
              <a:t>forecasting</a:t>
            </a:r>
            <a:r>
              <a:rPr sz="850" spc="27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system</a:t>
            </a:r>
            <a:r>
              <a:rPr sz="85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sz="850" spc="1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51515"/>
                </a:solidFill>
                <a:latin typeface="Calibri"/>
                <a:cs typeface="Calibri"/>
              </a:rPr>
              <a:t>Rassmann</a:t>
            </a:r>
            <a:r>
              <a:rPr sz="850" spc="7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Pharmaceuticals.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9745" y="2032627"/>
            <a:ext cx="2128520" cy="5778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585"/>
              </a:spcBef>
            </a:pPr>
            <a:r>
              <a:rPr sz="1000" dirty="0">
                <a:solidFill>
                  <a:srgbClr val="111111"/>
                </a:solidFill>
                <a:latin typeface="Calibri"/>
                <a:cs typeface="Calibri"/>
              </a:rPr>
              <a:t>Sales</a:t>
            </a:r>
            <a:r>
              <a:rPr sz="1000" spc="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11111"/>
                </a:solidFill>
                <a:latin typeface="Calibri"/>
                <a:cs typeface="Calibri"/>
              </a:rPr>
              <a:t>Prediction</a:t>
            </a:r>
            <a:endParaRPr sz="1000">
              <a:latin typeface="Calibri"/>
              <a:cs typeface="Calibri"/>
            </a:endParaRPr>
          </a:p>
          <a:p>
            <a:pPr marL="12700" marR="5080" indent="3810">
              <a:lnSpc>
                <a:spcPct val="120000"/>
              </a:lnSpc>
              <a:spcBef>
                <a:spcPts val="210"/>
              </a:spcBef>
            </a:pP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Aim</a:t>
            </a:r>
            <a:r>
              <a:rPr sz="850" spc="10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sz="850" spc="6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accurately</a:t>
            </a:r>
            <a:r>
              <a:rPr sz="850" spc="1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predict</a:t>
            </a:r>
            <a:r>
              <a:rPr sz="850" spc="114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sales</a:t>
            </a:r>
            <a:r>
              <a:rPr sz="850" spc="7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for</a:t>
            </a:r>
            <a:r>
              <a:rPr sz="850" spc="1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the</a:t>
            </a:r>
            <a:r>
              <a:rPr sz="850" spc="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next</a:t>
            </a:r>
            <a:r>
              <a:rPr sz="850" spc="9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181818"/>
                </a:solidFill>
                <a:latin typeface="Calibri"/>
                <a:cs typeface="Calibri"/>
              </a:rPr>
              <a:t>6</a:t>
            </a:r>
            <a:r>
              <a:rPr sz="850" spc="50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0F0F0F"/>
                </a:solidFill>
                <a:latin typeface="Calibri"/>
                <a:cs typeface="Calibri"/>
              </a:rPr>
              <a:t>weeks.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597" y="2750834"/>
            <a:ext cx="1988185" cy="57277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950" dirty="0">
                <a:solidFill>
                  <a:srgbClr val="131313"/>
                </a:solidFill>
                <a:latin typeface="Calibri"/>
                <a:cs typeface="Calibri"/>
              </a:rPr>
              <a:t>Model</a:t>
            </a:r>
            <a:r>
              <a:rPr sz="950" spc="6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131313"/>
                </a:solidFill>
                <a:latin typeface="Calibri"/>
                <a:cs typeface="Calibri"/>
              </a:rPr>
              <a:t>Development</a:t>
            </a:r>
            <a:endParaRPr sz="950">
              <a:latin typeface="Calibri"/>
              <a:cs typeface="Calibri"/>
            </a:endParaRPr>
          </a:p>
          <a:p>
            <a:pPr marL="17780" marR="5080" indent="-4445">
              <a:lnSpc>
                <a:spcPct val="122400"/>
              </a:lnSpc>
              <a:spcBef>
                <a:spcPts val="200"/>
              </a:spcBef>
            </a:pP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Utilize</a:t>
            </a:r>
            <a:r>
              <a:rPr sz="850" spc="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machine</a:t>
            </a:r>
            <a:r>
              <a:rPr sz="850" spc="10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learning</a:t>
            </a:r>
            <a:r>
              <a:rPr sz="850" spc="10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and</a:t>
            </a:r>
            <a:r>
              <a:rPr sz="850" spc="4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deep</a:t>
            </a:r>
            <a:r>
              <a:rPr sz="850" spc="6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31313"/>
                </a:solidFill>
                <a:latin typeface="Calibri"/>
                <a:cs typeface="Calibri"/>
              </a:rPr>
              <a:t>learning</a:t>
            </a:r>
            <a:r>
              <a:rPr sz="850" spc="5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F0F0F"/>
                </a:solidFill>
                <a:latin typeface="Calibri"/>
                <a:cs typeface="Calibri"/>
              </a:rPr>
              <a:t>techniques</a:t>
            </a:r>
            <a:r>
              <a:rPr sz="850" spc="20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sz="850" spc="7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precise</a:t>
            </a:r>
            <a:r>
              <a:rPr sz="850" spc="1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predictions.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7968" y="2731007"/>
            <a:ext cx="2275840" cy="5911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-10" dirty="0">
                <a:solidFill>
                  <a:srgbClr val="111111"/>
                </a:solidFill>
                <a:latin typeface="Calibri"/>
                <a:cs typeface="Calibri"/>
              </a:rPr>
              <a:t>Deployment</a:t>
            </a:r>
            <a:endParaRPr sz="1000">
              <a:latin typeface="Calibri"/>
              <a:cs typeface="Calibri"/>
            </a:endParaRPr>
          </a:p>
          <a:p>
            <a:pPr marL="15240" marR="5080" indent="-1270">
              <a:lnSpc>
                <a:spcPct val="130000"/>
              </a:lnSpc>
              <a:spcBef>
                <a:spcPts val="175"/>
              </a:spcBef>
            </a:pP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Implement</a:t>
            </a:r>
            <a:r>
              <a:rPr sz="800" dirty="0">
                <a:solidFill>
                  <a:srgbClr val="484848"/>
                </a:solidFill>
                <a:latin typeface="Calibri"/>
                <a:cs typeface="Calibri"/>
              </a:rPr>
              <a:t>a</a:t>
            </a:r>
            <a:r>
              <a:rPr sz="800" spc="295" dirty="0">
                <a:solidFill>
                  <a:srgbClr val="484848"/>
                </a:solidFill>
                <a:latin typeface="Calibri"/>
                <a:cs typeface="Calibri"/>
              </a:rPr>
              <a:t>  </a:t>
            </a:r>
            <a:r>
              <a:rPr sz="800" dirty="0">
                <a:solidFill>
                  <a:srgbClr val="0F0F0F"/>
                </a:solidFill>
                <a:latin typeface="Calibri"/>
                <a:cs typeface="Calibri"/>
              </a:rPr>
              <a:t>web</a:t>
            </a:r>
            <a:r>
              <a:rPr sz="800" spc="15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interface</a:t>
            </a:r>
            <a:r>
              <a:rPr sz="800" spc="19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far</a:t>
            </a:r>
            <a:r>
              <a:rPr sz="800" spc="17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easy</a:t>
            </a:r>
            <a:r>
              <a:rPr sz="800" spc="1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accessibility</a:t>
            </a:r>
            <a:r>
              <a:rPr sz="80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131313"/>
                </a:solidFill>
                <a:latin typeface="Calibri"/>
                <a:cs typeface="Calibri"/>
              </a:rPr>
              <a:t>of</a:t>
            </a:r>
            <a:r>
              <a:rPr sz="800" spc="1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111111"/>
                </a:solidFill>
                <a:latin typeface="Calibri"/>
                <a:cs typeface="Calibri"/>
              </a:rPr>
              <a:t>the</a:t>
            </a:r>
            <a:r>
              <a:rPr sz="800" spc="1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131313"/>
                </a:solidFill>
                <a:latin typeface="Calibri"/>
                <a:cs typeface="Calibri"/>
              </a:rPr>
              <a:t>forecasting</a:t>
            </a:r>
            <a:r>
              <a:rPr sz="800" spc="17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solution.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0425" y="2057145"/>
            <a:ext cx="2357120" cy="55308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540"/>
              </a:spcBef>
            </a:pPr>
            <a:r>
              <a:rPr sz="850" spc="90" dirty="0">
                <a:solidFill>
                  <a:srgbClr val="111111"/>
                </a:solidFill>
                <a:latin typeface="Calibri"/>
                <a:cs typeface="Calibri"/>
              </a:rPr>
              <a:t>Customer</a:t>
            </a:r>
            <a:r>
              <a:rPr sz="850" spc="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spc="60" dirty="0">
                <a:solidFill>
                  <a:srgbClr val="111111"/>
                </a:solidFill>
                <a:latin typeface="Calibri"/>
                <a:cs typeface="Calibri"/>
              </a:rPr>
              <a:t>Insights</a:t>
            </a:r>
            <a:endParaRPr sz="850">
              <a:latin typeface="Calibri"/>
              <a:cs typeface="Calibri"/>
            </a:endParaRPr>
          </a:p>
          <a:p>
            <a:pPr marL="16510" marR="5080" indent="-4445">
              <a:lnSpc>
                <a:spcPct val="120000"/>
              </a:lnSpc>
              <a:spcBef>
                <a:spcPts val="240"/>
              </a:spcBef>
            </a:pPr>
            <a:r>
              <a:rPr sz="850" dirty="0">
                <a:solidFill>
                  <a:srgbClr val="0E0E0E"/>
                </a:solidFill>
                <a:latin typeface="Calibri"/>
                <a:cs typeface="Calibri"/>
              </a:rPr>
              <a:t>Identify</a:t>
            </a:r>
            <a:r>
              <a:rPr sz="850" spc="9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patterns</a:t>
            </a:r>
            <a:r>
              <a:rPr sz="850" spc="1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in</a:t>
            </a:r>
            <a:r>
              <a:rPr sz="850" spc="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customer</a:t>
            </a:r>
            <a:r>
              <a:rPr sz="850" spc="1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F0F0F"/>
                </a:solidFill>
                <a:latin typeface="Calibri"/>
                <a:cs typeface="Calibri"/>
              </a:rPr>
              <a:t>purchasing</a:t>
            </a:r>
            <a:r>
              <a:rPr sz="850" spc="19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behavior</a:t>
            </a:r>
            <a:r>
              <a:rPr sz="85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sz="850" spc="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enhance</a:t>
            </a:r>
            <a:r>
              <a:rPr sz="850" spc="9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marketing</a:t>
            </a:r>
            <a:r>
              <a:rPr sz="850" spc="9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strategies.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94047"/>
            <a:ext cx="8128000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31391"/>
            <a:ext cx="5424761" cy="16703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13904" cy="14020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53523" y="699516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285" y="0"/>
                </a:lnTo>
              </a:path>
            </a:pathLst>
          </a:custGeom>
          <a:ln w="9144">
            <a:solidFill>
              <a:srgbClr val="571F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850" spc="-50" dirty="0">
                <a:latin typeface="Arial MT"/>
                <a:cs typeface="Arial MT"/>
              </a:rPr>
              <a:t>Key</a:t>
            </a:r>
            <a:r>
              <a:rPr sz="1850" spc="-114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Features</a:t>
            </a:r>
            <a:r>
              <a:rPr sz="1850" spc="-30" dirty="0"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151515"/>
                </a:solidFill>
                <a:latin typeface="Arial MT"/>
                <a:cs typeface="Arial MT"/>
              </a:rPr>
              <a:t>of</a:t>
            </a:r>
            <a:r>
              <a:rPr sz="1850" spc="-30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161616"/>
                </a:solidFill>
                <a:latin typeface="Arial MT"/>
                <a:cs typeface="Arial MT"/>
              </a:rPr>
              <a:t>the</a:t>
            </a:r>
            <a:r>
              <a:rPr sz="1850" spc="114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Dataset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355" y="844803"/>
            <a:ext cx="25380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solidFill>
                  <a:srgbClr val="414141"/>
                </a:solidFill>
                <a:latin typeface="Arial MT"/>
                <a:cs typeface="Arial MT"/>
              </a:rPr>
              <a:t>Comprehensive</a:t>
            </a:r>
            <a:r>
              <a:rPr sz="1000" spc="25" dirty="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3F3F3F"/>
                </a:solidFill>
                <a:latin typeface="Arial MT"/>
                <a:cs typeface="Arial MT"/>
              </a:rPr>
              <a:t>Overview</a:t>
            </a:r>
            <a:r>
              <a:rPr sz="10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1000" spc="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3D3D3D"/>
                </a:solidFill>
                <a:latin typeface="Arial MT"/>
                <a:cs typeface="Arial MT"/>
              </a:rPr>
              <a:t>Dataset</a:t>
            </a:r>
            <a:r>
              <a:rPr sz="1000" spc="-10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Arial MT"/>
                <a:cs typeface="Arial MT"/>
              </a:rPr>
              <a:t>Elements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711" y="3415657"/>
            <a:ext cx="2294890" cy="5632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45"/>
              </a:spcBef>
            </a:pPr>
            <a:r>
              <a:rPr sz="950" spc="-10" dirty="0">
                <a:solidFill>
                  <a:srgbClr val="151515"/>
                </a:solidFill>
                <a:latin typeface="Arial MT"/>
                <a:cs typeface="Arial MT"/>
              </a:rPr>
              <a:t>Holiday</a:t>
            </a:r>
            <a:r>
              <a:rPr sz="950" spc="-20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151515"/>
                </a:solidFill>
                <a:latin typeface="Arial MT"/>
                <a:cs typeface="Arial MT"/>
              </a:rPr>
              <a:t>Impact</a:t>
            </a:r>
            <a:endParaRPr sz="950">
              <a:latin typeface="Arial MT"/>
              <a:cs typeface="Arial MT"/>
            </a:endParaRPr>
          </a:p>
          <a:p>
            <a:pPr marL="12700" marR="5080" algn="ctr">
              <a:lnSpc>
                <a:spcPct val="120000"/>
              </a:lnSpc>
              <a:spcBef>
                <a:spcPts val="195"/>
              </a:spcBef>
            </a:pPr>
            <a:r>
              <a:rPr sz="850" dirty="0">
                <a:solidFill>
                  <a:srgbClr val="151515"/>
                </a:solidFill>
                <a:latin typeface="Calibri"/>
                <a:cs typeface="Calibri"/>
              </a:rPr>
              <a:t>Examines</a:t>
            </a:r>
            <a:r>
              <a:rPr sz="850" spc="9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A1A1A"/>
                </a:solidFill>
                <a:latin typeface="Calibri"/>
                <a:cs typeface="Calibri"/>
              </a:rPr>
              <a:t>effect</a:t>
            </a:r>
            <a:r>
              <a:rPr sz="850" spc="1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61C3F"/>
                </a:solidFill>
                <a:latin typeface="Calibri"/>
                <a:cs typeface="Calibri"/>
              </a:rPr>
              <a:t>of</a:t>
            </a:r>
            <a:r>
              <a:rPr sz="850" spc="150" dirty="0">
                <a:solidFill>
                  <a:srgbClr val="161C3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61616"/>
                </a:solidFill>
                <a:latin typeface="Calibri"/>
                <a:cs typeface="Calibri"/>
              </a:rPr>
              <a:t>StateHoliday</a:t>
            </a:r>
            <a:r>
              <a:rPr sz="850" spc="1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F3F"/>
                </a:solidFill>
                <a:latin typeface="Calibri"/>
                <a:cs typeface="Calibri"/>
              </a:rPr>
              <a:t>&amp;</a:t>
            </a:r>
            <a:r>
              <a:rPr sz="850" spc="85" dirty="0">
                <a:solidFill>
                  <a:srgbClr val="131F3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62D4D"/>
                </a:solidFill>
                <a:latin typeface="Calibri"/>
                <a:cs typeface="Calibri"/>
              </a:rPr>
              <a:t>SchoolHoliday</a:t>
            </a:r>
            <a:r>
              <a:rPr sz="850" spc="500" dirty="0">
                <a:solidFill>
                  <a:srgbClr val="262D4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C183D"/>
                </a:solidFill>
                <a:latin typeface="Calibri"/>
                <a:cs typeface="Calibri"/>
              </a:rPr>
              <a:t>on</a:t>
            </a:r>
            <a:r>
              <a:rPr sz="850" spc="40" dirty="0">
                <a:solidFill>
                  <a:srgbClr val="0C183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A1A42"/>
                </a:solidFill>
                <a:latin typeface="Calibri"/>
                <a:cs typeface="Calibri"/>
              </a:rPr>
              <a:t>sales</a:t>
            </a:r>
            <a:r>
              <a:rPr sz="850" spc="130" dirty="0">
                <a:solidFill>
                  <a:srgbClr val="0A1A42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0A1336"/>
                </a:solidFill>
                <a:latin typeface="Calibri"/>
                <a:cs typeface="Calibri"/>
              </a:rPr>
              <a:t>variations.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8494" y="3417375"/>
            <a:ext cx="2329180" cy="5613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560"/>
              </a:spcBef>
            </a:pPr>
            <a:r>
              <a:rPr sz="900" dirty="0">
                <a:solidFill>
                  <a:srgbClr val="111111"/>
                </a:solidFill>
                <a:latin typeface="Arial MT"/>
                <a:cs typeface="Arial MT"/>
              </a:rPr>
              <a:t>Store</a:t>
            </a:r>
            <a:r>
              <a:rPr sz="900" spc="-10" dirty="0">
                <a:solidFill>
                  <a:srgbClr val="111111"/>
                </a:solidFill>
                <a:latin typeface="Arial MT"/>
                <a:cs typeface="Arial MT"/>
              </a:rPr>
              <a:t> Characteristics</a:t>
            </a:r>
            <a:endParaRPr sz="900">
              <a:latin typeface="Arial MT"/>
              <a:cs typeface="Arial MT"/>
            </a:endParaRPr>
          </a:p>
          <a:p>
            <a:pPr marL="12065" marR="5080" algn="ctr">
              <a:lnSpc>
                <a:spcPct val="120000"/>
              </a:lnSpc>
              <a:spcBef>
                <a:spcPts val="229"/>
              </a:spcBef>
            </a:pPr>
            <a:r>
              <a:rPr sz="850" spc="-30" dirty="0">
                <a:solidFill>
                  <a:srgbClr val="0A1A31"/>
                </a:solidFill>
                <a:latin typeface="Arial MT"/>
                <a:cs typeface="Arial MT"/>
              </a:rPr>
              <a:t>Categorizes</a:t>
            </a:r>
            <a:r>
              <a:rPr sz="850" spc="40" dirty="0">
                <a:solidFill>
                  <a:srgbClr val="0A1A31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26334B"/>
                </a:solidFill>
                <a:latin typeface="Arial MT"/>
                <a:cs typeface="Arial MT"/>
              </a:rPr>
              <a:t>stores</a:t>
            </a:r>
            <a:r>
              <a:rPr sz="850" spc="-15" dirty="0">
                <a:solidFill>
                  <a:srgbClr val="26334B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05132A"/>
                </a:solidFill>
                <a:latin typeface="Arial MT"/>
                <a:cs typeface="Arial MT"/>
              </a:rPr>
              <a:t>by</a:t>
            </a:r>
            <a:r>
              <a:rPr sz="850" spc="-20" dirty="0">
                <a:solidFill>
                  <a:srgbClr val="05132A"/>
                </a:solidFill>
                <a:latin typeface="Arial MT"/>
                <a:cs typeface="Arial MT"/>
              </a:rPr>
              <a:t> </a:t>
            </a:r>
            <a:r>
              <a:rPr sz="850" spc="-30" dirty="0">
                <a:solidFill>
                  <a:srgbClr val="213448"/>
                </a:solidFill>
                <a:latin typeface="Arial MT"/>
                <a:cs typeface="Arial MT"/>
              </a:rPr>
              <a:t>StoreType</a:t>
            </a:r>
            <a:r>
              <a:rPr sz="850" dirty="0">
                <a:solidFill>
                  <a:srgbClr val="213448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1A2A41"/>
                </a:solidFill>
                <a:latin typeface="Arial MT"/>
                <a:cs typeface="Arial MT"/>
              </a:rPr>
              <a:t>and</a:t>
            </a:r>
            <a:r>
              <a:rPr sz="850" spc="-5" dirty="0">
                <a:solidFill>
                  <a:srgbClr val="1A2A41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466980"/>
                </a:solidFill>
                <a:latin typeface="Arial MT"/>
                <a:cs typeface="Arial MT"/>
              </a:rPr>
              <a:t>Assortment, </a:t>
            </a:r>
            <a:r>
              <a:rPr sz="850" spc="-20" dirty="0">
                <a:solidFill>
                  <a:srgbClr val="132F44"/>
                </a:solidFill>
                <a:latin typeface="Arial MT"/>
                <a:cs typeface="Arial MT"/>
              </a:rPr>
              <a:t>aiding</a:t>
            </a:r>
            <a:r>
              <a:rPr sz="850" spc="-35" dirty="0">
                <a:solidFill>
                  <a:srgbClr val="132F44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3D5D72"/>
                </a:solidFill>
                <a:latin typeface="Arial MT"/>
                <a:cs typeface="Arial MT"/>
              </a:rPr>
              <a:t>in</a:t>
            </a:r>
            <a:r>
              <a:rPr sz="850" spc="-40" dirty="0">
                <a:solidFill>
                  <a:srgbClr val="3D5D72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001831"/>
                </a:solidFill>
                <a:latin typeface="Arial MT"/>
                <a:cs typeface="Arial MT"/>
              </a:rPr>
              <a:t>market</a:t>
            </a:r>
            <a:r>
              <a:rPr sz="850" spc="30" dirty="0">
                <a:solidFill>
                  <a:srgbClr val="001831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08233A"/>
                </a:solidFill>
                <a:latin typeface="Arial MT"/>
                <a:cs typeface="Arial MT"/>
              </a:rPr>
              <a:t>segmentation.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7748" y="3406584"/>
            <a:ext cx="2032635" cy="5708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900" spc="20" dirty="0">
                <a:solidFill>
                  <a:srgbClr val="111111"/>
                </a:solidFill>
                <a:latin typeface="Arial MT"/>
                <a:cs typeface="Arial MT"/>
              </a:rPr>
              <a:t>Competition</a:t>
            </a:r>
            <a:r>
              <a:rPr sz="900" spc="2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111111"/>
                </a:solidFill>
                <a:latin typeface="Arial MT"/>
                <a:cs typeface="Arial MT"/>
              </a:rPr>
              <a:t>Analysis</a:t>
            </a:r>
            <a:endParaRPr sz="900">
              <a:latin typeface="Arial MT"/>
              <a:cs typeface="Arial MT"/>
            </a:endParaRPr>
          </a:p>
          <a:p>
            <a:pPr marL="12065" marR="5080" algn="ctr">
              <a:lnSpc>
                <a:spcPct val="127499"/>
              </a:lnSpc>
              <a:spcBef>
                <a:spcPts val="219"/>
              </a:spcBef>
            </a:pPr>
            <a:r>
              <a:rPr sz="800" dirty="0">
                <a:solidFill>
                  <a:srgbClr val="05161F"/>
                </a:solidFill>
                <a:latin typeface="Arial MT"/>
                <a:cs typeface="Arial MT"/>
              </a:rPr>
              <a:t>Details</a:t>
            </a:r>
            <a:r>
              <a:rPr sz="800" spc="120" dirty="0">
                <a:solidFill>
                  <a:srgbClr val="0516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678990"/>
                </a:solidFill>
                <a:latin typeface="Arial MT"/>
                <a:cs typeface="Arial MT"/>
              </a:rPr>
              <a:t>distance</a:t>
            </a:r>
            <a:r>
              <a:rPr sz="800" spc="114" dirty="0">
                <a:solidFill>
                  <a:srgbClr val="67899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51A26"/>
                </a:solidFill>
                <a:latin typeface="Arial MT"/>
                <a:cs typeface="Arial MT"/>
              </a:rPr>
              <a:t>to</a:t>
            </a:r>
            <a:r>
              <a:rPr sz="800" spc="70" dirty="0">
                <a:solidFill>
                  <a:srgbClr val="051A26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81F2D"/>
                </a:solidFill>
                <a:latin typeface="Arial MT"/>
                <a:cs typeface="Arial MT"/>
              </a:rPr>
              <a:t>competitors</a:t>
            </a:r>
            <a:r>
              <a:rPr sz="800" spc="190" dirty="0">
                <a:solidFill>
                  <a:srgbClr val="081F2D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01823"/>
                </a:solidFill>
                <a:latin typeface="Arial MT"/>
                <a:cs typeface="Arial MT"/>
              </a:rPr>
              <a:t>and</a:t>
            </a:r>
            <a:r>
              <a:rPr sz="800" spc="60" dirty="0">
                <a:solidFill>
                  <a:srgbClr val="00182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597985"/>
                </a:solidFill>
                <a:latin typeface="Arial MT"/>
                <a:cs typeface="Arial MT"/>
              </a:rPr>
              <a:t>promo </a:t>
            </a:r>
            <a:r>
              <a:rPr sz="800" dirty="0">
                <a:solidFill>
                  <a:srgbClr val="002634"/>
                </a:solidFill>
                <a:latin typeface="Arial MT"/>
                <a:cs typeface="Arial MT"/>
              </a:rPr>
              <a:t>intervals,</a:t>
            </a:r>
            <a:r>
              <a:rPr sz="800" spc="75" dirty="0">
                <a:solidFill>
                  <a:srgbClr val="0026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1C525B"/>
                </a:solidFill>
                <a:latin typeface="Arial MT"/>
                <a:cs typeface="Arial MT"/>
              </a:rPr>
              <a:t>crucial</a:t>
            </a:r>
            <a:r>
              <a:rPr sz="800" spc="25" dirty="0">
                <a:solidFill>
                  <a:srgbClr val="1C525B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16525B"/>
                </a:solidFill>
                <a:latin typeface="Arial MT"/>
                <a:cs typeface="Arial MT"/>
              </a:rPr>
              <a:t>far</a:t>
            </a:r>
            <a:r>
              <a:rPr sz="800" spc="55" dirty="0">
                <a:solidFill>
                  <a:srgbClr val="16525B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6E77"/>
                </a:solidFill>
                <a:latin typeface="Arial MT"/>
                <a:cs typeface="Arial MT"/>
              </a:rPr>
              <a:t>strategic</a:t>
            </a:r>
            <a:r>
              <a:rPr sz="800" spc="135" dirty="0">
                <a:solidFill>
                  <a:srgbClr val="366E77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2D5E6D"/>
                </a:solidFill>
                <a:latin typeface="Arial MT"/>
                <a:cs typeface="Arial MT"/>
              </a:rPr>
              <a:t>planning.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047" y="1511808"/>
            <a:ext cx="237714" cy="2590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9143" y="2825495"/>
            <a:ext cx="237714" cy="2590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Comprehensive</a:t>
            </a:r>
            <a:r>
              <a:rPr sz="2100" spc="65" dirty="0"/>
              <a:t> </a:t>
            </a:r>
            <a:r>
              <a:rPr sz="2100" spc="-10" dirty="0"/>
              <a:t>Customer</a:t>
            </a:r>
            <a:r>
              <a:rPr sz="2100" spc="-95" dirty="0"/>
              <a:t> </a:t>
            </a:r>
            <a:r>
              <a:rPr sz="2100" spc="-40" dirty="0"/>
              <a:t>Behavior</a:t>
            </a:r>
            <a:r>
              <a:rPr sz="2100" spc="-95" dirty="0"/>
              <a:t> </a:t>
            </a:r>
            <a:r>
              <a:rPr sz="2100" spc="-10" dirty="0">
                <a:solidFill>
                  <a:srgbClr val="111111"/>
                </a:solidFill>
              </a:rPr>
              <a:t>Insights</a:t>
            </a:r>
            <a:endParaRPr sz="2100"/>
          </a:p>
        </p:txBody>
      </p:sp>
      <p:sp>
        <p:nvSpPr>
          <p:cNvPr id="5" name="object 5"/>
          <p:cNvSpPr txBox="1"/>
          <p:nvPr/>
        </p:nvSpPr>
        <p:spPr>
          <a:xfrm>
            <a:off x="329500" y="811276"/>
            <a:ext cx="3012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24242"/>
                </a:solidFill>
                <a:latin typeface="Calibri"/>
                <a:cs typeface="Calibri"/>
              </a:rPr>
              <a:t>Analyzing</a:t>
            </a:r>
            <a:r>
              <a:rPr sz="1000" spc="1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14141"/>
                </a:solidFill>
                <a:latin typeface="Calibri"/>
                <a:cs typeface="Calibri"/>
              </a:rPr>
              <a:t>customer</a:t>
            </a:r>
            <a:r>
              <a:rPr sz="1000" spc="9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24242"/>
                </a:solidFill>
                <a:latin typeface="Calibri"/>
                <a:cs typeface="Calibri"/>
              </a:rPr>
              <a:t>behavior</a:t>
            </a:r>
            <a:r>
              <a:rPr sz="1000" spc="1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24242"/>
                </a:solidFill>
                <a:latin typeface="Calibri"/>
                <a:cs typeface="Calibri"/>
              </a:rPr>
              <a:t>for</a:t>
            </a:r>
            <a:r>
              <a:rPr sz="1000" spc="7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24242"/>
                </a:solidFill>
                <a:latin typeface="Calibri"/>
                <a:cs typeface="Calibri"/>
              </a:rPr>
              <a:t>better</a:t>
            </a:r>
            <a:r>
              <a:rPr sz="1000" spc="10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14141"/>
                </a:solidFill>
                <a:latin typeface="Calibri"/>
                <a:cs typeface="Calibri"/>
              </a:rPr>
              <a:t>retail</a:t>
            </a:r>
            <a:r>
              <a:rPr sz="1000" spc="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414141"/>
                </a:solidFill>
                <a:latin typeface="Calibri"/>
                <a:cs typeface="Calibri"/>
              </a:rPr>
              <a:t>strategies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416" y="1221739"/>
            <a:ext cx="1564640" cy="123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4200" spc="95" dirty="0">
                <a:solidFill>
                  <a:srgbClr val="6016DA"/>
                </a:solidFill>
                <a:latin typeface="Calibri"/>
                <a:cs typeface="Calibri"/>
              </a:rPr>
              <a:t>e</a:t>
            </a:r>
            <a:endParaRPr sz="4200">
              <a:latin typeface="Calibri"/>
              <a:cs typeface="Calibri"/>
            </a:endParaRPr>
          </a:p>
          <a:p>
            <a:pPr marL="34290">
              <a:lnSpc>
                <a:spcPts val="910"/>
              </a:lnSpc>
            </a:pP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Promotion</a:t>
            </a:r>
            <a:r>
              <a:rPr sz="800" spc="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F0F0F"/>
                </a:solidFill>
                <a:latin typeface="Calibri"/>
                <a:cs typeface="Calibri"/>
              </a:rPr>
              <a:t>Distribution</a:t>
            </a:r>
            <a:r>
              <a:rPr sz="800" spc="7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Analysis</a:t>
            </a:r>
            <a:endParaRPr sz="800">
              <a:latin typeface="Calibri"/>
              <a:cs typeface="Calibri"/>
            </a:endParaRPr>
          </a:p>
          <a:p>
            <a:pPr marL="33020" marR="5080" indent="635">
              <a:lnSpc>
                <a:spcPct val="117500"/>
              </a:lnSpc>
              <a:spcBef>
                <a:spcPts val="240"/>
              </a:spcBef>
            </a:pP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Evaluate</a:t>
            </a:r>
            <a:r>
              <a:rPr sz="800" spc="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how</a:t>
            </a:r>
            <a:r>
              <a:rPr sz="800" spc="-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promotions</a:t>
            </a: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131313"/>
                </a:solidFill>
                <a:latin typeface="Calibri"/>
                <a:cs typeface="Calibri"/>
              </a:rPr>
              <a:t>are</a:t>
            </a:r>
            <a:r>
              <a:rPr sz="800" spc="5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distributed</a:t>
            </a:r>
            <a:r>
              <a:rPr sz="800" spc="10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across</a:t>
            </a:r>
            <a:r>
              <a:rPr sz="800" spc="10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various</a:t>
            </a:r>
            <a:r>
              <a:rPr sz="800" spc="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F0F0F"/>
                </a:solidFill>
                <a:latin typeface="Calibri"/>
                <a:cs typeface="Calibri"/>
              </a:rPr>
              <a:t>stores</a:t>
            </a:r>
            <a:r>
              <a:rPr sz="800" spc="7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111111"/>
                </a:solidFill>
                <a:latin typeface="Calibri"/>
                <a:cs typeface="Calibri"/>
              </a:rPr>
              <a:t>to</a:t>
            </a:r>
            <a:r>
              <a:rPr sz="80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identify</a:t>
            </a:r>
            <a:r>
              <a:rPr sz="800" spc="5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effectiveness.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8321" y="1221739"/>
            <a:ext cx="1748789" cy="123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4200" spc="114" dirty="0">
                <a:solidFill>
                  <a:srgbClr val="5D18DB"/>
                </a:solidFill>
                <a:latin typeface="Calibri"/>
                <a:cs typeface="Calibri"/>
              </a:rPr>
              <a:t>e</a:t>
            </a:r>
            <a:endParaRPr sz="4200">
              <a:latin typeface="Calibri"/>
              <a:cs typeface="Calibri"/>
            </a:endParaRPr>
          </a:p>
          <a:p>
            <a:pPr marL="37465">
              <a:lnSpc>
                <a:spcPts val="910"/>
              </a:lnSpc>
            </a:pPr>
            <a:r>
              <a:rPr sz="800" spc="20" dirty="0">
                <a:solidFill>
                  <a:srgbClr val="131313"/>
                </a:solidFill>
                <a:latin typeface="Calibri"/>
                <a:cs typeface="Calibri"/>
              </a:rPr>
              <a:t>Holiday</a:t>
            </a:r>
            <a:r>
              <a:rPr sz="800" spc="8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Sales</a:t>
            </a:r>
            <a:r>
              <a:rPr sz="800" spc="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45" dirty="0">
                <a:solidFill>
                  <a:srgbClr val="131313"/>
                </a:solidFill>
                <a:latin typeface="Calibri"/>
                <a:cs typeface="Calibri"/>
              </a:rPr>
              <a:t>Impact</a:t>
            </a:r>
            <a:endParaRPr sz="800">
              <a:latin typeface="Calibri"/>
              <a:cs typeface="Calibri"/>
            </a:endParaRPr>
          </a:p>
          <a:p>
            <a:pPr marL="31750" marR="5080" indent="5715">
              <a:lnSpc>
                <a:spcPct val="117500"/>
              </a:lnSpc>
              <a:spcBef>
                <a:spcPts val="240"/>
              </a:spcBef>
            </a:pP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Analyze</a:t>
            </a:r>
            <a:r>
              <a:rPr sz="800" spc="7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sales</a:t>
            </a:r>
            <a:r>
              <a:rPr sz="800" spc="6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spikes</a:t>
            </a:r>
            <a:r>
              <a:rPr sz="800" spc="6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F0F0F"/>
                </a:solidFill>
                <a:latin typeface="Calibri"/>
                <a:cs typeface="Calibri"/>
              </a:rPr>
              <a:t>during</a:t>
            </a:r>
            <a:r>
              <a:rPr sz="800" spc="-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holidays</a:t>
            </a:r>
            <a:r>
              <a:rPr sz="800" spc="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111111"/>
                </a:solidFill>
                <a:latin typeface="Calibri"/>
                <a:cs typeface="Calibri"/>
              </a:rPr>
              <a:t>like</a:t>
            </a:r>
            <a:r>
              <a:rPr sz="80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Christmas</a:t>
            </a:r>
            <a:r>
              <a:rPr sz="800" spc="10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F0F0F"/>
                </a:solidFill>
                <a:latin typeface="Calibri"/>
                <a:cs typeface="Calibri"/>
              </a:rPr>
              <a:t>and</a:t>
            </a:r>
            <a:r>
              <a:rPr sz="800" spc="4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Easter</a:t>
            </a:r>
            <a:r>
              <a:rPr sz="800" spc="5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51515"/>
                </a:solidFill>
                <a:latin typeface="Calibri"/>
                <a:cs typeface="Calibri"/>
              </a:rPr>
              <a:t>for</a:t>
            </a:r>
            <a:r>
              <a:rPr sz="800" spc="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E0E0E"/>
                </a:solidFill>
                <a:latin typeface="Calibri"/>
                <a:cs typeface="Calibri"/>
              </a:rPr>
              <a:t>strategic</a:t>
            </a:r>
            <a:r>
              <a:rPr sz="800" spc="50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F0F0F"/>
                </a:solidFill>
                <a:latin typeface="Calibri"/>
                <a:cs typeface="Calibri"/>
              </a:rPr>
              <a:t>planning.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416" y="2535427"/>
            <a:ext cx="1659889" cy="109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4200" spc="95" dirty="0">
                <a:solidFill>
                  <a:srgbClr val="6215DF"/>
                </a:solidFill>
                <a:latin typeface="Calibri"/>
                <a:cs typeface="Calibri"/>
              </a:rPr>
              <a:t>e</a:t>
            </a:r>
            <a:endParaRPr sz="4200">
              <a:latin typeface="Calibri"/>
              <a:cs typeface="Calibri"/>
            </a:endParaRPr>
          </a:p>
          <a:p>
            <a:pPr marL="36830">
              <a:lnSpc>
                <a:spcPts val="910"/>
              </a:lnSpc>
            </a:pPr>
            <a:r>
              <a:rPr sz="800" b="1" spc="10" dirty="0">
                <a:solidFill>
                  <a:srgbClr val="0F0F0F"/>
                </a:solidFill>
                <a:latin typeface="Calibri"/>
                <a:cs typeface="Calibri"/>
              </a:rPr>
              <a:t>Sales</a:t>
            </a:r>
            <a:r>
              <a:rPr sz="800" b="1" spc="7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b="1" spc="10" dirty="0">
                <a:solidFill>
                  <a:srgbClr val="111111"/>
                </a:solidFill>
                <a:latin typeface="Calibri"/>
                <a:cs typeface="Calibri"/>
              </a:rPr>
              <a:t>Patterns</a:t>
            </a:r>
            <a:r>
              <a:rPr sz="800" b="1" spc="1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b="1" spc="-10" dirty="0">
                <a:solidFill>
                  <a:srgbClr val="111111"/>
                </a:solidFill>
                <a:latin typeface="Calibri"/>
                <a:cs typeface="Calibri"/>
              </a:rPr>
              <a:t>Visualization</a:t>
            </a:r>
            <a:endParaRPr sz="80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  <a:spcBef>
                <a:spcPts val="405"/>
              </a:spcBef>
            </a:pP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Utilize</a:t>
            </a: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plots</a:t>
            </a:r>
            <a:r>
              <a:rPr sz="800" spc="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51515"/>
                </a:solidFill>
                <a:latin typeface="Calibri"/>
                <a:cs typeface="Calibri"/>
              </a:rPr>
              <a:t>to</a:t>
            </a:r>
            <a:r>
              <a:rPr sz="80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visualize</a:t>
            </a:r>
            <a:r>
              <a:rPr sz="800" spc="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51515"/>
                </a:solidFill>
                <a:latin typeface="Calibri"/>
                <a:cs typeface="Calibri"/>
              </a:rPr>
              <a:t>sales</a:t>
            </a:r>
            <a:r>
              <a:rPr sz="80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patterns</a:t>
            </a:r>
            <a:endParaRPr sz="800">
              <a:latin typeface="Calibri"/>
              <a:cs typeface="Calibri"/>
            </a:endParaRPr>
          </a:p>
          <a:p>
            <a:pPr marL="35560">
              <a:lnSpc>
                <a:spcPct val="100000"/>
              </a:lnSpc>
              <a:spcBef>
                <a:spcPts val="220"/>
              </a:spcBef>
            </a:pPr>
            <a:r>
              <a:rPr sz="750" spc="10" dirty="0">
                <a:solidFill>
                  <a:srgbClr val="111111"/>
                </a:solidFill>
                <a:latin typeface="Calibri"/>
                <a:cs typeface="Calibri"/>
              </a:rPr>
              <a:t>effectively</a:t>
            </a:r>
            <a:r>
              <a:rPr sz="750" spc="14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111111"/>
                </a:solidFill>
                <a:latin typeface="Calibri"/>
                <a:cs typeface="Calibri"/>
              </a:rPr>
              <a:t>far</a:t>
            </a:r>
            <a:r>
              <a:rPr sz="750" spc="8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0F0F0F"/>
                </a:solidFill>
                <a:latin typeface="Calibri"/>
                <a:cs typeface="Calibri"/>
              </a:rPr>
              <a:t>better</a:t>
            </a:r>
            <a:r>
              <a:rPr sz="750" spc="14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750" spc="-10" dirty="0">
                <a:solidFill>
                  <a:srgbClr val="111111"/>
                </a:solidFill>
                <a:latin typeface="Calibri"/>
                <a:cs typeface="Calibri"/>
              </a:rPr>
              <a:t>insights.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8321" y="2535427"/>
            <a:ext cx="1743710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4200" spc="114" dirty="0">
                <a:solidFill>
                  <a:srgbClr val="6213DF"/>
                </a:solidFill>
                <a:latin typeface="Calibri"/>
                <a:cs typeface="Calibri"/>
              </a:rPr>
              <a:t>e</a:t>
            </a:r>
            <a:endParaRPr sz="4200">
              <a:latin typeface="Calibri"/>
              <a:cs typeface="Calibri"/>
            </a:endParaRPr>
          </a:p>
          <a:p>
            <a:pPr marL="36830">
              <a:lnSpc>
                <a:spcPts val="910"/>
              </a:lnSpc>
            </a:pPr>
            <a:r>
              <a:rPr sz="800" b="1" spc="10" dirty="0">
                <a:solidFill>
                  <a:srgbClr val="131313"/>
                </a:solidFill>
                <a:latin typeface="Calibri"/>
                <a:cs typeface="Calibri"/>
              </a:rPr>
              <a:t>Sales</a:t>
            </a:r>
            <a:r>
              <a:rPr sz="800" b="1" spc="5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b="1" spc="10" dirty="0">
                <a:solidFill>
                  <a:srgbClr val="131313"/>
                </a:solidFill>
                <a:latin typeface="Calibri"/>
                <a:cs typeface="Calibri"/>
              </a:rPr>
              <a:t>vs</a:t>
            </a:r>
            <a:r>
              <a:rPr sz="800" b="1" spc="8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b="1" spc="10" dirty="0">
                <a:solidFill>
                  <a:srgbClr val="0F0F0F"/>
                </a:solidFill>
                <a:latin typeface="Calibri"/>
                <a:cs typeface="Calibri"/>
              </a:rPr>
              <a:t>Promotions</a:t>
            </a:r>
            <a:r>
              <a:rPr sz="800" b="1" spc="11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b="1" spc="-20" dirty="0">
                <a:solidFill>
                  <a:srgbClr val="111111"/>
                </a:solidFill>
                <a:latin typeface="Calibri"/>
                <a:cs typeface="Calibri"/>
              </a:rPr>
              <a:t>Plot</a:t>
            </a:r>
            <a:endParaRPr sz="800">
              <a:latin typeface="Calibri"/>
              <a:cs typeface="Calibri"/>
            </a:endParaRPr>
          </a:p>
          <a:p>
            <a:pPr marL="32384" marR="5080" indent="1905">
              <a:lnSpc>
                <a:spcPct val="126800"/>
              </a:lnSpc>
              <a:spcBef>
                <a:spcPts val="150"/>
              </a:spcBef>
            </a:pP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Create</a:t>
            </a:r>
            <a:r>
              <a:rPr sz="800" spc="4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a</a:t>
            </a:r>
            <a:r>
              <a:rPr sz="800" spc="-1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plot</a:t>
            </a:r>
            <a:r>
              <a:rPr sz="800" spc="4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sz="800" spc="1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analyze</a:t>
            </a:r>
            <a:r>
              <a:rPr sz="800" spc="8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the</a:t>
            </a: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relationship</a:t>
            </a:r>
            <a:r>
              <a:rPr sz="80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131313"/>
                </a:solidFill>
                <a:latin typeface="Calibri"/>
                <a:cs typeface="Calibri"/>
              </a:rPr>
              <a:t>between</a:t>
            </a:r>
            <a:r>
              <a:rPr sz="750" spc="1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111111"/>
                </a:solidFill>
                <a:latin typeface="Calibri"/>
                <a:cs typeface="Calibri"/>
              </a:rPr>
              <a:t>sales</a:t>
            </a:r>
            <a:r>
              <a:rPr sz="750" spc="15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sz="750" spc="1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50" spc="-10" dirty="0">
                <a:solidFill>
                  <a:srgbClr val="131313"/>
                </a:solidFill>
                <a:latin typeface="Calibri"/>
                <a:cs typeface="Calibri"/>
              </a:rPr>
              <a:t>promotional</a:t>
            </a:r>
            <a:r>
              <a:rPr sz="750" spc="500" dirty="0">
                <a:solidFill>
                  <a:srgbClr val="131313"/>
                </a:solidFill>
                <a:latin typeface="Calibri"/>
                <a:cs typeface="Calibri"/>
              </a:rPr>
              <a:t>  </a:t>
            </a:r>
            <a:r>
              <a:rPr sz="700" spc="-10" dirty="0">
                <a:solidFill>
                  <a:srgbClr val="131313"/>
                </a:solidFill>
                <a:latin typeface="Calibri"/>
                <a:cs typeface="Calibri"/>
              </a:rPr>
              <a:t>activities.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2225" y="1221739"/>
            <a:ext cx="1562735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4200" spc="114" dirty="0">
                <a:solidFill>
                  <a:srgbClr val="6216DB"/>
                </a:solidFill>
                <a:latin typeface="Calibri"/>
                <a:cs typeface="Calibri"/>
              </a:rPr>
              <a:t>e</a:t>
            </a:r>
            <a:endParaRPr sz="4200">
              <a:latin typeface="Calibri"/>
              <a:cs typeface="Calibri"/>
            </a:endParaRPr>
          </a:p>
          <a:p>
            <a:pPr marL="36195">
              <a:lnSpc>
                <a:spcPts val="910"/>
              </a:lnSpc>
            </a:pP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Sales</a:t>
            </a:r>
            <a:r>
              <a:rPr sz="800" spc="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50" dirty="0">
                <a:solidFill>
                  <a:srgbClr val="111111"/>
                </a:solidFill>
                <a:latin typeface="Calibri"/>
                <a:cs typeface="Calibri"/>
              </a:rPr>
              <a:t>and</a:t>
            </a:r>
            <a:r>
              <a:rPr sz="800" spc="-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50" dirty="0">
                <a:solidFill>
                  <a:srgbClr val="0F0F0F"/>
                </a:solidFill>
                <a:latin typeface="Calibri"/>
                <a:cs typeface="Calibri"/>
              </a:rPr>
              <a:t>Customer</a:t>
            </a:r>
            <a:r>
              <a:rPr sz="800" spc="3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Visits</a:t>
            </a:r>
            <a:endParaRPr sz="800">
              <a:latin typeface="Calibri"/>
              <a:cs typeface="Calibri"/>
            </a:endParaRPr>
          </a:p>
          <a:p>
            <a:pPr marL="35560">
              <a:lnSpc>
                <a:spcPct val="100000"/>
              </a:lnSpc>
              <a:spcBef>
                <a:spcPts val="190"/>
              </a:spcBef>
            </a:pPr>
            <a:r>
              <a:rPr sz="800" b="1" spc="-10" dirty="0">
                <a:solidFill>
                  <a:srgbClr val="131313"/>
                </a:solidFill>
                <a:latin typeface="Calibri"/>
                <a:cs typeface="Calibri"/>
              </a:rPr>
              <a:t>Correlation</a:t>
            </a:r>
            <a:endParaRPr sz="800">
              <a:latin typeface="Calibri"/>
              <a:cs typeface="Calibri"/>
            </a:endParaRPr>
          </a:p>
          <a:p>
            <a:pPr marL="35560" marR="5080" indent="2540">
              <a:lnSpc>
                <a:spcPct val="126600"/>
              </a:lnSpc>
              <a:spcBef>
                <a:spcPts val="285"/>
              </a:spcBef>
            </a:pPr>
            <a:r>
              <a:rPr sz="700" spc="10" dirty="0">
                <a:solidFill>
                  <a:srgbClr val="0F0F0F"/>
                </a:solidFill>
                <a:latin typeface="Calibri"/>
                <a:cs typeface="Calibri"/>
              </a:rPr>
              <a:t>Investigate</a:t>
            </a:r>
            <a:r>
              <a:rPr sz="700" spc="34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700" spc="10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700" spc="19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00" spc="10" dirty="0">
                <a:solidFill>
                  <a:srgbClr val="111111"/>
                </a:solidFill>
                <a:latin typeface="Calibri"/>
                <a:cs typeface="Calibri"/>
              </a:rPr>
              <a:t>correlation</a:t>
            </a:r>
            <a:r>
              <a:rPr sz="700" spc="29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00" spc="45" dirty="0">
                <a:solidFill>
                  <a:srgbClr val="111111"/>
                </a:solidFill>
                <a:latin typeface="Calibri"/>
                <a:cs typeface="Calibri"/>
              </a:rPr>
              <a:t>between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sales</a:t>
            </a:r>
            <a:r>
              <a:rPr sz="800" spc="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figures</a:t>
            </a:r>
            <a:r>
              <a:rPr sz="800" spc="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sz="800" spc="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800" spc="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number</a:t>
            </a: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111111"/>
                </a:solidFill>
                <a:latin typeface="Calibri"/>
                <a:cs typeface="Calibri"/>
              </a:rPr>
              <a:t>of</a:t>
            </a:r>
            <a:r>
              <a:rPr sz="800" spc="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00" spc="50" dirty="0">
                <a:solidFill>
                  <a:srgbClr val="131313"/>
                </a:solidFill>
                <a:latin typeface="Calibri"/>
                <a:cs typeface="Calibri"/>
              </a:rPr>
              <a:t>customer</a:t>
            </a:r>
            <a:r>
              <a:rPr sz="700" spc="1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111111"/>
                </a:solidFill>
                <a:latin typeface="Calibri"/>
                <a:cs typeface="Calibri"/>
              </a:rPr>
              <a:t>visits.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2850" y="3110483"/>
            <a:ext cx="1648460" cy="6572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2540">
              <a:lnSpc>
                <a:spcPct val="134900"/>
              </a:lnSpc>
              <a:spcBef>
                <a:spcPts val="170"/>
              </a:spcBef>
            </a:pPr>
            <a:r>
              <a:rPr sz="800" spc="30" dirty="0">
                <a:solidFill>
                  <a:srgbClr val="0F0F0F"/>
                </a:solidFill>
                <a:latin typeface="Calibri"/>
                <a:cs typeface="Calibri"/>
              </a:rPr>
              <a:t>Sales</a:t>
            </a:r>
            <a:r>
              <a:rPr sz="800" spc="-4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0F0F0F"/>
                </a:solidFill>
                <a:latin typeface="Calibri"/>
                <a:cs typeface="Calibri"/>
              </a:rPr>
              <a:t>Before</a:t>
            </a:r>
            <a:r>
              <a:rPr sz="800" spc="-1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11111"/>
                </a:solidFill>
                <a:latin typeface="Calibri"/>
                <a:cs typeface="Calibri"/>
              </a:rPr>
              <a:t>and</a:t>
            </a: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31313"/>
                </a:solidFill>
                <a:latin typeface="Calibri"/>
                <a:cs typeface="Calibri"/>
              </a:rPr>
              <a:t>After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F0F0F"/>
                </a:solidFill>
                <a:latin typeface="Calibri"/>
                <a:cs typeface="Calibri"/>
              </a:rPr>
              <a:t>Holidays</a:t>
            </a:r>
            <a:r>
              <a:rPr sz="800" spc="50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Examine </a:t>
            </a:r>
            <a:r>
              <a:rPr sz="800" dirty="0">
                <a:solidFill>
                  <a:srgbClr val="0F0F0F"/>
                </a:solidFill>
                <a:latin typeface="Calibri"/>
                <a:cs typeface="Calibri"/>
              </a:rPr>
              <a:t>sales</a:t>
            </a:r>
            <a:r>
              <a:rPr sz="800" spc="6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trends</a:t>
            </a:r>
            <a:r>
              <a:rPr sz="800" spc="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before</a:t>
            </a:r>
            <a:r>
              <a:rPr sz="800" spc="6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sz="800" spc="-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31313"/>
                </a:solidFill>
                <a:latin typeface="Calibri"/>
                <a:cs typeface="Calibri"/>
              </a:rPr>
              <a:t>after</a:t>
            </a:r>
            <a:r>
              <a:rPr sz="800" spc="5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00" spc="10" dirty="0">
                <a:solidFill>
                  <a:srgbClr val="131313"/>
                </a:solidFill>
                <a:latin typeface="Calibri"/>
                <a:cs typeface="Calibri"/>
              </a:rPr>
              <a:t>holiday</a:t>
            </a:r>
            <a:r>
              <a:rPr sz="700" spc="14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00" spc="50" dirty="0">
                <a:solidFill>
                  <a:srgbClr val="111111"/>
                </a:solidFill>
                <a:latin typeface="Calibri"/>
                <a:cs typeface="Calibri"/>
              </a:rPr>
              <a:t>periods</a:t>
            </a:r>
            <a:r>
              <a:rPr sz="700" spc="1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00" spc="50" dirty="0">
                <a:solidFill>
                  <a:srgbClr val="111111"/>
                </a:solidFill>
                <a:latin typeface="Calibri"/>
                <a:cs typeface="Calibri"/>
              </a:rPr>
              <a:t>to</a:t>
            </a:r>
            <a:r>
              <a:rPr sz="700" spc="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00" spc="70" dirty="0">
                <a:solidFill>
                  <a:srgbClr val="111111"/>
                </a:solidFill>
                <a:latin typeface="Calibri"/>
                <a:cs typeface="Calibri"/>
              </a:rPr>
              <a:t>assess</a:t>
            </a:r>
            <a:r>
              <a:rPr sz="700" spc="16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0F0F0F"/>
                </a:solidFill>
                <a:latin typeface="Calibri"/>
                <a:cs typeface="Calibri"/>
              </a:rPr>
              <a:t>promotional</a:t>
            </a:r>
            <a:r>
              <a:rPr sz="700" spc="50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0F0F0F"/>
                </a:solidFill>
                <a:latin typeface="Calibri"/>
                <a:cs typeface="Calibri"/>
              </a:rPr>
              <a:t>effectiveness.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8885" y="1769160"/>
            <a:ext cx="1691639" cy="6845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635">
              <a:lnSpc>
                <a:spcPct val="132300"/>
              </a:lnSpc>
              <a:spcBef>
                <a:spcPts val="275"/>
              </a:spcBef>
            </a:pPr>
            <a:r>
              <a:rPr sz="900" spc="-25" dirty="0">
                <a:solidFill>
                  <a:srgbClr val="111111"/>
                </a:solidFill>
                <a:latin typeface="Calibri"/>
                <a:cs typeface="Calibri"/>
              </a:rPr>
              <a:t>Weekend</a:t>
            </a:r>
            <a:r>
              <a:rPr sz="9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51515"/>
                </a:solidFill>
                <a:latin typeface="Calibri"/>
                <a:cs typeface="Calibri"/>
              </a:rPr>
              <a:t>vs</a:t>
            </a:r>
            <a:r>
              <a:rPr sz="900" spc="-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11111"/>
                </a:solidFill>
                <a:latin typeface="Calibri"/>
                <a:cs typeface="Calibri"/>
              </a:rPr>
              <a:t>Weekday</a:t>
            </a:r>
            <a:r>
              <a:rPr sz="900" spc="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F0F0F"/>
                </a:solidFill>
                <a:latin typeface="Calibri"/>
                <a:cs typeface="Calibri"/>
              </a:rPr>
              <a:t>Sales </a:t>
            </a:r>
            <a:r>
              <a:rPr sz="900" spc="-10" dirty="0">
                <a:solidFill>
                  <a:srgbClr val="111111"/>
                </a:solidFill>
                <a:latin typeface="Calibri"/>
                <a:cs typeface="Calibri"/>
              </a:rPr>
              <a:t>Analysis</a:t>
            </a:r>
            <a:r>
              <a:rPr sz="900" spc="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131313"/>
                </a:solidFill>
                <a:latin typeface="Calibri"/>
                <a:cs typeface="Calibri"/>
              </a:rPr>
              <a:t>Compare</a:t>
            </a:r>
            <a:r>
              <a:rPr sz="750" spc="2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111111"/>
                </a:solidFill>
                <a:latin typeface="Calibri"/>
                <a:cs typeface="Calibri"/>
              </a:rPr>
              <a:t>sales</a:t>
            </a:r>
            <a:r>
              <a:rPr sz="750" spc="16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111111"/>
                </a:solidFill>
                <a:latin typeface="Calibri"/>
                <a:cs typeface="Calibri"/>
              </a:rPr>
              <a:t>performance</a:t>
            </a:r>
            <a:r>
              <a:rPr sz="750" spc="19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50" spc="10" dirty="0">
                <a:solidFill>
                  <a:srgbClr val="111111"/>
                </a:solidFill>
                <a:latin typeface="Calibri"/>
                <a:cs typeface="Calibri"/>
              </a:rPr>
              <a:t>of</a:t>
            </a:r>
            <a:r>
              <a:rPr sz="750" spc="16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50" spc="-10" dirty="0">
                <a:solidFill>
                  <a:srgbClr val="131313"/>
                </a:solidFill>
                <a:latin typeface="Calibri"/>
                <a:cs typeface="Calibri"/>
              </a:rPr>
              <a:t>stores</a:t>
            </a:r>
            <a:r>
              <a:rPr sz="750" spc="5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50" dirty="0">
                <a:solidFill>
                  <a:srgbClr val="111111"/>
                </a:solidFill>
                <a:latin typeface="Calibri"/>
                <a:cs typeface="Calibri"/>
              </a:rPr>
              <a:t>open</a:t>
            </a:r>
            <a:r>
              <a:rPr sz="750" spc="17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50" dirty="0">
                <a:solidFill>
                  <a:srgbClr val="131313"/>
                </a:solidFill>
                <a:latin typeface="Calibri"/>
                <a:cs typeface="Calibri"/>
              </a:rPr>
              <a:t>on</a:t>
            </a:r>
            <a:r>
              <a:rPr sz="750" spc="114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50" dirty="0">
                <a:solidFill>
                  <a:srgbClr val="0F0F0F"/>
                </a:solidFill>
                <a:latin typeface="Calibri"/>
                <a:cs typeface="Calibri"/>
              </a:rPr>
              <a:t>weekends</a:t>
            </a:r>
            <a:r>
              <a:rPr sz="750" spc="21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750" dirty="0">
                <a:solidFill>
                  <a:srgbClr val="111111"/>
                </a:solidFill>
                <a:latin typeface="Calibri"/>
                <a:cs typeface="Calibri"/>
              </a:rPr>
              <a:t>against</a:t>
            </a:r>
            <a:r>
              <a:rPr sz="750" spc="2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50" dirty="0">
                <a:solidFill>
                  <a:srgbClr val="111111"/>
                </a:solidFill>
                <a:latin typeface="Calibri"/>
                <a:cs typeface="Calibri"/>
              </a:rPr>
              <a:t>those</a:t>
            </a:r>
            <a:r>
              <a:rPr sz="750" spc="17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50" spc="-20" dirty="0">
                <a:solidFill>
                  <a:srgbClr val="131313"/>
                </a:solidFill>
                <a:latin typeface="Calibri"/>
                <a:cs typeface="Calibri"/>
              </a:rPr>
              <a:t>open</a:t>
            </a:r>
            <a:r>
              <a:rPr sz="750" spc="5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131313"/>
                </a:solidFill>
                <a:latin typeface="Calibri"/>
                <a:cs typeface="Calibri"/>
              </a:rPr>
              <a:t>on</a:t>
            </a:r>
            <a:r>
              <a:rPr sz="700" spc="13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131313"/>
                </a:solidFill>
                <a:latin typeface="Calibri"/>
                <a:cs typeface="Calibri"/>
              </a:rPr>
              <a:t>weekdays.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6130" y="2535427"/>
            <a:ext cx="1585595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4200" spc="114" dirty="0">
                <a:solidFill>
                  <a:srgbClr val="6016DB"/>
                </a:solidFill>
                <a:latin typeface="Calibri"/>
                <a:cs typeface="Calibri"/>
              </a:rPr>
              <a:t>e</a:t>
            </a:r>
            <a:endParaRPr sz="4200">
              <a:latin typeface="Calibri"/>
              <a:cs typeface="Calibri"/>
            </a:endParaRPr>
          </a:p>
          <a:p>
            <a:pPr marL="38735">
              <a:lnSpc>
                <a:spcPts val="910"/>
              </a:lnSpc>
            </a:pPr>
            <a:r>
              <a:rPr sz="800" b="1" spc="20" dirty="0">
                <a:solidFill>
                  <a:srgbClr val="131313"/>
                </a:solidFill>
                <a:latin typeface="Calibri"/>
                <a:cs typeface="Calibri"/>
              </a:rPr>
              <a:t>Assortment</a:t>
            </a:r>
            <a:r>
              <a:rPr sz="800" b="1" spc="1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b="1" spc="20" dirty="0">
                <a:solidFill>
                  <a:srgbClr val="111111"/>
                </a:solidFill>
                <a:latin typeface="Calibri"/>
                <a:cs typeface="Calibri"/>
              </a:rPr>
              <a:t>Impact</a:t>
            </a:r>
            <a:r>
              <a:rPr sz="800" b="1" spc="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b="1" spc="20" dirty="0">
                <a:solidFill>
                  <a:srgbClr val="111111"/>
                </a:solidFill>
                <a:latin typeface="Calibri"/>
                <a:cs typeface="Calibri"/>
              </a:rPr>
              <a:t>on</a:t>
            </a:r>
            <a:r>
              <a:rPr sz="800" b="1" spc="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b="1" spc="-10" dirty="0">
                <a:solidFill>
                  <a:srgbClr val="111111"/>
                </a:solidFill>
                <a:latin typeface="Calibri"/>
                <a:cs typeface="Calibri"/>
              </a:rPr>
              <a:t>Sales</a:t>
            </a:r>
            <a:endParaRPr sz="800">
              <a:latin typeface="Calibri"/>
              <a:cs typeface="Calibri"/>
            </a:endParaRPr>
          </a:p>
          <a:p>
            <a:pPr marL="33020" marR="5080" indent="4445">
              <a:lnSpc>
                <a:spcPct val="132600"/>
              </a:lnSpc>
              <a:spcBef>
                <a:spcPts val="165"/>
              </a:spcBef>
            </a:pPr>
            <a:r>
              <a:rPr sz="750" dirty="0">
                <a:solidFill>
                  <a:srgbClr val="111111"/>
                </a:solidFill>
                <a:latin typeface="Calibri"/>
                <a:cs typeface="Calibri"/>
              </a:rPr>
              <a:t>Analyze</a:t>
            </a:r>
            <a:r>
              <a:rPr sz="750" spc="1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50" dirty="0">
                <a:solidFill>
                  <a:srgbClr val="111111"/>
                </a:solidFill>
                <a:latin typeface="Calibri"/>
                <a:cs typeface="Calibri"/>
              </a:rPr>
              <a:t>how</a:t>
            </a:r>
            <a:r>
              <a:rPr sz="750" spc="9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50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750" spc="1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50" dirty="0">
                <a:solidFill>
                  <a:srgbClr val="131313"/>
                </a:solidFill>
                <a:latin typeface="Calibri"/>
                <a:cs typeface="Calibri"/>
              </a:rPr>
              <a:t>variety</a:t>
            </a:r>
            <a:r>
              <a:rPr sz="750" spc="14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50" dirty="0">
                <a:solidFill>
                  <a:srgbClr val="131313"/>
                </a:solidFill>
                <a:latin typeface="Calibri"/>
                <a:cs typeface="Calibri"/>
              </a:rPr>
              <a:t>of</a:t>
            </a:r>
            <a:r>
              <a:rPr sz="750" spc="1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50" spc="-10" dirty="0">
                <a:solidFill>
                  <a:srgbClr val="131313"/>
                </a:solidFill>
                <a:latin typeface="Calibri"/>
                <a:cs typeface="Calibri"/>
              </a:rPr>
              <a:t>products</a:t>
            </a:r>
            <a:r>
              <a:rPr sz="750" spc="5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00" spc="20" dirty="0">
                <a:solidFill>
                  <a:srgbClr val="131313"/>
                </a:solidFill>
                <a:latin typeface="Calibri"/>
                <a:cs typeface="Calibri"/>
              </a:rPr>
              <a:t>offered</a:t>
            </a:r>
            <a:r>
              <a:rPr sz="700" spc="16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00" spc="20" dirty="0">
                <a:solidFill>
                  <a:srgbClr val="111111"/>
                </a:solidFill>
                <a:latin typeface="Calibri"/>
                <a:cs typeface="Calibri"/>
              </a:rPr>
              <a:t>influences</a:t>
            </a:r>
            <a:r>
              <a:rPr sz="700" spc="2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00" spc="20" dirty="0">
                <a:solidFill>
                  <a:srgbClr val="111111"/>
                </a:solidFill>
                <a:latin typeface="Calibri"/>
                <a:cs typeface="Calibri"/>
              </a:rPr>
              <a:t>overall</a:t>
            </a:r>
            <a:r>
              <a:rPr sz="700" spc="17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131313"/>
                </a:solidFill>
                <a:latin typeface="Calibri"/>
                <a:cs typeface="Calibri"/>
              </a:rPr>
              <a:t>sales</a:t>
            </a:r>
            <a:r>
              <a:rPr sz="700" spc="5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111111"/>
                </a:solidFill>
                <a:latin typeface="Calibri"/>
                <a:cs typeface="Calibri"/>
              </a:rPr>
              <a:t>performance.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761" y="2430779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285" y="0"/>
                </a:lnTo>
              </a:path>
            </a:pathLst>
          </a:custGeom>
          <a:ln w="15240">
            <a:solidFill>
              <a:srgbClr val="5B1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285" y="880872"/>
            <a:ext cx="134095" cy="1341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4285" y="1371600"/>
            <a:ext cx="134095" cy="137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74285" y="1859279"/>
            <a:ext cx="134095" cy="1341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83428" y="2359151"/>
            <a:ext cx="121904" cy="1188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83428" y="2849879"/>
            <a:ext cx="121904" cy="1188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83428" y="3337559"/>
            <a:ext cx="121904" cy="1188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39761" y="1701800"/>
            <a:ext cx="2457450" cy="63817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59"/>
              </a:spcBef>
            </a:pPr>
            <a:r>
              <a:rPr sz="2100" dirty="0">
                <a:solidFill>
                  <a:srgbClr val="111111"/>
                </a:solidFill>
                <a:latin typeface="Calibri"/>
                <a:cs typeface="Calibri"/>
              </a:rPr>
              <a:t>Essential</a:t>
            </a:r>
            <a:r>
              <a:rPr sz="2100" spc="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31313"/>
                </a:solidFill>
                <a:latin typeface="Calibri"/>
                <a:cs typeface="Calibri"/>
              </a:rPr>
              <a:t>Steps</a:t>
            </a:r>
            <a:r>
              <a:rPr sz="2100" spc="-12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31313"/>
                </a:solidFill>
                <a:latin typeface="Calibri"/>
                <a:cs typeface="Calibri"/>
              </a:rPr>
              <a:t>in</a:t>
            </a:r>
            <a:r>
              <a:rPr sz="2100" spc="-23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151515"/>
                </a:solidFill>
                <a:latin typeface="Calibri"/>
                <a:cs typeface="Calibri"/>
              </a:rPr>
              <a:t>Data </a:t>
            </a:r>
            <a:r>
              <a:rPr sz="2100" spc="-10" dirty="0">
                <a:solidFill>
                  <a:srgbClr val="131313"/>
                </a:solidFill>
                <a:latin typeface="Calibri"/>
                <a:cs typeface="Calibri"/>
              </a:rPr>
              <a:t>Preprocessing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520" y="2566670"/>
            <a:ext cx="27349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3F3F3F"/>
                </a:solidFill>
                <a:latin typeface="Calibri"/>
                <a:cs typeface="Calibri"/>
              </a:rPr>
              <a:t>Optimizing</a:t>
            </a:r>
            <a:r>
              <a:rPr sz="105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Data</a:t>
            </a:r>
            <a:r>
              <a:rPr sz="1050" spc="-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14141"/>
                </a:solidFill>
                <a:latin typeface="Calibri"/>
                <a:cs typeface="Calibri"/>
              </a:rPr>
              <a:t>for</a:t>
            </a:r>
            <a:r>
              <a:rPr sz="105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3D3D3D"/>
                </a:solidFill>
                <a:latin typeface="Calibri"/>
                <a:cs typeface="Calibri"/>
              </a:rPr>
              <a:t>Enhanced</a:t>
            </a:r>
            <a:r>
              <a:rPr sz="1050" spc="-20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424242"/>
                </a:solidFill>
                <a:latin typeface="Calibri"/>
                <a:cs typeface="Calibri"/>
              </a:rPr>
              <a:t>Model </a:t>
            </a:r>
            <a:r>
              <a:rPr sz="1050" spc="-10" dirty="0">
                <a:solidFill>
                  <a:srgbClr val="414141"/>
                </a:solidFill>
                <a:latin typeface="Calibri"/>
                <a:cs typeface="Calibri"/>
              </a:rPr>
              <a:t>Performance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6445" y="798187"/>
            <a:ext cx="2839720" cy="91566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000" dirty="0">
                <a:solidFill>
                  <a:srgbClr val="5B16C6"/>
                </a:solidFill>
                <a:latin typeface="Calibri"/>
                <a:cs typeface="Calibri"/>
              </a:rPr>
              <a:t>Handling</a:t>
            </a:r>
            <a:r>
              <a:rPr sz="1000" spc="65" dirty="0">
                <a:solidFill>
                  <a:srgbClr val="5B16C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5D16D6"/>
                </a:solidFill>
                <a:latin typeface="Calibri"/>
                <a:cs typeface="Calibri"/>
              </a:rPr>
              <a:t>Missing</a:t>
            </a:r>
            <a:r>
              <a:rPr sz="1000" spc="5" dirty="0">
                <a:solidFill>
                  <a:srgbClr val="5D16D6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6013D1"/>
                </a:solidFill>
                <a:latin typeface="Calibri"/>
                <a:cs typeface="Calibri"/>
              </a:rPr>
              <a:t>Values</a:t>
            </a:r>
            <a:endParaRPr sz="10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415"/>
              </a:spcBef>
            </a:pP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Addressing</a:t>
            </a:r>
            <a:r>
              <a:rPr sz="850" spc="18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51515"/>
                </a:solidFill>
                <a:latin typeface="Calibri"/>
                <a:cs typeface="Calibri"/>
              </a:rPr>
              <a:t>gaps</a:t>
            </a:r>
            <a:r>
              <a:rPr sz="850" spc="9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in</a:t>
            </a:r>
            <a:r>
              <a:rPr sz="850" spc="8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data</a:t>
            </a:r>
            <a:r>
              <a:rPr sz="850" spc="8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51515"/>
                </a:solidFill>
                <a:latin typeface="Calibri"/>
                <a:cs typeface="Calibri"/>
              </a:rPr>
              <a:t>to</a:t>
            </a:r>
            <a:r>
              <a:rPr sz="850" spc="9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ensure</a:t>
            </a:r>
            <a:r>
              <a:rPr sz="850" spc="9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51515"/>
                </a:solidFill>
                <a:latin typeface="Calibri"/>
                <a:cs typeface="Calibri"/>
              </a:rPr>
              <a:t>model</a:t>
            </a:r>
            <a:r>
              <a:rPr sz="850" spc="8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31313"/>
                </a:solidFill>
                <a:latin typeface="Calibri"/>
                <a:cs typeface="Calibri"/>
              </a:rPr>
              <a:t>accuracy.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85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</a:pPr>
            <a:r>
              <a:rPr sz="850" spc="50" dirty="0">
                <a:solidFill>
                  <a:srgbClr val="571FB5"/>
                </a:solidFill>
                <a:latin typeface="Calibri"/>
                <a:cs typeface="Calibri"/>
              </a:rPr>
              <a:t>Outlier</a:t>
            </a:r>
            <a:r>
              <a:rPr sz="850" spc="-5" dirty="0">
                <a:solidFill>
                  <a:srgbClr val="571FB5"/>
                </a:solidFill>
                <a:latin typeface="Calibri"/>
                <a:cs typeface="Calibri"/>
              </a:rPr>
              <a:t> </a:t>
            </a:r>
            <a:r>
              <a:rPr sz="850" spc="70" dirty="0">
                <a:solidFill>
                  <a:srgbClr val="6216D4"/>
                </a:solidFill>
                <a:latin typeface="Calibri"/>
                <a:cs typeface="Calibri"/>
              </a:rPr>
              <a:t>Detection</a:t>
            </a:r>
            <a:endParaRPr sz="8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70"/>
              </a:spcBef>
            </a:pPr>
            <a:r>
              <a:rPr sz="850" dirty="0">
                <a:solidFill>
                  <a:srgbClr val="0F0F0F"/>
                </a:solidFill>
                <a:latin typeface="Calibri"/>
                <a:cs typeface="Calibri"/>
              </a:rPr>
              <a:t>Identifying</a:t>
            </a:r>
            <a:r>
              <a:rPr sz="850" spc="13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51515"/>
                </a:solidFill>
                <a:latin typeface="Calibri"/>
                <a:cs typeface="Calibri"/>
              </a:rPr>
              <a:t>and</a:t>
            </a:r>
            <a:r>
              <a:rPr sz="850" spc="8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F0F0F"/>
                </a:solidFill>
                <a:latin typeface="Calibri"/>
                <a:cs typeface="Calibri"/>
              </a:rPr>
              <a:t>managing</a:t>
            </a:r>
            <a:r>
              <a:rPr sz="850" spc="11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anomalies</a:t>
            </a:r>
            <a:r>
              <a:rPr sz="850" spc="1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sz="850" spc="4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better</a:t>
            </a:r>
            <a:r>
              <a:rPr sz="850" spc="1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data</a:t>
            </a:r>
            <a:r>
              <a:rPr sz="850" spc="8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integrity.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8044" y="1784365"/>
            <a:ext cx="3158490" cy="4191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850" spc="75" dirty="0">
                <a:solidFill>
                  <a:srgbClr val="5D1FCD"/>
                </a:solidFill>
                <a:latin typeface="Calibri"/>
                <a:cs typeface="Calibri"/>
              </a:rPr>
              <a:t>Feature</a:t>
            </a:r>
            <a:r>
              <a:rPr sz="850" spc="-5" dirty="0">
                <a:solidFill>
                  <a:srgbClr val="5D1FCD"/>
                </a:solidFill>
                <a:latin typeface="Calibri"/>
                <a:cs typeface="Calibri"/>
              </a:rPr>
              <a:t> </a:t>
            </a:r>
            <a:r>
              <a:rPr sz="850" spc="80" dirty="0">
                <a:solidFill>
                  <a:srgbClr val="5D18CD"/>
                </a:solidFill>
                <a:latin typeface="Calibri"/>
                <a:cs typeface="Calibri"/>
              </a:rPr>
              <a:t>Extraction</a:t>
            </a:r>
            <a:r>
              <a:rPr sz="850" spc="-55" dirty="0">
                <a:solidFill>
                  <a:srgbClr val="5D18CD"/>
                </a:solidFill>
                <a:latin typeface="Calibri"/>
                <a:cs typeface="Calibri"/>
              </a:rPr>
              <a:t> </a:t>
            </a:r>
            <a:r>
              <a:rPr sz="850" spc="80" dirty="0">
                <a:solidFill>
                  <a:srgbClr val="6021CF"/>
                </a:solidFill>
                <a:latin typeface="Calibri"/>
                <a:cs typeface="Calibri"/>
              </a:rPr>
              <a:t>from</a:t>
            </a:r>
            <a:r>
              <a:rPr sz="850" spc="15" dirty="0">
                <a:solidFill>
                  <a:srgbClr val="6021CF"/>
                </a:solidFill>
                <a:latin typeface="Calibri"/>
                <a:cs typeface="Calibri"/>
              </a:rPr>
              <a:t> </a:t>
            </a:r>
            <a:r>
              <a:rPr sz="850" spc="70" dirty="0">
                <a:solidFill>
                  <a:srgbClr val="571CC6"/>
                </a:solidFill>
                <a:latin typeface="Calibri"/>
                <a:cs typeface="Calibri"/>
              </a:rPr>
              <a:t>Dates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800" spc="30" dirty="0">
                <a:solidFill>
                  <a:srgbClr val="0F0F0F"/>
                </a:solidFill>
                <a:latin typeface="Calibri"/>
                <a:cs typeface="Calibri"/>
              </a:rPr>
              <a:t>Extracted </a:t>
            </a:r>
            <a:r>
              <a:rPr sz="800" spc="30" dirty="0">
                <a:solidFill>
                  <a:srgbClr val="111111"/>
                </a:solidFill>
                <a:latin typeface="Calibri"/>
                <a:cs typeface="Calibri"/>
              </a:rPr>
              <a:t>features</a:t>
            </a:r>
            <a:r>
              <a:rPr sz="800" spc="5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like</a:t>
            </a:r>
            <a:r>
              <a:rPr sz="800" spc="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31313"/>
                </a:solidFill>
                <a:latin typeface="Calibri"/>
                <a:cs typeface="Calibri"/>
              </a:rPr>
              <a:t>weekdays,</a:t>
            </a:r>
            <a:r>
              <a:rPr sz="800" spc="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31313"/>
                </a:solidFill>
                <a:latin typeface="Calibri"/>
                <a:cs typeface="Calibri"/>
              </a:rPr>
              <a:t>weekends,</a:t>
            </a:r>
            <a:r>
              <a:rPr sz="800" spc="1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11111"/>
                </a:solidFill>
                <a:latin typeface="Calibri"/>
                <a:cs typeface="Calibri"/>
              </a:rPr>
              <a:t>and</a:t>
            </a:r>
            <a:r>
              <a:rPr sz="800" spc="8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31313"/>
                </a:solidFill>
                <a:latin typeface="Calibri"/>
                <a:cs typeface="Calibri"/>
              </a:rPr>
              <a:t>holiday</a:t>
            </a:r>
            <a:r>
              <a:rPr sz="800" spc="6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F0F0F"/>
                </a:solidFill>
                <a:latin typeface="Calibri"/>
                <a:cs typeface="Calibri"/>
              </a:rPr>
              <a:t>indicators.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6977" y="2267092"/>
            <a:ext cx="2936240" cy="4241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950" spc="20" dirty="0">
                <a:solidFill>
                  <a:srgbClr val="131313"/>
                </a:solidFill>
                <a:latin typeface="Calibri"/>
                <a:cs typeface="Calibri"/>
              </a:rPr>
              <a:t>Holiday</a:t>
            </a:r>
            <a:r>
              <a:rPr sz="950" spc="9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50" spc="20" dirty="0">
                <a:solidFill>
                  <a:srgbClr val="111111"/>
                </a:solidFill>
                <a:latin typeface="Calibri"/>
                <a:cs typeface="Calibri"/>
              </a:rPr>
              <a:t>Impact</a:t>
            </a:r>
            <a:r>
              <a:rPr sz="950" spc="1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131313"/>
                </a:solidFill>
                <a:latin typeface="Calibri"/>
                <a:cs typeface="Calibri"/>
              </a:rPr>
              <a:t>Indicators</a:t>
            </a:r>
            <a:endParaRPr sz="9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75"/>
              </a:spcBef>
            </a:pP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Marking</a:t>
            </a:r>
            <a:r>
              <a:rPr sz="800" spc="1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55" dirty="0">
                <a:solidFill>
                  <a:srgbClr val="111111"/>
                </a:solidFill>
                <a:latin typeface="Calibri"/>
                <a:cs typeface="Calibri"/>
              </a:rPr>
              <a:t>days</a:t>
            </a:r>
            <a:r>
              <a:rPr sz="800" spc="7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before/after</a:t>
            </a:r>
            <a:r>
              <a:rPr sz="800" spc="14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F0F0F"/>
                </a:solidFill>
                <a:latin typeface="Calibri"/>
                <a:cs typeface="Calibri"/>
              </a:rPr>
              <a:t>holidays</a:t>
            </a:r>
            <a:r>
              <a:rPr sz="800" spc="114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F0F0F"/>
                </a:solidFill>
                <a:latin typeface="Calibri"/>
                <a:cs typeface="Calibri"/>
              </a:rPr>
              <a:t>to</a:t>
            </a:r>
            <a:r>
              <a:rPr sz="800" spc="10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F0F0F"/>
                </a:solidFill>
                <a:latin typeface="Calibri"/>
                <a:cs typeface="Calibri"/>
              </a:rPr>
              <a:t>capture</a:t>
            </a:r>
            <a:r>
              <a:rPr sz="800" spc="9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F0F0F"/>
                </a:solidFill>
                <a:latin typeface="Calibri"/>
                <a:cs typeface="Calibri"/>
              </a:rPr>
              <a:t>seasonal</a:t>
            </a:r>
            <a:r>
              <a:rPr sz="800" spc="7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trends.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6977" y="2757820"/>
            <a:ext cx="3449320" cy="9118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950" spc="10" dirty="0">
                <a:solidFill>
                  <a:srgbClr val="111111"/>
                </a:solidFill>
                <a:latin typeface="Calibri"/>
                <a:cs typeface="Calibri"/>
              </a:rPr>
              <a:t>Month</a:t>
            </a:r>
            <a:r>
              <a:rPr sz="950" spc="5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0F0F0F"/>
                </a:solidFill>
                <a:latin typeface="Calibri"/>
                <a:cs typeface="Calibri"/>
              </a:rPr>
              <a:t>Position</a:t>
            </a:r>
            <a:r>
              <a:rPr sz="950" spc="8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131313"/>
                </a:solidFill>
                <a:latin typeface="Calibri"/>
                <a:cs typeface="Calibri"/>
              </a:rPr>
              <a:t>Indicators</a:t>
            </a:r>
            <a:endParaRPr sz="9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75"/>
              </a:spcBef>
            </a:pP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Identifying</a:t>
            </a:r>
            <a:r>
              <a:rPr sz="800" spc="229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month</a:t>
            </a:r>
            <a:r>
              <a:rPr sz="800" spc="19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start,</a:t>
            </a:r>
            <a:r>
              <a:rPr sz="800" spc="1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mid,</a:t>
            </a:r>
            <a:r>
              <a:rPr sz="800" spc="1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sz="800" spc="24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end</a:t>
            </a:r>
            <a:r>
              <a:rPr sz="800" spc="19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sz="800" spc="18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trend</a:t>
            </a:r>
            <a:r>
              <a:rPr sz="800" spc="16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31313"/>
                </a:solidFill>
                <a:latin typeface="Calibri"/>
                <a:cs typeface="Calibri"/>
              </a:rPr>
              <a:t>analysis.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0F0F0F"/>
                </a:solidFill>
                <a:latin typeface="Calibri"/>
                <a:cs typeface="Calibri"/>
              </a:rPr>
              <a:t>Data</a:t>
            </a:r>
            <a:r>
              <a:rPr sz="950" spc="-7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950" spc="45" dirty="0">
                <a:solidFill>
                  <a:srgbClr val="131313"/>
                </a:solidFill>
                <a:latin typeface="Calibri"/>
                <a:cs typeface="Calibri"/>
              </a:rPr>
              <a:t>Scaling</a:t>
            </a:r>
            <a:r>
              <a:rPr sz="950" spc="-1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111111"/>
                </a:solidFill>
                <a:latin typeface="Calibri"/>
                <a:cs typeface="Calibri"/>
              </a:rPr>
              <a:t>Techniques</a:t>
            </a:r>
            <a:endParaRPr sz="9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75"/>
              </a:spcBef>
            </a:pPr>
            <a:r>
              <a:rPr sz="800" spc="30" dirty="0">
                <a:solidFill>
                  <a:srgbClr val="0F0F0F"/>
                </a:solidFill>
                <a:latin typeface="Calibri"/>
                <a:cs typeface="Calibri"/>
              </a:rPr>
              <a:t>Using</a:t>
            </a:r>
            <a:r>
              <a:rPr sz="800" spc="8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11111"/>
                </a:solidFill>
                <a:latin typeface="Calibri"/>
                <a:cs typeface="Calibri"/>
              </a:rPr>
              <a:t>StandardScaler</a:t>
            </a:r>
            <a:r>
              <a:rPr sz="800" spc="7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51515"/>
                </a:solidFill>
                <a:latin typeface="Calibri"/>
                <a:cs typeface="Calibri"/>
              </a:rPr>
              <a:t>to</a:t>
            </a:r>
            <a:r>
              <a:rPr sz="800" spc="4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0F0F0F"/>
                </a:solidFill>
                <a:latin typeface="Calibri"/>
                <a:cs typeface="Calibri"/>
              </a:rPr>
              <a:t>normalize</a:t>
            </a:r>
            <a:r>
              <a:rPr sz="800" spc="10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31313"/>
                </a:solidFill>
                <a:latin typeface="Calibri"/>
                <a:cs typeface="Calibri"/>
              </a:rPr>
              <a:t>data</a:t>
            </a:r>
            <a:r>
              <a:rPr sz="800" spc="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sz="800" spc="5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31313"/>
                </a:solidFill>
                <a:latin typeface="Calibri"/>
                <a:cs typeface="Calibri"/>
              </a:rPr>
              <a:t>improved</a:t>
            </a:r>
            <a:r>
              <a:rPr sz="800" spc="10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11111"/>
                </a:solidFill>
                <a:latin typeface="Calibri"/>
                <a:cs typeface="Calibri"/>
              </a:rPr>
              <a:t>model</a:t>
            </a:r>
            <a:r>
              <a:rPr sz="800" spc="5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performance.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761" y="2345435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285" y="0"/>
                </a:lnTo>
              </a:path>
            </a:pathLst>
          </a:custGeom>
          <a:ln w="15240">
            <a:solidFill>
              <a:srgbClr val="571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9761" y="1619504"/>
            <a:ext cx="2024380" cy="6350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280"/>
              </a:lnSpc>
              <a:spcBef>
                <a:spcPts val="375"/>
              </a:spcBef>
            </a:pPr>
            <a:r>
              <a:rPr sz="2100" spc="-35" dirty="0">
                <a:solidFill>
                  <a:srgbClr val="111111"/>
                </a:solidFill>
                <a:latin typeface="Calibri"/>
                <a:cs typeface="Calibri"/>
              </a:rPr>
              <a:t>Building</a:t>
            </a:r>
            <a:r>
              <a:rPr sz="2100" spc="-4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100" spc="-30" dirty="0">
                <a:solidFill>
                  <a:srgbClr val="161616"/>
                </a:solidFill>
                <a:latin typeface="Calibri"/>
                <a:cs typeface="Calibri"/>
              </a:rPr>
              <a:t>a</a:t>
            </a:r>
            <a:r>
              <a:rPr sz="2100" spc="-1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111111"/>
                </a:solidFill>
                <a:latin typeface="Calibri"/>
                <a:cs typeface="Calibri"/>
              </a:rPr>
              <a:t>Machine </a:t>
            </a:r>
            <a:r>
              <a:rPr sz="2100" spc="-25" dirty="0">
                <a:solidFill>
                  <a:srgbClr val="131313"/>
                </a:solidFill>
                <a:latin typeface="Calibri"/>
                <a:cs typeface="Calibri"/>
              </a:rPr>
              <a:t>Learning</a:t>
            </a:r>
            <a:r>
              <a:rPr sz="2100" spc="-6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31313"/>
                </a:solidFill>
                <a:latin typeface="Calibri"/>
                <a:cs typeface="Calibri"/>
              </a:rPr>
              <a:t>Model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816" y="2467610"/>
            <a:ext cx="2145665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100"/>
              </a:spcBef>
            </a:pPr>
            <a:r>
              <a:rPr sz="1050" dirty="0">
                <a:solidFill>
                  <a:srgbClr val="414141"/>
                </a:solidFill>
                <a:latin typeface="Calibri"/>
                <a:cs typeface="Calibri"/>
              </a:rPr>
              <a:t>Insights</a:t>
            </a:r>
            <a:r>
              <a:rPr sz="1050" spc="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444444"/>
                </a:solidFill>
                <a:latin typeface="Calibri"/>
                <a:cs typeface="Calibri"/>
              </a:rPr>
              <a:t>from</a:t>
            </a:r>
            <a:r>
              <a:rPr sz="1050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424242"/>
                </a:solidFill>
                <a:latin typeface="Calibri"/>
                <a:cs typeface="Calibri"/>
              </a:rPr>
              <a:t>Random</a:t>
            </a:r>
            <a:r>
              <a:rPr sz="1050" spc="-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424242"/>
                </a:solidFill>
                <a:latin typeface="Calibri"/>
                <a:cs typeface="Calibri"/>
              </a:rPr>
              <a:t>Forest</a:t>
            </a:r>
            <a:r>
              <a:rPr sz="1050" spc="1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444444"/>
                </a:solidFill>
                <a:latin typeface="Calibri"/>
                <a:cs typeface="Calibri"/>
              </a:rPr>
              <a:t>Regressor </a:t>
            </a:r>
            <a:r>
              <a:rPr sz="1050" spc="-10" dirty="0">
                <a:solidFill>
                  <a:srgbClr val="414141"/>
                </a:solidFill>
                <a:latin typeface="Calibri"/>
                <a:cs typeface="Calibri"/>
              </a:rPr>
              <a:t>Implementation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9619" y="1304155"/>
            <a:ext cx="4153535" cy="5746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53035" indent="-140335">
              <a:lnSpc>
                <a:spcPct val="100000"/>
              </a:lnSpc>
              <a:spcBef>
                <a:spcPts val="585"/>
              </a:spcBef>
              <a:buClr>
                <a:srgbClr val="6413E2"/>
              </a:buClr>
              <a:buChar char="•"/>
              <a:tabLst>
                <a:tab pos="153035" algn="l"/>
              </a:tabLst>
            </a:pPr>
            <a:r>
              <a:rPr sz="1000" dirty="0">
                <a:solidFill>
                  <a:srgbClr val="131313"/>
                </a:solidFill>
                <a:latin typeface="Calibri"/>
                <a:cs typeface="Calibri"/>
              </a:rPr>
              <a:t>Machine</a:t>
            </a:r>
            <a:r>
              <a:rPr sz="1000" spc="5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11111"/>
                </a:solidFill>
                <a:latin typeface="Calibri"/>
                <a:cs typeface="Calibri"/>
              </a:rPr>
              <a:t>Learning </a:t>
            </a:r>
            <a:r>
              <a:rPr sz="1000" dirty="0">
                <a:solidFill>
                  <a:srgbClr val="131313"/>
                </a:solidFill>
                <a:latin typeface="Calibri"/>
                <a:cs typeface="Calibri"/>
              </a:rPr>
              <a:t>Model</a:t>
            </a:r>
            <a:r>
              <a:rPr sz="1000" spc="-8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11111"/>
                </a:solidFill>
                <a:latin typeface="Calibri"/>
                <a:cs typeface="Calibri"/>
              </a:rPr>
              <a:t>Development</a:t>
            </a:r>
            <a:endParaRPr sz="1000">
              <a:latin typeface="Calibri"/>
              <a:cs typeface="Calibri"/>
            </a:endParaRPr>
          </a:p>
          <a:p>
            <a:pPr marL="153670" marR="5080" indent="1905">
              <a:lnSpc>
                <a:spcPct val="117600"/>
              </a:lnSpc>
              <a:spcBef>
                <a:spcPts val="235"/>
              </a:spcBef>
            </a:pPr>
            <a:r>
              <a:rPr sz="850" dirty="0">
                <a:solidFill>
                  <a:srgbClr val="0F0F0F"/>
                </a:solidFill>
                <a:latin typeface="Calibri"/>
                <a:cs typeface="Calibri"/>
              </a:rPr>
              <a:t>Developed</a:t>
            </a:r>
            <a:r>
              <a:rPr sz="850" spc="14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r>
              <a:rPr sz="850" spc="6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Random</a:t>
            </a:r>
            <a:r>
              <a:rPr sz="850" spc="7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Forest</a:t>
            </a:r>
            <a:r>
              <a:rPr sz="850" spc="1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Regressor</a:t>
            </a:r>
            <a:r>
              <a:rPr sz="850" spc="1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model</a:t>
            </a:r>
            <a:r>
              <a:rPr sz="850" spc="7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leveraging</a:t>
            </a:r>
            <a:r>
              <a:rPr sz="850" spc="9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Sklearn</a:t>
            </a:r>
            <a:r>
              <a:rPr sz="850" spc="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Pipelines</a:t>
            </a:r>
            <a:r>
              <a:rPr sz="850" spc="8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sz="850" spc="8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efficient</a:t>
            </a:r>
            <a:r>
              <a:rPr sz="85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data</a:t>
            </a:r>
            <a:r>
              <a:rPr sz="850" spc="1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0F0F0F"/>
                </a:solidFill>
                <a:latin typeface="Calibri"/>
                <a:cs typeface="Calibri"/>
              </a:rPr>
              <a:t>processing.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9619" y="1947283"/>
            <a:ext cx="4290695" cy="5778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53035" indent="-140335">
              <a:lnSpc>
                <a:spcPct val="100000"/>
              </a:lnSpc>
              <a:spcBef>
                <a:spcPts val="585"/>
              </a:spcBef>
              <a:buClr>
                <a:srgbClr val="6016D8"/>
              </a:buClr>
              <a:buChar char="•"/>
              <a:tabLst>
                <a:tab pos="153035" algn="l"/>
              </a:tabLst>
            </a:pPr>
            <a:r>
              <a:rPr sz="1000" spc="20" dirty="0">
                <a:solidFill>
                  <a:srgbClr val="131313"/>
                </a:solidFill>
                <a:latin typeface="Calibri"/>
                <a:cs typeface="Calibri"/>
              </a:rPr>
              <a:t>Loss</a:t>
            </a:r>
            <a:r>
              <a:rPr sz="1000" spc="-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131313"/>
                </a:solidFill>
                <a:latin typeface="Calibri"/>
                <a:cs typeface="Calibri"/>
              </a:rPr>
              <a:t>Function</a:t>
            </a:r>
            <a:r>
              <a:rPr sz="1000" spc="4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31313"/>
                </a:solidFill>
                <a:latin typeface="Calibri"/>
                <a:cs typeface="Calibri"/>
              </a:rPr>
              <a:t>Selection</a:t>
            </a:r>
            <a:endParaRPr sz="1000">
              <a:latin typeface="Calibri"/>
              <a:cs typeface="Calibri"/>
            </a:endParaRPr>
          </a:p>
          <a:p>
            <a:pPr marL="156210" marR="5080" indent="-1905">
              <a:lnSpc>
                <a:spcPct val="120000"/>
              </a:lnSpc>
              <a:spcBef>
                <a:spcPts val="210"/>
              </a:spcBef>
            </a:pP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Selected</a:t>
            </a:r>
            <a:r>
              <a:rPr sz="850" spc="9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Mean</a:t>
            </a:r>
            <a:r>
              <a:rPr sz="850" spc="1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61616"/>
                </a:solidFill>
                <a:latin typeface="Calibri"/>
                <a:cs typeface="Calibri"/>
              </a:rPr>
              <a:t>Squared</a:t>
            </a:r>
            <a:r>
              <a:rPr sz="850" spc="5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Error</a:t>
            </a:r>
            <a:r>
              <a:rPr sz="850" spc="10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(MSE}</a:t>
            </a:r>
            <a:r>
              <a:rPr sz="850" spc="16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D1D1D"/>
                </a:solidFill>
                <a:latin typeface="Calibri"/>
                <a:cs typeface="Calibri"/>
              </a:rPr>
              <a:t>as</a:t>
            </a:r>
            <a:r>
              <a:rPr sz="850" spc="120" dirty="0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850" spc="6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loss</a:t>
            </a:r>
            <a:r>
              <a:rPr sz="850" spc="1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function</a:t>
            </a:r>
            <a:r>
              <a:rPr sz="850" spc="1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61616"/>
                </a:solidFill>
                <a:latin typeface="Calibri"/>
                <a:cs typeface="Calibri"/>
              </a:rPr>
              <a:t>to</a:t>
            </a:r>
            <a:r>
              <a:rPr sz="850" spc="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achieve</a:t>
            </a:r>
            <a:r>
              <a:rPr sz="850" spc="9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precise</a:t>
            </a:r>
            <a:r>
              <a:rPr sz="850" spc="10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51515"/>
                </a:solidFill>
                <a:latin typeface="Calibri"/>
                <a:cs typeface="Calibri"/>
              </a:rPr>
              <a:t>and</a:t>
            </a:r>
            <a:r>
              <a:rPr sz="850" spc="7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accurate</a:t>
            </a:r>
            <a:r>
              <a:rPr sz="85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31313"/>
                </a:solidFill>
                <a:latin typeface="Calibri"/>
                <a:cs typeface="Calibri"/>
              </a:rPr>
              <a:t>predictions.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9619" y="2590411"/>
            <a:ext cx="3820160" cy="5803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53035" indent="-140335">
              <a:lnSpc>
                <a:spcPct val="100000"/>
              </a:lnSpc>
              <a:spcBef>
                <a:spcPts val="585"/>
              </a:spcBef>
              <a:buClr>
                <a:srgbClr val="5D18DA"/>
              </a:buClr>
              <a:buChar char="•"/>
              <a:tabLst>
                <a:tab pos="153035" algn="l"/>
              </a:tabLst>
            </a:pPr>
            <a:r>
              <a:rPr sz="1000" dirty="0">
                <a:solidFill>
                  <a:srgbClr val="131313"/>
                </a:solidFill>
                <a:latin typeface="Calibri"/>
                <a:cs typeface="Calibri"/>
              </a:rPr>
              <a:t>Feature</a:t>
            </a:r>
            <a:r>
              <a:rPr sz="1000" spc="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31313"/>
                </a:solidFill>
                <a:latin typeface="Calibri"/>
                <a:cs typeface="Calibri"/>
              </a:rPr>
              <a:t>Importance</a:t>
            </a:r>
            <a:r>
              <a:rPr sz="1000" spc="10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11111"/>
                </a:solidFill>
                <a:latin typeface="Calibri"/>
                <a:cs typeface="Calibri"/>
              </a:rPr>
              <a:t>Analysis</a:t>
            </a:r>
            <a:endParaRPr sz="1000">
              <a:latin typeface="Calibri"/>
              <a:cs typeface="Calibri"/>
            </a:endParaRPr>
          </a:p>
          <a:p>
            <a:pPr marL="157480" marR="5080" indent="-4445">
              <a:lnSpc>
                <a:spcPct val="122400"/>
              </a:lnSpc>
              <a:spcBef>
                <a:spcPts val="185"/>
              </a:spcBef>
            </a:pPr>
            <a:r>
              <a:rPr sz="850" spc="10" dirty="0">
                <a:solidFill>
                  <a:srgbClr val="111111"/>
                </a:solidFill>
                <a:latin typeface="Calibri"/>
                <a:cs typeface="Calibri"/>
              </a:rPr>
              <a:t>Conducted</a:t>
            </a:r>
            <a:r>
              <a:rPr sz="850" spc="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51515"/>
                </a:solidFill>
                <a:latin typeface="Calibri"/>
                <a:cs typeface="Calibri"/>
              </a:rPr>
              <a:t>feature</a:t>
            </a:r>
            <a:r>
              <a:rPr sz="850" spc="1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131313"/>
                </a:solidFill>
                <a:latin typeface="Calibri"/>
                <a:cs typeface="Calibri"/>
              </a:rPr>
              <a:t>importance</a:t>
            </a:r>
            <a:r>
              <a:rPr sz="850" spc="9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111111"/>
                </a:solidFill>
                <a:latin typeface="Calibri"/>
                <a:cs typeface="Calibri"/>
              </a:rPr>
              <a:t>analysis</a:t>
            </a:r>
            <a:r>
              <a:rPr sz="850" spc="9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181818"/>
                </a:solidFill>
                <a:latin typeface="Calibri"/>
                <a:cs typeface="Calibri"/>
              </a:rPr>
              <a:t>to</a:t>
            </a:r>
            <a:r>
              <a:rPr sz="850" spc="6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131313"/>
                </a:solidFill>
                <a:latin typeface="Calibri"/>
                <a:cs typeface="Calibri"/>
              </a:rPr>
              <a:t>identify</a:t>
            </a:r>
            <a:r>
              <a:rPr sz="850" spc="8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sz="850" spc="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131313"/>
                </a:solidFill>
                <a:latin typeface="Calibri"/>
                <a:cs typeface="Calibri"/>
              </a:rPr>
              <a:t>understand</a:t>
            </a:r>
            <a:r>
              <a:rPr sz="850" spc="10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131313"/>
                </a:solidFill>
                <a:latin typeface="Calibri"/>
                <a:cs typeface="Calibri"/>
              </a:rPr>
              <a:t>key</a:t>
            </a:r>
            <a:r>
              <a:rPr sz="850" spc="6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drivers</a:t>
            </a:r>
            <a:r>
              <a:rPr sz="85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influencing</a:t>
            </a:r>
            <a:r>
              <a:rPr sz="850" spc="8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the</a:t>
            </a:r>
            <a:r>
              <a:rPr sz="850" spc="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model's</a:t>
            </a:r>
            <a:r>
              <a:rPr sz="850" spc="5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0F0F0F"/>
                </a:solidFill>
                <a:latin typeface="Calibri"/>
                <a:cs typeface="Calibri"/>
              </a:rPr>
              <a:t>predictions.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761" y="2430779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285" y="0"/>
                </a:lnTo>
              </a:path>
            </a:pathLst>
          </a:custGeom>
          <a:ln w="15240">
            <a:solidFill>
              <a:srgbClr val="5B1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9761" y="1701800"/>
            <a:ext cx="2712085" cy="63817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59"/>
              </a:spcBef>
            </a:pPr>
            <a:r>
              <a:rPr sz="2100" spc="-40" dirty="0">
                <a:solidFill>
                  <a:srgbClr val="131313"/>
                </a:solidFill>
                <a:latin typeface="Calibri"/>
                <a:cs typeface="Calibri"/>
              </a:rPr>
              <a:t>Innovative</a:t>
            </a:r>
            <a:r>
              <a:rPr sz="2100" spc="-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31313"/>
                </a:solidFill>
                <a:latin typeface="Calibri"/>
                <a:cs typeface="Calibri"/>
              </a:rPr>
              <a:t>Deep</a:t>
            </a:r>
            <a:r>
              <a:rPr sz="2100" spc="-12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31313"/>
                </a:solidFill>
                <a:latin typeface="Calibri"/>
                <a:cs typeface="Calibri"/>
              </a:rPr>
              <a:t>Learning </a:t>
            </a:r>
            <a:r>
              <a:rPr sz="2100" spc="-80" dirty="0">
                <a:solidFill>
                  <a:srgbClr val="151515"/>
                </a:solidFill>
                <a:latin typeface="Calibri"/>
                <a:cs typeface="Calibri"/>
              </a:rPr>
              <a:t>Model</a:t>
            </a:r>
            <a:r>
              <a:rPr sz="2100" spc="-4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31313"/>
                </a:solidFill>
                <a:latin typeface="Calibri"/>
                <a:cs typeface="Calibri"/>
              </a:rPr>
              <a:t>Development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349" y="2573020"/>
            <a:ext cx="25933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Key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techniques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24242"/>
                </a:solidFill>
                <a:latin typeface="Calibri"/>
                <a:cs typeface="Calibri"/>
              </a:rPr>
              <a:t>used</a:t>
            </a:r>
            <a:r>
              <a:rPr sz="1000" spc="8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24242"/>
                </a:solidFill>
                <a:latin typeface="Calibri"/>
                <a:cs typeface="Calibri"/>
              </a:rPr>
              <a:t>in</a:t>
            </a:r>
            <a:r>
              <a:rPr sz="1000" spc="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14141"/>
                </a:solidFill>
                <a:latin typeface="Calibri"/>
                <a:cs typeface="Calibri"/>
              </a:rPr>
              <a:t>LSTM</a:t>
            </a:r>
            <a:r>
              <a:rPr sz="1000" spc="1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Regression</a:t>
            </a:r>
            <a:r>
              <a:rPr sz="1000" spc="2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424242"/>
                </a:solidFill>
                <a:latin typeface="Calibri"/>
                <a:cs typeface="Calibri"/>
              </a:rPr>
              <a:t>Model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345" y="852880"/>
            <a:ext cx="1754505" cy="13112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900" spc="-50" dirty="0">
                <a:solidFill>
                  <a:srgbClr val="6215DB"/>
                </a:solidFill>
                <a:latin typeface="Calibri"/>
                <a:cs typeface="Calibri"/>
              </a:rPr>
              <a:t>6</a:t>
            </a:r>
            <a:endParaRPr sz="29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75"/>
              </a:spcBef>
            </a:pPr>
            <a:r>
              <a:rPr sz="1000" dirty="0">
                <a:solidFill>
                  <a:srgbClr val="111111"/>
                </a:solidFill>
                <a:latin typeface="Calibri"/>
                <a:cs typeface="Calibri"/>
              </a:rPr>
              <a:t>LSTM</a:t>
            </a:r>
            <a:r>
              <a:rPr sz="10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11111"/>
                </a:solidFill>
                <a:latin typeface="Calibri"/>
                <a:cs typeface="Calibri"/>
              </a:rPr>
              <a:t>Regression</a:t>
            </a:r>
            <a:r>
              <a:rPr sz="1000" spc="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31313"/>
                </a:solidFill>
                <a:latin typeface="Calibri"/>
                <a:cs typeface="Calibri"/>
              </a:rPr>
              <a:t>Model</a:t>
            </a:r>
            <a:endParaRPr sz="1000">
              <a:latin typeface="Calibri"/>
              <a:cs typeface="Calibri"/>
            </a:endParaRPr>
          </a:p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131313"/>
                </a:solidFill>
                <a:latin typeface="Calibri"/>
                <a:cs typeface="Calibri"/>
              </a:rPr>
              <a:t>Implementation</a:t>
            </a:r>
            <a:endParaRPr sz="1000">
              <a:latin typeface="Calibri"/>
              <a:cs typeface="Calibri"/>
            </a:endParaRPr>
          </a:p>
          <a:p>
            <a:pPr marL="29845" marR="5080" indent="1905">
              <a:lnSpc>
                <a:spcPct val="126200"/>
              </a:lnSpc>
              <a:spcBef>
                <a:spcPts val="215"/>
              </a:spcBef>
            </a:pPr>
            <a:r>
              <a:rPr sz="800" spc="10" dirty="0">
                <a:solidFill>
                  <a:srgbClr val="151515"/>
                </a:solidFill>
                <a:latin typeface="Calibri"/>
                <a:cs typeface="Calibri"/>
              </a:rPr>
              <a:t>Utilized</a:t>
            </a:r>
            <a:r>
              <a:rPr sz="800" spc="17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131313"/>
                </a:solidFill>
                <a:latin typeface="Calibri"/>
                <a:cs typeface="Calibri"/>
              </a:rPr>
              <a:t>LSTM</a:t>
            </a:r>
            <a:r>
              <a:rPr sz="800" spc="16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111111"/>
                </a:solidFill>
                <a:latin typeface="Calibri"/>
                <a:cs typeface="Calibri"/>
              </a:rPr>
              <a:t>regression</a:t>
            </a:r>
            <a:r>
              <a:rPr sz="800" spc="2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31313"/>
                </a:solidFill>
                <a:latin typeface="Calibri"/>
                <a:cs typeface="Calibri"/>
              </a:rPr>
              <a:t>model</a:t>
            </a:r>
            <a:r>
              <a:rPr sz="800" spc="5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131313"/>
                </a:solidFill>
                <a:latin typeface="Calibri"/>
                <a:cs typeface="Calibri"/>
              </a:rPr>
              <a:t>development</a:t>
            </a:r>
            <a:r>
              <a:rPr sz="800" spc="28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131313"/>
                </a:solidFill>
                <a:latin typeface="Calibri"/>
                <a:cs typeface="Calibri"/>
              </a:rPr>
              <a:t>through</a:t>
            </a:r>
            <a:r>
              <a:rPr sz="800" spc="19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111111"/>
                </a:solidFill>
                <a:latin typeface="Calibri"/>
                <a:cs typeface="Calibri"/>
              </a:rPr>
              <a:t>TensorFlow</a:t>
            </a:r>
            <a:r>
              <a:rPr sz="800" spc="24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131313"/>
                </a:solidFill>
                <a:latin typeface="Calibri"/>
                <a:cs typeface="Calibri"/>
              </a:rPr>
              <a:t>far</a:t>
            </a:r>
            <a:r>
              <a:rPr sz="800" spc="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11111"/>
                </a:solidFill>
                <a:latin typeface="Calibri"/>
                <a:cs typeface="Calibri"/>
              </a:rPr>
              <a:t>accurate</a:t>
            </a:r>
            <a:r>
              <a:rPr sz="800" spc="19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31313"/>
                </a:solidFill>
                <a:latin typeface="Calibri"/>
                <a:cs typeface="Calibri"/>
              </a:rPr>
              <a:t>predictions.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9675" y="2144267"/>
            <a:ext cx="2025650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20"/>
              </a:lnSpc>
              <a:spcBef>
                <a:spcPts val="100"/>
              </a:spcBef>
            </a:pPr>
            <a:r>
              <a:rPr sz="3800" spc="175" dirty="0">
                <a:solidFill>
                  <a:srgbClr val="6216DB"/>
                </a:solidFill>
                <a:latin typeface="Calibri"/>
                <a:cs typeface="Calibri"/>
              </a:rPr>
              <a:t>e</a:t>
            </a:r>
            <a:endParaRPr sz="3800">
              <a:latin typeface="Calibri"/>
              <a:cs typeface="Calibri"/>
            </a:endParaRPr>
          </a:p>
          <a:p>
            <a:pPr marL="34925">
              <a:lnSpc>
                <a:spcPts val="1100"/>
              </a:lnSpc>
            </a:pPr>
            <a:r>
              <a:rPr sz="950" b="1" dirty="0">
                <a:solidFill>
                  <a:srgbClr val="131313"/>
                </a:solidFill>
                <a:latin typeface="Calibri"/>
                <a:cs typeface="Calibri"/>
              </a:rPr>
              <a:t>Data</a:t>
            </a:r>
            <a:r>
              <a:rPr sz="950" b="1" spc="1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50" b="1" dirty="0">
                <a:solidFill>
                  <a:srgbClr val="111111"/>
                </a:solidFill>
                <a:latin typeface="Calibri"/>
                <a:cs typeface="Calibri"/>
              </a:rPr>
              <a:t>Scaling</a:t>
            </a:r>
            <a:r>
              <a:rPr sz="950" b="1" spc="18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50" b="1" spc="-10" dirty="0">
                <a:solidFill>
                  <a:srgbClr val="111111"/>
                </a:solidFill>
                <a:latin typeface="Calibri"/>
                <a:cs typeface="Calibri"/>
              </a:rPr>
              <a:t>Techniques</a:t>
            </a:r>
            <a:endParaRPr sz="950">
              <a:latin typeface="Calibri"/>
              <a:cs typeface="Calibri"/>
            </a:endParaRPr>
          </a:p>
          <a:p>
            <a:pPr marL="33020" marR="5080" indent="635">
              <a:lnSpc>
                <a:spcPct val="125000"/>
              </a:lnSpc>
              <a:spcBef>
                <a:spcPts val="229"/>
              </a:spcBef>
            </a:pPr>
            <a:r>
              <a:rPr sz="800" spc="55" dirty="0">
                <a:solidFill>
                  <a:srgbClr val="131313"/>
                </a:solidFill>
                <a:latin typeface="Calibri"/>
                <a:cs typeface="Calibri"/>
              </a:rPr>
              <a:t>Scaled</a:t>
            </a:r>
            <a:r>
              <a:rPr sz="800" spc="1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data</a:t>
            </a:r>
            <a:r>
              <a:rPr sz="800" spc="7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51515"/>
                </a:solidFill>
                <a:latin typeface="Calibri"/>
                <a:cs typeface="Calibri"/>
              </a:rPr>
              <a:t>to</a:t>
            </a:r>
            <a:r>
              <a:rPr sz="800" spc="7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a</a:t>
            </a:r>
            <a:r>
              <a:rPr sz="800" spc="9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range</a:t>
            </a:r>
            <a:r>
              <a:rPr sz="800" spc="9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of</a:t>
            </a:r>
            <a:r>
              <a:rPr sz="800" spc="10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(-1,</a:t>
            </a:r>
            <a:r>
              <a:rPr sz="800" spc="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1)</a:t>
            </a:r>
            <a:r>
              <a:rPr sz="800" spc="9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F0F0F"/>
                </a:solidFill>
                <a:latin typeface="Calibri"/>
                <a:cs typeface="Calibri"/>
              </a:rPr>
              <a:t>to</a:t>
            </a:r>
            <a:r>
              <a:rPr sz="800" spc="11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enhance</a:t>
            </a:r>
            <a:r>
              <a:rPr sz="80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convergence</a:t>
            </a:r>
            <a:r>
              <a:rPr sz="800" spc="19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during</a:t>
            </a:r>
            <a:r>
              <a:rPr sz="800" spc="18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31313"/>
                </a:solidFill>
                <a:latin typeface="Calibri"/>
                <a:cs typeface="Calibri"/>
              </a:rPr>
              <a:t>training</a:t>
            </a:r>
            <a:r>
              <a:rPr sz="800" spc="114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31313"/>
                </a:solidFill>
                <a:latin typeface="Calibri"/>
                <a:cs typeface="Calibri"/>
              </a:rPr>
              <a:t>processes.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1008" y="766571"/>
            <a:ext cx="192405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100"/>
              </a:spcBef>
            </a:pPr>
            <a:r>
              <a:rPr sz="3800" spc="250" dirty="0">
                <a:solidFill>
                  <a:srgbClr val="6015E1"/>
                </a:solidFill>
                <a:latin typeface="Calibri"/>
                <a:cs typeface="Calibri"/>
              </a:rPr>
              <a:t>e</a:t>
            </a:r>
            <a:endParaRPr sz="3800">
              <a:latin typeface="Calibri"/>
              <a:cs typeface="Calibri"/>
            </a:endParaRPr>
          </a:p>
          <a:p>
            <a:pPr marL="36830">
              <a:lnSpc>
                <a:spcPts val="1080"/>
              </a:lnSpc>
            </a:pPr>
            <a:r>
              <a:rPr sz="900" b="1" spc="60" dirty="0">
                <a:solidFill>
                  <a:srgbClr val="111111"/>
                </a:solidFill>
                <a:latin typeface="Calibri"/>
                <a:cs typeface="Calibri"/>
              </a:rPr>
              <a:t>Time-</a:t>
            </a:r>
            <a:r>
              <a:rPr sz="900" b="1" spc="55" dirty="0">
                <a:solidFill>
                  <a:srgbClr val="111111"/>
                </a:solidFill>
                <a:latin typeface="Calibri"/>
                <a:cs typeface="Calibri"/>
              </a:rPr>
              <a:t>Series</a:t>
            </a:r>
            <a:r>
              <a:rPr sz="900" b="1" spc="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b="1" spc="50" dirty="0">
                <a:solidFill>
                  <a:srgbClr val="111111"/>
                </a:solidFill>
                <a:latin typeface="Calibri"/>
                <a:cs typeface="Calibri"/>
              </a:rPr>
              <a:t>Data</a:t>
            </a:r>
            <a:r>
              <a:rPr sz="900" b="1" spc="-10" dirty="0">
                <a:solidFill>
                  <a:srgbClr val="111111"/>
                </a:solidFill>
                <a:latin typeface="Calibri"/>
                <a:cs typeface="Calibri"/>
              </a:rPr>
              <a:t> Transformation</a:t>
            </a:r>
            <a:endParaRPr sz="900">
              <a:latin typeface="Calibri"/>
              <a:cs typeface="Calibri"/>
            </a:endParaRPr>
          </a:p>
          <a:p>
            <a:pPr marL="33020" marR="5080" indent="3810">
              <a:lnSpc>
                <a:spcPct val="126299"/>
              </a:lnSpc>
              <a:spcBef>
                <a:spcPts val="229"/>
              </a:spcBef>
            </a:pP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Transformed</a:t>
            </a:r>
            <a:r>
              <a:rPr sz="800" spc="2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raw</a:t>
            </a:r>
            <a:r>
              <a:rPr sz="800" spc="16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time—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series</a:t>
            </a:r>
            <a:r>
              <a:rPr sz="800" spc="17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50" dirty="0">
                <a:solidFill>
                  <a:srgbClr val="111111"/>
                </a:solidFill>
                <a:latin typeface="Calibri"/>
                <a:cs typeface="Calibri"/>
              </a:rPr>
              <a:t>data</a:t>
            </a:r>
            <a:r>
              <a:rPr sz="800" spc="114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1313"/>
                </a:solidFill>
                <a:latin typeface="Calibri"/>
                <a:cs typeface="Calibri"/>
              </a:rPr>
              <a:t>into</a:t>
            </a:r>
            <a:r>
              <a:rPr sz="800" spc="9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-50" dirty="0">
                <a:solidFill>
                  <a:srgbClr val="111111"/>
                </a:solidFill>
                <a:latin typeface="Calibri"/>
                <a:cs typeface="Calibri"/>
              </a:rPr>
              <a:t>a</a:t>
            </a:r>
            <a:r>
              <a:rPr sz="800" spc="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0F0F0F"/>
                </a:solidFill>
                <a:latin typeface="Calibri"/>
                <a:cs typeface="Calibri"/>
              </a:rPr>
              <a:t>supervised</a:t>
            </a:r>
            <a:r>
              <a:rPr sz="800" spc="4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11111"/>
                </a:solidFill>
                <a:latin typeface="Calibri"/>
                <a:cs typeface="Calibri"/>
              </a:rPr>
              <a:t>learning</a:t>
            </a:r>
            <a:r>
              <a:rPr sz="800" spc="7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0F0F0F"/>
                </a:solidFill>
                <a:latin typeface="Calibri"/>
                <a:cs typeface="Calibri"/>
              </a:rPr>
              <a:t>format</a:t>
            </a:r>
            <a:r>
              <a:rPr sz="800" spc="3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0F0F0F"/>
                </a:solidFill>
                <a:latin typeface="Calibri"/>
                <a:cs typeface="Calibri"/>
              </a:rPr>
              <a:t>for</a:t>
            </a:r>
            <a:r>
              <a:rPr sz="800" spc="5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effective</a:t>
            </a:r>
            <a:r>
              <a:rPr sz="80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analysis.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1008" y="2144267"/>
            <a:ext cx="2078355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20"/>
              </a:lnSpc>
              <a:spcBef>
                <a:spcPts val="100"/>
              </a:spcBef>
            </a:pPr>
            <a:r>
              <a:rPr sz="3800" spc="155" dirty="0">
                <a:solidFill>
                  <a:srgbClr val="6413DF"/>
                </a:solidFill>
                <a:latin typeface="Calibri"/>
                <a:cs typeface="Calibri"/>
              </a:rPr>
              <a:t>e</a:t>
            </a:r>
            <a:endParaRPr sz="3800">
              <a:latin typeface="Calibri"/>
              <a:cs typeface="Calibri"/>
            </a:endParaRPr>
          </a:p>
          <a:p>
            <a:pPr marL="36195">
              <a:lnSpc>
                <a:spcPts val="1100"/>
              </a:lnSpc>
            </a:pPr>
            <a:r>
              <a:rPr sz="950" b="1" spc="20" dirty="0">
                <a:solidFill>
                  <a:srgbClr val="0F0F0F"/>
                </a:solidFill>
                <a:latin typeface="Calibri"/>
                <a:cs typeface="Calibri"/>
              </a:rPr>
              <a:t>Autocorrelation</a:t>
            </a:r>
            <a:r>
              <a:rPr sz="950" b="1" spc="-7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950" b="1" spc="-10" dirty="0">
                <a:solidFill>
                  <a:srgbClr val="111111"/>
                </a:solidFill>
                <a:latin typeface="Calibri"/>
                <a:cs typeface="Calibri"/>
              </a:rPr>
              <a:t>Analysis</a:t>
            </a:r>
            <a:endParaRPr sz="950">
              <a:latin typeface="Calibri"/>
              <a:cs typeface="Calibri"/>
            </a:endParaRPr>
          </a:p>
          <a:p>
            <a:pPr marL="33020" marR="5080" indent="1905">
              <a:lnSpc>
                <a:spcPct val="125000"/>
              </a:lnSpc>
              <a:spcBef>
                <a:spcPts val="229"/>
              </a:spcBef>
            </a:pP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Improved</a:t>
            </a:r>
            <a:r>
              <a:rPr sz="800" spc="18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11111"/>
                </a:solidFill>
                <a:latin typeface="Calibri"/>
                <a:cs typeface="Calibri"/>
              </a:rPr>
              <a:t>model</a:t>
            </a:r>
            <a:r>
              <a:rPr sz="800" spc="17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55" dirty="0">
                <a:solidFill>
                  <a:srgbClr val="131313"/>
                </a:solidFill>
                <a:latin typeface="Calibri"/>
                <a:cs typeface="Calibri"/>
              </a:rPr>
              <a:t>accuracy</a:t>
            </a:r>
            <a:r>
              <a:rPr sz="800" spc="17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60" dirty="0">
                <a:solidFill>
                  <a:srgbClr val="161616"/>
                </a:solidFill>
                <a:latin typeface="Calibri"/>
                <a:cs typeface="Calibri"/>
              </a:rPr>
              <a:t>by</a:t>
            </a:r>
            <a:r>
              <a:rPr sz="800" spc="10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31313"/>
                </a:solidFill>
                <a:latin typeface="Calibri"/>
                <a:cs typeface="Calibri"/>
              </a:rPr>
              <a:t>analyzing</a:t>
            </a:r>
            <a:r>
              <a:rPr sz="800" spc="30" dirty="0">
                <a:solidFill>
                  <a:srgbClr val="131313"/>
                </a:solidFill>
                <a:latin typeface="Calibri"/>
                <a:cs typeface="Calibri"/>
              </a:rPr>
              <a:t> autocorrelation</a:t>
            </a:r>
            <a:r>
              <a:rPr sz="800" spc="-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61616"/>
                </a:solidFill>
                <a:latin typeface="Calibri"/>
                <a:cs typeface="Calibri"/>
              </a:rPr>
              <a:t>patterns</a:t>
            </a:r>
            <a:r>
              <a:rPr sz="800" spc="8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within</a:t>
            </a:r>
            <a:r>
              <a:rPr sz="800" spc="8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800" spc="6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11111"/>
                </a:solidFill>
                <a:latin typeface="Calibri"/>
                <a:cs typeface="Calibri"/>
              </a:rPr>
              <a:t>dataset.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62476" cy="4572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791618" y="659891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285" y="0"/>
                </a:lnTo>
              </a:path>
            </a:pathLst>
          </a:custGeom>
          <a:ln w="15240">
            <a:solidFill>
              <a:srgbClr val="571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619427" y="4181855"/>
            <a:ext cx="1353185" cy="219710"/>
            <a:chOff x="6619427" y="4181855"/>
            <a:chExt cx="1353185" cy="219710"/>
          </a:xfrm>
        </p:grpSpPr>
        <p:pic>
          <p:nvPicPr>
            <p:cNvPr id="5" name="object 5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7333" y="4251959"/>
              <a:ext cx="1228190" cy="76200"/>
            </a:xfrm>
            <a:prstGeom prst="rect">
              <a:avLst/>
            </a:prstGeom>
          </p:spPr>
        </p:pic>
        <p:pic>
          <p:nvPicPr>
            <p:cNvPr id="6" name="object 6">
              <a:hlinkClick r:id="rId3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9427" y="4181855"/>
              <a:ext cx="1353143" cy="21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3005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Effective</a:t>
            </a:r>
            <a:r>
              <a:rPr sz="2100" spc="-160" dirty="0"/>
              <a:t> </a:t>
            </a:r>
            <a:r>
              <a:rPr sz="2100" spc="-65" dirty="0"/>
              <a:t>Model</a:t>
            </a:r>
            <a:r>
              <a:rPr sz="2100" spc="-145" dirty="0"/>
              <a:t> </a:t>
            </a:r>
            <a:r>
              <a:rPr sz="2100" spc="-25" dirty="0">
                <a:solidFill>
                  <a:srgbClr val="111111"/>
                </a:solidFill>
              </a:rPr>
              <a:t>Deployment</a:t>
            </a:r>
            <a:r>
              <a:rPr sz="2100" spc="40" dirty="0">
                <a:solidFill>
                  <a:srgbClr val="111111"/>
                </a:solidFill>
              </a:rPr>
              <a:t> </a:t>
            </a:r>
            <a:r>
              <a:rPr sz="2100" spc="-10" dirty="0"/>
              <a:t>Strategies</a:t>
            </a:r>
            <a:endParaRPr sz="2100"/>
          </a:p>
        </p:txBody>
      </p:sp>
      <p:sp>
        <p:nvSpPr>
          <p:cNvPr id="8" name="object 8"/>
          <p:cNvSpPr txBox="1"/>
          <p:nvPr/>
        </p:nvSpPr>
        <p:spPr>
          <a:xfrm>
            <a:off x="2766273" y="750823"/>
            <a:ext cx="2352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44444"/>
                </a:solidFill>
                <a:latin typeface="Calibri"/>
                <a:cs typeface="Calibri"/>
              </a:rPr>
              <a:t>Key</a:t>
            </a:r>
            <a:r>
              <a:rPr sz="900" spc="27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444444"/>
                </a:solidFill>
                <a:latin typeface="Calibri"/>
                <a:cs typeface="Calibri"/>
              </a:rPr>
              <a:t>Features</a:t>
            </a:r>
            <a:r>
              <a:rPr sz="900" spc="7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900" spc="65" dirty="0">
                <a:solidFill>
                  <a:srgbClr val="424242"/>
                </a:solidFill>
                <a:latin typeface="Calibri"/>
                <a:cs typeface="Calibri"/>
              </a:rPr>
              <a:t>and</a:t>
            </a:r>
            <a:r>
              <a:rPr sz="900" spc="11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424242"/>
                </a:solidFill>
                <a:latin typeface="Calibri"/>
                <a:cs typeface="Calibri"/>
              </a:rPr>
              <a:t>Strategies</a:t>
            </a:r>
            <a:r>
              <a:rPr sz="900" spc="1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44444"/>
                </a:solidFill>
                <a:latin typeface="Calibri"/>
                <a:cs typeface="Calibri"/>
              </a:rPr>
              <a:t>in</a:t>
            </a:r>
            <a:r>
              <a:rPr sz="900" spc="7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900" spc="40" dirty="0">
                <a:solidFill>
                  <a:srgbClr val="414141"/>
                </a:solidFill>
                <a:latin typeface="Calibri"/>
                <a:cs typeface="Calibri"/>
              </a:rPr>
              <a:t>Deployment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0289" y="1703133"/>
            <a:ext cx="3789045" cy="18796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900" spc="110" dirty="0">
                <a:solidFill>
                  <a:srgbClr val="6213DF"/>
                </a:solidFill>
                <a:latin typeface="Calibri"/>
                <a:cs typeface="Calibri"/>
              </a:rPr>
              <a:t>@</a:t>
            </a:r>
            <a:r>
              <a:rPr sz="900" spc="235" dirty="0">
                <a:solidFill>
                  <a:srgbClr val="6213DF"/>
                </a:solidFill>
                <a:latin typeface="Calibri"/>
                <a:cs typeface="Calibri"/>
              </a:rPr>
              <a:t>  </a:t>
            </a:r>
            <a:r>
              <a:rPr sz="900" spc="60" dirty="0">
                <a:solidFill>
                  <a:srgbClr val="5D1FBF"/>
                </a:solidFill>
                <a:latin typeface="Calibri"/>
                <a:cs typeface="Calibri"/>
              </a:rPr>
              <a:t>User-</a:t>
            </a:r>
            <a:r>
              <a:rPr sz="900" spc="55" dirty="0">
                <a:solidFill>
                  <a:srgbClr val="5D1FBF"/>
                </a:solidFill>
                <a:latin typeface="Calibri"/>
                <a:cs typeface="Calibri"/>
              </a:rPr>
              <a:t>Friendly</a:t>
            </a:r>
            <a:r>
              <a:rPr sz="900" spc="65" dirty="0">
                <a:solidFill>
                  <a:srgbClr val="5D1FBF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5D16D1"/>
                </a:solidFill>
                <a:latin typeface="Calibri"/>
                <a:cs typeface="Calibri"/>
              </a:rPr>
              <a:t>Web</a:t>
            </a:r>
            <a:r>
              <a:rPr sz="900" spc="55" dirty="0">
                <a:solidFill>
                  <a:srgbClr val="5B18CA"/>
                </a:solidFill>
                <a:latin typeface="Calibri"/>
                <a:cs typeface="Calibri"/>
              </a:rPr>
              <a:t>Application</a:t>
            </a:r>
            <a:endParaRPr sz="900">
              <a:latin typeface="Calibri"/>
              <a:cs typeface="Calibri"/>
            </a:endParaRPr>
          </a:p>
          <a:p>
            <a:pPr marL="238760">
              <a:lnSpc>
                <a:spcPct val="100000"/>
              </a:lnSpc>
              <a:spcBef>
                <a:spcPts val="459"/>
              </a:spcBef>
            </a:pPr>
            <a:r>
              <a:rPr sz="800" spc="20" dirty="0">
                <a:solidFill>
                  <a:srgbClr val="131313"/>
                </a:solidFill>
                <a:latin typeface="Calibri"/>
                <a:cs typeface="Calibri"/>
              </a:rPr>
              <a:t>Developed</a:t>
            </a:r>
            <a:r>
              <a:rPr sz="800" spc="15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r>
              <a:rPr sz="800" spc="7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seamless</a:t>
            </a:r>
            <a:r>
              <a:rPr sz="800" spc="1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31313"/>
                </a:solidFill>
                <a:latin typeface="Calibri"/>
                <a:cs typeface="Calibri"/>
              </a:rPr>
              <a:t>web</a:t>
            </a:r>
            <a:r>
              <a:rPr sz="800" spc="10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11111"/>
                </a:solidFill>
                <a:latin typeface="Calibri"/>
                <a:cs typeface="Calibri"/>
              </a:rPr>
              <a:t>app</a:t>
            </a:r>
            <a:r>
              <a:rPr sz="800" spc="1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31313"/>
                </a:solidFill>
                <a:latin typeface="Calibri"/>
                <a:cs typeface="Calibri"/>
              </a:rPr>
              <a:t>utilizing</a:t>
            </a:r>
            <a:r>
              <a:rPr sz="800" spc="7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31313"/>
                </a:solidFill>
                <a:latin typeface="Calibri"/>
                <a:cs typeface="Calibri"/>
              </a:rPr>
              <a:t>Flask</a:t>
            </a:r>
            <a:r>
              <a:rPr sz="800" spc="1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F0F0F"/>
                </a:solidFill>
                <a:latin typeface="Calibri"/>
                <a:cs typeface="Calibri"/>
              </a:rPr>
              <a:t>and</a:t>
            </a:r>
            <a:r>
              <a:rPr sz="800" spc="9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81818"/>
                </a:solidFill>
                <a:latin typeface="Calibri"/>
                <a:cs typeface="Calibri"/>
              </a:rPr>
              <a:t>Streamlit</a:t>
            </a:r>
            <a:r>
              <a:rPr sz="800" spc="16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sz="800" spc="9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00" spc="55" dirty="0">
                <a:solidFill>
                  <a:srgbClr val="151515"/>
                </a:solidFill>
                <a:latin typeface="Calibri"/>
                <a:cs typeface="Calibri"/>
              </a:rPr>
              <a:t>easy</a:t>
            </a:r>
            <a:r>
              <a:rPr sz="800" spc="10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00" spc="45" dirty="0">
                <a:solidFill>
                  <a:srgbClr val="161616"/>
                </a:solidFill>
                <a:latin typeface="Calibri"/>
                <a:cs typeface="Calibri"/>
              </a:rPr>
              <a:t>access.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160" dirty="0">
                <a:solidFill>
                  <a:srgbClr val="5E11DA"/>
                </a:solidFill>
                <a:latin typeface="Calibri"/>
                <a:cs typeface="Calibri"/>
              </a:rPr>
              <a:t>@</a:t>
            </a:r>
            <a:r>
              <a:rPr sz="900" spc="225" dirty="0">
                <a:solidFill>
                  <a:srgbClr val="5E11DA"/>
                </a:solidFill>
                <a:latin typeface="Calibri"/>
                <a:cs typeface="Calibri"/>
              </a:rPr>
              <a:t>  </a:t>
            </a:r>
            <a:r>
              <a:rPr sz="900" spc="40" dirty="0">
                <a:solidFill>
                  <a:srgbClr val="5E1AC6"/>
                </a:solidFill>
                <a:latin typeface="Calibri"/>
                <a:cs typeface="Calibri"/>
              </a:rPr>
              <a:t>Interactive</a:t>
            </a:r>
            <a:r>
              <a:rPr sz="900" spc="20" dirty="0">
                <a:solidFill>
                  <a:srgbClr val="5E1AC6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5621B1"/>
                </a:solidFill>
                <a:latin typeface="Calibri"/>
                <a:cs typeface="Calibri"/>
              </a:rPr>
              <a:t>CSV</a:t>
            </a:r>
            <a:r>
              <a:rPr sz="900" spc="120" dirty="0">
                <a:solidFill>
                  <a:srgbClr val="5621B1"/>
                </a:solidFill>
                <a:latin typeface="Calibri"/>
                <a:cs typeface="Calibri"/>
              </a:rPr>
              <a:t> </a:t>
            </a:r>
            <a:r>
              <a:rPr sz="900" spc="45" dirty="0">
                <a:solidFill>
                  <a:srgbClr val="5921BD"/>
                </a:solidFill>
                <a:latin typeface="Calibri"/>
                <a:cs typeface="Calibri"/>
              </a:rPr>
              <a:t>Upload</a:t>
            </a:r>
            <a:endParaRPr sz="90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434"/>
              </a:spcBef>
            </a:pP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Enabled</a:t>
            </a:r>
            <a:r>
              <a:rPr sz="850" spc="1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users</a:t>
            </a:r>
            <a:r>
              <a:rPr sz="850" spc="114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sz="850" spc="1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upload</a:t>
            </a:r>
            <a:r>
              <a:rPr sz="850" spc="114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61616"/>
                </a:solidFill>
                <a:latin typeface="Calibri"/>
                <a:cs typeface="Calibri"/>
              </a:rPr>
              <a:t>CSV</a:t>
            </a:r>
            <a:r>
              <a:rPr sz="850" spc="2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files</a:t>
            </a:r>
            <a:r>
              <a:rPr sz="850" spc="10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effortlessly</a:t>
            </a:r>
            <a:r>
              <a:rPr sz="850" spc="1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A1A1A"/>
                </a:solidFill>
                <a:latin typeface="Calibri"/>
                <a:cs typeface="Calibri"/>
              </a:rPr>
              <a:t>for</a:t>
            </a:r>
            <a:r>
              <a:rPr sz="850" spc="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data</a:t>
            </a:r>
            <a:r>
              <a:rPr sz="850" spc="9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31313"/>
                </a:solidFill>
                <a:latin typeface="Calibri"/>
                <a:cs typeface="Calibri"/>
              </a:rPr>
              <a:t>analysis.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85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</a:pPr>
            <a:r>
              <a:rPr sz="1000" dirty="0">
                <a:solidFill>
                  <a:srgbClr val="9564DD"/>
                </a:solidFill>
                <a:latin typeface="Calibri"/>
                <a:cs typeface="Calibri"/>
              </a:rPr>
              <a:t>Sales</a:t>
            </a:r>
            <a:r>
              <a:rPr sz="1000" spc="75" dirty="0">
                <a:solidFill>
                  <a:srgbClr val="9564DD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601CDB"/>
                </a:solidFill>
                <a:latin typeface="Calibri"/>
                <a:cs typeface="Calibri"/>
              </a:rPr>
              <a:t>and</a:t>
            </a:r>
            <a:r>
              <a:rPr sz="1000" spc="35" dirty="0">
                <a:solidFill>
                  <a:srgbClr val="601CD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5D28AC"/>
                </a:solidFill>
                <a:latin typeface="Calibri"/>
                <a:cs typeface="Calibri"/>
              </a:rPr>
              <a:t>Customer</a:t>
            </a:r>
            <a:r>
              <a:rPr sz="1000" spc="100" dirty="0">
                <a:solidFill>
                  <a:srgbClr val="5D28A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91CBF"/>
                </a:solidFill>
                <a:latin typeface="Calibri"/>
                <a:cs typeface="Calibri"/>
              </a:rPr>
              <a:t>Predictions</a:t>
            </a:r>
            <a:endParaRPr sz="1000">
              <a:latin typeface="Calibri"/>
              <a:cs typeface="Calibri"/>
            </a:endParaRPr>
          </a:p>
          <a:p>
            <a:pPr marL="237490">
              <a:lnSpc>
                <a:spcPct val="100000"/>
              </a:lnSpc>
              <a:spcBef>
                <a:spcPts val="340"/>
              </a:spcBef>
            </a:pPr>
            <a:r>
              <a:rPr sz="900" spc="-10" dirty="0">
                <a:solidFill>
                  <a:srgbClr val="131313"/>
                </a:solidFill>
                <a:latin typeface="Calibri"/>
                <a:cs typeface="Calibri"/>
              </a:rPr>
              <a:t>Displayed</a:t>
            </a:r>
            <a:r>
              <a:rPr sz="900" spc="4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predicted</a:t>
            </a:r>
            <a:r>
              <a:rPr sz="900" spc="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61616"/>
                </a:solidFill>
                <a:latin typeface="Calibri"/>
                <a:cs typeface="Calibri"/>
              </a:rPr>
              <a:t>sales</a:t>
            </a:r>
            <a:r>
              <a:rPr sz="9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31313"/>
                </a:solidFill>
                <a:latin typeface="Calibri"/>
                <a:cs typeface="Calibri"/>
              </a:rPr>
              <a:t>figures</a:t>
            </a:r>
            <a:r>
              <a:rPr sz="900" spc="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51515"/>
                </a:solidFill>
                <a:latin typeface="Calibri"/>
                <a:cs typeface="Calibri"/>
              </a:rPr>
              <a:t>and</a:t>
            </a:r>
            <a:r>
              <a:rPr sz="90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customer </a:t>
            </a:r>
            <a:r>
              <a:rPr sz="900" spc="-10" dirty="0">
                <a:solidFill>
                  <a:srgbClr val="111111"/>
                </a:solidFill>
                <a:latin typeface="Calibri"/>
                <a:cs typeface="Calibri"/>
              </a:rPr>
              <a:t>numbers</a:t>
            </a:r>
            <a:r>
              <a:rPr sz="900" spc="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C1C1C"/>
                </a:solidFill>
                <a:latin typeface="Calibri"/>
                <a:cs typeface="Calibri"/>
              </a:rPr>
              <a:t>in</a:t>
            </a:r>
            <a:r>
              <a:rPr sz="900" spc="-30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31313"/>
                </a:solidFill>
                <a:latin typeface="Calibri"/>
                <a:cs typeface="Calibri"/>
              </a:rPr>
              <a:t>real-time.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90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</a:pPr>
            <a:r>
              <a:rPr sz="1000" dirty="0">
                <a:solidFill>
                  <a:srgbClr val="806E7E"/>
                </a:solidFill>
                <a:latin typeface="Calibri"/>
                <a:cs typeface="Calibri"/>
              </a:rPr>
              <a:t>@</a:t>
            </a:r>
            <a:r>
              <a:rPr sz="1000" spc="185" dirty="0">
                <a:solidFill>
                  <a:srgbClr val="806E7E"/>
                </a:solidFill>
                <a:latin typeface="Calibri"/>
                <a:cs typeface="Calibri"/>
              </a:rPr>
              <a:t>  </a:t>
            </a:r>
            <a:r>
              <a:rPr sz="1000" spc="-10" dirty="0">
                <a:solidFill>
                  <a:srgbClr val="111111"/>
                </a:solidFill>
                <a:latin typeface="Calibri"/>
                <a:cs typeface="Calibri"/>
              </a:rPr>
              <a:t>MLFIow</a:t>
            </a:r>
            <a:r>
              <a:rPr sz="1000" spc="-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11111"/>
                </a:solidFill>
                <a:latin typeface="Calibri"/>
                <a:cs typeface="Calibri"/>
              </a:rPr>
              <a:t>Integration</a:t>
            </a:r>
            <a:endParaRPr sz="100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390"/>
              </a:spcBef>
            </a:pP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Incorporated</a:t>
            </a:r>
            <a:r>
              <a:rPr sz="850" spc="1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MLFIow</a:t>
            </a:r>
            <a:r>
              <a:rPr sz="850" spc="8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sz="850" spc="5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F0F0F"/>
                </a:solidFill>
                <a:latin typeface="Calibri"/>
                <a:cs typeface="Calibri"/>
              </a:rPr>
              <a:t>effective</a:t>
            </a:r>
            <a:r>
              <a:rPr sz="850" spc="8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model</a:t>
            </a:r>
            <a:r>
              <a:rPr sz="850" spc="8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version</a:t>
            </a:r>
            <a:r>
              <a:rPr sz="850" spc="1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control</a:t>
            </a:r>
            <a:r>
              <a:rPr sz="850" spc="9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and</a:t>
            </a:r>
            <a:r>
              <a:rPr sz="850" spc="9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tracking.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33" y="2825495"/>
            <a:ext cx="234666" cy="2590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3047" y="1618488"/>
            <a:ext cx="237714" cy="2590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1333" y="1618488"/>
            <a:ext cx="234666" cy="2590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Enhanced</a:t>
            </a:r>
            <a:r>
              <a:rPr spc="85" dirty="0"/>
              <a:t> </a:t>
            </a:r>
            <a:r>
              <a:rPr dirty="0">
                <a:solidFill>
                  <a:srgbClr val="111111"/>
                </a:solidFill>
              </a:rPr>
              <a:t>Forecasting</a:t>
            </a:r>
            <a:r>
              <a:rPr spc="200" dirty="0">
                <a:solidFill>
                  <a:srgbClr val="111111"/>
                </a:solidFill>
              </a:rPr>
              <a:t> </a:t>
            </a:r>
            <a:r>
              <a:rPr spc="75" dirty="0"/>
              <a:t>Accuracy</a:t>
            </a:r>
            <a:r>
              <a:rPr spc="90" dirty="0"/>
              <a:t> </a:t>
            </a:r>
            <a:r>
              <a:rPr spc="-10" dirty="0"/>
              <a:t>Insights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4063" y="811276"/>
            <a:ext cx="24771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14141"/>
                </a:solidFill>
                <a:latin typeface="Calibri"/>
                <a:cs typeface="Calibri"/>
              </a:rPr>
              <a:t>Insights</a:t>
            </a:r>
            <a:r>
              <a:rPr sz="1000" spc="1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from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Enhanced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14141"/>
                </a:solidFill>
                <a:latin typeface="Calibri"/>
                <a:cs typeface="Calibri"/>
              </a:rPr>
              <a:t>Forecasting</a:t>
            </a:r>
            <a:r>
              <a:rPr sz="1000" spc="2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424242"/>
                </a:solidFill>
                <a:latin typeface="Calibri"/>
                <a:cs typeface="Calibri"/>
              </a:rPr>
              <a:t>Methods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063" y="1877850"/>
            <a:ext cx="2329815" cy="7321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000" spc="10" dirty="0">
                <a:solidFill>
                  <a:srgbClr val="131313"/>
                </a:solidFill>
                <a:latin typeface="Calibri"/>
                <a:cs typeface="Calibri"/>
              </a:rPr>
              <a:t>Increased Forecasting</a:t>
            </a:r>
            <a:r>
              <a:rPr sz="1000" spc="1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11111"/>
                </a:solidFill>
                <a:latin typeface="Calibri"/>
                <a:cs typeface="Calibri"/>
              </a:rPr>
              <a:t>Accuracy</a:t>
            </a:r>
            <a:endParaRPr sz="1000">
              <a:latin typeface="Calibri"/>
              <a:cs typeface="Calibri"/>
            </a:endParaRPr>
          </a:p>
          <a:p>
            <a:pPr marL="15240" marR="5080" indent="-1905">
              <a:lnSpc>
                <a:spcPct val="114500"/>
              </a:lnSpc>
              <a:spcBef>
                <a:spcPts val="254"/>
              </a:spcBef>
            </a:pPr>
            <a:r>
              <a:rPr sz="900" spc="-10" dirty="0">
                <a:solidFill>
                  <a:srgbClr val="131313"/>
                </a:solidFill>
                <a:latin typeface="Calibri"/>
                <a:cs typeface="Calibri"/>
              </a:rPr>
              <a:t>Incorporated</a:t>
            </a:r>
            <a:r>
              <a:rPr sz="900" spc="6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51515"/>
                </a:solidFill>
                <a:latin typeface="Calibri"/>
                <a:cs typeface="Calibri"/>
              </a:rPr>
              <a:t>promo</a:t>
            </a:r>
            <a:r>
              <a:rPr sz="900" spc="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effects,</a:t>
            </a:r>
            <a:r>
              <a:rPr sz="900" spc="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seasonal</a:t>
            </a:r>
            <a:r>
              <a:rPr sz="900" spc="6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11111"/>
                </a:solidFill>
                <a:latin typeface="Calibri"/>
                <a:cs typeface="Calibri"/>
              </a:rPr>
              <a:t>trends,</a:t>
            </a:r>
            <a:r>
              <a:rPr sz="900" spc="-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0F0F0F"/>
                </a:solidFill>
                <a:latin typeface="Calibri"/>
                <a:cs typeface="Calibri"/>
              </a:rPr>
              <a:t>and</a:t>
            </a:r>
            <a:r>
              <a:rPr sz="900" spc="50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F0F0F"/>
                </a:solidFill>
                <a:latin typeface="Calibri"/>
                <a:cs typeface="Calibri"/>
              </a:rPr>
              <a:t>competitor</a:t>
            </a:r>
            <a:r>
              <a:rPr sz="900" spc="3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distance impact</a:t>
            </a:r>
            <a:r>
              <a:rPr sz="900" spc="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sz="900" spc="-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0F0F0F"/>
                </a:solidFill>
                <a:latin typeface="Calibri"/>
                <a:cs typeface="Calibri"/>
              </a:rPr>
              <a:t>enhance</a:t>
            </a:r>
            <a:r>
              <a:rPr sz="900" spc="50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prediC:tive </a:t>
            </a:r>
            <a:r>
              <a:rPr sz="850" spc="-10" dirty="0">
                <a:solidFill>
                  <a:srgbClr val="0F0F0F"/>
                </a:solidFill>
                <a:latin typeface="Calibri"/>
                <a:cs typeface="Calibri"/>
              </a:rPr>
              <a:t>accuracy.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663" y="3103431"/>
            <a:ext cx="2350770" cy="55816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900" spc="60" dirty="0">
                <a:solidFill>
                  <a:srgbClr val="111111"/>
                </a:solidFill>
                <a:latin typeface="Calibri"/>
                <a:cs typeface="Calibri"/>
              </a:rPr>
              <a:t>Competitor</a:t>
            </a:r>
            <a:r>
              <a:rPr sz="900" spc="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70" dirty="0">
                <a:solidFill>
                  <a:srgbClr val="111111"/>
                </a:solidFill>
                <a:latin typeface="Calibri"/>
                <a:cs typeface="Calibri"/>
              </a:rPr>
              <a:t>Distance</a:t>
            </a:r>
            <a:r>
              <a:rPr sz="900" spc="-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65" dirty="0">
                <a:solidFill>
                  <a:srgbClr val="131313"/>
                </a:solidFill>
                <a:latin typeface="Calibri"/>
                <a:cs typeface="Calibri"/>
              </a:rPr>
              <a:t>Impact</a:t>
            </a:r>
            <a:endParaRPr sz="900">
              <a:latin typeface="Calibri"/>
              <a:cs typeface="Calibri"/>
            </a:endParaRPr>
          </a:p>
          <a:p>
            <a:pPr marL="14604" marR="5080" indent="-2540">
              <a:lnSpc>
                <a:spcPct val="117600"/>
              </a:lnSpc>
              <a:spcBef>
                <a:spcPts val="254"/>
              </a:spcBef>
            </a:pP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Evaluated</a:t>
            </a:r>
            <a:r>
              <a:rPr sz="850" spc="1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how</a:t>
            </a:r>
            <a:r>
              <a:rPr sz="850" spc="1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competitor</a:t>
            </a:r>
            <a:r>
              <a:rPr sz="850" spc="16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F0F0F"/>
                </a:solidFill>
                <a:latin typeface="Calibri"/>
                <a:cs typeface="Calibri"/>
              </a:rPr>
              <a:t>proximity</a:t>
            </a:r>
            <a:r>
              <a:rPr sz="850" spc="15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affects</a:t>
            </a:r>
            <a:r>
              <a:rPr sz="850" spc="1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sales,</a:t>
            </a:r>
            <a:r>
              <a:rPr sz="85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integrating</a:t>
            </a:r>
            <a:r>
              <a:rPr sz="850" spc="15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this</a:t>
            </a:r>
            <a:r>
              <a:rPr sz="850" spc="9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F0F0F"/>
                </a:solidFill>
                <a:latin typeface="Calibri"/>
                <a:cs typeface="Calibri"/>
              </a:rPr>
              <a:t>data</a:t>
            </a:r>
            <a:r>
              <a:rPr sz="850" spc="9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inta</a:t>
            </a:r>
            <a:r>
              <a:rPr sz="850" spc="7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F0F0F"/>
                </a:solidFill>
                <a:latin typeface="Calibri"/>
                <a:cs typeface="Calibri"/>
              </a:rPr>
              <a:t>forecasting</a:t>
            </a:r>
            <a:r>
              <a:rPr sz="850" spc="13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models.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8321" y="1328420"/>
            <a:ext cx="238506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10"/>
              </a:lnSpc>
              <a:spcBef>
                <a:spcPts val="100"/>
              </a:spcBef>
            </a:pPr>
            <a:r>
              <a:rPr sz="4200" spc="95" dirty="0">
                <a:solidFill>
                  <a:srgbClr val="6215DB"/>
                </a:solidFill>
                <a:latin typeface="Calibri"/>
                <a:cs typeface="Calibri"/>
              </a:rPr>
              <a:t>e</a:t>
            </a:r>
            <a:endParaRPr sz="4200">
              <a:latin typeface="Calibri"/>
              <a:cs typeface="Calibri"/>
            </a:endParaRPr>
          </a:p>
          <a:p>
            <a:pPr marL="31750">
              <a:lnSpc>
                <a:spcPts val="1070"/>
              </a:lnSpc>
            </a:pPr>
            <a:r>
              <a:rPr sz="1000" spc="10" dirty="0">
                <a:solidFill>
                  <a:srgbClr val="111111"/>
                </a:solidFill>
                <a:latin typeface="Calibri"/>
                <a:cs typeface="Calibri"/>
              </a:rPr>
              <a:t>Promo</a:t>
            </a:r>
            <a:r>
              <a:rPr sz="1000" spc="-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131313"/>
                </a:solidFill>
                <a:latin typeface="Calibri"/>
                <a:cs typeface="Calibri"/>
              </a:rPr>
              <a:t>Effects</a:t>
            </a:r>
            <a:r>
              <a:rPr sz="1000" spc="-6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31313"/>
                </a:solidFill>
                <a:latin typeface="Calibri"/>
                <a:cs typeface="Calibri"/>
              </a:rPr>
              <a:t>Utilization</a:t>
            </a:r>
            <a:endParaRPr sz="1000">
              <a:latin typeface="Calibri"/>
              <a:cs typeface="Calibri"/>
            </a:endParaRPr>
          </a:p>
          <a:p>
            <a:pPr marL="31115" marR="5080" indent="6350">
              <a:lnSpc>
                <a:spcPct val="111100"/>
              </a:lnSpc>
              <a:spcBef>
                <a:spcPts val="290"/>
              </a:spcBef>
            </a:pPr>
            <a:r>
              <a:rPr sz="900" spc="-10" dirty="0">
                <a:solidFill>
                  <a:srgbClr val="111111"/>
                </a:solidFill>
                <a:latin typeface="Calibri"/>
                <a:cs typeface="Calibri"/>
              </a:rPr>
              <a:t>Analyzed</a:t>
            </a:r>
            <a:r>
              <a:rPr sz="900" spc="4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111111"/>
                </a:solidFill>
                <a:latin typeface="Calibri"/>
                <a:cs typeface="Calibri"/>
              </a:rPr>
              <a:t>promotional</a:t>
            </a:r>
            <a:r>
              <a:rPr sz="900" spc="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impacts</a:t>
            </a:r>
            <a:r>
              <a:rPr sz="900" spc="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sz="900" spc="-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F0F0F"/>
                </a:solidFill>
                <a:latin typeface="Calibri"/>
                <a:cs typeface="Calibri"/>
              </a:rPr>
              <a:t>adjust</a:t>
            </a:r>
            <a:r>
              <a:rPr sz="900" spc="4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0F0F0F"/>
                </a:solidFill>
                <a:latin typeface="Calibri"/>
                <a:cs typeface="Calibri"/>
              </a:rPr>
              <a:t>forecasts,</a:t>
            </a:r>
            <a:r>
              <a:rPr sz="900" spc="50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F0F0F"/>
                </a:solidFill>
                <a:latin typeface="Calibri"/>
                <a:cs typeface="Calibri"/>
              </a:rPr>
              <a:t>leading</a:t>
            </a:r>
            <a:r>
              <a:rPr sz="900" spc="1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F0F0F"/>
                </a:solidFill>
                <a:latin typeface="Calibri"/>
                <a:cs typeface="Calibri"/>
              </a:rPr>
              <a:t>to</a:t>
            </a:r>
            <a:r>
              <a:rPr sz="900" spc="-2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31313"/>
                </a:solidFill>
                <a:latin typeface="Calibri"/>
                <a:cs typeface="Calibri"/>
              </a:rPr>
              <a:t>more</a:t>
            </a: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31313"/>
                </a:solidFill>
                <a:latin typeface="Calibri"/>
                <a:cs typeface="Calibri"/>
              </a:rPr>
              <a:t>reliable</a:t>
            </a: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sales</a:t>
            </a:r>
            <a:r>
              <a:rPr sz="900" spc="-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0F0F0F"/>
                </a:solidFill>
                <a:latin typeface="Calibri"/>
                <a:cs typeface="Calibri"/>
              </a:rPr>
              <a:t>predictions.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8321" y="2535427"/>
            <a:ext cx="220281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85"/>
              </a:lnSpc>
              <a:spcBef>
                <a:spcPts val="100"/>
              </a:spcBef>
            </a:pPr>
            <a:r>
              <a:rPr sz="4200" spc="95" dirty="0">
                <a:solidFill>
                  <a:srgbClr val="6216D8"/>
                </a:solidFill>
                <a:latin typeface="Calibri"/>
                <a:cs typeface="Calibri"/>
              </a:rPr>
              <a:t>e</a:t>
            </a:r>
            <a:endParaRPr sz="4200">
              <a:latin typeface="Calibri"/>
              <a:cs typeface="Calibri"/>
            </a:endParaRPr>
          </a:p>
          <a:p>
            <a:pPr marL="33020">
              <a:lnSpc>
                <a:spcPts val="1025"/>
              </a:lnSpc>
            </a:pPr>
            <a:r>
              <a:rPr sz="900" spc="50" dirty="0">
                <a:solidFill>
                  <a:srgbClr val="111111"/>
                </a:solidFill>
                <a:latin typeface="Calibri"/>
                <a:cs typeface="Calibri"/>
              </a:rPr>
              <a:t>Improved</a:t>
            </a:r>
            <a:r>
              <a:rPr sz="900" spc="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60" dirty="0">
                <a:solidFill>
                  <a:srgbClr val="131313"/>
                </a:solidFill>
                <a:latin typeface="Calibri"/>
                <a:cs typeface="Calibri"/>
              </a:rPr>
              <a:t>Accessibility</a:t>
            </a:r>
            <a:r>
              <a:rPr sz="900" spc="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75" dirty="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sz="900" spc="75" dirty="0">
                <a:solidFill>
                  <a:srgbClr val="111111"/>
                </a:solidFill>
                <a:latin typeface="Calibri"/>
                <a:cs typeface="Calibri"/>
              </a:rPr>
              <a:t>Finance</a:t>
            </a:r>
            <a:r>
              <a:rPr sz="900" spc="-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35" dirty="0">
                <a:solidFill>
                  <a:srgbClr val="131313"/>
                </a:solidFill>
                <a:latin typeface="Calibri"/>
                <a:cs typeface="Calibri"/>
              </a:rPr>
              <a:t>Team</a:t>
            </a:r>
            <a:endParaRPr sz="900">
              <a:latin typeface="Calibri"/>
              <a:cs typeface="Calibri"/>
            </a:endParaRPr>
          </a:p>
          <a:p>
            <a:pPr marL="34925" marR="20320" indent="-1270">
              <a:lnSpc>
                <a:spcPct val="118800"/>
              </a:lnSpc>
              <a:spcBef>
                <a:spcPts val="240"/>
              </a:spcBef>
            </a:pP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Effective</a:t>
            </a:r>
            <a:r>
              <a:rPr sz="850" spc="1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deployment</a:t>
            </a:r>
            <a:r>
              <a:rPr sz="850" spc="1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C1C1C"/>
                </a:solidFill>
                <a:latin typeface="Calibri"/>
                <a:cs typeface="Calibri"/>
              </a:rPr>
              <a:t>of</a:t>
            </a:r>
            <a:r>
              <a:rPr sz="850" spc="114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new</a:t>
            </a:r>
            <a:r>
              <a:rPr sz="850" spc="10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forecasting</a:t>
            </a:r>
            <a:r>
              <a:rPr sz="850" spc="1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51515"/>
                </a:solidFill>
                <a:latin typeface="Calibri"/>
                <a:cs typeface="Calibri"/>
              </a:rPr>
              <a:t>tools</a:t>
            </a:r>
            <a:r>
              <a:rPr sz="850" spc="50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F0F0F"/>
                </a:solidFill>
                <a:latin typeface="Calibri"/>
                <a:cs typeface="Calibri"/>
              </a:rPr>
              <a:t>enhanced</a:t>
            </a:r>
            <a:r>
              <a:rPr sz="850" spc="15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11111"/>
                </a:solidFill>
                <a:latin typeface="Calibri"/>
                <a:cs typeface="Calibri"/>
              </a:rPr>
              <a:t>data</a:t>
            </a:r>
            <a:r>
              <a:rPr sz="850" spc="15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F0F0F"/>
                </a:solidFill>
                <a:latin typeface="Calibri"/>
                <a:cs typeface="Calibri"/>
              </a:rPr>
              <a:t>accessibility</a:t>
            </a:r>
            <a:r>
              <a:rPr sz="850" spc="23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sz="850" spc="10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Rossmann‘s</a:t>
            </a:r>
            <a:r>
              <a:rPr sz="85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51515"/>
                </a:solidFill>
                <a:latin typeface="Calibri"/>
                <a:cs typeface="Calibri"/>
              </a:rPr>
              <a:t>finance</a:t>
            </a:r>
            <a:r>
              <a:rPr sz="850" spc="12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11111"/>
                </a:solidFill>
                <a:latin typeface="Calibri"/>
                <a:cs typeface="Calibri"/>
              </a:rPr>
              <a:t>team.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9892" y="1877850"/>
            <a:ext cx="2170430" cy="7334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555"/>
              </a:spcBef>
            </a:pPr>
            <a:r>
              <a:rPr sz="1000" dirty="0">
                <a:solidFill>
                  <a:srgbClr val="111111"/>
                </a:solidFill>
                <a:latin typeface="Calibri"/>
                <a:cs typeface="Calibri"/>
              </a:rPr>
              <a:t>Seasonal</a:t>
            </a:r>
            <a:r>
              <a:rPr sz="1000" spc="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31313"/>
                </a:solidFill>
                <a:latin typeface="Calibri"/>
                <a:cs typeface="Calibri"/>
              </a:rPr>
              <a:t>Trends</a:t>
            </a:r>
            <a:r>
              <a:rPr sz="1000" spc="12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31313"/>
                </a:solidFill>
                <a:latin typeface="Calibri"/>
                <a:cs typeface="Calibri"/>
              </a:rPr>
              <a:t>Analysis</a:t>
            </a:r>
            <a:endParaRPr sz="1000">
              <a:latin typeface="Calibri"/>
              <a:cs typeface="Calibri"/>
            </a:endParaRPr>
          </a:p>
          <a:p>
            <a:pPr marL="13335" marR="5080" indent="-1270">
              <a:lnSpc>
                <a:spcPct val="112200"/>
              </a:lnSpc>
              <a:spcBef>
                <a:spcPts val="280"/>
              </a:spcBef>
            </a:pPr>
            <a:r>
              <a:rPr sz="900" spc="-10" dirty="0">
                <a:solidFill>
                  <a:srgbClr val="131313"/>
                </a:solidFill>
                <a:latin typeface="Calibri"/>
                <a:cs typeface="Calibri"/>
              </a:rPr>
              <a:t>Identified</a:t>
            </a:r>
            <a:r>
              <a:rPr sz="900" spc="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incorporated</a:t>
            </a:r>
            <a:r>
              <a:rPr sz="900" spc="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seasonal</a:t>
            </a:r>
            <a:r>
              <a:rPr sz="9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11111"/>
                </a:solidFill>
                <a:latin typeface="Calibri"/>
                <a:cs typeface="Calibri"/>
              </a:rPr>
              <a:t>trends,</a:t>
            </a:r>
            <a:r>
              <a:rPr sz="90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0F0F0F"/>
                </a:solidFill>
                <a:latin typeface="Calibri"/>
                <a:cs typeface="Calibri"/>
              </a:rPr>
              <a:t>allowing</a:t>
            </a:r>
            <a:r>
              <a:rPr sz="900" spc="2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11111"/>
                </a:solidFill>
                <a:latin typeface="Calibri"/>
                <a:cs typeface="Calibri"/>
              </a:rPr>
              <a:t>for</a:t>
            </a:r>
            <a:r>
              <a:rPr sz="900" spc="-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better</a:t>
            </a:r>
            <a:r>
              <a:rPr sz="900" spc="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11111"/>
                </a:solidFill>
                <a:latin typeface="Calibri"/>
                <a:cs typeface="Calibri"/>
              </a:rPr>
              <a:t>alignment</a:t>
            </a:r>
            <a:r>
              <a:rPr sz="900" spc="6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900" spc="-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11111"/>
                </a:solidFill>
                <a:latin typeface="Calibri"/>
                <a:cs typeface="Calibri"/>
              </a:rPr>
              <a:t>forecasts</a:t>
            </a:r>
            <a:r>
              <a:rPr sz="900" spc="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11111"/>
                </a:solidFill>
                <a:latin typeface="Calibri"/>
                <a:cs typeface="Calibri"/>
              </a:rPr>
              <a:t>with</a:t>
            </a:r>
            <a:r>
              <a:rPr sz="900" spc="5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51515"/>
                </a:solidFill>
                <a:latin typeface="Calibri"/>
                <a:cs typeface="Calibri"/>
              </a:rPr>
              <a:t>market</a:t>
            </a:r>
            <a:r>
              <a:rPr sz="90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31313"/>
                </a:solidFill>
                <a:latin typeface="Calibri"/>
                <a:cs typeface="Calibri"/>
              </a:rPr>
              <a:t>behavior.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839</Words>
  <Application>Microsoft Office PowerPoint</Application>
  <PresentationFormat>Custom</PresentationFormat>
  <Paragraphs>142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Sales Forecasting Across Retail Stores</vt:lpstr>
      <vt:lpstr>Sales Forecasting Project Overview</vt:lpstr>
      <vt:lpstr>Key Features of the Dataset</vt:lpstr>
      <vt:lpstr>Comprehensive Customer Behavior Insights</vt:lpstr>
      <vt:lpstr>PowerPoint Presentation</vt:lpstr>
      <vt:lpstr>PowerPoint Presentation</vt:lpstr>
      <vt:lpstr>PowerPoint Presentation</vt:lpstr>
      <vt:lpstr>Effective Model Deployment Strategies</vt:lpstr>
      <vt:lpstr>Enhanced Forecasting Accuracy Insights</vt:lpstr>
      <vt:lpstr>PowerPoint Presentation</vt:lpstr>
      <vt:lpstr>PowerPoint Presentation</vt:lpstr>
      <vt:lpstr>Connect with Us for More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Across Retail Stores</dc:title>
  <cp:lastModifiedBy>Lenovo</cp:lastModifiedBy>
  <cp:revision>1</cp:revision>
  <dcterms:created xsi:type="dcterms:W3CDTF">2025-03-19T09:38:10Z</dcterms:created>
  <dcterms:modified xsi:type="dcterms:W3CDTF">2025-03-19T09:40:31Z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2025-03-19T00:00:00Z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2025-03-19T00:00:00Z</vt:filetime>
  </property>
</Properties>
</file>