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833075-F3C3-48A9-A5B6-21478ADD2551}"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83450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33075-F3C3-48A9-A5B6-21478ADD2551}"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355157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33075-F3C3-48A9-A5B6-21478ADD2551}"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5798CF-2AD8-4693-855A-F3B6315E50B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2734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833075-F3C3-48A9-A5B6-21478ADD2551}"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2208269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833075-F3C3-48A9-A5B6-21478ADD2551}"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5798CF-2AD8-4693-855A-F3B6315E50B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2778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833075-F3C3-48A9-A5B6-21478ADD2551}"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3728235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33075-F3C3-48A9-A5B6-21478ADD2551}"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2278692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33075-F3C3-48A9-A5B6-21478ADD2551}"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346438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33075-F3C3-48A9-A5B6-21478ADD2551}"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319744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33075-F3C3-48A9-A5B6-21478ADD2551}"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1268937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833075-F3C3-48A9-A5B6-21478ADD2551}"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409391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833075-F3C3-48A9-A5B6-21478ADD2551}" type="datetimeFigureOut">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78788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833075-F3C3-48A9-A5B6-21478ADD2551}"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281572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33075-F3C3-48A9-A5B6-21478ADD2551}" type="datetimeFigureOut">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418217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33075-F3C3-48A9-A5B6-21478ADD2551}"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427025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33075-F3C3-48A9-A5B6-21478ADD2551}"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5798CF-2AD8-4693-855A-F3B6315E50B0}" type="slidenum">
              <a:rPr lang="en-US" smtClean="0"/>
              <a:t>‹#›</a:t>
            </a:fld>
            <a:endParaRPr lang="en-US"/>
          </a:p>
        </p:txBody>
      </p:sp>
    </p:spTree>
    <p:extLst>
      <p:ext uri="{BB962C8B-B14F-4D97-AF65-F5344CB8AC3E}">
        <p14:creationId xmlns:p14="http://schemas.microsoft.com/office/powerpoint/2010/main" val="144547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833075-F3C3-48A9-A5B6-21478ADD2551}" type="datetimeFigureOut">
              <a:rPr lang="en-US" smtClean="0"/>
              <a:t>21/7/2020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5798CF-2AD8-4693-855A-F3B6315E50B0}" type="slidenum">
              <a:rPr lang="en-US" smtClean="0"/>
              <a:t>‹#›</a:t>
            </a:fld>
            <a:endParaRPr lang="en-US"/>
          </a:p>
        </p:txBody>
      </p:sp>
    </p:spTree>
    <p:extLst>
      <p:ext uri="{BB962C8B-B14F-4D97-AF65-F5344CB8AC3E}">
        <p14:creationId xmlns:p14="http://schemas.microsoft.com/office/powerpoint/2010/main" val="51175317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Differences%20between%20Structured.do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Characteristics%20Of%20Data.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5055" y="1626432"/>
            <a:ext cx="7830354" cy="1515533"/>
          </a:xfrm>
        </p:spPr>
        <p:txBody>
          <a:bodyPr>
            <a:normAutofit fontScale="90000"/>
          </a:bodyPr>
          <a:lstStyle/>
          <a:p>
            <a:r>
              <a:rPr lang="en-US" sz="3600" dirty="0"/>
              <a:t>MSCIT -3 </a:t>
            </a:r>
            <a:br>
              <a:rPr lang="en-US" sz="3600" dirty="0"/>
            </a:br>
            <a:r>
              <a:rPr lang="en-US" sz="3600" dirty="0"/>
              <a:t>CS-15</a:t>
            </a:r>
            <a:br>
              <a:rPr lang="en-US" sz="3600" dirty="0"/>
            </a:br>
            <a:r>
              <a:rPr lang="en-US" sz="3600" b="1" dirty="0"/>
              <a:t>Programming with R for Data </a:t>
            </a:r>
            <a:r>
              <a:rPr lang="en-US" sz="3600" b="1" dirty="0" smtClean="0"/>
              <a:t>Science</a:t>
            </a:r>
            <a:endParaRPr lang="en-US" sz="3600" b="1" dirty="0"/>
          </a:p>
        </p:txBody>
      </p:sp>
      <p:sp>
        <p:nvSpPr>
          <p:cNvPr id="3" name="Subtitle 2"/>
          <p:cNvSpPr>
            <a:spLocks noGrp="1"/>
          </p:cNvSpPr>
          <p:nvPr>
            <p:ph type="subTitle" idx="1"/>
          </p:nvPr>
        </p:nvSpPr>
        <p:spPr/>
        <p:txBody>
          <a:bodyPr/>
          <a:lstStyle/>
          <a:p>
            <a:r>
              <a:rPr lang="en-US" dirty="0" smtClean="0"/>
              <a:t>Prepared by :Vaishali Sanghvi</a:t>
            </a:r>
            <a:endParaRPr lang="en-US" dirty="0"/>
          </a:p>
        </p:txBody>
      </p:sp>
    </p:spTree>
    <p:extLst>
      <p:ext uri="{BB962C8B-B14F-4D97-AF65-F5344CB8AC3E}">
        <p14:creationId xmlns:p14="http://schemas.microsoft.com/office/powerpoint/2010/main" val="2165106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784" y="180357"/>
            <a:ext cx="8911687" cy="1280890"/>
          </a:xfrm>
        </p:spPr>
        <p:txBody>
          <a:bodyPr/>
          <a:lstStyle/>
          <a:p>
            <a:r>
              <a:rPr lang="en-US" b="1" dirty="0" smtClean="0"/>
              <a:t>Set Up with R Studio</a:t>
            </a:r>
            <a:endParaRPr lang="en-US" b="1" dirty="0"/>
          </a:p>
        </p:txBody>
      </p:sp>
      <p:sp>
        <p:nvSpPr>
          <p:cNvPr id="3" name="Content Placeholder 2"/>
          <p:cNvSpPr>
            <a:spLocks noGrp="1"/>
          </p:cNvSpPr>
          <p:nvPr>
            <p:ph idx="1"/>
          </p:nvPr>
        </p:nvSpPr>
        <p:spPr>
          <a:xfrm>
            <a:off x="1640541" y="1734671"/>
            <a:ext cx="9837177" cy="4714434"/>
          </a:xfrm>
        </p:spPr>
        <p:txBody>
          <a:bodyPr/>
          <a:lstStyle/>
          <a:p>
            <a:r>
              <a:rPr lang="en-US" sz="2800" b="1" dirty="0">
                <a:latin typeface="Bookman Old Style" panose="02050604050505020204" pitchFamily="18" charset="0"/>
              </a:rPr>
              <a:t>To Install </a:t>
            </a:r>
            <a:r>
              <a:rPr lang="en-US" sz="2800" b="1" dirty="0" err="1">
                <a:latin typeface="Bookman Old Style" panose="02050604050505020204" pitchFamily="18" charset="0"/>
              </a:rPr>
              <a:t>RStudio</a:t>
            </a:r>
            <a:endParaRPr lang="en-US" sz="2800" dirty="0">
              <a:latin typeface="Bookman Old Style" panose="02050604050505020204" pitchFamily="18" charset="0"/>
            </a:endParaRPr>
          </a:p>
          <a:p>
            <a:r>
              <a:rPr lang="en-US" sz="2800" dirty="0">
                <a:latin typeface="Bookman Old Style" panose="02050604050505020204" pitchFamily="18" charset="0"/>
              </a:rPr>
              <a:t>Go to www.</a:t>
            </a:r>
            <a:r>
              <a:rPr lang="en-US" sz="2800" b="1" dirty="0">
                <a:latin typeface="Bookman Old Style" panose="02050604050505020204" pitchFamily="18" charset="0"/>
              </a:rPr>
              <a:t>rstudio</a:t>
            </a:r>
            <a:r>
              <a:rPr lang="en-US" sz="2800" dirty="0">
                <a:latin typeface="Bookman Old Style" panose="02050604050505020204" pitchFamily="18" charset="0"/>
              </a:rPr>
              <a:t>.com and click on the "Download </a:t>
            </a:r>
            <a:r>
              <a:rPr lang="en-US" sz="2800" b="1" dirty="0" err="1">
                <a:latin typeface="Bookman Old Style" panose="02050604050505020204" pitchFamily="18" charset="0"/>
              </a:rPr>
              <a:t>RStudio</a:t>
            </a:r>
            <a:r>
              <a:rPr lang="en-US" sz="2800" dirty="0">
                <a:latin typeface="Bookman Old Style" panose="02050604050505020204" pitchFamily="18" charset="0"/>
              </a:rPr>
              <a:t>" button.</a:t>
            </a:r>
          </a:p>
          <a:p>
            <a:r>
              <a:rPr lang="en-US" sz="2800" dirty="0">
                <a:latin typeface="Bookman Old Style" panose="02050604050505020204" pitchFamily="18" charset="0"/>
              </a:rPr>
              <a:t>Click on "Download </a:t>
            </a:r>
            <a:r>
              <a:rPr lang="en-US" sz="2800" b="1" dirty="0" err="1">
                <a:latin typeface="Bookman Old Style" panose="02050604050505020204" pitchFamily="18" charset="0"/>
              </a:rPr>
              <a:t>RStudio</a:t>
            </a:r>
            <a:r>
              <a:rPr lang="en-US" sz="2800" dirty="0">
                <a:latin typeface="Bookman Old Style" panose="02050604050505020204" pitchFamily="18" charset="0"/>
              </a:rPr>
              <a:t> Desktop."</a:t>
            </a:r>
          </a:p>
          <a:p>
            <a:r>
              <a:rPr lang="en-US" sz="2800" dirty="0">
                <a:latin typeface="Bookman Old Style" panose="02050604050505020204" pitchFamily="18" charset="0"/>
              </a:rPr>
              <a:t>Click on the version recommended for your system, or the latest </a:t>
            </a:r>
            <a:r>
              <a:rPr lang="en-US" sz="2800" b="1" dirty="0">
                <a:latin typeface="Bookman Old Style" panose="02050604050505020204" pitchFamily="18" charset="0"/>
              </a:rPr>
              <a:t>Windows</a:t>
            </a:r>
            <a:r>
              <a:rPr lang="en-US" sz="2800" dirty="0">
                <a:latin typeface="Bookman Old Style" panose="02050604050505020204" pitchFamily="18" charset="0"/>
              </a:rPr>
              <a:t> version, and save the executable file. Run the .exe file and follow the </a:t>
            </a:r>
            <a:r>
              <a:rPr lang="en-US" sz="2800" b="1" dirty="0">
                <a:latin typeface="Bookman Old Style" panose="02050604050505020204" pitchFamily="18" charset="0"/>
              </a:rPr>
              <a:t>installation</a:t>
            </a:r>
            <a:r>
              <a:rPr lang="en-US" sz="2800" dirty="0">
                <a:latin typeface="Bookman Old Style" panose="02050604050505020204" pitchFamily="18" charset="0"/>
              </a:rPr>
              <a:t> instructions</a:t>
            </a:r>
            <a:r>
              <a:rPr lang="en-US" sz="2800" dirty="0" smtClean="0">
                <a:latin typeface="Bookman Old Style" panose="02050604050505020204" pitchFamily="18" charset="0"/>
              </a:rPr>
              <a:t>.</a:t>
            </a:r>
            <a:r>
              <a:rPr lang="en-US" dirty="0"/>
              <a:t/>
            </a:r>
            <a:br>
              <a:rPr lang="en-US" dirty="0"/>
            </a:br>
            <a:endParaRPr lang="en-US" dirty="0"/>
          </a:p>
        </p:txBody>
      </p:sp>
    </p:spTree>
    <p:extLst>
      <p:ext uri="{BB962C8B-B14F-4D97-AF65-F5344CB8AC3E}">
        <p14:creationId xmlns:p14="http://schemas.microsoft.com/office/powerpoint/2010/main" val="677581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Basic Command </a:t>
            </a:r>
            <a:endParaRPr lang="en-US" dirty="0"/>
          </a:p>
        </p:txBody>
      </p:sp>
      <p:sp>
        <p:nvSpPr>
          <p:cNvPr id="3" name="Content Placeholder 2"/>
          <p:cNvSpPr>
            <a:spLocks noGrp="1"/>
          </p:cNvSpPr>
          <p:nvPr>
            <p:ph idx="1"/>
          </p:nvPr>
        </p:nvSpPr>
        <p:spPr>
          <a:xfrm>
            <a:off x="2051329" y="1394012"/>
            <a:ext cx="8915400" cy="3777622"/>
          </a:xfrm>
        </p:spPr>
        <p:txBody>
          <a:bodyPr/>
          <a:lstStyle/>
          <a:p>
            <a:r>
              <a:rPr lang="en-US" dirty="0"/>
              <a:t>Once you have R environment setup, then it’s easy to start your R command prompt by just typing the following command at your command </a:t>
            </a:r>
            <a:r>
              <a:rPr lang="en-US" dirty="0" smtClean="0"/>
              <a:t>prompt (&gt;).</a:t>
            </a:r>
          </a:p>
          <a:p>
            <a:endParaRPr lang="en-US" dirty="0" smtClean="0"/>
          </a:p>
          <a:p>
            <a:endParaRPr lang="en-US" dirty="0" smtClean="0"/>
          </a:p>
          <a:p>
            <a:endParaRPr lang="en-US" dirty="0"/>
          </a:p>
          <a:p>
            <a:endParaRPr lang="en-US" dirty="0" smtClean="0"/>
          </a:p>
          <a:p>
            <a:endParaRPr lang="en-US" dirty="0"/>
          </a:p>
          <a:p>
            <a:endParaRPr lang="en-US" dirty="0"/>
          </a:p>
          <a:p>
            <a:pPr marL="0" indent="0">
              <a:buNone/>
            </a:pPr>
            <a:endParaRPr lang="en-US" b="1" dirty="0" smtClean="0"/>
          </a:p>
          <a:p>
            <a:endParaRPr lang="en-US" b="1" dirty="0"/>
          </a:p>
        </p:txBody>
      </p:sp>
      <p:sp>
        <p:nvSpPr>
          <p:cNvPr id="6" name="Rectangle 2"/>
          <p:cNvSpPr>
            <a:spLocks noChangeArrowheads="1"/>
          </p:cNvSpPr>
          <p:nvPr/>
        </p:nvSpPr>
        <p:spPr bwMode="auto">
          <a:xfrm>
            <a:off x="2309064" y="2552784"/>
            <a:ext cx="8399929" cy="197106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err="1" smtClean="0">
                <a:ln>
                  <a:noFill/>
                </a:ln>
                <a:solidFill>
                  <a:srgbClr val="000000"/>
                </a:solidFill>
                <a:effectLst/>
                <a:latin typeface="Bookman Old Style" panose="02050604050505020204" pitchFamily="18" charset="0"/>
                <a:cs typeface="Courier New" panose="02070309020205020404" pitchFamily="49" charset="0"/>
              </a:rPr>
              <a:t>myString</a:t>
            </a:r>
            <a:r>
              <a:rPr kumimoji="0" lang="en-US" sz="3200" b="0" i="0" u="none" strike="noStrike" cap="none" normalizeH="0" baseline="0" dirty="0" smtClean="0">
                <a:ln>
                  <a:noFill/>
                </a:ln>
                <a:solidFill>
                  <a:srgbClr val="000000"/>
                </a:solidFill>
                <a:effectLst/>
                <a:latin typeface="Bookman Old Style" panose="02050604050505020204" pitchFamily="18" charset="0"/>
                <a:cs typeface="Courier New" panose="02070309020205020404" pitchFamily="49" charset="0"/>
              </a:rPr>
              <a:t> </a:t>
            </a:r>
            <a:r>
              <a:rPr kumimoji="0" lang="en-US" sz="3200" b="0" i="0" u="none" strike="noStrike" cap="none" normalizeH="0" baseline="0" dirty="0" smtClean="0">
                <a:ln>
                  <a:noFill/>
                </a:ln>
                <a:solidFill>
                  <a:srgbClr val="666600"/>
                </a:solidFill>
                <a:effectLst/>
                <a:latin typeface="Bookman Old Style" panose="02050604050505020204" pitchFamily="18" charset="0"/>
                <a:cs typeface="Courier New" panose="02070309020205020404" pitchFamily="49" charset="0"/>
              </a:rPr>
              <a:t>&lt;-</a:t>
            </a:r>
            <a:r>
              <a:rPr kumimoji="0" lang="en-US" sz="3200" b="0" i="0" u="none" strike="noStrike" cap="none" normalizeH="0" baseline="0" dirty="0" smtClean="0">
                <a:ln>
                  <a:noFill/>
                </a:ln>
                <a:solidFill>
                  <a:srgbClr val="000000"/>
                </a:solidFill>
                <a:effectLst/>
                <a:latin typeface="Bookman Old Style" panose="02050604050505020204" pitchFamily="18" charset="0"/>
                <a:cs typeface="Courier New" panose="02070309020205020404" pitchFamily="49" charset="0"/>
              </a:rPr>
              <a:t> </a:t>
            </a:r>
            <a:r>
              <a:rPr kumimoji="0" lang="en-US" sz="3200" b="0" i="0" u="none" strike="noStrike" cap="none" normalizeH="0" baseline="0" dirty="0" smtClean="0">
                <a:ln>
                  <a:noFill/>
                </a:ln>
                <a:solidFill>
                  <a:srgbClr val="008800"/>
                </a:solidFill>
                <a:effectLst/>
                <a:latin typeface="Bookman Old Style" panose="02050604050505020204" pitchFamily="18" charset="0"/>
                <a:cs typeface="Courier New" panose="02070309020205020404" pitchFamily="49" charset="0"/>
              </a:rPr>
              <a:t>"Hello, World!"</a:t>
            </a:r>
            <a:r>
              <a:rPr kumimoji="0" lang="en-US" sz="3200" b="0" i="0" u="none" strike="noStrike" cap="none" normalizeH="0" baseline="0" dirty="0" smtClean="0">
                <a:ln>
                  <a:noFill/>
                </a:ln>
                <a:solidFill>
                  <a:srgbClr val="000000"/>
                </a:solidFill>
                <a:effectLst/>
                <a:latin typeface="Bookman Old Style" panose="02050604050505020204" pitchFamily="18" charset="0"/>
                <a:cs typeface="Courier New" panose="02070309020205020404" pitchFamily="49" charset="0"/>
              </a:rPr>
              <a:t>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3200" b="0" i="0" u="none" strike="noStrike" cap="none" normalizeH="0" baseline="0" dirty="0" smtClean="0">
                <a:ln>
                  <a:noFill/>
                </a:ln>
                <a:solidFill>
                  <a:srgbClr val="000088"/>
                </a:solidFill>
                <a:effectLst/>
                <a:latin typeface="Bookman Old Style" panose="02050604050505020204" pitchFamily="18" charset="0"/>
                <a:cs typeface="Courier New" panose="02070309020205020404" pitchFamily="49" charset="0"/>
              </a:rPr>
              <a:t>print</a:t>
            </a:r>
            <a:r>
              <a:rPr kumimoji="0" lang="en-US" sz="3200" b="0" i="0" u="none" strike="noStrike" cap="none" normalizeH="0" baseline="0" dirty="0" smtClean="0">
                <a:ln>
                  <a:noFill/>
                </a:ln>
                <a:solidFill>
                  <a:srgbClr val="000000"/>
                </a:solidFill>
                <a:effectLst/>
                <a:latin typeface="Bookman Old Style" panose="02050604050505020204" pitchFamily="18" charset="0"/>
                <a:cs typeface="Courier New" panose="02070309020205020404" pitchFamily="49" charset="0"/>
              </a:rPr>
              <a:t> </a:t>
            </a:r>
            <a:r>
              <a:rPr kumimoji="0" lang="en-US" sz="3200" b="0" i="0" u="none" strike="noStrike" cap="none" normalizeH="0" baseline="0" dirty="0" smtClean="0">
                <a:ln>
                  <a:noFill/>
                </a:ln>
                <a:solidFill>
                  <a:srgbClr val="666600"/>
                </a:solidFill>
                <a:effectLst/>
                <a:latin typeface="Bookman Old Style" panose="02050604050505020204" pitchFamily="18" charset="0"/>
                <a:cs typeface="Courier New" panose="02070309020205020404" pitchFamily="49" charset="0"/>
              </a:rPr>
              <a:t>(</a:t>
            </a:r>
            <a:r>
              <a:rPr kumimoji="0" lang="en-US" sz="3200" b="0" i="0" u="none" strike="noStrike" cap="none" normalizeH="0" baseline="0" dirty="0" smtClean="0">
                <a:ln>
                  <a:noFill/>
                </a:ln>
                <a:solidFill>
                  <a:srgbClr val="000000"/>
                </a:solidFill>
                <a:effectLst/>
                <a:latin typeface="Bookman Old Style" panose="02050604050505020204" pitchFamily="18" charset="0"/>
                <a:cs typeface="Courier New" panose="02070309020205020404" pitchFamily="49" charset="0"/>
              </a:rPr>
              <a:t> </a:t>
            </a:r>
            <a:r>
              <a:rPr kumimoji="0" lang="en-US" sz="3200" b="0" i="0" u="none" strike="noStrike" cap="none" normalizeH="0" baseline="0" dirty="0" err="1" smtClean="0">
                <a:ln>
                  <a:noFill/>
                </a:ln>
                <a:solidFill>
                  <a:srgbClr val="000000"/>
                </a:solidFill>
                <a:effectLst/>
                <a:latin typeface="Bookman Old Style" panose="02050604050505020204" pitchFamily="18" charset="0"/>
                <a:cs typeface="Courier New" panose="02070309020205020404" pitchFamily="49" charset="0"/>
              </a:rPr>
              <a:t>myString</a:t>
            </a:r>
            <a:r>
              <a:rPr kumimoji="0" lang="en-US" sz="3200" b="0" i="0" u="none" strike="noStrike" cap="none" normalizeH="0" baseline="0" dirty="0" smtClean="0">
                <a:ln>
                  <a:noFill/>
                </a:ln>
                <a:solidFill>
                  <a:srgbClr val="666600"/>
                </a:solidFill>
                <a:effectLst/>
                <a:latin typeface="Bookman Old Style" panose="02050604050505020204" pitchFamily="18" charset="0"/>
                <a:cs typeface="Courier New" panose="02070309020205020404" pitchFamily="49" charset="0"/>
              </a:rPr>
              <a:t>)</a:t>
            </a:r>
            <a:r>
              <a:rPr kumimoji="0" lang="en-US" sz="3200" b="0" i="0" u="none" strike="noStrike" cap="none" normalizeH="0" baseline="0" dirty="0" smtClean="0">
                <a:ln>
                  <a:noFill/>
                </a:ln>
                <a:solidFill>
                  <a:srgbClr val="000000"/>
                </a:solidFill>
                <a:effectLst/>
                <a:latin typeface="Bookman Old Style" panose="02050604050505020204" pitchFamily="18" charset="0"/>
                <a:cs typeface="Courier New" panose="02070309020205020404" pitchFamily="49" charset="0"/>
              </a:rPr>
              <a:t> </a:t>
            </a:r>
          </a:p>
          <a:p>
            <a:pPr marR="0" lvl="0" algn="l" defTabSz="914400" rtl="0" eaLnBrk="0" fontAlgn="base" latinLnBrk="0" hangingPunct="0">
              <a:lnSpc>
                <a:spcPct val="100000"/>
              </a:lnSpc>
              <a:spcBef>
                <a:spcPct val="0"/>
              </a:spcBef>
              <a:spcAft>
                <a:spcPct val="0"/>
              </a:spcAft>
              <a:buClrTx/>
              <a:buSzTx/>
              <a:tabLst/>
            </a:pPr>
            <a:r>
              <a:rPr kumimoji="0" lang="en-US" sz="3200" b="0" i="0" u="none" strike="noStrike" cap="none" normalizeH="0" baseline="0" dirty="0" smtClean="0">
                <a:ln>
                  <a:noFill/>
                </a:ln>
                <a:solidFill>
                  <a:srgbClr val="666600"/>
                </a:solidFill>
                <a:effectLst/>
                <a:latin typeface="Bookman Old Style" panose="02050604050505020204" pitchFamily="18" charset="0"/>
                <a:cs typeface="Courier New" panose="02070309020205020404" pitchFamily="49" charset="0"/>
              </a:rPr>
              <a:t>[</a:t>
            </a:r>
            <a:r>
              <a:rPr kumimoji="0" lang="en-US" sz="3200" b="0" i="0" u="none" strike="noStrike" cap="none" normalizeH="0" baseline="0" dirty="0" smtClean="0">
                <a:ln>
                  <a:noFill/>
                </a:ln>
                <a:solidFill>
                  <a:srgbClr val="006666"/>
                </a:solidFill>
                <a:effectLst/>
                <a:latin typeface="Bookman Old Style" panose="02050604050505020204" pitchFamily="18" charset="0"/>
                <a:cs typeface="Courier New" panose="02070309020205020404" pitchFamily="49" charset="0"/>
              </a:rPr>
              <a:t>1</a:t>
            </a:r>
            <a:r>
              <a:rPr kumimoji="0" lang="en-US" sz="3200" b="0" i="0" u="none" strike="noStrike" cap="none" normalizeH="0" baseline="0" dirty="0" smtClean="0">
                <a:ln>
                  <a:noFill/>
                </a:ln>
                <a:solidFill>
                  <a:srgbClr val="666600"/>
                </a:solidFill>
                <a:effectLst/>
                <a:latin typeface="Bookman Old Style" panose="02050604050505020204" pitchFamily="18" charset="0"/>
                <a:cs typeface="Courier New" panose="02070309020205020404" pitchFamily="49" charset="0"/>
              </a:rPr>
              <a:t>]</a:t>
            </a:r>
            <a:r>
              <a:rPr kumimoji="0" lang="en-US" sz="3200" b="0" i="0" u="none" strike="noStrike" cap="none" normalizeH="0" baseline="0" dirty="0" smtClean="0">
                <a:ln>
                  <a:noFill/>
                </a:ln>
                <a:solidFill>
                  <a:srgbClr val="000000"/>
                </a:solidFill>
                <a:effectLst/>
                <a:latin typeface="Bookman Old Style" panose="02050604050505020204" pitchFamily="18" charset="0"/>
                <a:cs typeface="Courier New" panose="02070309020205020404" pitchFamily="49" charset="0"/>
              </a:rPr>
              <a:t> </a:t>
            </a:r>
            <a:r>
              <a:rPr kumimoji="0" lang="en-US" sz="3200" b="0" i="0" u="none" strike="noStrike" cap="none" normalizeH="0" baseline="0" dirty="0" smtClean="0">
                <a:ln>
                  <a:noFill/>
                </a:ln>
                <a:solidFill>
                  <a:srgbClr val="008800"/>
                </a:solidFill>
                <a:effectLst/>
                <a:latin typeface="Bookman Old Style" panose="02050604050505020204" pitchFamily="18" charset="0"/>
                <a:cs typeface="Courier New" panose="02070309020205020404" pitchFamily="49" charset="0"/>
              </a:rPr>
              <a:t>"Hello, World!"</a:t>
            </a:r>
            <a:r>
              <a:rPr kumimoji="0" lang="en-US" sz="3200" b="0" i="0" u="none" strike="noStrike" cap="none" normalizeH="0" baseline="0" dirty="0" smtClean="0">
                <a:ln>
                  <a:noFill/>
                </a:ln>
                <a:solidFill>
                  <a:schemeClr val="tx1"/>
                </a:solidFill>
                <a:effectLst/>
                <a:latin typeface="Bookman Old Style" panose="02050604050505020204" pitchFamily="18" charset="0"/>
              </a:rPr>
              <a:t> </a:t>
            </a:r>
            <a:endParaRPr kumimoji="0" lang="en-US" sz="3200" b="0" i="0" u="none" strike="noStrike" cap="none" normalizeH="0" baseline="0" dirty="0" smtClean="0">
              <a:ln>
                <a:noFill/>
              </a:ln>
              <a:solidFill>
                <a:schemeClr val="tx1"/>
              </a:solidFill>
              <a:effectLst/>
              <a:latin typeface="Bookman Old Style" panose="020506040505050202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sz="3200" b="0" i="0" u="none" strike="noStrike" cap="none" normalizeH="0" baseline="0" dirty="0" smtClean="0">
              <a:ln>
                <a:noFill/>
              </a:ln>
              <a:solidFill>
                <a:schemeClr val="tx1"/>
              </a:solidFill>
              <a:effectLst/>
              <a:latin typeface="Bookman Old Style" panose="02050604050505020204" pitchFamily="18" charset="0"/>
            </a:endParaRPr>
          </a:p>
        </p:txBody>
      </p:sp>
    </p:spTree>
    <p:extLst>
      <p:ext uri="{BB962C8B-B14F-4D97-AF65-F5344CB8AC3E}">
        <p14:creationId xmlns:p14="http://schemas.microsoft.com/office/powerpoint/2010/main" val="1596285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326" y="614787"/>
            <a:ext cx="9601196" cy="637503"/>
          </a:xfrm>
        </p:spPr>
        <p:txBody>
          <a:bodyPr>
            <a:normAutofit fontScale="90000"/>
          </a:bodyPr>
          <a:lstStyle/>
          <a:p>
            <a:r>
              <a:rPr lang="en-US" dirty="0" smtClean="0"/>
              <a:t>Overview of Data Analytics</a:t>
            </a:r>
            <a:endParaRPr lang="en-US" dirty="0"/>
          </a:p>
        </p:txBody>
      </p:sp>
      <p:sp>
        <p:nvSpPr>
          <p:cNvPr id="3" name="Content Placeholder 2"/>
          <p:cNvSpPr>
            <a:spLocks noGrp="1"/>
          </p:cNvSpPr>
          <p:nvPr>
            <p:ph idx="1"/>
          </p:nvPr>
        </p:nvSpPr>
        <p:spPr>
          <a:xfrm>
            <a:off x="1295401" y="1461751"/>
            <a:ext cx="9601196" cy="4414117"/>
          </a:xfrm>
        </p:spPr>
        <p:txBody>
          <a:bodyPr/>
          <a:lstStyle/>
          <a:p>
            <a:r>
              <a:rPr lang="en-US" dirty="0"/>
              <a:t>Data has been the buzzword for ages now. </a:t>
            </a:r>
            <a:endParaRPr lang="en-US" dirty="0" smtClean="0"/>
          </a:p>
          <a:p>
            <a:r>
              <a:rPr lang="en-US" dirty="0" smtClean="0"/>
              <a:t>Either </a:t>
            </a:r>
            <a:r>
              <a:rPr lang="en-US" dirty="0"/>
              <a:t>the data being generated from large-scale enterprises or the data generated from an </a:t>
            </a:r>
            <a:r>
              <a:rPr lang="en-US" dirty="0" smtClean="0"/>
              <a:t>individual.</a:t>
            </a:r>
          </a:p>
          <a:p>
            <a:r>
              <a:rPr lang="en-US" dirty="0"/>
              <a:t>E</a:t>
            </a:r>
            <a:r>
              <a:rPr lang="en-US" dirty="0" smtClean="0"/>
              <a:t>ach </a:t>
            </a:r>
            <a:r>
              <a:rPr lang="en-US" dirty="0"/>
              <a:t>and every aspect of data needs to be analyzed to benefit yourself from it. </a:t>
            </a:r>
            <a:endParaRPr lang="en-US" dirty="0" smtClean="0"/>
          </a:p>
          <a:p>
            <a:r>
              <a:rPr lang="en-US" dirty="0" smtClean="0"/>
              <a:t>But </a:t>
            </a:r>
            <a:r>
              <a:rPr lang="en-US" dirty="0"/>
              <a:t>how do we do it? Well, that’s where the term ‘Data Analytics’ comes in.</a:t>
            </a:r>
          </a:p>
        </p:txBody>
      </p:sp>
    </p:spTree>
    <p:extLst>
      <p:ext uri="{BB962C8B-B14F-4D97-AF65-F5344CB8AC3E}">
        <p14:creationId xmlns:p14="http://schemas.microsoft.com/office/powerpoint/2010/main" val="2760609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624110"/>
            <a:ext cx="9752012" cy="1280890"/>
          </a:xfrm>
        </p:spPr>
        <p:txBody>
          <a:bodyPr>
            <a:normAutofit fontScale="90000"/>
          </a:bodyPr>
          <a:lstStyle/>
          <a:p>
            <a:r>
              <a:rPr lang="en-US" b="1" dirty="0"/>
              <a:t>Why is Data Analytics important</a:t>
            </a:r>
            <a:r>
              <a:rPr lang="en-US" b="1" dirty="0" smtClean="0"/>
              <a:t>?</a:t>
            </a:r>
            <a:br>
              <a:rPr lang="en-US" b="1" dirty="0" smtClean="0"/>
            </a:br>
            <a:r>
              <a:rPr lang="en-US" b="1" dirty="0" smtClean="0"/>
              <a:t>(Need of Data Analytics)</a:t>
            </a:r>
            <a:r>
              <a:rPr lang="en-US" dirty="0"/>
              <a:t/>
            </a:r>
            <a:br>
              <a:rPr lang="en-US" dirty="0"/>
            </a:br>
            <a:endParaRPr lang="en-US" dirty="0"/>
          </a:p>
        </p:txBody>
      </p:sp>
      <p:sp>
        <p:nvSpPr>
          <p:cNvPr id="3" name="Content Placeholder 2"/>
          <p:cNvSpPr>
            <a:spLocks noGrp="1"/>
          </p:cNvSpPr>
          <p:nvPr>
            <p:ph idx="1"/>
          </p:nvPr>
        </p:nvSpPr>
        <p:spPr>
          <a:xfrm>
            <a:off x="1865312" y="1778000"/>
            <a:ext cx="8915400" cy="4635500"/>
          </a:xfrm>
        </p:spPr>
        <p:txBody>
          <a:bodyPr>
            <a:normAutofit/>
          </a:bodyPr>
          <a:lstStyle/>
          <a:p>
            <a:r>
              <a:rPr lang="en-US" sz="2200" dirty="0">
                <a:latin typeface="+mj-lt"/>
              </a:rPr>
              <a:t>Data Analytics has a key role in improving your business as it is used to gather hidden insights, generate reports, perform market analysis, and improve business requirements</a:t>
            </a:r>
            <a:r>
              <a:rPr lang="en-US" sz="2200" dirty="0" smtClean="0">
                <a:latin typeface="+mj-lt"/>
              </a:rPr>
              <a:t>.</a:t>
            </a:r>
          </a:p>
          <a:p>
            <a:r>
              <a:rPr lang="en-US" sz="2200" dirty="0">
                <a:latin typeface="+mj-lt"/>
              </a:rPr>
              <a:t>Data analytics is important because it helps businesses optimize their performances. Implementing it into the business model means companies can help reduce costs by identifying more efficient ways of doing business and by storing large amounts of data.</a:t>
            </a:r>
          </a:p>
          <a:p>
            <a:r>
              <a:rPr lang="en-US" sz="2200" dirty="0">
                <a:latin typeface="+mj-lt"/>
              </a:rPr>
              <a:t>A company can also use data analytics to make better business decisions and help analyze customer trends and satisfaction, which can lead to new—and better—products and services. </a:t>
            </a:r>
          </a:p>
          <a:p>
            <a:endParaRPr lang="en-US" sz="2200" dirty="0">
              <a:latin typeface="+mj-lt"/>
            </a:endParaRPr>
          </a:p>
        </p:txBody>
      </p:sp>
    </p:spTree>
    <p:extLst>
      <p:ext uri="{BB962C8B-B14F-4D97-AF65-F5344CB8AC3E}">
        <p14:creationId xmlns:p14="http://schemas.microsoft.com/office/powerpoint/2010/main" val="3851574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role of Data Analytics?</a:t>
            </a:r>
            <a:endParaRPr lang="en-US" dirty="0"/>
          </a:p>
        </p:txBody>
      </p:sp>
      <p:sp>
        <p:nvSpPr>
          <p:cNvPr id="3" name="Content Placeholder 2"/>
          <p:cNvSpPr>
            <a:spLocks noGrp="1"/>
          </p:cNvSpPr>
          <p:nvPr>
            <p:ph idx="1"/>
          </p:nvPr>
        </p:nvSpPr>
        <p:spPr>
          <a:xfrm>
            <a:off x="1103312" y="1270000"/>
            <a:ext cx="8946541" cy="5118100"/>
          </a:xfrm>
        </p:spPr>
        <p:txBody>
          <a:bodyPr>
            <a:normAutofit/>
          </a:bodyPr>
          <a:lstStyle/>
          <a:p>
            <a:r>
              <a:rPr lang="en-US" sz="2200" b="1" dirty="0">
                <a:latin typeface="Bookman Old Style" panose="02050604050505020204" pitchFamily="18" charset="0"/>
              </a:rPr>
              <a:t>Gather Hidden Insights</a:t>
            </a:r>
            <a:r>
              <a:rPr lang="en-US" sz="2200" dirty="0">
                <a:latin typeface="Bookman Old Style" panose="02050604050505020204" pitchFamily="18" charset="0"/>
              </a:rPr>
              <a:t> – Hidden insights from data are gathered and then analyzed with respect to business requirements.</a:t>
            </a:r>
          </a:p>
          <a:p>
            <a:r>
              <a:rPr lang="en-US" sz="2200" b="1" dirty="0">
                <a:latin typeface="Bookman Old Style" panose="02050604050505020204" pitchFamily="18" charset="0"/>
              </a:rPr>
              <a:t>Generate Reports</a:t>
            </a:r>
            <a:r>
              <a:rPr lang="en-US" sz="2200" dirty="0">
                <a:latin typeface="Bookman Old Style" panose="02050604050505020204" pitchFamily="18" charset="0"/>
              </a:rPr>
              <a:t> – Reports are generated from the data and are passed on to the respective teams and individuals to deal with further actions for a high rise in business.</a:t>
            </a:r>
          </a:p>
          <a:p>
            <a:r>
              <a:rPr lang="en-US" sz="2200" b="1" dirty="0">
                <a:latin typeface="Bookman Old Style" panose="02050604050505020204" pitchFamily="18" charset="0"/>
              </a:rPr>
              <a:t>Perform Market Analysis</a:t>
            </a:r>
            <a:r>
              <a:rPr lang="en-US" sz="2200" dirty="0">
                <a:latin typeface="Bookman Old Style" panose="02050604050505020204" pitchFamily="18" charset="0"/>
              </a:rPr>
              <a:t> – Market Analysis can be performed to understand the strengths and weaknesses of competitors.</a:t>
            </a:r>
          </a:p>
          <a:p>
            <a:r>
              <a:rPr lang="en-US" sz="2200" b="1" dirty="0">
                <a:latin typeface="Bookman Old Style" panose="02050604050505020204" pitchFamily="18" charset="0"/>
              </a:rPr>
              <a:t>Improve Business Requirement</a:t>
            </a:r>
            <a:r>
              <a:rPr lang="en-US" sz="2200" dirty="0">
                <a:latin typeface="Bookman Old Style" panose="02050604050505020204" pitchFamily="18" charset="0"/>
              </a:rPr>
              <a:t> – Analysis of Data allows improving Business to customer requirements and experience.</a:t>
            </a:r>
          </a:p>
          <a:p>
            <a:endParaRPr lang="en-US" dirty="0">
              <a:latin typeface="Bookman Old Style" panose="02050604050505020204" pitchFamily="18" charset="0"/>
            </a:endParaRPr>
          </a:p>
        </p:txBody>
      </p:sp>
    </p:spTree>
    <p:extLst>
      <p:ext uri="{BB962C8B-B14F-4D97-AF65-F5344CB8AC3E}">
        <p14:creationId xmlns:p14="http://schemas.microsoft.com/office/powerpoint/2010/main" val="3482830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tools used in Data Analytics?</a:t>
            </a:r>
            <a:r>
              <a:rPr lang="en-US" dirty="0"/>
              <a:t/>
            </a:r>
            <a:br>
              <a:rPr lang="en-US" dirty="0"/>
            </a:br>
            <a:endParaRPr lang="en-US" dirty="0"/>
          </a:p>
        </p:txBody>
      </p:sp>
      <p:sp>
        <p:nvSpPr>
          <p:cNvPr id="3" name="Content Placeholder 2"/>
          <p:cNvSpPr>
            <a:spLocks noGrp="1"/>
          </p:cNvSpPr>
          <p:nvPr>
            <p:ph idx="1"/>
          </p:nvPr>
        </p:nvSpPr>
        <p:spPr>
          <a:xfrm>
            <a:off x="2070100" y="1524000"/>
            <a:ext cx="9434512" cy="4387222"/>
          </a:xfrm>
        </p:spPr>
        <p:txBody>
          <a:bodyPr>
            <a:normAutofit/>
          </a:bodyPr>
          <a:lstStyle/>
          <a:p>
            <a:r>
              <a:rPr lang="en-US" b="1" dirty="0" smtClean="0"/>
              <a:t>R Programming </a:t>
            </a:r>
          </a:p>
          <a:p>
            <a:r>
              <a:rPr lang="en-US" dirty="0" smtClean="0"/>
              <a:t>Python</a:t>
            </a:r>
          </a:p>
          <a:p>
            <a:r>
              <a:rPr lang="en-US" dirty="0" smtClean="0"/>
              <a:t>Tableau Public</a:t>
            </a:r>
          </a:p>
          <a:p>
            <a:r>
              <a:rPr lang="en-US" dirty="0" err="1" smtClean="0"/>
              <a:t>QlikView</a:t>
            </a:r>
            <a:endParaRPr lang="en-US" dirty="0" smtClean="0"/>
          </a:p>
          <a:p>
            <a:r>
              <a:rPr lang="en-US" dirty="0" smtClean="0"/>
              <a:t>SAS (</a:t>
            </a:r>
            <a:r>
              <a:rPr lang="en-US" dirty="0"/>
              <a:t>Statistical Analysis </a:t>
            </a:r>
            <a:r>
              <a:rPr lang="en-US" dirty="0" smtClean="0"/>
              <a:t>System) </a:t>
            </a:r>
          </a:p>
          <a:p>
            <a:r>
              <a:rPr lang="en-US" dirty="0" smtClean="0"/>
              <a:t>Microsoft Excel</a:t>
            </a:r>
          </a:p>
          <a:p>
            <a:r>
              <a:rPr lang="en-US" dirty="0" err="1" smtClean="0"/>
              <a:t>RapidMiner</a:t>
            </a:r>
            <a:endParaRPr lang="en-US" dirty="0" smtClean="0"/>
          </a:p>
          <a:p>
            <a:r>
              <a:rPr lang="en-US" dirty="0" smtClean="0"/>
              <a:t>KNIME (</a:t>
            </a:r>
            <a:r>
              <a:rPr lang="en-US" dirty="0"/>
              <a:t>Konstanz Information Miner </a:t>
            </a:r>
            <a:r>
              <a:rPr lang="en-US" dirty="0" smtClean="0"/>
              <a:t>)</a:t>
            </a:r>
          </a:p>
          <a:p>
            <a:r>
              <a:rPr lang="en-US" dirty="0" err="1" smtClean="0"/>
              <a:t>OpenRefine</a:t>
            </a:r>
            <a:endParaRPr lang="en-US" dirty="0" smtClean="0"/>
          </a:p>
          <a:p>
            <a:r>
              <a:rPr lang="en-US" dirty="0" smtClean="0"/>
              <a:t>Apache Spark.</a:t>
            </a:r>
            <a:endParaRPr lang="en-US" dirty="0"/>
          </a:p>
        </p:txBody>
      </p:sp>
    </p:spTree>
    <p:extLst>
      <p:ext uri="{BB962C8B-B14F-4D97-AF65-F5344CB8AC3E}">
        <p14:creationId xmlns:p14="http://schemas.microsoft.com/office/powerpoint/2010/main" val="3795634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012" y="422404"/>
            <a:ext cx="8911687" cy="1280890"/>
          </a:xfrm>
        </p:spPr>
        <p:txBody>
          <a:bodyPr/>
          <a:lstStyle/>
          <a:p>
            <a:r>
              <a:rPr lang="en-US" dirty="0" smtClean="0"/>
              <a:t>Classification of Data</a:t>
            </a:r>
            <a:br>
              <a:rPr lang="en-US" dirty="0" smtClean="0"/>
            </a:br>
            <a:endParaRPr lang="en-US" dirty="0"/>
          </a:p>
        </p:txBody>
      </p:sp>
      <p:sp>
        <p:nvSpPr>
          <p:cNvPr id="3" name="Content Placeholder 2"/>
          <p:cNvSpPr>
            <a:spLocks noGrp="1"/>
          </p:cNvSpPr>
          <p:nvPr>
            <p:ph idx="1"/>
          </p:nvPr>
        </p:nvSpPr>
        <p:spPr>
          <a:xfrm>
            <a:off x="927100" y="1250577"/>
            <a:ext cx="10577512" cy="5432612"/>
          </a:xfrm>
        </p:spPr>
        <p:txBody>
          <a:bodyPr>
            <a:normAutofit/>
          </a:bodyPr>
          <a:lstStyle/>
          <a:p>
            <a:r>
              <a:rPr lang="en-US" b="1" u="sng" dirty="0"/>
              <a:t>Structured Data :</a:t>
            </a:r>
            <a:endParaRPr lang="en-US" dirty="0"/>
          </a:p>
          <a:p>
            <a:r>
              <a:rPr lang="en-US" dirty="0" smtClean="0"/>
              <a:t>Information </a:t>
            </a:r>
            <a:r>
              <a:rPr lang="en-US" dirty="0"/>
              <a:t>stored in databases is known as structured  data  because  it  is  represented  in  a strict format.</a:t>
            </a:r>
          </a:p>
          <a:p>
            <a:r>
              <a:rPr lang="en-US" dirty="0" smtClean="0"/>
              <a:t>The </a:t>
            </a:r>
            <a:r>
              <a:rPr lang="en-US" dirty="0"/>
              <a:t>DBMS then checks to ensure that all data follows the structures and constraints specified in the schema</a:t>
            </a:r>
            <a:r>
              <a:rPr lang="en-US" dirty="0" smtClean="0"/>
              <a:t>.</a:t>
            </a:r>
          </a:p>
          <a:p>
            <a:r>
              <a:rPr lang="en-US" b="1" u="sng" dirty="0"/>
              <a:t>Semi-structured Data :</a:t>
            </a:r>
            <a:endParaRPr lang="en-US" dirty="0"/>
          </a:p>
          <a:p>
            <a:r>
              <a:rPr lang="en-US" dirty="0"/>
              <a:t> </a:t>
            </a:r>
            <a:r>
              <a:rPr lang="en-US" dirty="0" smtClean="0"/>
              <a:t>In </a:t>
            </a:r>
            <a:r>
              <a:rPr lang="en-US" dirty="0"/>
              <a:t>some applications, data is collected in an ad-hoc manner before it is known how it will be stored and managed.</a:t>
            </a:r>
          </a:p>
          <a:p>
            <a:r>
              <a:rPr lang="en-US" dirty="0" smtClean="0"/>
              <a:t>This </a:t>
            </a:r>
            <a:r>
              <a:rPr lang="en-US" dirty="0"/>
              <a:t>data may have a certain structure, but not all the information collected will have identical structure. This type of data is known as semi- structured data</a:t>
            </a:r>
            <a:r>
              <a:rPr lang="en-US" dirty="0" smtClean="0"/>
              <a:t>.</a:t>
            </a:r>
          </a:p>
          <a:p>
            <a:r>
              <a:rPr lang="en-US" dirty="0" smtClean="0"/>
              <a:t>Examples of semi-structured data are : JSON,XML,.csv </a:t>
            </a:r>
            <a:r>
              <a:rPr lang="en-US" dirty="0" err="1" smtClean="0"/>
              <a:t>file,tab</a:t>
            </a:r>
            <a:r>
              <a:rPr lang="en-US" dirty="0" smtClean="0"/>
              <a:t> delimited files.</a:t>
            </a:r>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202" y="5164763"/>
            <a:ext cx="9144805" cy="1518426"/>
          </a:xfrm>
          <a:prstGeom prst="rect">
            <a:avLst/>
          </a:prstGeom>
        </p:spPr>
      </p:pic>
    </p:spTree>
    <p:extLst>
      <p:ext uri="{BB962C8B-B14F-4D97-AF65-F5344CB8AC3E}">
        <p14:creationId xmlns:p14="http://schemas.microsoft.com/office/powerpoint/2010/main" val="3017764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Data </a:t>
            </a:r>
            <a:endParaRPr lang="en-US" dirty="0"/>
          </a:p>
        </p:txBody>
      </p:sp>
      <p:sp>
        <p:nvSpPr>
          <p:cNvPr id="3" name="Content Placeholder 2"/>
          <p:cNvSpPr>
            <a:spLocks noGrp="1"/>
          </p:cNvSpPr>
          <p:nvPr>
            <p:ph idx="1"/>
          </p:nvPr>
        </p:nvSpPr>
        <p:spPr>
          <a:xfrm>
            <a:off x="1425388" y="1358153"/>
            <a:ext cx="10079224" cy="4553069"/>
          </a:xfrm>
        </p:spPr>
        <p:txBody>
          <a:bodyPr/>
          <a:lstStyle/>
          <a:p>
            <a:r>
              <a:rPr lang="en-US" b="1" u="sng" dirty="0"/>
              <a:t>Unstructured Data :</a:t>
            </a:r>
            <a:endParaRPr lang="en-US" dirty="0"/>
          </a:p>
          <a:p>
            <a:r>
              <a:rPr lang="en-US" dirty="0"/>
              <a:t> A third category is known as unstructured data, because there is very limited indication of the type of data</a:t>
            </a:r>
            <a:r>
              <a:rPr lang="en-US" dirty="0" smtClean="0"/>
              <a:t>.</a:t>
            </a:r>
          </a:p>
          <a:p>
            <a:r>
              <a:rPr lang="en-US" dirty="0" smtClean="0"/>
              <a:t>A Typical Example would be a text document that contains information embedded within it.</a:t>
            </a:r>
          </a:p>
          <a:p>
            <a:r>
              <a:rPr lang="en-US" dirty="0" smtClean="0"/>
              <a:t>Web pages in HTML that contains some data are considered as unstructured data.</a:t>
            </a:r>
          </a:p>
          <a:p>
            <a:r>
              <a:rPr lang="en-US" dirty="0" smtClean="0">
                <a:hlinkClick r:id="rId2" action="ppaction://hlinkfile"/>
              </a:rPr>
              <a:t>Difference between Structure ,semi structured and unstructured data</a:t>
            </a:r>
            <a:r>
              <a:rPr lang="en-US" dirty="0" smtClean="0"/>
              <a:t>.</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387" y="3889418"/>
            <a:ext cx="9598927" cy="3175849"/>
          </a:xfrm>
          <a:prstGeom prst="rect">
            <a:avLst/>
          </a:prstGeom>
        </p:spPr>
      </p:pic>
    </p:spTree>
    <p:extLst>
      <p:ext uri="{BB962C8B-B14F-4D97-AF65-F5344CB8AC3E}">
        <p14:creationId xmlns:p14="http://schemas.microsoft.com/office/powerpoint/2010/main" val="1097434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1961"/>
          </a:xfrm>
        </p:spPr>
        <p:txBody>
          <a:bodyPr>
            <a:normAutofit fontScale="90000"/>
          </a:bodyPr>
          <a:lstStyle/>
          <a:p>
            <a:r>
              <a:rPr lang="en-US" dirty="0" smtClean="0"/>
              <a:t>Characteristics of Data</a:t>
            </a:r>
            <a:r>
              <a:rPr lang="en-US" dirty="0"/>
              <a:t/>
            </a:r>
            <a:br>
              <a:rPr lang="en-US" dirty="0"/>
            </a:br>
            <a:endParaRPr lang="en-US" dirty="0"/>
          </a:p>
        </p:txBody>
      </p:sp>
      <p:sp>
        <p:nvSpPr>
          <p:cNvPr id="3" name="Content Placeholder 2"/>
          <p:cNvSpPr>
            <a:spLocks noGrp="1"/>
          </p:cNvSpPr>
          <p:nvPr>
            <p:ph idx="1"/>
          </p:nvPr>
        </p:nvSpPr>
        <p:spPr>
          <a:xfrm>
            <a:off x="1801906" y="1506071"/>
            <a:ext cx="9702706" cy="4625788"/>
          </a:xfrm>
        </p:spPr>
        <p:txBody>
          <a:bodyPr/>
          <a:lstStyle/>
          <a:p>
            <a:pPr>
              <a:buFont typeface="+mj-lt"/>
              <a:buAutoNum type="arabicPeriod"/>
            </a:pPr>
            <a:r>
              <a:rPr lang="en-US" dirty="0" smtClean="0"/>
              <a:t>Consistency</a:t>
            </a:r>
          </a:p>
          <a:p>
            <a:pPr>
              <a:buFont typeface="+mj-lt"/>
              <a:buAutoNum type="arabicPeriod"/>
            </a:pPr>
            <a:r>
              <a:rPr lang="en-US" dirty="0" smtClean="0"/>
              <a:t>Accuracy</a:t>
            </a:r>
          </a:p>
          <a:p>
            <a:pPr>
              <a:buFont typeface="+mj-lt"/>
              <a:buAutoNum type="arabicPeriod"/>
            </a:pPr>
            <a:r>
              <a:rPr lang="en-US" dirty="0" smtClean="0"/>
              <a:t>Completeness</a:t>
            </a:r>
          </a:p>
          <a:p>
            <a:pPr>
              <a:buFont typeface="+mj-lt"/>
              <a:buAutoNum type="arabicPeriod"/>
            </a:pPr>
            <a:r>
              <a:rPr lang="en-US" dirty="0" smtClean="0"/>
              <a:t>Auditability</a:t>
            </a:r>
          </a:p>
          <a:p>
            <a:pPr>
              <a:buFont typeface="+mj-lt"/>
              <a:buAutoNum type="arabicPeriod"/>
            </a:pPr>
            <a:r>
              <a:rPr lang="en-US" dirty="0" smtClean="0"/>
              <a:t>Validity</a:t>
            </a:r>
          </a:p>
          <a:p>
            <a:pPr>
              <a:buFont typeface="+mj-lt"/>
              <a:buAutoNum type="arabicPeriod"/>
            </a:pPr>
            <a:r>
              <a:rPr lang="en-US" dirty="0" smtClean="0"/>
              <a:t>Uniqueness</a:t>
            </a:r>
          </a:p>
          <a:p>
            <a:pPr>
              <a:buFont typeface="+mj-lt"/>
              <a:buAutoNum type="arabicPeriod"/>
            </a:pPr>
            <a:r>
              <a:rPr lang="en-US" dirty="0" smtClean="0"/>
              <a:t>Timeliness</a:t>
            </a:r>
          </a:p>
          <a:p>
            <a:r>
              <a:rPr lang="en-US" dirty="0" smtClean="0">
                <a:hlinkClick r:id="rId2" action="ppaction://hlinkfile"/>
              </a:rPr>
              <a:t>Refer to document</a:t>
            </a:r>
            <a:endParaRPr lang="en-US" dirty="0"/>
          </a:p>
        </p:txBody>
      </p:sp>
    </p:spTree>
    <p:extLst>
      <p:ext uri="{BB962C8B-B14F-4D97-AF65-F5344CB8AC3E}">
        <p14:creationId xmlns:p14="http://schemas.microsoft.com/office/powerpoint/2010/main" val="1885785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459" y="376518"/>
            <a:ext cx="9716153" cy="685800"/>
          </a:xfrm>
        </p:spPr>
        <p:txBody>
          <a:bodyPr/>
          <a:lstStyle/>
          <a:p>
            <a:r>
              <a:rPr lang="en-US" dirty="0" smtClean="0"/>
              <a:t>Application of Data Analytics</a:t>
            </a:r>
            <a:endParaRPr lang="en-US" dirty="0"/>
          </a:p>
        </p:txBody>
      </p:sp>
      <p:sp>
        <p:nvSpPr>
          <p:cNvPr id="3" name="Content Placeholder 2"/>
          <p:cNvSpPr>
            <a:spLocks noGrp="1"/>
          </p:cNvSpPr>
          <p:nvPr>
            <p:ph idx="1"/>
          </p:nvPr>
        </p:nvSpPr>
        <p:spPr>
          <a:xfrm>
            <a:off x="726141" y="1292973"/>
            <a:ext cx="10133012" cy="5029200"/>
          </a:xfrm>
        </p:spPr>
        <p:txBody>
          <a:bodyPr>
            <a:normAutofit fontScale="92500" lnSpcReduction="20000"/>
          </a:bodyPr>
          <a:lstStyle/>
          <a:p>
            <a:r>
              <a:rPr lang="en-US" b="1" dirty="0" smtClean="0"/>
              <a:t>There are various areas where data analytics applications have been employed such as : </a:t>
            </a:r>
          </a:p>
          <a:p>
            <a:r>
              <a:rPr lang="en-US" dirty="0" smtClean="0"/>
              <a:t>Policing/Security</a:t>
            </a:r>
          </a:p>
          <a:p>
            <a:r>
              <a:rPr lang="en-US" dirty="0" smtClean="0"/>
              <a:t>Transportation </a:t>
            </a:r>
          </a:p>
          <a:p>
            <a:r>
              <a:rPr lang="en-US" dirty="0" smtClean="0"/>
              <a:t>Fraud and Risk Detection</a:t>
            </a:r>
          </a:p>
          <a:p>
            <a:r>
              <a:rPr lang="en-US" dirty="0" smtClean="0"/>
              <a:t>Manage Risk </a:t>
            </a:r>
          </a:p>
          <a:p>
            <a:r>
              <a:rPr lang="en-US" dirty="0" smtClean="0"/>
              <a:t>Delivery Logistics</a:t>
            </a:r>
          </a:p>
          <a:p>
            <a:r>
              <a:rPr lang="en-US" dirty="0" smtClean="0"/>
              <a:t>Web Provision</a:t>
            </a:r>
          </a:p>
          <a:p>
            <a:r>
              <a:rPr lang="en-US" dirty="0" smtClean="0"/>
              <a:t>Proper spending</a:t>
            </a:r>
          </a:p>
          <a:p>
            <a:r>
              <a:rPr lang="en-US" dirty="0" smtClean="0"/>
              <a:t>Customer Interaction</a:t>
            </a:r>
          </a:p>
          <a:p>
            <a:r>
              <a:rPr lang="en-US" dirty="0" smtClean="0"/>
              <a:t>City Planning</a:t>
            </a:r>
          </a:p>
          <a:p>
            <a:r>
              <a:rPr lang="en-US" dirty="0" smtClean="0"/>
              <a:t>HealthCare</a:t>
            </a:r>
          </a:p>
          <a:p>
            <a:r>
              <a:rPr lang="en-US" dirty="0" smtClean="0"/>
              <a:t>Travel</a:t>
            </a:r>
          </a:p>
          <a:p>
            <a:r>
              <a:rPr lang="en-US" dirty="0" smtClean="0"/>
              <a:t>Energy Management</a:t>
            </a:r>
          </a:p>
          <a:p>
            <a:r>
              <a:rPr lang="en-US" dirty="0" smtClean="0"/>
              <a:t>Internet/web search</a:t>
            </a:r>
          </a:p>
          <a:p>
            <a:r>
              <a:rPr lang="en-US" dirty="0" smtClean="0"/>
              <a:t>Digital Advertisement</a:t>
            </a:r>
          </a:p>
          <a:p>
            <a:endParaRPr lang="en-US" dirty="0"/>
          </a:p>
        </p:txBody>
      </p:sp>
      <p:pic>
        <p:nvPicPr>
          <p:cNvPr id="4100" name="Picture 4" descr="https://www.digitalvidya.com/wp-content/uploads/2017/05/Data-Analytics-Applica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681" y="2061851"/>
            <a:ext cx="7126943" cy="426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689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128</TotalTime>
  <Words>372</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Century Gothic</vt:lpstr>
      <vt:lpstr>Courier New</vt:lpstr>
      <vt:lpstr>Wingdings</vt:lpstr>
      <vt:lpstr>Wingdings 3</vt:lpstr>
      <vt:lpstr>Wisp</vt:lpstr>
      <vt:lpstr>MSCIT -3  CS-15 Programming with R for Data Science</vt:lpstr>
      <vt:lpstr>Overview of Data Analytics</vt:lpstr>
      <vt:lpstr>Why is Data Analytics important? (Need of Data Analytics) </vt:lpstr>
      <vt:lpstr>What is the role of Data Analytics?</vt:lpstr>
      <vt:lpstr>What are the tools used in Data Analytics? </vt:lpstr>
      <vt:lpstr>Classification of Data </vt:lpstr>
      <vt:lpstr>Classification of Data </vt:lpstr>
      <vt:lpstr>Characteristics of Data </vt:lpstr>
      <vt:lpstr>Application of Data Analytics</vt:lpstr>
      <vt:lpstr>Set Up with R Studio</vt:lpstr>
      <vt:lpstr>R Basic Command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MSCIT -3  CS-15 Programming with R for Data Science</dc:title>
  <dc:creator>Vaishali Sanghvi</dc:creator>
  <cp:lastModifiedBy>Vaishali Sanghvi</cp:lastModifiedBy>
  <cp:revision>20</cp:revision>
  <dcterms:created xsi:type="dcterms:W3CDTF">2020-07-17T16:39:09Z</dcterms:created>
  <dcterms:modified xsi:type="dcterms:W3CDTF">2020-07-21T17:00:17Z</dcterms:modified>
</cp:coreProperties>
</file>