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74" r:id="rId5"/>
    <p:sldId id="258" r:id="rId6"/>
    <p:sldId id="259" r:id="rId7"/>
    <p:sldId id="260" r:id="rId8"/>
    <p:sldId id="261" r:id="rId9"/>
    <p:sldId id="262" r:id="rId10"/>
    <p:sldId id="263" r:id="rId11"/>
    <p:sldId id="267" r:id="rId12"/>
    <p:sldId id="268" r:id="rId13"/>
    <p:sldId id="269" r:id="rId14"/>
    <p:sldId id="270" r:id="rId15"/>
    <p:sldId id="272" r:id="rId16"/>
    <p:sldId id="266"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Sheet1!$C$5</c:f>
              <c:strCache>
                <c:ptCount val="1"/>
                <c:pt idx="0">
                  <c:v>Other's result</c:v>
                </c:pt>
              </c:strCache>
            </c:strRef>
          </c:tx>
          <c:spPr>
            <a:ln w="34925" cap="rnd">
              <a:solidFill>
                <a:schemeClr val="accent2"/>
              </a:solidFill>
              <a:round/>
            </a:ln>
            <a:effectLst>
              <a:outerShdw blurRad="50800" dist="38100" dir="5400000" rotWithShape="0">
                <a:srgbClr val="000000">
                  <a:alpha val="60000"/>
                </a:srgbClr>
              </a:outerShdw>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Sheet1!$B$6:$B$16</c:f>
              <c:strCache>
                <c:ptCount val="11"/>
                <c:pt idx="0">
                  <c:v>Benign</c:v>
                </c:pt>
                <c:pt idx="1">
                  <c:v>Combo</c:v>
                </c:pt>
                <c:pt idx="2">
                  <c:v>Junk</c:v>
                </c:pt>
                <c:pt idx="3">
                  <c:v>scan </c:v>
                </c:pt>
                <c:pt idx="4">
                  <c:v>tcp</c:v>
                </c:pt>
                <c:pt idx="5">
                  <c:v>udp</c:v>
                </c:pt>
                <c:pt idx="6">
                  <c:v>ack</c:v>
                </c:pt>
                <c:pt idx="7">
                  <c:v>scan </c:v>
                </c:pt>
                <c:pt idx="8">
                  <c:v>syn</c:v>
                </c:pt>
                <c:pt idx="9">
                  <c:v>udp</c:v>
                </c:pt>
                <c:pt idx="10">
                  <c:v>udp plain</c:v>
                </c:pt>
              </c:strCache>
            </c:strRef>
          </c:cat>
          <c:val>
            <c:numRef>
              <c:f>Sheet1!$C$6:$C$16</c:f>
              <c:numCache>
                <c:formatCode>General</c:formatCode>
                <c:ptCount val="11"/>
                <c:pt idx="0">
                  <c:v>0.99</c:v>
                </c:pt>
                <c:pt idx="1">
                  <c:v>0.93</c:v>
                </c:pt>
                <c:pt idx="2">
                  <c:v>0.17</c:v>
                </c:pt>
                <c:pt idx="3">
                  <c:v>0.67</c:v>
                </c:pt>
                <c:pt idx="4">
                  <c:v>0</c:v>
                </c:pt>
                <c:pt idx="5">
                  <c:v>1</c:v>
                </c:pt>
                <c:pt idx="6">
                  <c:v>0</c:v>
                </c:pt>
                <c:pt idx="7">
                  <c:v>0.99</c:v>
                </c:pt>
                <c:pt idx="8">
                  <c:v>7.0000000000000007E-2</c:v>
                </c:pt>
                <c:pt idx="9">
                  <c:v>1</c:v>
                </c:pt>
                <c:pt idx="10">
                  <c:v>0.49</c:v>
                </c:pt>
              </c:numCache>
            </c:numRef>
          </c:val>
          <c:smooth val="0"/>
          <c:extLst>
            <c:ext xmlns:c16="http://schemas.microsoft.com/office/drawing/2014/chart" uri="{C3380CC4-5D6E-409C-BE32-E72D297353CC}">
              <c16:uniqueId val="{00000000-2C45-4146-87AF-CCAE130E7CAF}"/>
            </c:ext>
          </c:extLst>
        </c:ser>
        <c:ser>
          <c:idx val="1"/>
          <c:order val="1"/>
          <c:tx>
            <c:strRef>
              <c:f>Sheet1!$D$5</c:f>
              <c:strCache>
                <c:ptCount val="1"/>
                <c:pt idx="0">
                  <c:v>Our's result</c:v>
                </c:pt>
              </c:strCache>
            </c:strRef>
          </c:tx>
          <c:spPr>
            <a:ln w="34925" cap="rnd">
              <a:solidFill>
                <a:schemeClr val="accent4"/>
              </a:solidFill>
              <a:round/>
            </a:ln>
            <a:effectLst>
              <a:outerShdw blurRad="50800" dist="38100" dir="5400000" rotWithShape="0">
                <a:srgbClr val="000000">
                  <a:alpha val="60000"/>
                </a:srgbClr>
              </a:outerShdw>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Sheet1!$B$6:$B$16</c:f>
              <c:strCache>
                <c:ptCount val="11"/>
                <c:pt idx="0">
                  <c:v>Benign</c:v>
                </c:pt>
                <c:pt idx="1">
                  <c:v>Combo</c:v>
                </c:pt>
                <c:pt idx="2">
                  <c:v>Junk</c:v>
                </c:pt>
                <c:pt idx="3">
                  <c:v>scan </c:v>
                </c:pt>
                <c:pt idx="4">
                  <c:v>tcp</c:v>
                </c:pt>
                <c:pt idx="5">
                  <c:v>udp</c:v>
                </c:pt>
                <c:pt idx="6">
                  <c:v>ack</c:v>
                </c:pt>
                <c:pt idx="7">
                  <c:v>scan </c:v>
                </c:pt>
                <c:pt idx="8">
                  <c:v>syn</c:v>
                </c:pt>
                <c:pt idx="9">
                  <c:v>udp</c:v>
                </c:pt>
                <c:pt idx="10">
                  <c:v>udp plain</c:v>
                </c:pt>
              </c:strCache>
            </c:strRef>
          </c:cat>
          <c:val>
            <c:numRef>
              <c:f>Sheet1!$D$6:$D$16</c:f>
              <c:numCache>
                <c:formatCode>General</c:formatCode>
                <c:ptCount val="11"/>
                <c:pt idx="0">
                  <c:v>0.71</c:v>
                </c:pt>
                <c:pt idx="1">
                  <c:v>0.67</c:v>
                </c:pt>
                <c:pt idx="2">
                  <c:v>0.13</c:v>
                </c:pt>
                <c:pt idx="3">
                  <c:v>0.81</c:v>
                </c:pt>
                <c:pt idx="4">
                  <c:v>0.66</c:v>
                </c:pt>
                <c:pt idx="5">
                  <c:v>0</c:v>
                </c:pt>
                <c:pt idx="6">
                  <c:v>0.9</c:v>
                </c:pt>
                <c:pt idx="7">
                  <c:v>1</c:v>
                </c:pt>
                <c:pt idx="8">
                  <c:v>1</c:v>
                </c:pt>
                <c:pt idx="9">
                  <c:v>0.98</c:v>
                </c:pt>
                <c:pt idx="10">
                  <c:v>0.89</c:v>
                </c:pt>
              </c:numCache>
            </c:numRef>
          </c:val>
          <c:smooth val="0"/>
          <c:extLst>
            <c:ext xmlns:c16="http://schemas.microsoft.com/office/drawing/2014/chart" uri="{C3380CC4-5D6E-409C-BE32-E72D297353CC}">
              <c16:uniqueId val="{00000001-2C45-4146-87AF-CCAE130E7CAF}"/>
            </c:ext>
          </c:extLst>
        </c:ser>
        <c:dLbls>
          <c:dLblPos val="ctr"/>
          <c:showLegendKey val="0"/>
          <c:showVal val="1"/>
          <c:showCatName val="0"/>
          <c:showSerName val="0"/>
          <c:showPercent val="0"/>
          <c:showBubbleSize val="0"/>
        </c:dLbls>
        <c:smooth val="0"/>
        <c:axId val="725024336"/>
        <c:axId val="725026832"/>
      </c:lineChart>
      <c:catAx>
        <c:axId val="7250243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crossAx val="725026832"/>
        <c:crosses val="autoZero"/>
        <c:auto val="1"/>
        <c:lblAlgn val="ctr"/>
        <c:lblOffset val="100"/>
        <c:noMultiLvlLbl val="0"/>
      </c:catAx>
      <c:valAx>
        <c:axId val="7250268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crossAx val="725024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Sheet1!$E$30</c:f>
              <c:strCache>
                <c:ptCount val="1"/>
                <c:pt idx="0">
                  <c:v>Other's result</c:v>
                </c:pt>
              </c:strCache>
            </c:strRef>
          </c:tx>
          <c:spPr>
            <a:ln w="34925" cap="rnd">
              <a:solidFill>
                <a:schemeClr val="accent2"/>
              </a:solidFill>
              <a:round/>
            </a:ln>
            <a:effectLst>
              <a:outerShdw blurRad="508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Sheet1!$D$31:$D$41</c:f>
              <c:strCache>
                <c:ptCount val="11"/>
                <c:pt idx="0">
                  <c:v>Benign</c:v>
                </c:pt>
                <c:pt idx="1">
                  <c:v>Combo</c:v>
                </c:pt>
                <c:pt idx="2">
                  <c:v>Junk</c:v>
                </c:pt>
                <c:pt idx="3">
                  <c:v>scan </c:v>
                </c:pt>
                <c:pt idx="4">
                  <c:v>tcp</c:v>
                </c:pt>
                <c:pt idx="5">
                  <c:v>udp</c:v>
                </c:pt>
                <c:pt idx="6">
                  <c:v>ack</c:v>
                </c:pt>
                <c:pt idx="7">
                  <c:v>scan </c:v>
                </c:pt>
                <c:pt idx="8">
                  <c:v>syn</c:v>
                </c:pt>
                <c:pt idx="9">
                  <c:v>udp</c:v>
                </c:pt>
                <c:pt idx="10">
                  <c:v>udp plain</c:v>
                </c:pt>
              </c:strCache>
            </c:strRef>
          </c:cat>
          <c:val>
            <c:numRef>
              <c:f>Sheet1!$E$31:$E$41</c:f>
              <c:numCache>
                <c:formatCode>General</c:formatCode>
                <c:ptCount val="11"/>
                <c:pt idx="0">
                  <c:v>0.98</c:v>
                </c:pt>
                <c:pt idx="1">
                  <c:v>1</c:v>
                </c:pt>
                <c:pt idx="2">
                  <c:v>1</c:v>
                </c:pt>
                <c:pt idx="3">
                  <c:v>0.98</c:v>
                </c:pt>
                <c:pt idx="4">
                  <c:v>1</c:v>
                </c:pt>
                <c:pt idx="5">
                  <c:v>1</c:v>
                </c:pt>
                <c:pt idx="6">
                  <c:v>0.79</c:v>
                </c:pt>
                <c:pt idx="7">
                  <c:v>0.99</c:v>
                </c:pt>
                <c:pt idx="8">
                  <c:v>0.71</c:v>
                </c:pt>
                <c:pt idx="9">
                  <c:v>0.92</c:v>
                </c:pt>
                <c:pt idx="10">
                  <c:v>0.84</c:v>
                </c:pt>
              </c:numCache>
            </c:numRef>
          </c:val>
          <c:smooth val="0"/>
          <c:extLst>
            <c:ext xmlns:c16="http://schemas.microsoft.com/office/drawing/2014/chart" uri="{C3380CC4-5D6E-409C-BE32-E72D297353CC}">
              <c16:uniqueId val="{00000000-5160-4C19-91BF-B156B8190471}"/>
            </c:ext>
          </c:extLst>
        </c:ser>
        <c:ser>
          <c:idx val="1"/>
          <c:order val="1"/>
          <c:tx>
            <c:strRef>
              <c:f>Sheet1!$F$30</c:f>
              <c:strCache>
                <c:ptCount val="1"/>
                <c:pt idx="0">
                  <c:v>Our's result</c:v>
                </c:pt>
              </c:strCache>
            </c:strRef>
          </c:tx>
          <c:spPr>
            <a:ln w="34925" cap="rnd">
              <a:solidFill>
                <a:schemeClr val="accent4"/>
              </a:solidFill>
              <a:round/>
            </a:ln>
            <a:effectLst>
              <a:outerShdw blurRad="508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Sheet1!$D$31:$D$41</c:f>
              <c:strCache>
                <c:ptCount val="11"/>
                <c:pt idx="0">
                  <c:v>Benign</c:v>
                </c:pt>
                <c:pt idx="1">
                  <c:v>Combo</c:v>
                </c:pt>
                <c:pt idx="2">
                  <c:v>Junk</c:v>
                </c:pt>
                <c:pt idx="3">
                  <c:v>scan </c:v>
                </c:pt>
                <c:pt idx="4">
                  <c:v>tcp</c:v>
                </c:pt>
                <c:pt idx="5">
                  <c:v>udp</c:v>
                </c:pt>
                <c:pt idx="6">
                  <c:v>ack</c:v>
                </c:pt>
                <c:pt idx="7">
                  <c:v>scan </c:v>
                </c:pt>
                <c:pt idx="8">
                  <c:v>syn</c:v>
                </c:pt>
                <c:pt idx="9">
                  <c:v>udp</c:v>
                </c:pt>
                <c:pt idx="10">
                  <c:v>udp plain</c:v>
                </c:pt>
              </c:strCache>
            </c:strRef>
          </c:cat>
          <c:val>
            <c:numRef>
              <c:f>Sheet1!$F$31:$F$41</c:f>
              <c:numCache>
                <c:formatCode>General</c:formatCode>
                <c:ptCount val="11"/>
                <c:pt idx="0">
                  <c:v>1</c:v>
                </c:pt>
                <c:pt idx="1">
                  <c:v>1</c:v>
                </c:pt>
                <c:pt idx="2">
                  <c:v>1</c:v>
                </c:pt>
                <c:pt idx="3">
                  <c:v>1</c:v>
                </c:pt>
                <c:pt idx="4">
                  <c:v>1</c:v>
                </c:pt>
                <c:pt idx="5">
                  <c:v>1</c:v>
                </c:pt>
                <c:pt idx="6">
                  <c:v>0.99</c:v>
                </c:pt>
                <c:pt idx="7">
                  <c:v>1</c:v>
                </c:pt>
                <c:pt idx="8">
                  <c:v>1</c:v>
                </c:pt>
                <c:pt idx="9">
                  <c:v>0.99</c:v>
                </c:pt>
                <c:pt idx="10">
                  <c:v>1</c:v>
                </c:pt>
              </c:numCache>
            </c:numRef>
          </c:val>
          <c:smooth val="0"/>
          <c:extLst>
            <c:ext xmlns:c16="http://schemas.microsoft.com/office/drawing/2014/chart" uri="{C3380CC4-5D6E-409C-BE32-E72D297353CC}">
              <c16:uniqueId val="{00000001-5160-4C19-91BF-B156B8190471}"/>
            </c:ext>
          </c:extLst>
        </c:ser>
        <c:dLbls>
          <c:dLblPos val="ctr"/>
          <c:showLegendKey val="0"/>
          <c:showVal val="1"/>
          <c:showCatName val="0"/>
          <c:showSerName val="0"/>
          <c:showPercent val="0"/>
          <c:showBubbleSize val="0"/>
        </c:dLbls>
        <c:smooth val="0"/>
        <c:axId val="834944848"/>
        <c:axId val="834948592"/>
      </c:lineChart>
      <c:catAx>
        <c:axId val="83494484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34948592"/>
        <c:crosses val="autoZero"/>
        <c:auto val="1"/>
        <c:lblAlgn val="ctr"/>
        <c:lblOffset val="100"/>
        <c:noMultiLvlLbl val="0"/>
      </c:catAx>
      <c:valAx>
        <c:axId val="8349485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34944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94BCDE-95B5-48B5-8C9C-A15E38D91609}"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241901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4BCDE-95B5-48B5-8C9C-A15E38D91609}"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388137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4BCDE-95B5-48B5-8C9C-A15E38D91609}"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D473C1-A722-496D-AA20-D777B24CA3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0246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94BCDE-95B5-48B5-8C9C-A15E38D91609}"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1458635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94BCDE-95B5-48B5-8C9C-A15E38D91609}"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D473C1-A722-496D-AA20-D777B24CA3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701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94BCDE-95B5-48B5-8C9C-A15E38D91609}"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3404991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4BCDE-95B5-48B5-8C9C-A15E38D91609}"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121185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4BCDE-95B5-48B5-8C9C-A15E38D91609}"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20105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4BCDE-95B5-48B5-8C9C-A15E38D91609}"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117513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4BCDE-95B5-48B5-8C9C-A15E38D91609}"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21162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94BCDE-95B5-48B5-8C9C-A15E38D91609}"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293015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4BCDE-95B5-48B5-8C9C-A15E38D91609}"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9345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94BCDE-95B5-48B5-8C9C-A15E38D91609}"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328014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4BCDE-95B5-48B5-8C9C-A15E38D91609}" type="datetimeFigureOut">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119538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94BCDE-95B5-48B5-8C9C-A15E38D91609}"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400784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94BCDE-95B5-48B5-8C9C-A15E38D91609}"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D473C1-A722-496D-AA20-D777B24CA38A}" type="slidenum">
              <a:rPr lang="en-US" smtClean="0"/>
              <a:t>‹#›</a:t>
            </a:fld>
            <a:endParaRPr lang="en-US"/>
          </a:p>
        </p:txBody>
      </p:sp>
    </p:spTree>
    <p:extLst>
      <p:ext uri="{BB962C8B-B14F-4D97-AF65-F5344CB8AC3E}">
        <p14:creationId xmlns:p14="http://schemas.microsoft.com/office/powerpoint/2010/main" val="374278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94BCDE-95B5-48B5-8C9C-A15E38D91609}" type="datetimeFigureOut">
              <a:rPr lang="en-US" smtClean="0"/>
              <a:t>5/29/2023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D473C1-A722-496D-AA20-D777B24CA38A}" type="slidenum">
              <a:rPr lang="en-US" smtClean="0"/>
              <a:t>‹#›</a:t>
            </a:fld>
            <a:endParaRPr lang="en-US"/>
          </a:p>
        </p:txBody>
      </p:sp>
    </p:spTree>
    <p:extLst>
      <p:ext uri="{BB962C8B-B14F-4D97-AF65-F5344CB8AC3E}">
        <p14:creationId xmlns:p14="http://schemas.microsoft.com/office/powerpoint/2010/main" val="129516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D312-1700-4653-80CD-E54EACC744E3}"/>
              </a:ext>
            </a:extLst>
          </p:cNvPr>
          <p:cNvSpPr>
            <a:spLocks noGrp="1"/>
          </p:cNvSpPr>
          <p:nvPr>
            <p:ph type="ctrTitle"/>
          </p:nvPr>
        </p:nvSpPr>
        <p:spPr>
          <a:xfrm>
            <a:off x="2589212" y="2795686"/>
            <a:ext cx="8915399" cy="1678733"/>
          </a:xfrm>
        </p:spPr>
        <p:txBody>
          <a:bodyPr>
            <a:normAutofit fontScale="90000"/>
          </a:bodyPr>
          <a:lstStyle/>
          <a:p>
            <a:r>
              <a:rPr lang="en-US" sz="4800" dirty="0">
                <a:latin typeface="Times New Roman" panose="02020603050405020304" pitchFamily="18" charset="0"/>
                <a:cs typeface="Times New Roman" panose="02020603050405020304" pitchFamily="18" charset="0"/>
              </a:rPr>
              <a:t>Attack detection on IoT network using ML Techniques  (PCSE23-47)</a:t>
            </a:r>
          </a:p>
        </p:txBody>
      </p:sp>
      <p:sp>
        <p:nvSpPr>
          <p:cNvPr id="3" name="Subtitle 2">
            <a:extLst>
              <a:ext uri="{FF2B5EF4-FFF2-40B4-BE49-F238E27FC236}">
                <a16:creationId xmlns:a16="http://schemas.microsoft.com/office/drawing/2014/main" id="{7E8C161B-8921-443A-8F24-5582EE159C3E}"/>
              </a:ext>
            </a:extLst>
          </p:cNvPr>
          <p:cNvSpPr>
            <a:spLocks noGrp="1"/>
          </p:cNvSpPr>
          <p:nvPr>
            <p:ph type="subTitle" idx="1"/>
          </p:nvPr>
        </p:nvSpPr>
        <p:spPr>
          <a:xfrm>
            <a:off x="2589212" y="4577354"/>
            <a:ext cx="4649786" cy="1678733"/>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Team Members:</a:t>
            </a:r>
          </a:p>
          <a:p>
            <a:r>
              <a:rPr lang="en-US" sz="2000" dirty="0">
                <a:solidFill>
                  <a:schemeClr val="tx1"/>
                </a:solidFill>
                <a:latin typeface="Times New Roman" panose="02020603050405020304" pitchFamily="18" charset="0"/>
                <a:cs typeface="Times New Roman" panose="02020603050405020304" pitchFamily="18" charset="0"/>
              </a:rPr>
              <a:t>Yatharth Sharma</a:t>
            </a:r>
          </a:p>
          <a:p>
            <a:r>
              <a:rPr lang="en-US" sz="2000" dirty="0" err="1">
                <a:solidFill>
                  <a:schemeClr val="tx1"/>
                </a:solidFill>
                <a:latin typeface="Times New Roman" panose="02020603050405020304" pitchFamily="18" charset="0"/>
                <a:cs typeface="Times New Roman" panose="02020603050405020304" pitchFamily="18" charset="0"/>
              </a:rPr>
              <a:t>Vansh</a:t>
            </a:r>
            <a:r>
              <a:rPr lang="en-US" sz="2000" dirty="0">
                <a:solidFill>
                  <a:schemeClr val="tx1"/>
                </a:solidFill>
                <a:latin typeface="Times New Roman" panose="02020603050405020304" pitchFamily="18" charset="0"/>
                <a:cs typeface="Times New Roman" panose="02020603050405020304" pitchFamily="18" charset="0"/>
              </a:rPr>
              <a:t> Kumar </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D86EC316-A62C-43F5-963E-5A7B1517327C}"/>
              </a:ext>
            </a:extLst>
          </p:cNvPr>
          <p:cNvSpPr txBox="1">
            <a:spLocks/>
          </p:cNvSpPr>
          <p:nvPr/>
        </p:nvSpPr>
        <p:spPr>
          <a:xfrm>
            <a:off x="7238998" y="4577353"/>
            <a:ext cx="4649786" cy="167873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dirty="0">
                <a:solidFill>
                  <a:schemeClr val="tx1"/>
                </a:solidFill>
                <a:latin typeface="Times New Roman" panose="02020603050405020304" pitchFamily="18" charset="0"/>
                <a:cs typeface="Times New Roman" panose="02020603050405020304" pitchFamily="18" charset="0"/>
              </a:rPr>
              <a:t>Supervisor :</a:t>
            </a:r>
          </a:p>
          <a:p>
            <a:r>
              <a:rPr lang="en-US" sz="2000" dirty="0">
                <a:solidFill>
                  <a:schemeClr val="tx1"/>
                </a:solidFill>
                <a:latin typeface="Times New Roman" panose="02020603050405020304" pitchFamily="18" charset="0"/>
                <a:cs typeface="Times New Roman" panose="02020603050405020304" pitchFamily="18" charset="0"/>
              </a:rPr>
              <a:t>Prof. </a:t>
            </a:r>
            <a:r>
              <a:rPr lang="en-US" sz="2000" dirty="0" err="1">
                <a:solidFill>
                  <a:schemeClr val="tx1"/>
                </a:solidFill>
                <a:latin typeface="Times New Roman" panose="02020603050405020304" pitchFamily="18" charset="0"/>
                <a:cs typeface="Times New Roman" panose="02020603050405020304" pitchFamily="18" charset="0"/>
              </a:rPr>
              <a:t>Himanshi</a:t>
            </a:r>
            <a:r>
              <a:rPr lang="en-US" sz="2000" dirty="0">
                <a:solidFill>
                  <a:schemeClr val="tx1"/>
                </a:solidFill>
                <a:latin typeface="Times New Roman" panose="02020603050405020304" pitchFamily="18" charset="0"/>
                <a:cs typeface="Times New Roman" panose="02020603050405020304" pitchFamily="18" charset="0"/>
              </a:rPr>
              <a:t> Chaudhary</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7" name="Picture 6" descr="KIET Logo">
            <a:extLst>
              <a:ext uri="{FF2B5EF4-FFF2-40B4-BE49-F238E27FC236}">
                <a16:creationId xmlns:a16="http://schemas.microsoft.com/office/drawing/2014/main" id="{530FFAA6-DF04-4A7B-9559-C4765779BB25}"/>
              </a:ext>
            </a:extLst>
          </p:cNvPr>
          <p:cNvPicPr/>
          <p:nvPr/>
        </p:nvPicPr>
        <p:blipFill rotWithShape="1">
          <a:blip r:embed="rId2" cstate="print">
            <a:extLst>
              <a:ext uri="{28A0092B-C50C-407E-A947-70E740481C1C}">
                <a14:useLocalDpi xmlns:a14="http://schemas.microsoft.com/office/drawing/2010/main" val="0"/>
              </a:ext>
            </a:extLst>
          </a:blip>
          <a:srcRect r="75490"/>
          <a:stretch/>
        </p:blipFill>
        <p:spPr bwMode="auto">
          <a:xfrm>
            <a:off x="5181598" y="685164"/>
            <a:ext cx="2057400" cy="2115186"/>
          </a:xfrm>
          <a:prstGeom prst="rect">
            <a:avLst/>
          </a:prstGeom>
          <a:noFill/>
          <a:ln>
            <a:noFill/>
          </a:ln>
        </p:spPr>
      </p:pic>
    </p:spTree>
    <p:extLst>
      <p:ext uri="{BB962C8B-B14F-4D97-AF65-F5344CB8AC3E}">
        <p14:creationId xmlns:p14="http://schemas.microsoft.com/office/powerpoint/2010/main" val="261551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E444-7DA7-4493-A591-0B3B54099F6D}"/>
              </a:ext>
            </a:extLst>
          </p:cNvPr>
          <p:cNvSpPr>
            <a:spLocks noGrp="1"/>
          </p:cNvSpPr>
          <p:nvPr>
            <p:ph type="title"/>
          </p:nvPr>
        </p:nvSpPr>
        <p:spPr/>
        <p:txBody>
          <a:bodyPr/>
          <a:lstStyle/>
          <a:p>
            <a:r>
              <a:rPr lang="en-US" dirty="0"/>
              <a:t>Classification report of </a:t>
            </a:r>
            <a:r>
              <a:rPr lang="en-US" dirty="0" err="1"/>
              <a:t>Ecobee</a:t>
            </a:r>
            <a:r>
              <a:rPr lang="en-US" dirty="0"/>
              <a:t> Thermostat</a:t>
            </a:r>
          </a:p>
        </p:txBody>
      </p:sp>
      <p:graphicFrame>
        <p:nvGraphicFramePr>
          <p:cNvPr id="4" name="Content Placeholder 3">
            <a:extLst>
              <a:ext uri="{FF2B5EF4-FFF2-40B4-BE49-F238E27FC236}">
                <a16:creationId xmlns:a16="http://schemas.microsoft.com/office/drawing/2014/main" id="{C41ABED4-74D9-4E45-B402-425FFFE56B93}"/>
              </a:ext>
            </a:extLst>
          </p:cNvPr>
          <p:cNvGraphicFramePr>
            <a:graphicFrameLocks noGrp="1"/>
          </p:cNvGraphicFramePr>
          <p:nvPr>
            <p:ph idx="1"/>
            <p:extLst>
              <p:ext uri="{D42A27DB-BD31-4B8C-83A1-F6EECF244321}">
                <p14:modId xmlns:p14="http://schemas.microsoft.com/office/powerpoint/2010/main" val="2256150736"/>
              </p:ext>
            </p:extLst>
          </p:nvPr>
        </p:nvGraphicFramePr>
        <p:xfrm>
          <a:off x="2592925" y="1905000"/>
          <a:ext cx="8617997" cy="4767738"/>
        </p:xfrm>
        <a:graphic>
          <a:graphicData uri="http://schemas.openxmlformats.org/drawingml/2006/table">
            <a:tbl>
              <a:tblPr firstRow="1" firstCol="1" bandRow="1">
                <a:tableStyleId>{5C22544A-7EE6-4342-B048-85BDC9FD1C3A}</a:tableStyleId>
              </a:tblPr>
              <a:tblGrid>
                <a:gridCol w="710534">
                  <a:extLst>
                    <a:ext uri="{9D8B030D-6E8A-4147-A177-3AD203B41FA5}">
                      <a16:colId xmlns:a16="http://schemas.microsoft.com/office/drawing/2014/main" val="2097720800"/>
                    </a:ext>
                  </a:extLst>
                </a:gridCol>
                <a:gridCol w="646806">
                  <a:extLst>
                    <a:ext uri="{9D8B030D-6E8A-4147-A177-3AD203B41FA5}">
                      <a16:colId xmlns:a16="http://schemas.microsoft.com/office/drawing/2014/main" val="4103086864"/>
                    </a:ext>
                  </a:extLst>
                </a:gridCol>
                <a:gridCol w="548034">
                  <a:extLst>
                    <a:ext uri="{9D8B030D-6E8A-4147-A177-3AD203B41FA5}">
                      <a16:colId xmlns:a16="http://schemas.microsoft.com/office/drawing/2014/main" val="980188087"/>
                    </a:ext>
                  </a:extLst>
                </a:gridCol>
                <a:gridCol w="548034">
                  <a:extLst>
                    <a:ext uri="{9D8B030D-6E8A-4147-A177-3AD203B41FA5}">
                      <a16:colId xmlns:a16="http://schemas.microsoft.com/office/drawing/2014/main" val="3043233434"/>
                    </a:ext>
                  </a:extLst>
                </a:gridCol>
                <a:gridCol w="472360">
                  <a:extLst>
                    <a:ext uri="{9D8B030D-6E8A-4147-A177-3AD203B41FA5}">
                      <a16:colId xmlns:a16="http://schemas.microsoft.com/office/drawing/2014/main" val="3691071806"/>
                    </a:ext>
                  </a:extLst>
                </a:gridCol>
                <a:gridCol w="450058">
                  <a:extLst>
                    <a:ext uri="{9D8B030D-6E8A-4147-A177-3AD203B41FA5}">
                      <a16:colId xmlns:a16="http://schemas.microsoft.com/office/drawing/2014/main" val="2888594561"/>
                    </a:ext>
                  </a:extLst>
                </a:gridCol>
                <a:gridCol w="557592">
                  <a:extLst>
                    <a:ext uri="{9D8B030D-6E8A-4147-A177-3AD203B41FA5}">
                      <a16:colId xmlns:a16="http://schemas.microsoft.com/office/drawing/2014/main" val="3762437701"/>
                    </a:ext>
                  </a:extLst>
                </a:gridCol>
                <a:gridCol w="755937">
                  <a:extLst>
                    <a:ext uri="{9D8B030D-6E8A-4147-A177-3AD203B41FA5}">
                      <a16:colId xmlns:a16="http://schemas.microsoft.com/office/drawing/2014/main" val="1637512828"/>
                    </a:ext>
                  </a:extLst>
                </a:gridCol>
                <a:gridCol w="755937">
                  <a:extLst>
                    <a:ext uri="{9D8B030D-6E8A-4147-A177-3AD203B41FA5}">
                      <a16:colId xmlns:a16="http://schemas.microsoft.com/office/drawing/2014/main" val="908178055"/>
                    </a:ext>
                  </a:extLst>
                </a:gridCol>
                <a:gridCol w="502631">
                  <a:extLst>
                    <a:ext uri="{9D8B030D-6E8A-4147-A177-3AD203B41FA5}">
                      <a16:colId xmlns:a16="http://schemas.microsoft.com/office/drawing/2014/main" val="400544541"/>
                    </a:ext>
                  </a:extLst>
                </a:gridCol>
                <a:gridCol w="502631">
                  <a:extLst>
                    <a:ext uri="{9D8B030D-6E8A-4147-A177-3AD203B41FA5}">
                      <a16:colId xmlns:a16="http://schemas.microsoft.com/office/drawing/2014/main" val="2392613855"/>
                    </a:ext>
                  </a:extLst>
                </a:gridCol>
                <a:gridCol w="753547">
                  <a:extLst>
                    <a:ext uri="{9D8B030D-6E8A-4147-A177-3AD203B41FA5}">
                      <a16:colId xmlns:a16="http://schemas.microsoft.com/office/drawing/2014/main" val="1100470312"/>
                    </a:ext>
                  </a:extLst>
                </a:gridCol>
                <a:gridCol w="753547">
                  <a:extLst>
                    <a:ext uri="{9D8B030D-6E8A-4147-A177-3AD203B41FA5}">
                      <a16:colId xmlns:a16="http://schemas.microsoft.com/office/drawing/2014/main" val="566010843"/>
                    </a:ext>
                  </a:extLst>
                </a:gridCol>
                <a:gridCol w="660349">
                  <a:extLst>
                    <a:ext uri="{9D8B030D-6E8A-4147-A177-3AD203B41FA5}">
                      <a16:colId xmlns:a16="http://schemas.microsoft.com/office/drawing/2014/main" val="289910264"/>
                    </a:ext>
                  </a:extLst>
                </a:gridCol>
              </a:tblGrid>
              <a:tr h="152285">
                <a:tc rowSpan="2">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ML Model</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2">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Metrics</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2">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Benign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gridSpan="5">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Bashlite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Mirai</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Accuracy</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2945294997"/>
                  </a:ext>
                </a:extLst>
              </a:tr>
              <a:tr h="34301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Combo</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Junk</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Scan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TCP</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UDP</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UDP</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ACK</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Scan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SYN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UDP plain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935683140"/>
                  </a:ext>
                </a:extLst>
              </a:tr>
              <a:tr h="279894">
                <a:tc rowSpan="3">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Sequential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0.48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0.893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538744850"/>
                  </a:ext>
                </a:extLst>
              </a:tr>
              <a:tr h="152285">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228428954"/>
                  </a:ext>
                </a:extLst>
              </a:tr>
              <a:tr h="27989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0.65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0.94</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612597604"/>
                  </a:ext>
                </a:extLst>
              </a:tr>
              <a:tr h="279894">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KNN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4225046922"/>
                  </a:ext>
                </a:extLst>
              </a:tr>
              <a:tr h="152285">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278740636"/>
                  </a:ext>
                </a:extLst>
              </a:tr>
              <a:tr h="27989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2714582036"/>
                  </a:ext>
                </a:extLst>
              </a:tr>
              <a:tr h="279894">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SVM</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0.53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0.901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3658931770"/>
                  </a:ext>
                </a:extLst>
              </a:tr>
              <a:tr h="152285">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1621117546"/>
                  </a:ext>
                </a:extLst>
              </a:tr>
              <a:tr h="27989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330347502"/>
                  </a:ext>
                </a:extLst>
              </a:tr>
              <a:tr h="279894">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Random </a:t>
                      </a:r>
                      <a:br>
                        <a:rPr lang="en-US" sz="1000">
                          <a:effectLst/>
                          <a:latin typeface="Times New Roman" panose="02020603050405020304" pitchFamily="18" charset="0"/>
                          <a:cs typeface="Times New Roman" panose="02020603050405020304" pitchFamily="18" charset="0"/>
                        </a:rPr>
                      </a:br>
                      <a:r>
                        <a:rPr lang="en-US" sz="1000">
                          <a:effectLst/>
                          <a:latin typeface="Times New Roman" panose="02020603050405020304" pitchFamily="18" charset="0"/>
                          <a:cs typeface="Times New Roman" panose="02020603050405020304" pitchFamily="18" charset="0"/>
                        </a:rPr>
                        <a:t>Forest</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2356598834"/>
                  </a:ext>
                </a:extLst>
              </a:tr>
              <a:tr h="152285">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953465309"/>
                  </a:ext>
                </a:extLst>
              </a:tr>
              <a:tr h="27989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3516112241"/>
                  </a:ext>
                </a:extLst>
              </a:tr>
              <a:tr h="279894">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Gaussian Naïve Bayes</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0.56</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0.99</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0.91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0.99</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0.36</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0.91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0.737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107924698"/>
                  </a:ext>
                </a:extLst>
              </a:tr>
              <a:tr h="152285">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0.12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3824481877"/>
                  </a:ext>
                </a:extLst>
              </a:tr>
              <a:tr h="27989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0.22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0.71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0.53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322174083"/>
                  </a:ext>
                </a:extLst>
              </a:tr>
              <a:tr h="279894">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Decision</a:t>
                      </a:r>
                      <a:br>
                        <a:rPr lang="en-US" sz="1000">
                          <a:effectLst/>
                          <a:latin typeface="Times New Roman" panose="02020603050405020304" pitchFamily="18" charset="0"/>
                          <a:cs typeface="Times New Roman" panose="02020603050405020304" pitchFamily="18" charset="0"/>
                        </a:rPr>
                      </a:br>
                      <a:r>
                        <a:rPr lang="en-US" sz="1000">
                          <a:effectLst/>
                          <a:latin typeface="Times New Roman" panose="02020603050405020304" pitchFamily="18" charset="0"/>
                          <a:cs typeface="Times New Roman" panose="02020603050405020304" pitchFamily="18" charset="0"/>
                        </a:rPr>
                        <a:t>Tree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300272294"/>
                  </a:ext>
                </a:extLst>
              </a:tr>
              <a:tr h="152285">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3410168271"/>
                  </a:ext>
                </a:extLst>
              </a:tr>
              <a:tr h="27989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2066729386"/>
                  </a:ext>
                </a:extLst>
              </a:tr>
            </a:tbl>
          </a:graphicData>
        </a:graphic>
      </p:graphicFrame>
    </p:spTree>
    <p:extLst>
      <p:ext uri="{BB962C8B-B14F-4D97-AF65-F5344CB8AC3E}">
        <p14:creationId xmlns:p14="http://schemas.microsoft.com/office/powerpoint/2010/main" val="65456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B246-0523-435F-8CF1-A6A4AB1BE08C}"/>
              </a:ext>
            </a:extLst>
          </p:cNvPr>
          <p:cNvSpPr>
            <a:spLocks noGrp="1"/>
          </p:cNvSpPr>
          <p:nvPr>
            <p:ph type="title"/>
          </p:nvPr>
        </p:nvSpPr>
        <p:spPr/>
        <p:txBody>
          <a:bodyPr/>
          <a:lstStyle/>
          <a:p>
            <a:r>
              <a:rPr lang="en-US" dirty="0"/>
              <a:t>Comparison of Gaussian Naïve Bayes</a:t>
            </a:r>
          </a:p>
        </p:txBody>
      </p:sp>
      <p:graphicFrame>
        <p:nvGraphicFramePr>
          <p:cNvPr id="4" name="Content Placeholder 3">
            <a:extLst>
              <a:ext uri="{FF2B5EF4-FFF2-40B4-BE49-F238E27FC236}">
                <a16:creationId xmlns:a16="http://schemas.microsoft.com/office/drawing/2014/main" id="{A3B1EB1F-BA4E-4F5D-8264-EAC0262EA1AC}"/>
              </a:ext>
            </a:extLst>
          </p:cNvPr>
          <p:cNvGraphicFramePr>
            <a:graphicFrameLocks noGrp="1"/>
          </p:cNvGraphicFramePr>
          <p:nvPr>
            <p:ph idx="1"/>
            <p:extLst>
              <p:ext uri="{D42A27DB-BD31-4B8C-83A1-F6EECF244321}">
                <p14:modId xmlns:p14="http://schemas.microsoft.com/office/powerpoint/2010/main" val="1917783435"/>
              </p:ext>
            </p:extLst>
          </p:nvPr>
        </p:nvGraphicFramePr>
        <p:xfrm>
          <a:off x="2589212"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A5AF74B-45A0-4FF0-BC54-25FBA5F2C46F}"/>
              </a:ext>
            </a:extLst>
          </p:cNvPr>
          <p:cNvSpPr txBox="1"/>
          <p:nvPr/>
        </p:nvSpPr>
        <p:spPr>
          <a:xfrm>
            <a:off x="7132320" y="5911850"/>
            <a:ext cx="4480560" cy="215444"/>
          </a:xfrm>
          <a:prstGeom prst="rect">
            <a:avLst/>
          </a:prstGeom>
          <a:noFill/>
        </p:spPr>
        <p:txBody>
          <a:bodyPr wrap="square" rtlCol="0">
            <a:spAutoFit/>
          </a:bodyPr>
          <a:lstStyle/>
          <a:p>
            <a:r>
              <a:rPr lang="en-US" sz="800" dirty="0"/>
              <a:t>*Intelligent Detection of IoT Botnets Using Machine Learning and Deep Learning(MDPI)</a:t>
            </a:r>
          </a:p>
        </p:txBody>
      </p:sp>
    </p:spTree>
    <p:extLst>
      <p:ext uri="{BB962C8B-B14F-4D97-AF65-F5344CB8AC3E}">
        <p14:creationId xmlns:p14="http://schemas.microsoft.com/office/powerpoint/2010/main" val="44978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B566-063B-4319-BE91-F6EE3DBA5C0C}"/>
              </a:ext>
            </a:extLst>
          </p:cNvPr>
          <p:cNvSpPr>
            <a:spLocks noGrp="1"/>
          </p:cNvSpPr>
          <p:nvPr>
            <p:ph type="title"/>
          </p:nvPr>
        </p:nvSpPr>
        <p:spPr/>
        <p:txBody>
          <a:bodyPr/>
          <a:lstStyle/>
          <a:p>
            <a:r>
              <a:rPr lang="en-US" dirty="0"/>
              <a:t>Comparison of KNN result</a:t>
            </a:r>
          </a:p>
        </p:txBody>
      </p:sp>
      <p:graphicFrame>
        <p:nvGraphicFramePr>
          <p:cNvPr id="4" name="Content Placeholder 3">
            <a:extLst>
              <a:ext uri="{FF2B5EF4-FFF2-40B4-BE49-F238E27FC236}">
                <a16:creationId xmlns:a16="http://schemas.microsoft.com/office/drawing/2014/main" id="{42A35F23-FC55-4059-96CE-D030F9C430C9}"/>
              </a:ext>
            </a:extLst>
          </p:cNvPr>
          <p:cNvGraphicFramePr>
            <a:graphicFrameLocks noGrp="1"/>
          </p:cNvGraphicFramePr>
          <p:nvPr>
            <p:ph idx="1"/>
            <p:extLst>
              <p:ext uri="{D42A27DB-BD31-4B8C-83A1-F6EECF244321}">
                <p14:modId xmlns:p14="http://schemas.microsoft.com/office/powerpoint/2010/main" val="1615055485"/>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E21A124-1EB9-4E47-993B-613A3FD2A81E}"/>
              </a:ext>
            </a:extLst>
          </p:cNvPr>
          <p:cNvSpPr txBox="1"/>
          <p:nvPr/>
        </p:nvSpPr>
        <p:spPr>
          <a:xfrm>
            <a:off x="7132320" y="5911850"/>
            <a:ext cx="4480560" cy="215444"/>
          </a:xfrm>
          <a:prstGeom prst="rect">
            <a:avLst/>
          </a:prstGeom>
          <a:noFill/>
        </p:spPr>
        <p:txBody>
          <a:bodyPr wrap="square" rtlCol="0">
            <a:spAutoFit/>
          </a:bodyPr>
          <a:lstStyle/>
          <a:p>
            <a:r>
              <a:rPr lang="en-US" sz="800" dirty="0"/>
              <a:t>*Intelligent Detection of IoT Botnets Using Machine Learning and Deep Learning(MDPI)</a:t>
            </a:r>
          </a:p>
        </p:txBody>
      </p:sp>
    </p:spTree>
    <p:extLst>
      <p:ext uri="{BB962C8B-B14F-4D97-AF65-F5344CB8AC3E}">
        <p14:creationId xmlns:p14="http://schemas.microsoft.com/office/powerpoint/2010/main" val="71218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A6F7-5D6C-465A-BFFA-C461182DDD38}"/>
              </a:ext>
            </a:extLst>
          </p:cNvPr>
          <p:cNvSpPr>
            <a:spLocks noGrp="1"/>
          </p:cNvSpPr>
          <p:nvPr>
            <p:ph type="title"/>
          </p:nvPr>
        </p:nvSpPr>
        <p:spPr/>
        <p:txBody>
          <a:bodyPr/>
          <a:lstStyle/>
          <a:p>
            <a:r>
              <a:rPr lang="en-US" dirty="0">
                <a:cs typeface="Times New Roman" panose="02020603050405020304" pitchFamily="18" charset="0"/>
              </a:rPr>
              <a:t>Possible reason of GNB not performing well</a:t>
            </a:r>
          </a:p>
        </p:txBody>
      </p:sp>
      <p:sp>
        <p:nvSpPr>
          <p:cNvPr id="3" name="Content Placeholder 2">
            <a:extLst>
              <a:ext uri="{FF2B5EF4-FFF2-40B4-BE49-F238E27FC236}">
                <a16:creationId xmlns:a16="http://schemas.microsoft.com/office/drawing/2014/main" id="{08943D1A-8F93-45C1-A4E0-A78A0EE242D9}"/>
              </a:ext>
            </a:extLst>
          </p:cNvPr>
          <p:cNvSpPr>
            <a:spLocks noGrp="1"/>
          </p:cNvSpPr>
          <p:nvPr>
            <p:ph idx="1"/>
          </p:nvPr>
        </p:nvSpPr>
        <p:spPr>
          <a:xfrm>
            <a:off x="2589212" y="1905000"/>
            <a:ext cx="8915400" cy="3777622"/>
          </a:xfrm>
        </p:spPr>
        <p:txBody>
          <a:bodyPr>
            <a:noAutofit/>
          </a:bodyPr>
          <a:lstStyle/>
          <a:p>
            <a:pPr algn="l">
              <a:buFont typeface="+mj-lt"/>
              <a:buAutoNum type="arabicPeriod"/>
            </a:pPr>
            <a:r>
              <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rPr>
              <a:t>Assumption of independence: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GNB assumes that all features are independent of each other given the class. This assumption is often violated in real-world datasets</a:t>
            </a:r>
          </a:p>
          <a:p>
            <a:pPr algn="l">
              <a:buFont typeface="+mj-lt"/>
              <a:buAutoNum type="arabicPeriod"/>
            </a:pPr>
            <a:r>
              <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rPr>
              <a:t>Unsuitable distribution assumption: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If the feature distributions deviate significantly from this assumption, GNB may fail to capture the underlying patterns accurately. For example, if the feature distributions are skewed or have heavy tails, GNB may struggle to model them effectively.</a:t>
            </a:r>
          </a:p>
          <a:p>
            <a:pPr algn="l">
              <a:buFont typeface="+mj-lt"/>
              <a:buAutoNum type="arabicPeriod"/>
            </a:pPr>
            <a:r>
              <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rPr>
              <a:t>Imbalanced class distribution: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If the classes in the dataset are imbalanced, meaning some classes have significantly more instances than others, GNB can be biased towards the majority class.</a:t>
            </a:r>
          </a:p>
          <a:p>
            <a:pPr algn="l">
              <a:buFont typeface="+mj-lt"/>
              <a:buAutoNum type="arabicPeriod"/>
            </a:pPr>
            <a:r>
              <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rPr>
              <a:t>Non-linear relationships: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GNB assumes that the decision boundary between classes is linear. If the true decision boundary is non-linear, GNB may struggle to capture complex relationships between features and classes, resulting in reduced performance.</a:t>
            </a:r>
          </a:p>
          <a:p>
            <a:pPr marL="0" indent="0">
              <a:buNone/>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58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F7C0-861C-4118-A7A7-8E4D13CD4EB9}"/>
              </a:ext>
            </a:extLst>
          </p:cNvPr>
          <p:cNvSpPr>
            <a:spLocks noGrp="1"/>
          </p:cNvSpPr>
          <p:nvPr>
            <p:ph type="title"/>
          </p:nvPr>
        </p:nvSpPr>
        <p:spPr/>
        <p:txBody>
          <a:bodyPr/>
          <a:lstStyle/>
          <a:p>
            <a:r>
              <a:rPr lang="en-US" dirty="0">
                <a:cs typeface="Times New Roman" panose="02020603050405020304" pitchFamily="18" charset="0"/>
              </a:rPr>
              <a:t>Possible reason of SVM not performing well</a:t>
            </a:r>
          </a:p>
        </p:txBody>
      </p:sp>
      <p:sp>
        <p:nvSpPr>
          <p:cNvPr id="3" name="Content Placeholder 2">
            <a:extLst>
              <a:ext uri="{FF2B5EF4-FFF2-40B4-BE49-F238E27FC236}">
                <a16:creationId xmlns:a16="http://schemas.microsoft.com/office/drawing/2014/main" id="{8C500CD9-0307-42F8-B601-4E989EB15B68}"/>
              </a:ext>
            </a:extLst>
          </p:cNvPr>
          <p:cNvSpPr>
            <a:spLocks noGrp="1"/>
          </p:cNvSpPr>
          <p:nvPr>
            <p:ph idx="1"/>
          </p:nvPr>
        </p:nvSpPr>
        <p:spPr>
          <a:xfrm>
            <a:off x="2589212" y="1905000"/>
            <a:ext cx="8915400" cy="3777622"/>
          </a:xfrm>
        </p:spPr>
        <p:txBody>
          <a:bodyPr>
            <a:normAutofit/>
          </a:bodyPr>
          <a:lstStyle/>
          <a:p>
            <a:pPr algn="l">
              <a:buFont typeface="+mj-lt"/>
              <a:buAutoNum type="arabicPeriod"/>
            </a:pPr>
            <a:r>
              <a:rPr lang="en-US" b="1" i="0" dirty="0">
                <a:solidFill>
                  <a:schemeClr val="tx1">
                    <a:lumMod val="85000"/>
                    <a:lumOff val="15000"/>
                  </a:schemeClr>
                </a:solidFill>
                <a:effectLst/>
              </a:rPr>
              <a:t>Imbalanced class distribution: </a:t>
            </a:r>
            <a:r>
              <a:rPr lang="en-US" b="0" i="0" dirty="0">
                <a:solidFill>
                  <a:schemeClr val="tx1">
                    <a:lumMod val="85000"/>
                    <a:lumOff val="15000"/>
                  </a:schemeClr>
                </a:solidFill>
                <a:effectLst/>
              </a:rPr>
              <a:t>If the classes in the dataset are imbalanced, meaning some classes have significantly more instances than others, SVM can be biased towards the majority class</a:t>
            </a:r>
          </a:p>
          <a:p>
            <a:pPr algn="l">
              <a:buFont typeface="+mj-lt"/>
              <a:buAutoNum type="arabicPeriod"/>
            </a:pPr>
            <a:r>
              <a:rPr lang="en-US" b="1" i="0" dirty="0">
                <a:solidFill>
                  <a:schemeClr val="tx1">
                    <a:lumMod val="85000"/>
                    <a:lumOff val="15000"/>
                  </a:schemeClr>
                </a:solidFill>
                <a:effectLst/>
              </a:rPr>
              <a:t>Overlapping classes: </a:t>
            </a:r>
            <a:r>
              <a:rPr lang="en-US" b="0" i="0" dirty="0">
                <a:solidFill>
                  <a:schemeClr val="tx1">
                    <a:lumMod val="85000"/>
                    <a:lumOff val="15000"/>
                  </a:schemeClr>
                </a:solidFill>
                <a:effectLst/>
              </a:rPr>
              <a:t>If the classes in the dataset have significant overlap in feature space, SVM may struggle to find a clear decision boundary between them</a:t>
            </a:r>
          </a:p>
          <a:p>
            <a:pPr algn="l">
              <a:buFont typeface="+mj-lt"/>
              <a:buAutoNum type="arabicPeriod"/>
            </a:pPr>
            <a:r>
              <a:rPr lang="en-US" b="1" i="0" dirty="0">
                <a:solidFill>
                  <a:schemeClr val="tx1">
                    <a:lumMod val="85000"/>
                    <a:lumOff val="15000"/>
                  </a:schemeClr>
                </a:solidFill>
                <a:effectLst/>
              </a:rPr>
              <a:t>Non-linear relationships: </a:t>
            </a:r>
            <a:r>
              <a:rPr lang="en-US" b="0" i="0" dirty="0">
                <a:solidFill>
                  <a:schemeClr val="tx1">
                    <a:lumMod val="85000"/>
                    <a:lumOff val="15000"/>
                  </a:schemeClr>
                </a:solidFill>
                <a:effectLst/>
              </a:rPr>
              <a:t>SVM assumes that the decision boundary between classes is linear. If the true decision boundary is non-linear, SVM may struggle to capture complex relationships between features and classes, resulting in reduced performance.</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266879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29B2-3216-4090-9D3C-A7EBAF9EF1B1}"/>
              </a:ext>
            </a:extLst>
          </p:cNvPr>
          <p:cNvSpPr>
            <a:spLocks noGrp="1"/>
          </p:cNvSpPr>
          <p:nvPr>
            <p:ph type="title"/>
          </p:nvPr>
        </p:nvSpPr>
        <p:spPr/>
        <p:txBody>
          <a:bodyPr/>
          <a:lstStyle/>
          <a:p>
            <a:r>
              <a:rPr lang="en-US" dirty="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43BC7B29-2A6D-4332-8189-5110E8CCD741}"/>
              </a:ext>
            </a:extLst>
          </p:cNvPr>
          <p:cNvSpPr>
            <a:spLocks noGrp="1"/>
          </p:cNvSpPr>
          <p:nvPr>
            <p:ph idx="1"/>
          </p:nvPr>
        </p:nvSpPr>
        <p:spPr/>
        <p:txBody>
          <a:bodyPr>
            <a:normAutofit/>
          </a:bodyPr>
          <a:lstStyle/>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Include the complete dataset for building the model and at the same time ensure balanced class distribution.</a:t>
            </a: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Improve SVM accuracy by applying ensemble methods, handling imbalanced classes, feature engineering.</a:t>
            </a: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Applying advanced machine learning algorithm for reducing the training and testing time and at the same time ensure algorithms are computationally viable.</a:t>
            </a:r>
          </a:p>
          <a:p>
            <a:pPr algn="l">
              <a:buFont typeface="Arial" panose="020B0604020202020204" pitchFamily="34" charset="0"/>
              <a:buChar char="•"/>
            </a:pPr>
            <a:endPar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7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133E-C11A-4417-984A-6443551DC1F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DB90F75-26A1-4C6E-9F97-B7781FF94925}"/>
              </a:ext>
            </a:extLst>
          </p:cNvPr>
          <p:cNvSpPr>
            <a:spLocks noGrp="1"/>
          </p:cNvSpPr>
          <p:nvPr>
            <p:ph idx="1"/>
          </p:nvPr>
        </p:nvSpPr>
        <p:spPr/>
        <p:txBody>
          <a:bodyPr>
            <a:normAutofit fontScale="85000" lnSpcReduction="2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 P. Shinde and S. Shah, "A Review of Machine Learning and Deep Learning Applications,"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2018 Fourth International Conference on Computing Communication Control and Automation (ICCUBEA),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2018, pp. 1-6,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10.1109/ICCUBEA.2018.8697857.</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OKUR and M. DENER, "Detecting IoT Botnet Attacks Using Machine Learning Methods,"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2020 International Conference on Information Security and Cryptology (ISCTURKEY),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2020, pp. 31-37,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10.1109/ISCTURKEY51113.2020.9307994.</a:t>
            </a: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Y.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Meidan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et al., "N-</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BaIoT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—Network-Based Detection of IoT Botnet Attacks Using Deep Autoencoders," in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IEEE Pervasive Computing</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vol. 17, no. 3, pp. 12-22, Jul.-Sep. 2018,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doi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10.1109/MPRV.2018.03367731.</a:t>
            </a:r>
          </a:p>
          <a:p>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Alshamkhany</a:t>
            </a:r>
            <a:r>
              <a:rPr lang="en-US" dirty="0">
                <a:latin typeface="Times New Roman" panose="02020603050405020304" pitchFamily="18" charset="0"/>
                <a:cs typeface="Times New Roman" panose="02020603050405020304" pitchFamily="18" charset="0"/>
              </a:rPr>
              <a:t>, W. </a:t>
            </a:r>
            <a:r>
              <a:rPr lang="en-US" dirty="0" err="1">
                <a:latin typeface="Times New Roman" panose="02020603050405020304" pitchFamily="18" charset="0"/>
                <a:cs typeface="Times New Roman" panose="02020603050405020304" pitchFamily="18" charset="0"/>
              </a:rPr>
              <a:t>Alshamkhany</a:t>
            </a:r>
            <a:r>
              <a:rPr lang="en-US" dirty="0">
                <a:latin typeface="Times New Roman" panose="02020603050405020304" pitchFamily="18" charset="0"/>
                <a:cs typeface="Times New Roman" panose="02020603050405020304" pitchFamily="18" charset="0"/>
              </a:rPr>
              <a:t>, M. Mansour, M. Khan, S. </a:t>
            </a:r>
            <a:r>
              <a:rPr lang="en-US" dirty="0" err="1">
                <a:latin typeface="Times New Roman" panose="02020603050405020304" pitchFamily="18" charset="0"/>
                <a:cs typeface="Times New Roman" panose="02020603050405020304" pitchFamily="18" charset="0"/>
              </a:rPr>
              <a:t>Dhou</a:t>
            </a:r>
            <a:r>
              <a:rPr lang="en-US" dirty="0">
                <a:latin typeface="Times New Roman" panose="02020603050405020304" pitchFamily="18" charset="0"/>
                <a:cs typeface="Times New Roman" panose="02020603050405020304" pitchFamily="18" charset="0"/>
              </a:rPr>
              <a:t> and F. </a:t>
            </a:r>
            <a:r>
              <a:rPr lang="en-US" dirty="0" err="1">
                <a:latin typeface="Times New Roman" panose="02020603050405020304" pitchFamily="18" charset="0"/>
                <a:cs typeface="Times New Roman" panose="02020603050405020304" pitchFamily="18" charset="0"/>
              </a:rPr>
              <a:t>Aloul</a:t>
            </a:r>
            <a:r>
              <a:rPr lang="en-US" dirty="0">
                <a:latin typeface="Times New Roman" panose="02020603050405020304" pitchFamily="18" charset="0"/>
                <a:cs typeface="Times New Roman" panose="02020603050405020304" pitchFamily="18" charset="0"/>
              </a:rPr>
              <a:t>, "Botnet Attack Detection using Machine Learning," 2020 14th International Conference on Innovations Information Technology (IIT), 2020, pp. 203-208,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10.1109/IIT50501.2020.9299061. </a:t>
            </a:r>
          </a:p>
          <a:p>
            <a:r>
              <a:rPr lang="en-US" dirty="0">
                <a:latin typeface="Times New Roman" panose="02020603050405020304" pitchFamily="18" charset="0"/>
                <a:cs typeface="Times New Roman" panose="02020603050405020304" pitchFamily="18" charset="0"/>
              </a:rPr>
              <a:t>C. Sinclair, L. Pierce and S. Matzner, "An application of machine learning to network intrusion detection," Proceedings 15th Annual Computer Security Applications Conference (ACSAC'99), 1999, pp. 371-377,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10.1109/CSAC.1999.816048. </a:t>
            </a:r>
          </a:p>
          <a:p>
            <a:r>
              <a:rPr lang="en-US" dirty="0"/>
              <a:t>C. </a:t>
            </a:r>
            <a:r>
              <a:rPr lang="en-US" dirty="0" err="1"/>
              <a:t>Kolias</a:t>
            </a:r>
            <a:r>
              <a:rPr lang="en-US" dirty="0"/>
              <a:t>, G. </a:t>
            </a:r>
            <a:r>
              <a:rPr lang="en-US" dirty="0" err="1"/>
              <a:t>Kambourakis</a:t>
            </a:r>
            <a:r>
              <a:rPr lang="en-US" dirty="0"/>
              <a:t>, A. </a:t>
            </a:r>
            <a:r>
              <a:rPr lang="en-US" dirty="0" err="1"/>
              <a:t>Stavrou</a:t>
            </a:r>
            <a:r>
              <a:rPr lang="en-US" dirty="0"/>
              <a:t> and J. </a:t>
            </a:r>
            <a:r>
              <a:rPr lang="en-US" dirty="0" err="1"/>
              <a:t>Voas</a:t>
            </a:r>
            <a:r>
              <a:rPr lang="en-US" dirty="0"/>
              <a:t>, "DDoS in the IoT: </a:t>
            </a:r>
            <a:r>
              <a:rPr lang="en-US" dirty="0" err="1"/>
              <a:t>Mirai</a:t>
            </a:r>
            <a:r>
              <a:rPr lang="en-US" dirty="0"/>
              <a:t> and Other Botnets," in Computer, vol. 50, no. 7, pp. 80-84, 2017, </a:t>
            </a:r>
            <a:r>
              <a:rPr lang="en-US" dirty="0" err="1"/>
              <a:t>doi</a:t>
            </a:r>
            <a:r>
              <a:rPr lang="en-US" dirty="0"/>
              <a:t>: 10.1109/MC.2017.201.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79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23019-45E2-43E3-9812-B538B8A777E2}"/>
              </a:ext>
            </a:extLst>
          </p:cNvPr>
          <p:cNvSpPr txBox="1"/>
          <p:nvPr/>
        </p:nvSpPr>
        <p:spPr>
          <a:xfrm>
            <a:off x="3876675" y="3044279"/>
            <a:ext cx="4438650" cy="830997"/>
          </a:xfrm>
          <a:prstGeom prst="rect">
            <a:avLst/>
          </a:prstGeom>
          <a:noFill/>
        </p:spPr>
        <p:txBody>
          <a:bodyPr wrap="square" rtlCol="0">
            <a:spAutoFit/>
          </a:bodyPr>
          <a:lstStyle/>
          <a:p>
            <a:pPr algn="ctr"/>
            <a:r>
              <a:rPr lang="en-US" sz="48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2746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6D02-2EDA-404D-9450-0B5514D5BD7A}"/>
              </a:ext>
            </a:extLst>
          </p:cNvPr>
          <p:cNvSpPr>
            <a:spLocks noGrp="1"/>
          </p:cNvSpPr>
          <p:nvPr>
            <p:ph type="title"/>
          </p:nvPr>
        </p:nvSpPr>
        <p:spPr/>
        <p:txBody>
          <a:bodyPr/>
          <a:lstStyle/>
          <a:p>
            <a:r>
              <a:rPr lang="en-US" dirty="0" err="1">
                <a:cs typeface="Times New Roman" panose="02020603050405020304" pitchFamily="18" charset="0"/>
              </a:rPr>
              <a:t>NBaIoT</a:t>
            </a:r>
            <a:r>
              <a:rPr lang="en-US" dirty="0">
                <a:cs typeface="Times New Roman" panose="02020603050405020304" pitchFamily="18" charset="0"/>
              </a:rPr>
              <a:t> - Dataset </a:t>
            </a:r>
          </a:p>
        </p:txBody>
      </p:sp>
      <p:sp>
        <p:nvSpPr>
          <p:cNvPr id="3" name="Content Placeholder 2">
            <a:extLst>
              <a:ext uri="{FF2B5EF4-FFF2-40B4-BE49-F238E27FC236}">
                <a16:creationId xmlns:a16="http://schemas.microsoft.com/office/drawing/2014/main" id="{8047B14A-52E1-44FC-A81D-61CACC5AA23E}"/>
              </a:ext>
            </a:extLst>
          </p:cNvPr>
          <p:cNvSpPr>
            <a:spLocks noGrp="1"/>
          </p:cNvSpPr>
          <p:nvPr>
            <p:ph idx="1"/>
          </p:nvPr>
        </p:nvSpPr>
        <p:spPr/>
        <p:txBody>
          <a:bodyPr>
            <a:normAutofit/>
          </a:bodyPr>
          <a:lstStyle/>
          <a:p>
            <a:r>
              <a:rPr lang="en-US" sz="2400" b="0" dirty="0">
                <a:solidFill>
                  <a:schemeClr val="tx1"/>
                </a:solidFill>
                <a:effectLst/>
                <a:latin typeface="Times New Roman" panose="02020603050405020304" pitchFamily="18" charset="0"/>
                <a:cs typeface="Times New Roman" panose="02020603050405020304" pitchFamily="18" charset="0"/>
              </a:rPr>
              <a:t>This dataset addresses the lack of public botnet datasets, especially for the IoT. It suggests real traffic data, gathered from 9 commercial IoT devices authentically infected by </a:t>
            </a:r>
            <a:r>
              <a:rPr lang="en-US" sz="2400" b="1" dirty="0" err="1">
                <a:solidFill>
                  <a:schemeClr val="tx1"/>
                </a:solidFill>
                <a:effectLst/>
                <a:latin typeface="Times New Roman" panose="02020603050405020304" pitchFamily="18" charset="0"/>
                <a:cs typeface="Times New Roman" panose="02020603050405020304" pitchFamily="18" charset="0"/>
              </a:rPr>
              <a:t>Mirai</a:t>
            </a:r>
            <a:r>
              <a:rPr lang="en-US" sz="2400" b="0" dirty="0">
                <a:solidFill>
                  <a:schemeClr val="tx1"/>
                </a:solidFill>
                <a:effectLst/>
                <a:latin typeface="Times New Roman" panose="02020603050405020304" pitchFamily="18" charset="0"/>
                <a:cs typeface="Times New Roman" panose="02020603050405020304" pitchFamily="18" charset="0"/>
              </a:rPr>
              <a:t> and </a:t>
            </a:r>
            <a:r>
              <a:rPr lang="en-US" sz="2400" b="1" dirty="0">
                <a:solidFill>
                  <a:schemeClr val="tx1"/>
                </a:solidFill>
                <a:effectLst/>
                <a:latin typeface="Times New Roman" panose="02020603050405020304" pitchFamily="18" charset="0"/>
                <a:cs typeface="Times New Roman" panose="02020603050405020304" pitchFamily="18" charset="0"/>
              </a:rPr>
              <a:t>BASHLITE</a:t>
            </a:r>
            <a:r>
              <a:rPr lang="en-US" sz="2400" b="0" dirty="0">
                <a:solidFill>
                  <a:schemeClr val="tx1"/>
                </a:solidFill>
                <a:effectLst/>
                <a:latin typeface="Times New Roman" panose="02020603050405020304" pitchFamily="18" charset="0"/>
                <a:cs typeface="Times New Roman" panose="02020603050405020304" pitchFamily="18" charset="0"/>
              </a:rPr>
              <a:t>.</a:t>
            </a:r>
          </a:p>
          <a:p>
            <a:r>
              <a:rPr lang="en-US" sz="2400" dirty="0">
                <a:solidFill>
                  <a:schemeClr val="tx1"/>
                </a:solidFill>
                <a:latin typeface="Times New Roman" panose="02020603050405020304" pitchFamily="18" charset="0"/>
                <a:cs typeface="Times New Roman" panose="02020603050405020304" pitchFamily="18" charset="0"/>
              </a:rPr>
              <a:t>T</a:t>
            </a:r>
            <a:r>
              <a:rPr lang="en-US" sz="2400" b="0" i="0" dirty="0">
                <a:solidFill>
                  <a:schemeClr val="tx1"/>
                </a:solidFill>
                <a:effectLst/>
                <a:latin typeface="Times New Roman" panose="02020603050405020304" pitchFamily="18" charset="0"/>
                <a:cs typeface="Times New Roman" panose="02020603050405020304" pitchFamily="18" charset="0"/>
              </a:rPr>
              <a:t>he malicious data can be divided into </a:t>
            </a:r>
            <a:r>
              <a:rPr lang="en-US" sz="2400" b="1" i="0" dirty="0">
                <a:solidFill>
                  <a:schemeClr val="tx1"/>
                </a:solidFill>
                <a:effectLst/>
                <a:latin typeface="Times New Roman" panose="02020603050405020304" pitchFamily="18" charset="0"/>
                <a:cs typeface="Times New Roman" panose="02020603050405020304" pitchFamily="18" charset="0"/>
              </a:rPr>
              <a:t>10 attacks </a:t>
            </a:r>
            <a:r>
              <a:rPr lang="en-US" sz="2400" b="0" i="0" dirty="0">
                <a:solidFill>
                  <a:schemeClr val="tx1"/>
                </a:solidFill>
                <a:effectLst/>
                <a:latin typeface="Times New Roman" panose="02020603050405020304" pitchFamily="18" charset="0"/>
                <a:cs typeface="Times New Roman" panose="02020603050405020304" pitchFamily="18" charset="0"/>
              </a:rPr>
              <a:t>carried by 2 botnets, the dataset can also be used for </a:t>
            </a:r>
            <a:r>
              <a:rPr lang="en-US" sz="2400" b="1" i="0" dirty="0">
                <a:solidFill>
                  <a:schemeClr val="tx1"/>
                </a:solidFill>
                <a:effectLst/>
                <a:latin typeface="Times New Roman" panose="02020603050405020304" pitchFamily="18" charset="0"/>
                <a:cs typeface="Times New Roman" panose="02020603050405020304" pitchFamily="18" charset="0"/>
              </a:rPr>
              <a:t>multi-class classification</a:t>
            </a:r>
            <a:r>
              <a:rPr lang="en-US" sz="2400" b="0" i="0" dirty="0">
                <a:solidFill>
                  <a:schemeClr val="tx1"/>
                </a:solidFill>
                <a:effectLst/>
                <a:latin typeface="Times New Roman" panose="02020603050405020304" pitchFamily="18" charset="0"/>
                <a:cs typeface="Times New Roman" panose="02020603050405020304" pitchFamily="18" charset="0"/>
              </a:rPr>
              <a:t>: 10 classes of attacks, plus 1 class of 'benign'.</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28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34E4-E834-4DA6-B108-1350A329C2DB}"/>
              </a:ext>
            </a:extLst>
          </p:cNvPr>
          <p:cNvSpPr>
            <a:spLocks noGrp="1"/>
          </p:cNvSpPr>
          <p:nvPr>
            <p:ph type="title"/>
          </p:nvPr>
        </p:nvSpPr>
        <p:spPr/>
        <p:txBody>
          <a:bodyPr/>
          <a:lstStyle/>
          <a:p>
            <a:r>
              <a:rPr lang="en-US" dirty="0" err="1">
                <a:cs typeface="Times New Roman" panose="02020603050405020304" pitchFamily="18" charset="0"/>
              </a:rPr>
              <a:t>Mirai</a:t>
            </a:r>
            <a:r>
              <a:rPr lang="en-US" dirty="0">
                <a:cs typeface="Times New Roman" panose="02020603050405020304" pitchFamily="18" charset="0"/>
              </a:rPr>
              <a:t> and </a:t>
            </a:r>
            <a:r>
              <a:rPr lang="en-US" dirty="0" err="1">
                <a:cs typeface="Times New Roman" panose="02020603050405020304" pitchFamily="18" charset="0"/>
              </a:rPr>
              <a:t>Bashlite</a:t>
            </a:r>
            <a:endParaRPr lang="en-US"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8F388BAF-6CDA-4327-BEB4-FAC5DA3DA057}"/>
              </a:ext>
            </a:extLst>
          </p:cNvPr>
          <p:cNvSpPr>
            <a:spLocks noGrp="1"/>
          </p:cNvSpPr>
          <p:nvPr>
            <p:ph idx="1"/>
          </p:nvPr>
        </p:nvSpPr>
        <p:spPr/>
        <p:txBody>
          <a:bodyPr/>
          <a:lstStyle/>
          <a:p>
            <a:r>
              <a:rPr lang="en-US"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Mirai</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and </a:t>
            </a:r>
            <a:r>
              <a:rPr lang="en-US"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Bashlite</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are notorious malware that have been responsible for large-scale botnet attacks. </a:t>
            </a:r>
          </a:p>
          <a:p>
            <a:r>
              <a:rPr lang="en-US"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Mirai</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targets Internet of Things (IoT) devices by exploiting weak security measures, such as default passwords. It infects the devices, turning them into a massive botnet that can be used for distributed denial-of-service (DDoS) attacks. </a:t>
            </a:r>
          </a:p>
          <a:p>
            <a:r>
              <a:rPr lang="en-US"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Bashlite</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also known as </a:t>
            </a:r>
            <a:r>
              <a:rPr lang="en-US"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Gafgyt</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primarily targets Linux-based systems and similarly recruits them into a botnet. It exploits vulnerabilities in the Telnet service and weak credentials to gain unauthorized access. Both malware strains have caused significant disruptions to online services and highlight the importance of securing IoT devices and maintaining robust system security.</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88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6AAD-1EAC-4C20-A95F-777210A039A4}"/>
              </a:ext>
            </a:extLst>
          </p:cNvPr>
          <p:cNvSpPr>
            <a:spLocks noGrp="1"/>
          </p:cNvSpPr>
          <p:nvPr>
            <p:ph type="title"/>
          </p:nvPr>
        </p:nvSpPr>
        <p:spPr/>
        <p:txBody>
          <a:bodyPr/>
          <a:lstStyle/>
          <a:p>
            <a:r>
              <a:rPr lang="en-US" dirty="0"/>
              <a:t>Attack types</a:t>
            </a:r>
          </a:p>
        </p:txBody>
      </p:sp>
      <p:graphicFrame>
        <p:nvGraphicFramePr>
          <p:cNvPr id="4" name="Content Placeholder 3">
            <a:extLst>
              <a:ext uri="{FF2B5EF4-FFF2-40B4-BE49-F238E27FC236}">
                <a16:creationId xmlns:a16="http://schemas.microsoft.com/office/drawing/2014/main" id="{7D4DE9A4-6907-4E09-A3A8-FF9F98F31218}"/>
              </a:ext>
            </a:extLst>
          </p:cNvPr>
          <p:cNvGraphicFramePr>
            <a:graphicFrameLocks noGrp="1"/>
          </p:cNvGraphicFramePr>
          <p:nvPr>
            <p:ph idx="1"/>
            <p:extLst>
              <p:ext uri="{D42A27DB-BD31-4B8C-83A1-F6EECF244321}">
                <p14:modId xmlns:p14="http://schemas.microsoft.com/office/powerpoint/2010/main" val="1760134103"/>
              </p:ext>
            </p:extLst>
          </p:nvPr>
        </p:nvGraphicFramePr>
        <p:xfrm>
          <a:off x="2461568" y="1904999"/>
          <a:ext cx="8265699" cy="3903130"/>
        </p:xfrm>
        <a:graphic>
          <a:graphicData uri="http://schemas.openxmlformats.org/drawingml/2006/table">
            <a:tbl>
              <a:tblPr firstRow="1" firstCol="1" bandRow="1">
                <a:tableStyleId>{5C22544A-7EE6-4342-B048-85BDC9FD1C3A}</a:tableStyleId>
              </a:tblPr>
              <a:tblGrid>
                <a:gridCol w="1183255">
                  <a:extLst>
                    <a:ext uri="{9D8B030D-6E8A-4147-A177-3AD203B41FA5}">
                      <a16:colId xmlns:a16="http://schemas.microsoft.com/office/drawing/2014/main" val="4160667568"/>
                    </a:ext>
                  </a:extLst>
                </a:gridCol>
                <a:gridCol w="1847530">
                  <a:extLst>
                    <a:ext uri="{9D8B030D-6E8A-4147-A177-3AD203B41FA5}">
                      <a16:colId xmlns:a16="http://schemas.microsoft.com/office/drawing/2014/main" val="665579201"/>
                    </a:ext>
                  </a:extLst>
                </a:gridCol>
                <a:gridCol w="5234914">
                  <a:extLst>
                    <a:ext uri="{9D8B030D-6E8A-4147-A177-3AD203B41FA5}">
                      <a16:colId xmlns:a16="http://schemas.microsoft.com/office/drawing/2014/main" val="578451258"/>
                    </a:ext>
                  </a:extLst>
                </a:gridCol>
              </a:tblGrid>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Malware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Technique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Description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3074547"/>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Bashlite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Scan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Scans the network for vulnerable devices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82433697"/>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Bashlite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Junk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Sending spam data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0866248"/>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Bashlite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UDP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UDP flooding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7162019"/>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Bashlite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TCP</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TCP flooding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86544707"/>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Bashlite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COMBO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Sends spam data and open connection of IP, port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1671906"/>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Mirai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Scan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Automatic scanning for vulnerable devices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5265261"/>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Mirai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Ack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ACK flooding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3355620"/>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Mirai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Syn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SYN flooding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3405954"/>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Mirai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UDP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UDP flooding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0624045"/>
                  </a:ext>
                </a:extLst>
              </a:tr>
              <a:tr h="354830">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Mirai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Plain UDP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Less of an option of UDP flooding for higher packet per second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2387653"/>
                  </a:ext>
                </a:extLst>
              </a:tr>
            </a:tbl>
          </a:graphicData>
        </a:graphic>
      </p:graphicFrame>
      <p:sp>
        <p:nvSpPr>
          <p:cNvPr id="5" name="Rectangle 1">
            <a:extLst>
              <a:ext uri="{FF2B5EF4-FFF2-40B4-BE49-F238E27FC236}">
                <a16:creationId xmlns:a16="http://schemas.microsoft.com/office/drawing/2014/main" id="{ED0AD4BF-2B32-46E7-962F-4AA146F8B125}"/>
              </a:ext>
            </a:extLst>
          </p:cNvPr>
          <p:cNvSpPr>
            <a:spLocks noChangeArrowheads="1"/>
          </p:cNvSpPr>
          <p:nvPr/>
        </p:nvSpPr>
        <p:spPr bwMode="auto">
          <a:xfrm>
            <a:off x="-1492788" y="-681157"/>
            <a:ext cx="16145381" cy="60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4290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4E8F-C3D4-4BAB-8B61-B60ACEA26DFB}"/>
              </a:ext>
            </a:extLst>
          </p:cNvPr>
          <p:cNvSpPr>
            <a:spLocks noGrp="1"/>
          </p:cNvSpPr>
          <p:nvPr>
            <p:ph type="title"/>
          </p:nvPr>
        </p:nvSpPr>
        <p:spPr/>
        <p:txBody>
          <a:bodyPr/>
          <a:lstStyle/>
          <a:p>
            <a:r>
              <a:rPr lang="en-US" dirty="0"/>
              <a:t>IoT devices in </a:t>
            </a:r>
            <a:r>
              <a:rPr lang="en-US" dirty="0" err="1"/>
              <a:t>NBaIoT</a:t>
            </a:r>
            <a:endParaRPr lang="en-US" dirty="0"/>
          </a:p>
        </p:txBody>
      </p:sp>
      <p:graphicFrame>
        <p:nvGraphicFramePr>
          <p:cNvPr id="4" name="Content Placeholder 3">
            <a:extLst>
              <a:ext uri="{FF2B5EF4-FFF2-40B4-BE49-F238E27FC236}">
                <a16:creationId xmlns:a16="http://schemas.microsoft.com/office/drawing/2014/main" id="{2605669C-6DB1-4B88-8D72-17D284B2061F}"/>
              </a:ext>
            </a:extLst>
          </p:cNvPr>
          <p:cNvGraphicFramePr>
            <a:graphicFrameLocks noGrp="1"/>
          </p:cNvGraphicFramePr>
          <p:nvPr>
            <p:ph idx="1"/>
            <p:extLst>
              <p:ext uri="{D42A27DB-BD31-4B8C-83A1-F6EECF244321}">
                <p14:modId xmlns:p14="http://schemas.microsoft.com/office/powerpoint/2010/main" val="1658676506"/>
              </p:ext>
            </p:extLst>
          </p:nvPr>
        </p:nvGraphicFramePr>
        <p:xfrm>
          <a:off x="2592925" y="1905000"/>
          <a:ext cx="5150900" cy="3819530"/>
        </p:xfrm>
        <a:graphic>
          <a:graphicData uri="http://schemas.openxmlformats.org/drawingml/2006/table">
            <a:tbl>
              <a:tblPr firstRow="1" firstCol="1" bandRow="1">
                <a:tableStyleId>{B301B821-A1FF-4177-AEE7-76D212191A09}</a:tableStyleId>
              </a:tblPr>
              <a:tblGrid>
                <a:gridCol w="655100">
                  <a:extLst>
                    <a:ext uri="{9D8B030D-6E8A-4147-A177-3AD203B41FA5}">
                      <a16:colId xmlns:a16="http://schemas.microsoft.com/office/drawing/2014/main" val="4220045288"/>
                    </a:ext>
                  </a:extLst>
                </a:gridCol>
                <a:gridCol w="4495800">
                  <a:extLst>
                    <a:ext uri="{9D8B030D-6E8A-4147-A177-3AD203B41FA5}">
                      <a16:colId xmlns:a16="http://schemas.microsoft.com/office/drawing/2014/main" val="2616506714"/>
                    </a:ext>
                  </a:extLst>
                </a:gridCol>
              </a:tblGrid>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 No.</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Device Name</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29714608"/>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Danmini Doorbell</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74117147"/>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Ecobee Thermostat</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0549366"/>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Ennio Doorbell</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355688"/>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Philips B120N10 Baby Monitor</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09178299"/>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Provision PT 737E Security Camera</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12766994"/>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6</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Provision PT 838 Security Camera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9743581"/>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7</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Samsung SNH 1011 N Webcam</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15590980"/>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8</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SimpleHome XCS7 1002 WHT Security Camera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41253403"/>
                  </a:ext>
                </a:extLst>
              </a:tr>
              <a:tr h="381953">
                <a:tc>
                  <a:txBody>
                    <a:bodyPr/>
                    <a:lstStyle/>
                    <a:p>
                      <a:pPr marL="0" marR="0" algn="l">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9</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SimpleHome XCS7 1003 WHT Security Camera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0854651"/>
                  </a:ext>
                </a:extLst>
              </a:tr>
            </a:tbl>
          </a:graphicData>
        </a:graphic>
      </p:graphicFrame>
    </p:spTree>
    <p:extLst>
      <p:ext uri="{BB962C8B-B14F-4D97-AF65-F5344CB8AC3E}">
        <p14:creationId xmlns:p14="http://schemas.microsoft.com/office/powerpoint/2010/main" val="304921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BE29-1657-42BF-BE51-C044C71660D0}"/>
              </a:ext>
            </a:extLst>
          </p:cNvPr>
          <p:cNvSpPr>
            <a:spLocks noGrp="1"/>
          </p:cNvSpPr>
          <p:nvPr>
            <p:ph type="title"/>
          </p:nvPr>
        </p:nvSpPr>
        <p:spPr/>
        <p:txBody>
          <a:bodyPr/>
          <a:lstStyle/>
          <a:p>
            <a:r>
              <a:rPr lang="en-US" dirty="0"/>
              <a:t>Number of Instances used</a:t>
            </a:r>
          </a:p>
        </p:txBody>
      </p:sp>
      <p:graphicFrame>
        <p:nvGraphicFramePr>
          <p:cNvPr id="4" name="Content Placeholder 3">
            <a:extLst>
              <a:ext uri="{FF2B5EF4-FFF2-40B4-BE49-F238E27FC236}">
                <a16:creationId xmlns:a16="http://schemas.microsoft.com/office/drawing/2014/main" id="{2CA0847D-D6D5-4893-895C-9883D598589A}"/>
              </a:ext>
            </a:extLst>
          </p:cNvPr>
          <p:cNvGraphicFramePr>
            <a:graphicFrameLocks noGrp="1"/>
          </p:cNvGraphicFramePr>
          <p:nvPr>
            <p:ph idx="1"/>
            <p:extLst>
              <p:ext uri="{D42A27DB-BD31-4B8C-83A1-F6EECF244321}">
                <p14:modId xmlns:p14="http://schemas.microsoft.com/office/powerpoint/2010/main" val="2767591802"/>
              </p:ext>
            </p:extLst>
          </p:nvPr>
        </p:nvGraphicFramePr>
        <p:xfrm>
          <a:off x="2592924" y="2307272"/>
          <a:ext cx="4836575" cy="3712531"/>
        </p:xfrm>
        <a:graphic>
          <a:graphicData uri="http://schemas.openxmlformats.org/drawingml/2006/table">
            <a:tbl>
              <a:tblPr firstRow="1" firstCol="1" bandRow="1">
                <a:tableStyleId>{5C22544A-7EE6-4342-B048-85BDC9FD1C3A}</a:tableStyleId>
              </a:tblPr>
              <a:tblGrid>
                <a:gridCol w="1959547">
                  <a:extLst>
                    <a:ext uri="{9D8B030D-6E8A-4147-A177-3AD203B41FA5}">
                      <a16:colId xmlns:a16="http://schemas.microsoft.com/office/drawing/2014/main" val="1672178390"/>
                    </a:ext>
                  </a:extLst>
                </a:gridCol>
                <a:gridCol w="1517105">
                  <a:extLst>
                    <a:ext uri="{9D8B030D-6E8A-4147-A177-3AD203B41FA5}">
                      <a16:colId xmlns:a16="http://schemas.microsoft.com/office/drawing/2014/main" val="2905443215"/>
                    </a:ext>
                  </a:extLst>
                </a:gridCol>
                <a:gridCol w="1359923">
                  <a:extLst>
                    <a:ext uri="{9D8B030D-6E8A-4147-A177-3AD203B41FA5}">
                      <a16:colId xmlns:a16="http://schemas.microsoft.com/office/drawing/2014/main" val="3799601719"/>
                    </a:ext>
                  </a:extLst>
                </a:gridCol>
              </a:tblGrid>
              <a:tr h="764993">
                <a:tc>
                  <a:txBody>
                    <a:bodyPr/>
                    <a:lstStyle/>
                    <a:p>
                      <a:pPr marL="0" marR="0" algn="ctr">
                        <a:lnSpc>
                          <a:spcPct val="107000"/>
                        </a:lnSpc>
                        <a:spcBef>
                          <a:spcPts val="0"/>
                        </a:spcBef>
                        <a:spcAft>
                          <a:spcPts val="0"/>
                        </a:spcAft>
                      </a:pPr>
                      <a:r>
                        <a:rPr lang="en-US" sz="1400" dirty="0">
                          <a:effectLst/>
                        </a:rPr>
                        <a:t>Type of attack</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Provision PT 737E Security Camera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Ecobee Thermostat</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37443766"/>
                  </a:ext>
                </a:extLst>
              </a:tr>
              <a:tr h="267958">
                <a:tc>
                  <a:txBody>
                    <a:bodyPr/>
                    <a:lstStyle/>
                    <a:p>
                      <a:pPr marL="0" marR="0" algn="ctr">
                        <a:lnSpc>
                          <a:spcPct val="107000"/>
                        </a:lnSpc>
                        <a:spcBef>
                          <a:spcPts val="0"/>
                        </a:spcBef>
                        <a:spcAft>
                          <a:spcPts val="0"/>
                        </a:spcAft>
                      </a:pPr>
                      <a:r>
                        <a:rPr lang="en-US" sz="1400">
                          <a:effectLst/>
                        </a:rPr>
                        <a:t>Benign</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31077</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13113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0286416"/>
                  </a:ext>
                </a:extLst>
              </a:tr>
              <a:tr h="267958">
                <a:tc>
                  <a:txBody>
                    <a:bodyPr/>
                    <a:lstStyle/>
                    <a:p>
                      <a:pPr marL="0" marR="0" algn="ctr">
                        <a:lnSpc>
                          <a:spcPct val="107000"/>
                        </a:lnSpc>
                        <a:spcBef>
                          <a:spcPts val="0"/>
                        </a:spcBef>
                        <a:spcAft>
                          <a:spcPts val="0"/>
                        </a:spcAft>
                      </a:pPr>
                      <a:r>
                        <a:rPr lang="en-US" sz="1400">
                          <a:effectLst/>
                        </a:rPr>
                        <a:t>Gafgyt Combo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30690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13253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5459850"/>
                  </a:ext>
                </a:extLst>
              </a:tr>
              <a:tr h="267958">
                <a:tc>
                  <a:txBody>
                    <a:bodyPr/>
                    <a:lstStyle/>
                    <a:p>
                      <a:pPr marL="0" marR="0" algn="ctr">
                        <a:lnSpc>
                          <a:spcPct val="107000"/>
                        </a:lnSpc>
                        <a:spcBef>
                          <a:spcPts val="0"/>
                        </a:spcBef>
                        <a:spcAft>
                          <a:spcPts val="0"/>
                        </a:spcAft>
                      </a:pPr>
                      <a:r>
                        <a:rPr lang="en-US" sz="1400">
                          <a:effectLst/>
                        </a:rPr>
                        <a:t>Gafgyt Junk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21629</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15156</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86516434"/>
                  </a:ext>
                </a:extLst>
              </a:tr>
              <a:tr h="267958">
                <a:tc>
                  <a:txBody>
                    <a:bodyPr/>
                    <a:lstStyle/>
                    <a:p>
                      <a:pPr marL="0" marR="0" algn="ctr">
                        <a:lnSpc>
                          <a:spcPct val="107000"/>
                        </a:lnSpc>
                        <a:spcBef>
                          <a:spcPts val="0"/>
                        </a:spcBef>
                        <a:spcAft>
                          <a:spcPts val="0"/>
                        </a:spcAft>
                      </a:pPr>
                      <a:r>
                        <a:rPr lang="en-US" sz="1400">
                          <a:effectLst/>
                        </a:rPr>
                        <a:t>Gafgyt Scan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20508</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13747</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7112089"/>
                  </a:ext>
                </a:extLst>
              </a:tr>
              <a:tr h="267958">
                <a:tc>
                  <a:txBody>
                    <a:bodyPr/>
                    <a:lstStyle/>
                    <a:p>
                      <a:pPr marL="0" marR="0" algn="ctr">
                        <a:lnSpc>
                          <a:spcPct val="107000"/>
                        </a:lnSpc>
                        <a:spcBef>
                          <a:spcPts val="0"/>
                        </a:spcBef>
                        <a:spcAft>
                          <a:spcPts val="0"/>
                        </a:spcAft>
                      </a:pPr>
                      <a:r>
                        <a:rPr lang="en-US" sz="1400">
                          <a:effectLst/>
                        </a:rPr>
                        <a:t>Gafgyt TCP</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31353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14253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6954653"/>
                  </a:ext>
                </a:extLst>
              </a:tr>
              <a:tr h="267958">
                <a:tc>
                  <a:txBody>
                    <a:bodyPr/>
                    <a:lstStyle/>
                    <a:p>
                      <a:pPr marL="0" marR="0" algn="ctr">
                        <a:lnSpc>
                          <a:spcPct val="107000"/>
                        </a:lnSpc>
                        <a:spcBef>
                          <a:spcPts val="0"/>
                        </a:spcBef>
                        <a:spcAft>
                          <a:spcPts val="0"/>
                        </a:spcAft>
                      </a:pPr>
                      <a:r>
                        <a:rPr lang="en-US" sz="1400">
                          <a:effectLst/>
                        </a:rPr>
                        <a:t>Gafgyt UDP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31203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15719</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4370685"/>
                  </a:ext>
                </a:extLst>
              </a:tr>
              <a:tr h="267958">
                <a:tc>
                  <a:txBody>
                    <a:bodyPr/>
                    <a:lstStyle/>
                    <a:p>
                      <a:pPr marL="0" marR="0" algn="ctr">
                        <a:lnSpc>
                          <a:spcPct val="107000"/>
                        </a:lnSpc>
                        <a:spcBef>
                          <a:spcPts val="0"/>
                        </a:spcBef>
                        <a:spcAft>
                          <a:spcPts val="0"/>
                        </a:spcAft>
                      </a:pPr>
                      <a:r>
                        <a:rPr lang="en-US" sz="1400">
                          <a:effectLst/>
                        </a:rPr>
                        <a:t>Mirai Ack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30277</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16993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1511589"/>
                  </a:ext>
                </a:extLst>
              </a:tr>
              <a:tr h="267958">
                <a:tc>
                  <a:txBody>
                    <a:bodyPr/>
                    <a:lstStyle/>
                    <a:p>
                      <a:pPr marL="0" marR="0" algn="ctr">
                        <a:lnSpc>
                          <a:spcPct val="107000"/>
                        </a:lnSpc>
                        <a:spcBef>
                          <a:spcPts val="0"/>
                        </a:spcBef>
                        <a:spcAft>
                          <a:spcPts val="0"/>
                        </a:spcAft>
                      </a:pPr>
                      <a:r>
                        <a:rPr lang="en-US" sz="1400">
                          <a:effectLst/>
                        </a:rPr>
                        <a:t>Mirai Scan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29034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17277</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3651616"/>
                  </a:ext>
                </a:extLst>
              </a:tr>
              <a:tr h="267958">
                <a:tc>
                  <a:txBody>
                    <a:bodyPr/>
                    <a:lstStyle/>
                    <a:p>
                      <a:pPr marL="0" marR="0" algn="ctr">
                        <a:lnSpc>
                          <a:spcPct val="107000"/>
                        </a:lnSpc>
                        <a:spcBef>
                          <a:spcPts val="0"/>
                        </a:spcBef>
                        <a:spcAft>
                          <a:spcPts val="0"/>
                        </a:spcAft>
                      </a:pPr>
                      <a:r>
                        <a:rPr lang="en-US" sz="1400">
                          <a:effectLst/>
                        </a:rPr>
                        <a:t>Mirai Syn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32873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17521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38361157"/>
                  </a:ext>
                </a:extLst>
              </a:tr>
              <a:tr h="267958">
                <a:tc>
                  <a:txBody>
                    <a:bodyPr/>
                    <a:lstStyle/>
                    <a:p>
                      <a:pPr marL="0" marR="0" algn="ctr">
                        <a:lnSpc>
                          <a:spcPct val="107000"/>
                        </a:lnSpc>
                        <a:spcBef>
                          <a:spcPts val="0"/>
                        </a:spcBef>
                        <a:spcAft>
                          <a:spcPts val="0"/>
                        </a:spcAft>
                      </a:pPr>
                      <a:r>
                        <a:rPr lang="en-US" sz="1400">
                          <a:effectLst/>
                        </a:rPr>
                        <a:t>Mirai UDP</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31250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15148</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6598114"/>
                  </a:ext>
                </a:extLst>
              </a:tr>
              <a:tr h="267958">
                <a:tc>
                  <a:txBody>
                    <a:bodyPr/>
                    <a:lstStyle/>
                    <a:p>
                      <a:pPr marL="0" marR="0" algn="ctr">
                        <a:lnSpc>
                          <a:spcPct val="107000"/>
                        </a:lnSpc>
                        <a:spcBef>
                          <a:spcPts val="0"/>
                        </a:spcBef>
                        <a:spcAft>
                          <a:spcPts val="0"/>
                        </a:spcAft>
                      </a:pPr>
                      <a:r>
                        <a:rPr lang="en-US" sz="1400">
                          <a:effectLst/>
                        </a:rPr>
                        <a:t>Mirai Udpplain </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28340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13105</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316906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84691F7-F7B7-4FA8-89F6-6092B762A3CB}"/>
                  </a:ext>
                </a:extLst>
              </p:cNvPr>
              <p:cNvSpPr txBox="1"/>
              <p:nvPr/>
            </p:nvSpPr>
            <p:spPr>
              <a:xfrm>
                <a:off x="6286500" y="2307272"/>
                <a:ext cx="6096000" cy="3500382"/>
              </a:xfrm>
              <a:prstGeom prst="rect">
                <a:avLst/>
              </a:prstGeom>
              <a:noFill/>
            </p:spPr>
            <p:txBody>
              <a:bodyPr wrap="square">
                <a:spAutoFit/>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smtClean="0">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𝑠𝑡𝑎𝑛𝑑𝑎𝑟𝑑𝑖𝑧𝑒𝑑</m:t>
                          </m:r>
                        </m:sub>
                      </m:sSub>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r>
                            <a:rPr lang="en-US" sz="2000" i="1">
                              <a:effectLst/>
                              <a:latin typeface="Cambria Math" panose="02040503050406030204" pitchFamily="18" charset="0"/>
                              <a:ea typeface="SimSun" panose="02010600030101010101" pitchFamily="2" charset="-122"/>
                            </a:rPr>
                            <m:t>𝑥</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𝜇</m:t>
                          </m:r>
                        </m:num>
                        <m:den>
                          <m:r>
                            <a:rPr lang="en-US" sz="2000" i="1">
                              <a:effectLst/>
                              <a:latin typeface="Cambria Math" panose="02040503050406030204" pitchFamily="18" charset="0"/>
                              <a:ea typeface="SimSun" panose="02010600030101010101" pitchFamily="2" charset="-122"/>
                            </a:rPr>
                            <m:t>𝜎</m:t>
                          </m:r>
                        </m:den>
                      </m:f>
                    </m:oMath>
                  </m:oMathPara>
                </a14:m>
                <a:endParaRPr lang="en-US" sz="2000" dirty="0">
                  <a:effectLst/>
                  <a:latin typeface="Times New Roman" panose="02020603050405020304" pitchFamily="18" charset="0"/>
                  <a:ea typeface="SimSun" panose="02010600030101010101" pitchFamily="2" charset="-122"/>
                </a:endParaRPr>
              </a:p>
              <a:p>
                <a:pPr marL="0" marR="0" algn="ctr">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endParaRPr>
              </a:p>
              <a:p>
                <a:pPr marL="0" marR="0" algn="ctr">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Where</a:t>
                </a:r>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rPr>
                      <m:t>𝜇</m:t>
                    </m:r>
                    <m:r>
                      <a:rPr lang="en-US" sz="2000" i="1">
                        <a:effectLst/>
                        <a:latin typeface="Cambria Math" panose="02040503050406030204" pitchFamily="18" charset="0"/>
                        <a:ea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rPr>
                          <m:t>𝑁</m:t>
                        </m:r>
                      </m:den>
                    </m:f>
                    <m:nary>
                      <m:naryPr>
                        <m:chr m:val="∑"/>
                        <m:limLoc m:val="undOvr"/>
                        <m:ctrlPr>
                          <a:rPr lang="en-US" sz="2000"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rPr>
                          <m:t>𝑁</m:t>
                        </m:r>
                      </m:sup>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rPr>
                              <m:t>𝑖</m:t>
                            </m:r>
                          </m:sub>
                        </m:sSub>
                      </m:e>
                    </m:nary>
                  </m:oMath>
                </a14:m>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endParaRPr>
              </a:p>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𝜎</m:t>
                      </m:r>
                      <m:r>
                        <a:rPr lang="en-US" sz="2000" i="1">
                          <a:effectLst/>
                          <a:latin typeface="Cambria Math" panose="02040503050406030204" pitchFamily="18" charset="0"/>
                          <a:ea typeface="SimSun" panose="02010600030101010101" pitchFamily="2" charset="-122"/>
                        </a:rPr>
                        <m:t>=</m:t>
                      </m:r>
                      <m:rad>
                        <m:radPr>
                          <m:degHide m:val="on"/>
                          <m:ctrlPr>
                            <a:rPr lang="en-US" sz="2000" i="1">
                              <a:effectLst/>
                              <a:latin typeface="Cambria Math" panose="02040503050406030204" pitchFamily="18" charset="0"/>
                              <a:ea typeface="SimSun" panose="02010600030101010101" pitchFamily="2" charset="-122"/>
                            </a:rPr>
                          </m:ctrlPr>
                        </m:radPr>
                        <m:deg/>
                        <m:e>
                          <m:f>
                            <m:fPr>
                              <m:ctrlPr>
                                <a:rPr lang="en-US"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rPr>
                                <m:t>𝑁</m:t>
                              </m:r>
                            </m:den>
                          </m:f>
                          <m:nary>
                            <m:naryPr>
                              <m:chr m:val="∑"/>
                              <m:limLoc m:val="undOvr"/>
                              <m:ctrlPr>
                                <a:rPr lang="en-US" sz="2000"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rPr>
                                <m:t>𝑁</m:t>
                              </m:r>
                            </m:sup>
                            <m:e>
                              <m:sSup>
                                <m:sSupPr>
                                  <m:ctrlPr>
                                    <a:rPr lang="en-US"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𝜇</m:t>
                                  </m:r>
                                  <m:r>
                                    <a:rPr lang="en-US" sz="2000" i="1">
                                      <a:effectLst/>
                                      <a:latin typeface="Cambria Math" panose="02040503050406030204" pitchFamily="18" charset="0"/>
                                      <a:ea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rPr>
                                    <m:t>2</m:t>
                                  </m:r>
                                </m:sup>
                              </m:sSup>
                            </m:e>
                          </m:nary>
                        </m:e>
                      </m:rad>
                    </m:oMath>
                  </m:oMathPara>
                </a14:m>
                <a:endParaRPr lang="en-US" sz="2000" dirty="0">
                  <a:effectLst/>
                  <a:latin typeface="Times New Roman" panose="02020603050405020304" pitchFamily="18" charset="0"/>
                  <a:ea typeface="SimSun" panose="02010600030101010101" pitchFamily="2" charset="-122"/>
                </a:endParaRPr>
              </a:p>
            </p:txBody>
          </p:sp>
        </mc:Choice>
        <mc:Fallback xmlns="">
          <p:sp>
            <p:nvSpPr>
              <p:cNvPr id="5" name="TextBox 4">
                <a:extLst>
                  <a:ext uri="{FF2B5EF4-FFF2-40B4-BE49-F238E27FC236}">
                    <a16:creationId xmlns:a16="http://schemas.microsoft.com/office/drawing/2014/main" id="{584691F7-F7B7-4FA8-89F6-6092B762A3CB}"/>
                  </a:ext>
                </a:extLst>
              </p:cNvPr>
              <p:cNvSpPr txBox="1">
                <a:spLocks noRot="1" noChangeAspect="1" noMove="1" noResize="1" noEditPoints="1" noAdjustHandles="1" noChangeArrowheads="1" noChangeShapeType="1" noTextEdit="1"/>
              </p:cNvSpPr>
              <p:nvPr/>
            </p:nvSpPr>
            <p:spPr>
              <a:xfrm>
                <a:off x="6286500" y="2307272"/>
                <a:ext cx="6096000" cy="350038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406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65AA-3B27-45AE-A0C0-B3B8DC5CA3E0}"/>
              </a:ext>
            </a:extLst>
          </p:cNvPr>
          <p:cNvSpPr>
            <a:spLocks noGrp="1"/>
          </p:cNvSpPr>
          <p:nvPr>
            <p:ph type="title"/>
          </p:nvPr>
        </p:nvSpPr>
        <p:spPr/>
        <p:txBody>
          <a:bodyPr/>
          <a:lstStyle/>
          <a:p>
            <a:r>
              <a:rPr lang="en-US" dirty="0"/>
              <a:t>ML  models used</a:t>
            </a:r>
          </a:p>
        </p:txBody>
      </p:sp>
      <p:sp>
        <p:nvSpPr>
          <p:cNvPr id="4" name="Rectangle: Rounded Corners 3">
            <a:extLst>
              <a:ext uri="{FF2B5EF4-FFF2-40B4-BE49-F238E27FC236}">
                <a16:creationId xmlns:a16="http://schemas.microsoft.com/office/drawing/2014/main" id="{490D3AD4-EBC0-4DF4-A708-3973313774B7}"/>
              </a:ext>
            </a:extLst>
          </p:cNvPr>
          <p:cNvSpPr/>
          <p:nvPr/>
        </p:nvSpPr>
        <p:spPr>
          <a:xfrm>
            <a:off x="3048000" y="2457450"/>
            <a:ext cx="2057400" cy="12808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Sequential Model</a:t>
            </a:r>
          </a:p>
        </p:txBody>
      </p:sp>
      <p:sp>
        <p:nvSpPr>
          <p:cNvPr id="5" name="Rectangle: Rounded Corners 4">
            <a:extLst>
              <a:ext uri="{FF2B5EF4-FFF2-40B4-BE49-F238E27FC236}">
                <a16:creationId xmlns:a16="http://schemas.microsoft.com/office/drawing/2014/main" id="{CCB1AC91-69F3-4127-9B41-09B14653D199}"/>
              </a:ext>
            </a:extLst>
          </p:cNvPr>
          <p:cNvSpPr/>
          <p:nvPr/>
        </p:nvSpPr>
        <p:spPr>
          <a:xfrm>
            <a:off x="5562602" y="2457450"/>
            <a:ext cx="2057400" cy="12808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Decision Tree</a:t>
            </a:r>
          </a:p>
        </p:txBody>
      </p:sp>
      <p:sp>
        <p:nvSpPr>
          <p:cNvPr id="6" name="Rectangle: Rounded Corners 5">
            <a:extLst>
              <a:ext uri="{FF2B5EF4-FFF2-40B4-BE49-F238E27FC236}">
                <a16:creationId xmlns:a16="http://schemas.microsoft.com/office/drawing/2014/main" id="{02FEF283-B05E-4C20-806D-ABB13E152A40}"/>
              </a:ext>
            </a:extLst>
          </p:cNvPr>
          <p:cNvSpPr/>
          <p:nvPr/>
        </p:nvSpPr>
        <p:spPr>
          <a:xfrm>
            <a:off x="8077204" y="2457450"/>
            <a:ext cx="2057400" cy="12808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K Nearest Neighbor</a:t>
            </a:r>
          </a:p>
        </p:txBody>
      </p:sp>
      <p:sp>
        <p:nvSpPr>
          <p:cNvPr id="9" name="Rectangle: Rounded Corners 8">
            <a:extLst>
              <a:ext uri="{FF2B5EF4-FFF2-40B4-BE49-F238E27FC236}">
                <a16:creationId xmlns:a16="http://schemas.microsoft.com/office/drawing/2014/main" id="{373D2CF6-845E-4DC6-A585-45057886149C}"/>
              </a:ext>
            </a:extLst>
          </p:cNvPr>
          <p:cNvSpPr/>
          <p:nvPr/>
        </p:nvSpPr>
        <p:spPr>
          <a:xfrm>
            <a:off x="3048000" y="4062190"/>
            <a:ext cx="2057400" cy="12808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Support Vector Machine</a:t>
            </a:r>
          </a:p>
        </p:txBody>
      </p:sp>
      <p:sp>
        <p:nvSpPr>
          <p:cNvPr id="10" name="Rectangle: Rounded Corners 9">
            <a:extLst>
              <a:ext uri="{FF2B5EF4-FFF2-40B4-BE49-F238E27FC236}">
                <a16:creationId xmlns:a16="http://schemas.microsoft.com/office/drawing/2014/main" id="{E616C024-928A-4EBC-B75A-B554181BCF9B}"/>
              </a:ext>
            </a:extLst>
          </p:cNvPr>
          <p:cNvSpPr/>
          <p:nvPr/>
        </p:nvSpPr>
        <p:spPr>
          <a:xfrm>
            <a:off x="5562602" y="4049950"/>
            <a:ext cx="2057400" cy="12808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Gaussian Naïve Bayes</a:t>
            </a:r>
          </a:p>
        </p:txBody>
      </p:sp>
      <p:sp>
        <p:nvSpPr>
          <p:cNvPr id="11" name="Rectangle: Rounded Corners 10">
            <a:extLst>
              <a:ext uri="{FF2B5EF4-FFF2-40B4-BE49-F238E27FC236}">
                <a16:creationId xmlns:a16="http://schemas.microsoft.com/office/drawing/2014/main" id="{176DF63B-C294-4AC2-A465-0A8049C2D3C7}"/>
              </a:ext>
            </a:extLst>
          </p:cNvPr>
          <p:cNvSpPr/>
          <p:nvPr/>
        </p:nvSpPr>
        <p:spPr>
          <a:xfrm>
            <a:off x="8077204" y="4049950"/>
            <a:ext cx="2057400" cy="12808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Random Forest</a:t>
            </a:r>
          </a:p>
        </p:txBody>
      </p:sp>
    </p:spTree>
    <p:extLst>
      <p:ext uri="{BB962C8B-B14F-4D97-AF65-F5344CB8AC3E}">
        <p14:creationId xmlns:p14="http://schemas.microsoft.com/office/powerpoint/2010/main" val="210037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D9BC-B830-463C-80ED-7645A3904C50}"/>
              </a:ext>
            </a:extLst>
          </p:cNvPr>
          <p:cNvSpPr>
            <a:spLocks noGrp="1"/>
          </p:cNvSpPr>
          <p:nvPr>
            <p:ph type="title"/>
          </p:nvPr>
        </p:nvSpPr>
        <p:spPr/>
        <p:txBody>
          <a:bodyPr/>
          <a:lstStyle/>
          <a:p>
            <a:r>
              <a:rPr lang="en-US" dirty="0"/>
              <a:t>Description of models</a:t>
            </a:r>
          </a:p>
        </p:txBody>
      </p:sp>
      <p:graphicFrame>
        <p:nvGraphicFramePr>
          <p:cNvPr id="4" name="Content Placeholder 3">
            <a:extLst>
              <a:ext uri="{FF2B5EF4-FFF2-40B4-BE49-F238E27FC236}">
                <a16:creationId xmlns:a16="http://schemas.microsoft.com/office/drawing/2014/main" id="{81C1C52F-72C9-4D1A-A639-FFD2A23F1027}"/>
              </a:ext>
            </a:extLst>
          </p:cNvPr>
          <p:cNvGraphicFramePr>
            <a:graphicFrameLocks noGrp="1"/>
          </p:cNvGraphicFramePr>
          <p:nvPr>
            <p:ph idx="1"/>
            <p:extLst>
              <p:ext uri="{D42A27DB-BD31-4B8C-83A1-F6EECF244321}">
                <p14:modId xmlns:p14="http://schemas.microsoft.com/office/powerpoint/2010/main" val="2208356168"/>
              </p:ext>
            </p:extLst>
          </p:nvPr>
        </p:nvGraphicFramePr>
        <p:xfrm>
          <a:off x="2592925" y="1904999"/>
          <a:ext cx="5541425" cy="3943353"/>
        </p:xfrm>
        <a:graphic>
          <a:graphicData uri="http://schemas.openxmlformats.org/drawingml/2006/table">
            <a:tbl>
              <a:tblPr firstRow="1" firstCol="1" bandRow="1">
                <a:tableStyleId>{5C22544A-7EE6-4342-B048-85BDC9FD1C3A}</a:tableStyleId>
              </a:tblPr>
              <a:tblGrid>
                <a:gridCol w="2186912">
                  <a:extLst>
                    <a:ext uri="{9D8B030D-6E8A-4147-A177-3AD203B41FA5}">
                      <a16:colId xmlns:a16="http://schemas.microsoft.com/office/drawing/2014/main" val="4008621974"/>
                    </a:ext>
                  </a:extLst>
                </a:gridCol>
                <a:gridCol w="3354513">
                  <a:extLst>
                    <a:ext uri="{9D8B030D-6E8A-4147-A177-3AD203B41FA5}">
                      <a16:colId xmlns:a16="http://schemas.microsoft.com/office/drawing/2014/main" val="3363375385"/>
                    </a:ext>
                  </a:extLst>
                </a:gridCol>
              </a:tblGrid>
              <a:tr h="33642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Model</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Description</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extLst>
                  <a:ext uri="{0D108BD9-81ED-4DB2-BD59-A6C34878D82A}">
                    <a16:rowId xmlns:a16="http://schemas.microsoft.com/office/drawing/2014/main" val="1622687463"/>
                  </a:ext>
                </a:extLst>
              </a:tr>
              <a:tr h="1265224">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Sequential Model</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0584" marR="100584" marT="50292" marB="50292"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Number of Layers: 5</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Kernel Initializer: Normal</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Activation: SoftMax</a:t>
                      </a:r>
                    </a:p>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Early Stopping: Difference in val_loss is 10</a:t>
                      </a:r>
                      <a:r>
                        <a:rPr lang="en-US" sz="1400" baseline="300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100584" marR="100584" marT="50292" marB="50292" anchor="ctr"/>
                </a:tc>
                <a:extLst>
                  <a:ext uri="{0D108BD9-81ED-4DB2-BD59-A6C34878D82A}">
                    <a16:rowId xmlns:a16="http://schemas.microsoft.com/office/drawing/2014/main" val="2538118828"/>
                  </a:ext>
                </a:extLst>
              </a:tr>
              <a:tr h="45512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Decision Tree</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Criterion: Gini Impurity</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Splitter: Best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extLst>
                  <a:ext uri="{0D108BD9-81ED-4DB2-BD59-A6C34878D82A}">
                    <a16:rowId xmlns:a16="http://schemas.microsoft.com/office/drawing/2014/main" val="3792569636"/>
                  </a:ext>
                </a:extLst>
              </a:tr>
              <a:tr h="455123">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K-nearest Neighbor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Number of Neighbor: 7</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Weight: Uniform</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extLst>
                  <a:ext uri="{0D108BD9-81ED-4DB2-BD59-A6C34878D82A}">
                    <a16:rowId xmlns:a16="http://schemas.microsoft.com/office/drawing/2014/main" val="2180456896"/>
                  </a:ext>
                </a:extLst>
              </a:tr>
              <a:tr h="488026">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Support Vector Machine</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Kernel: Linear</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C (Regularization Parameter): 30</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extLst>
                  <a:ext uri="{0D108BD9-81ED-4DB2-BD59-A6C34878D82A}">
                    <a16:rowId xmlns:a16="http://schemas.microsoft.com/office/drawing/2014/main" val="2071727142"/>
                  </a:ext>
                </a:extLst>
              </a:tr>
              <a:tr h="488314">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Gaussian Naïve Bayes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Portion of the largest variance of all features: 10</a:t>
                      </a:r>
                      <a:r>
                        <a:rPr lang="en-US" sz="1400" baseline="30000" dirty="0">
                          <a:effectLst/>
                          <a:latin typeface="Times New Roman" panose="02020603050405020304" pitchFamily="18" charset="0"/>
                          <a:cs typeface="Times New Roman" panose="02020603050405020304" pitchFamily="18" charset="0"/>
                        </a:rPr>
                        <a:t>-9</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extLst>
                  <a:ext uri="{0D108BD9-81ED-4DB2-BD59-A6C34878D82A}">
                    <a16:rowId xmlns:a16="http://schemas.microsoft.com/office/drawing/2014/main" val="2416426091"/>
                  </a:ext>
                </a:extLst>
              </a:tr>
              <a:tr h="45512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Random Forest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Number of trees:50</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Criterion: Gini Impurity</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1280" marR="91280" marT="0" marB="0" anchor="ctr"/>
                </a:tc>
                <a:extLst>
                  <a:ext uri="{0D108BD9-81ED-4DB2-BD59-A6C34878D82A}">
                    <a16:rowId xmlns:a16="http://schemas.microsoft.com/office/drawing/2014/main" val="3217864801"/>
                  </a:ext>
                </a:extLst>
              </a:tr>
            </a:tbl>
          </a:graphicData>
        </a:graphic>
      </p:graphicFrame>
    </p:spTree>
    <p:extLst>
      <p:ext uri="{BB962C8B-B14F-4D97-AF65-F5344CB8AC3E}">
        <p14:creationId xmlns:p14="http://schemas.microsoft.com/office/powerpoint/2010/main" val="2364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15D9-FEAC-4D60-9F7F-10EF8ED4CCB8}"/>
              </a:ext>
            </a:extLst>
          </p:cNvPr>
          <p:cNvSpPr>
            <a:spLocks noGrp="1"/>
          </p:cNvSpPr>
          <p:nvPr>
            <p:ph type="title"/>
          </p:nvPr>
        </p:nvSpPr>
        <p:spPr/>
        <p:txBody>
          <a:bodyPr/>
          <a:lstStyle/>
          <a:p>
            <a:r>
              <a:rPr lang="en-US" dirty="0"/>
              <a:t>Classification report of Provision PT 737E Security Camera. </a:t>
            </a:r>
          </a:p>
        </p:txBody>
      </p:sp>
      <p:graphicFrame>
        <p:nvGraphicFramePr>
          <p:cNvPr id="4" name="Content Placeholder 3">
            <a:extLst>
              <a:ext uri="{FF2B5EF4-FFF2-40B4-BE49-F238E27FC236}">
                <a16:creationId xmlns:a16="http://schemas.microsoft.com/office/drawing/2014/main" id="{9BBB9745-80B1-451E-9D83-16505FC874E7}"/>
              </a:ext>
            </a:extLst>
          </p:cNvPr>
          <p:cNvGraphicFramePr>
            <a:graphicFrameLocks noGrp="1"/>
          </p:cNvGraphicFramePr>
          <p:nvPr>
            <p:ph idx="1"/>
            <p:extLst>
              <p:ext uri="{D42A27DB-BD31-4B8C-83A1-F6EECF244321}">
                <p14:modId xmlns:p14="http://schemas.microsoft.com/office/powerpoint/2010/main" val="2786451261"/>
              </p:ext>
            </p:extLst>
          </p:nvPr>
        </p:nvGraphicFramePr>
        <p:xfrm>
          <a:off x="2592925" y="1905000"/>
          <a:ext cx="8684673" cy="4779091"/>
        </p:xfrm>
        <a:graphic>
          <a:graphicData uri="http://schemas.openxmlformats.org/drawingml/2006/table">
            <a:tbl>
              <a:tblPr firstRow="1" firstCol="1" bandRow="1">
                <a:tableStyleId>{5C22544A-7EE6-4342-B048-85BDC9FD1C3A}</a:tableStyleId>
              </a:tblPr>
              <a:tblGrid>
                <a:gridCol w="729448">
                  <a:extLst>
                    <a:ext uri="{9D8B030D-6E8A-4147-A177-3AD203B41FA5}">
                      <a16:colId xmlns:a16="http://schemas.microsoft.com/office/drawing/2014/main" val="265597307"/>
                    </a:ext>
                  </a:extLst>
                </a:gridCol>
                <a:gridCol w="664027">
                  <a:extLst>
                    <a:ext uri="{9D8B030D-6E8A-4147-A177-3AD203B41FA5}">
                      <a16:colId xmlns:a16="http://schemas.microsoft.com/office/drawing/2014/main" val="1606418458"/>
                    </a:ext>
                  </a:extLst>
                </a:gridCol>
                <a:gridCol w="562624">
                  <a:extLst>
                    <a:ext uri="{9D8B030D-6E8A-4147-A177-3AD203B41FA5}">
                      <a16:colId xmlns:a16="http://schemas.microsoft.com/office/drawing/2014/main" val="3256501421"/>
                    </a:ext>
                  </a:extLst>
                </a:gridCol>
                <a:gridCol w="562624">
                  <a:extLst>
                    <a:ext uri="{9D8B030D-6E8A-4147-A177-3AD203B41FA5}">
                      <a16:colId xmlns:a16="http://schemas.microsoft.com/office/drawing/2014/main" val="1707551249"/>
                    </a:ext>
                  </a:extLst>
                </a:gridCol>
                <a:gridCol w="484116">
                  <a:extLst>
                    <a:ext uri="{9D8B030D-6E8A-4147-A177-3AD203B41FA5}">
                      <a16:colId xmlns:a16="http://schemas.microsoft.com/office/drawing/2014/main" val="2670443115"/>
                    </a:ext>
                  </a:extLst>
                </a:gridCol>
                <a:gridCol w="461218">
                  <a:extLst>
                    <a:ext uri="{9D8B030D-6E8A-4147-A177-3AD203B41FA5}">
                      <a16:colId xmlns:a16="http://schemas.microsoft.com/office/drawing/2014/main" val="587141694"/>
                    </a:ext>
                  </a:extLst>
                </a:gridCol>
                <a:gridCol w="506199">
                  <a:extLst>
                    <a:ext uri="{9D8B030D-6E8A-4147-A177-3AD203B41FA5}">
                      <a16:colId xmlns:a16="http://schemas.microsoft.com/office/drawing/2014/main" val="3109159651"/>
                    </a:ext>
                  </a:extLst>
                </a:gridCol>
                <a:gridCol w="763792">
                  <a:extLst>
                    <a:ext uri="{9D8B030D-6E8A-4147-A177-3AD203B41FA5}">
                      <a16:colId xmlns:a16="http://schemas.microsoft.com/office/drawing/2014/main" val="1045376000"/>
                    </a:ext>
                  </a:extLst>
                </a:gridCol>
                <a:gridCol w="763792">
                  <a:extLst>
                    <a:ext uri="{9D8B030D-6E8A-4147-A177-3AD203B41FA5}">
                      <a16:colId xmlns:a16="http://schemas.microsoft.com/office/drawing/2014/main" val="2247908299"/>
                    </a:ext>
                  </a:extLst>
                </a:gridCol>
                <a:gridCol w="520100">
                  <a:extLst>
                    <a:ext uri="{9D8B030D-6E8A-4147-A177-3AD203B41FA5}">
                      <a16:colId xmlns:a16="http://schemas.microsoft.com/office/drawing/2014/main" val="4073756660"/>
                    </a:ext>
                  </a:extLst>
                </a:gridCol>
                <a:gridCol w="520100">
                  <a:extLst>
                    <a:ext uri="{9D8B030D-6E8A-4147-A177-3AD203B41FA5}">
                      <a16:colId xmlns:a16="http://schemas.microsoft.com/office/drawing/2014/main" val="1774158035"/>
                    </a:ext>
                  </a:extLst>
                </a:gridCol>
                <a:gridCol w="734353">
                  <a:extLst>
                    <a:ext uri="{9D8B030D-6E8A-4147-A177-3AD203B41FA5}">
                      <a16:colId xmlns:a16="http://schemas.microsoft.com/office/drawing/2014/main" val="504453306"/>
                    </a:ext>
                  </a:extLst>
                </a:gridCol>
                <a:gridCol w="734353">
                  <a:extLst>
                    <a:ext uri="{9D8B030D-6E8A-4147-A177-3AD203B41FA5}">
                      <a16:colId xmlns:a16="http://schemas.microsoft.com/office/drawing/2014/main" val="1345842999"/>
                    </a:ext>
                  </a:extLst>
                </a:gridCol>
                <a:gridCol w="677927">
                  <a:extLst>
                    <a:ext uri="{9D8B030D-6E8A-4147-A177-3AD203B41FA5}">
                      <a16:colId xmlns:a16="http://schemas.microsoft.com/office/drawing/2014/main" val="610749040"/>
                    </a:ext>
                  </a:extLst>
                </a:gridCol>
              </a:tblGrid>
              <a:tr h="142795">
                <a:tc rowSpan="2">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ML Model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2">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Metrics</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2">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Benign</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gridSpan="5">
                  <a:txBody>
                    <a:bodyPr/>
                    <a:lstStyle/>
                    <a:p>
                      <a:pPr marL="0" marR="0" algn="ctr">
                        <a:lnSpc>
                          <a:spcPct val="107000"/>
                        </a:lnSpc>
                        <a:spcBef>
                          <a:spcPts val="0"/>
                        </a:spcBef>
                        <a:spcAft>
                          <a:spcPts val="0"/>
                        </a:spcAft>
                      </a:pPr>
                      <a:r>
                        <a:rPr lang="en-US" sz="1000" dirty="0" err="1">
                          <a:effectLst/>
                          <a:latin typeface="Times New Roman" panose="02020603050405020304" pitchFamily="18" charset="0"/>
                          <a:cs typeface="Times New Roman" panose="02020603050405020304" pitchFamily="18" charset="0"/>
                        </a:rPr>
                        <a:t>Bashlite</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Mirai</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Accuracy</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1716142281"/>
                  </a:ext>
                </a:extLst>
              </a:tr>
              <a:tr h="4051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Combo</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Junk</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Scan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TCP</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UDP</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UDP</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ACK</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Scan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SYN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UDP plain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2893641825"/>
                  </a:ext>
                </a:extLst>
              </a:tr>
              <a:tr h="296418">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Sequential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0.901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3078144065"/>
                  </a:ext>
                </a:extLst>
              </a:tr>
              <a:tr h="142928">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3798013537"/>
                  </a:ext>
                </a:extLst>
              </a:tr>
              <a:tr h="25514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0.67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4190269066"/>
                  </a:ext>
                </a:extLst>
              </a:tr>
              <a:tr h="296418">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KNN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3124494499"/>
                  </a:ext>
                </a:extLst>
              </a:tr>
              <a:tr h="142928">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4227735394"/>
                  </a:ext>
                </a:extLst>
              </a:tr>
              <a:tr h="25514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1951496017"/>
                  </a:ext>
                </a:extLst>
              </a:tr>
              <a:tr h="296418">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SVM</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0.888</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3968188450"/>
                  </a:ext>
                </a:extLst>
              </a:tr>
              <a:tr h="142928">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1237255781"/>
                  </a:ext>
                </a:extLst>
              </a:tr>
              <a:tr h="25514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3728192387"/>
                  </a:ext>
                </a:extLst>
              </a:tr>
              <a:tr h="296418">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Random </a:t>
                      </a:r>
                      <a:br>
                        <a:rPr lang="en-US" sz="1000">
                          <a:effectLst/>
                          <a:latin typeface="Times New Roman" panose="02020603050405020304" pitchFamily="18" charset="0"/>
                          <a:cs typeface="Times New Roman" panose="02020603050405020304" pitchFamily="18" charset="0"/>
                        </a:rPr>
                      </a:br>
                      <a:r>
                        <a:rPr lang="en-US" sz="1000">
                          <a:effectLst/>
                          <a:latin typeface="Times New Roman" panose="02020603050405020304" pitchFamily="18" charset="0"/>
                          <a:cs typeface="Times New Roman" panose="02020603050405020304" pitchFamily="18" charset="0"/>
                        </a:rPr>
                        <a:t>Forest</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3913430346"/>
                  </a:ext>
                </a:extLst>
              </a:tr>
              <a:tr h="142928">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2733440776"/>
                  </a:ext>
                </a:extLst>
              </a:tr>
              <a:tr h="25514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2402423208"/>
                  </a:ext>
                </a:extLst>
              </a:tr>
              <a:tr h="296418">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Gaussian Naïve Bayes</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0.51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0.68</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0.5</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0.82</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0.758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1021069635"/>
                  </a:ext>
                </a:extLst>
              </a:tr>
              <a:tr h="142928">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0.56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0.07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83697042"/>
                  </a:ext>
                </a:extLst>
              </a:tr>
              <a:tr h="25514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0.71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0.67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0.13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0.89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1125089802"/>
                  </a:ext>
                </a:extLst>
              </a:tr>
              <a:tr h="296418">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Decision</a:t>
                      </a:r>
                      <a:br>
                        <a:rPr lang="en-US" sz="1000">
                          <a:effectLst/>
                          <a:latin typeface="Times New Roman" panose="02020603050405020304" pitchFamily="18" charset="0"/>
                          <a:cs typeface="Times New Roman" panose="02020603050405020304" pitchFamily="18" charset="0"/>
                        </a:rPr>
                      </a:br>
                      <a:r>
                        <a:rPr lang="en-US" sz="1000">
                          <a:effectLst/>
                          <a:latin typeface="Times New Roman" panose="02020603050405020304" pitchFamily="18" charset="0"/>
                          <a:cs typeface="Times New Roman" panose="02020603050405020304" pitchFamily="18" charset="0"/>
                        </a:rPr>
                        <a:t>Tree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rowSpan="3">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0.994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extLst>
                  <a:ext uri="{0D108BD9-81ED-4DB2-BD59-A6C34878D82A}">
                    <a16:rowId xmlns:a16="http://schemas.microsoft.com/office/drawing/2014/main" val="622660066"/>
                  </a:ext>
                </a:extLst>
              </a:tr>
              <a:tr h="142928">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1026353201"/>
                  </a:ext>
                </a:extLst>
              </a:tr>
              <a:tr h="255144">
                <a:tc vMerge="1">
                  <a:txBody>
                    <a:bodyPr/>
                    <a:lstStyle/>
                    <a:p>
                      <a:endParaRPr lang="en-US"/>
                    </a:p>
                  </a:txBody>
                  <a:tcP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F1-score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0.97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1150" marR="61150" marT="0" marB="0" anchor="ctr"/>
                </a:tc>
                <a:tc vMerge="1">
                  <a:txBody>
                    <a:bodyPr/>
                    <a:lstStyle/>
                    <a:p>
                      <a:endParaRPr lang="en-US"/>
                    </a:p>
                  </a:txBody>
                  <a:tcPr/>
                </a:tc>
                <a:extLst>
                  <a:ext uri="{0D108BD9-81ED-4DB2-BD59-A6C34878D82A}">
                    <a16:rowId xmlns:a16="http://schemas.microsoft.com/office/drawing/2014/main" val="3802106403"/>
                  </a:ext>
                </a:extLst>
              </a:tr>
            </a:tbl>
          </a:graphicData>
        </a:graphic>
      </p:graphicFrame>
    </p:spTree>
    <p:extLst>
      <p:ext uri="{BB962C8B-B14F-4D97-AF65-F5344CB8AC3E}">
        <p14:creationId xmlns:p14="http://schemas.microsoft.com/office/powerpoint/2010/main" val="16682689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550</TotalTime>
  <Words>1688</Words>
  <Application>Microsoft Office PowerPoint</Application>
  <PresentationFormat>Widescreen</PresentationFormat>
  <Paragraphs>647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 Math</vt:lpstr>
      <vt:lpstr>Century Gothic</vt:lpstr>
      <vt:lpstr>Times New Roman</vt:lpstr>
      <vt:lpstr>Wingdings 3</vt:lpstr>
      <vt:lpstr>Wisp</vt:lpstr>
      <vt:lpstr>Attack detection on IoT network using ML Techniques  (PCSE23-47)</vt:lpstr>
      <vt:lpstr>NBaIoT - Dataset </vt:lpstr>
      <vt:lpstr>Mirai and Bashlite</vt:lpstr>
      <vt:lpstr>Attack types</vt:lpstr>
      <vt:lpstr>IoT devices in NBaIoT</vt:lpstr>
      <vt:lpstr>Number of Instances used</vt:lpstr>
      <vt:lpstr>ML  models used</vt:lpstr>
      <vt:lpstr>Description of models</vt:lpstr>
      <vt:lpstr>Classification report of Provision PT 737E Security Camera. </vt:lpstr>
      <vt:lpstr>Classification report of Ecobee Thermostat</vt:lpstr>
      <vt:lpstr>Comparison of Gaussian Naïve Bayes</vt:lpstr>
      <vt:lpstr>Comparison of KNN result</vt:lpstr>
      <vt:lpstr>Possible reason of GNB not performing well</vt:lpstr>
      <vt:lpstr>Possible reason of SVM not performing well</vt:lpstr>
      <vt:lpstr>Future Works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 detection on IoT devices using ML Techniques</dc:title>
  <dc:creator>yatharth sharma</dc:creator>
  <cp:lastModifiedBy>yatharth sharma</cp:lastModifiedBy>
  <cp:revision>12</cp:revision>
  <dcterms:created xsi:type="dcterms:W3CDTF">2022-12-01T15:36:59Z</dcterms:created>
  <dcterms:modified xsi:type="dcterms:W3CDTF">2023-05-29T03:42:28Z</dcterms:modified>
</cp:coreProperties>
</file>