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E700B27-DE4C-4B9E-BB11-B9027034A00F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50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0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301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8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24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7560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8063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363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0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5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3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44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21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7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1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0D914D-B099-4142-A885-11F276715148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9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2578002"/>
          </a:xfrm>
        </p:spPr>
        <p:txBody>
          <a:bodyPr/>
          <a:lstStyle/>
          <a:p>
            <a:r>
              <a:rPr lang="en-IN" dirty="0"/>
              <a:t>Opening a Pub in Mumbai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7403" y="3678341"/>
            <a:ext cx="8825658" cy="401289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IBM Data Science Capstone Project – Coursera</a:t>
            </a:r>
            <a:endParaRPr lang="en-IN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805584" y="4063737"/>
            <a:ext cx="8825658" cy="4012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Yatharth Aggarwal – April, 2020</a:t>
            </a:r>
            <a:endParaRPr lang="en-IN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14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9782676" cy="3639038"/>
          </a:xfrm>
        </p:spPr>
        <p:txBody>
          <a:bodyPr>
            <a:normAutofit/>
          </a:bodyPr>
          <a:lstStyle/>
          <a:p>
            <a:r>
              <a:rPr lang="en-IN" sz="2000" dirty="0"/>
              <a:t>Location of a pub is one of the most important decisions that will determine whether the pub will be a success or a failure</a:t>
            </a:r>
          </a:p>
          <a:p>
            <a:r>
              <a:rPr lang="en-IN" sz="2000" dirty="0"/>
              <a:t>Objective: To analyse and select the best locations in the city Mumbai, India to open a new pub</a:t>
            </a:r>
          </a:p>
          <a:p>
            <a:r>
              <a:rPr lang="en-IN" sz="2000" dirty="0"/>
              <a:t>This project is timely as the city is currently suffering from oversupply of pubs</a:t>
            </a:r>
          </a:p>
          <a:p>
            <a:r>
              <a:rPr lang="en-IN" sz="2000" dirty="0"/>
              <a:t>Business question</a:t>
            </a:r>
          </a:p>
          <a:p>
            <a:pPr lvl="1"/>
            <a:r>
              <a:rPr lang="en-IN" sz="1800" dirty="0"/>
              <a:t>In the city of Mumbai , India, if a property developer is looking to open a new pub, where would you recommend that they open it?</a:t>
            </a:r>
          </a:p>
        </p:txBody>
      </p:sp>
    </p:spTree>
    <p:extLst>
      <p:ext uri="{BB962C8B-B14F-4D97-AF65-F5344CB8AC3E}">
        <p14:creationId xmlns:p14="http://schemas.microsoft.com/office/powerpoint/2010/main" val="408047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515579"/>
            <a:ext cx="9782676" cy="3990731"/>
          </a:xfrm>
        </p:spPr>
        <p:txBody>
          <a:bodyPr>
            <a:noAutofit/>
          </a:bodyPr>
          <a:lstStyle/>
          <a:p>
            <a:r>
              <a:rPr lang="en-IN" sz="2000" dirty="0"/>
              <a:t>Data required</a:t>
            </a:r>
          </a:p>
          <a:p>
            <a:pPr lvl="1"/>
            <a:r>
              <a:rPr lang="en-IN" sz="1800" dirty="0"/>
              <a:t>List of neighbourhoods in Mumbai</a:t>
            </a:r>
          </a:p>
          <a:p>
            <a:pPr lvl="1"/>
            <a:r>
              <a:rPr lang="en-IN" sz="1800" dirty="0"/>
              <a:t>Latitude and longitude coordinates of the neighbourhoods</a:t>
            </a:r>
          </a:p>
          <a:p>
            <a:pPr lvl="1"/>
            <a:r>
              <a:rPr lang="en-IN" sz="1800" dirty="0"/>
              <a:t>Venue data, particularly data related to Pubs</a:t>
            </a:r>
          </a:p>
          <a:p>
            <a:r>
              <a:rPr lang="en-IN" sz="2000" dirty="0"/>
              <a:t>Sources of data</a:t>
            </a:r>
          </a:p>
          <a:p>
            <a:pPr lvl="1"/>
            <a:r>
              <a:rPr lang="en-IN" sz="1800" dirty="0"/>
              <a:t>Wikipedia page for neighbourhoods</a:t>
            </a:r>
          </a:p>
          <a:p>
            <a:pPr marL="457200" lvl="1" indent="0">
              <a:buNone/>
            </a:pPr>
            <a:r>
              <a:rPr lang="en-IN" sz="1800" dirty="0"/>
              <a:t>(https://en.wikipedia.org/wiki/Category:Suburbs_in_Mumbai)</a:t>
            </a:r>
          </a:p>
          <a:p>
            <a:pPr lvl="1"/>
            <a:r>
              <a:rPr lang="en-IN" sz="1800" dirty="0"/>
              <a:t>Geocoder package for latitude and longitude coordinates</a:t>
            </a:r>
          </a:p>
          <a:p>
            <a:pPr lvl="1"/>
            <a:r>
              <a:rPr lang="en-IN" sz="1800" dirty="0"/>
              <a:t>Foursquare API for venue data</a:t>
            </a:r>
          </a:p>
        </p:txBody>
      </p:sp>
    </p:spTree>
    <p:extLst>
      <p:ext uri="{BB962C8B-B14F-4D97-AF65-F5344CB8AC3E}">
        <p14:creationId xmlns:p14="http://schemas.microsoft.com/office/powerpoint/2010/main" val="241569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747507" cy="3533531"/>
          </a:xfrm>
        </p:spPr>
        <p:txBody>
          <a:bodyPr>
            <a:normAutofit/>
          </a:bodyPr>
          <a:lstStyle/>
          <a:p>
            <a:r>
              <a:rPr lang="en-IN" sz="2000" dirty="0"/>
              <a:t>Web scraping Wikipedia page for neighbourhoods list</a:t>
            </a:r>
          </a:p>
          <a:p>
            <a:r>
              <a:rPr lang="en-IN" sz="2000" dirty="0"/>
              <a:t>Get latitude and longitude coordinates using Geocoder</a:t>
            </a:r>
          </a:p>
          <a:p>
            <a:r>
              <a:rPr lang="en-IN" sz="2000" dirty="0"/>
              <a:t>Use Foursquare API to get venue data</a:t>
            </a:r>
          </a:p>
          <a:p>
            <a:r>
              <a:rPr lang="en-IN" sz="2000" dirty="0"/>
              <a:t>Group data by neighbourhood and taking the mean of the frequency of occurrence of each venue category</a:t>
            </a:r>
          </a:p>
          <a:p>
            <a:r>
              <a:rPr lang="en-IN" sz="2000" dirty="0"/>
              <a:t>Filter venue category by Pub</a:t>
            </a:r>
          </a:p>
          <a:p>
            <a:r>
              <a:rPr lang="en-IN" sz="2000" dirty="0"/>
              <a:t>Perform clustering on the data by using k-means clustering</a:t>
            </a:r>
          </a:p>
          <a:p>
            <a:r>
              <a:rPr lang="en-IN" sz="2000" dirty="0"/>
              <a:t>Visualize the clusters in a map using Folium</a:t>
            </a:r>
          </a:p>
        </p:txBody>
      </p:sp>
    </p:spTree>
    <p:extLst>
      <p:ext uri="{BB962C8B-B14F-4D97-AF65-F5344CB8AC3E}">
        <p14:creationId xmlns:p14="http://schemas.microsoft.com/office/powerpoint/2010/main" val="298711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946907" cy="3416300"/>
          </a:xfrm>
        </p:spPr>
        <p:txBody>
          <a:bodyPr>
            <a:normAutofit/>
          </a:bodyPr>
          <a:lstStyle/>
          <a:p>
            <a:r>
              <a:rPr lang="en-IN" dirty="0"/>
              <a:t>Categorized the neighbourhoods into 3 clusters :</a:t>
            </a:r>
          </a:p>
          <a:p>
            <a:pPr lvl="1"/>
            <a:r>
              <a:rPr lang="en-IN" dirty="0"/>
              <a:t>Cluster 0: Neighbourhoods with high number of pubs</a:t>
            </a:r>
          </a:p>
          <a:p>
            <a:pPr lvl="1"/>
            <a:r>
              <a:rPr lang="en-IN" dirty="0"/>
              <a:t>Cluster 1, 2: Neighbourhoods with very less or no number of pubs</a:t>
            </a:r>
          </a:p>
          <a:p>
            <a:pPr lvl="1"/>
            <a:r>
              <a:rPr lang="en-IN" dirty="0"/>
              <a:t>Cluster 3, 4: Neighbourhoods with more than 5 pubs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0" t="24657" r="28476" b="7315"/>
          <a:stretch/>
        </p:blipFill>
        <p:spPr bwMode="auto">
          <a:xfrm>
            <a:off x="6479931" y="2603500"/>
            <a:ext cx="4000500" cy="36038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6486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Most of the pubs are concentrated in the southern area of the city</a:t>
            </a:r>
          </a:p>
          <a:p>
            <a:r>
              <a:rPr lang="en-IN" dirty="0"/>
              <a:t>Highest number in cluster 0 and moderate number in cluster 3 and 4</a:t>
            </a:r>
          </a:p>
          <a:p>
            <a:r>
              <a:rPr lang="en-IN" dirty="0"/>
              <a:t>Cluster 1 and 2 has very low number to no pub in the neighbourhoods</a:t>
            </a:r>
          </a:p>
          <a:p>
            <a:r>
              <a:rPr lang="en-IN" dirty="0"/>
              <a:t>Oversupply of pubs mostly happened in the southern area of the city, with the suburb area still have very few pubs</a:t>
            </a:r>
          </a:p>
        </p:txBody>
      </p:sp>
    </p:spTree>
    <p:extLst>
      <p:ext uri="{BB962C8B-B14F-4D97-AF65-F5344CB8AC3E}">
        <p14:creationId xmlns:p14="http://schemas.microsoft.com/office/powerpoint/2010/main" val="141507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703545" cy="3416300"/>
          </a:xfrm>
        </p:spPr>
        <p:txBody>
          <a:bodyPr/>
          <a:lstStyle/>
          <a:p>
            <a:r>
              <a:rPr lang="en-IN" dirty="0"/>
              <a:t>Open new pubs in neighbourhoods in clusters 1 and 2 with little to no competition</a:t>
            </a:r>
          </a:p>
          <a:p>
            <a:r>
              <a:rPr lang="en-IN" dirty="0"/>
              <a:t>Can also open in neighbourhoods in cluster 3 with moderate competition if have unique selling propositions to stand out from the competition</a:t>
            </a:r>
          </a:p>
          <a:p>
            <a:r>
              <a:rPr lang="en-IN" dirty="0"/>
              <a:t>Avoid neighbourhoods in cluster 0, already high concentration of pubs and intense competition</a:t>
            </a:r>
          </a:p>
        </p:txBody>
      </p:sp>
    </p:spTree>
    <p:extLst>
      <p:ext uri="{BB962C8B-B14F-4D97-AF65-F5344CB8AC3E}">
        <p14:creationId xmlns:p14="http://schemas.microsoft.com/office/powerpoint/2010/main" val="308338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9729922" cy="3416300"/>
          </a:xfrm>
        </p:spPr>
        <p:txBody>
          <a:bodyPr/>
          <a:lstStyle/>
          <a:p>
            <a:r>
              <a:rPr lang="en-IN" dirty="0"/>
              <a:t>Answer to business question: The neighbourhoods in cluster 4 are the most preferred locations to open a new pub</a:t>
            </a:r>
          </a:p>
          <a:p>
            <a:r>
              <a:rPr lang="en-IN" dirty="0"/>
              <a:t>Findings of this project will help the relevant stakeholders to capitalize on the opportunities on high potential locations while avoiding overcrowded areas in their decisions to open a new pub</a:t>
            </a:r>
          </a:p>
        </p:txBody>
      </p:sp>
    </p:spTree>
    <p:extLst>
      <p:ext uri="{BB962C8B-B14F-4D97-AF65-F5344CB8AC3E}">
        <p14:creationId xmlns:p14="http://schemas.microsoft.com/office/powerpoint/2010/main" val="402791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9894" y="3147645"/>
            <a:ext cx="9609668" cy="583451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285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</TotalTime>
  <Words>427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</vt:lpstr>
      <vt:lpstr>Garamond</vt:lpstr>
      <vt:lpstr>Times New Roman</vt:lpstr>
      <vt:lpstr>Wingdings 3</vt:lpstr>
      <vt:lpstr>Organic</vt:lpstr>
      <vt:lpstr>Opening a Pub in Mumbai 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Pub in Mumbai</dc:title>
  <dc:creator>Yatharth Aggarwal</dc:creator>
  <cp:lastModifiedBy>Yatharth Aggarwal</cp:lastModifiedBy>
  <cp:revision>3</cp:revision>
  <dcterms:created xsi:type="dcterms:W3CDTF">2020-04-09T17:30:59Z</dcterms:created>
  <dcterms:modified xsi:type="dcterms:W3CDTF">2020-04-09T17:55:36Z</dcterms:modified>
</cp:coreProperties>
</file>