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Default Extension="svg" ContentType="image/sv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diagrams/layout2.xml" ContentType="application/vnd.openxmlformats-officedocument.drawingml.diagramLayout+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drawing1.xml" ContentType="application/vnd.ms-office.drawingml.diagramDrawing+xml"/>
  <Override PartName="/ppt/diagrams/quickStyle3.xml" ContentType="application/vnd.openxmlformats-officedocument.drawingml.diagramStyl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67" r:id="rId3"/>
    <p:sldId id="256" r:id="rId4"/>
    <p:sldId id="257" r:id="rId5"/>
    <p:sldId id="262" r:id="rId6"/>
    <p:sldId id="263" r:id="rId7"/>
    <p:sldId id="258" r:id="rId8"/>
    <p:sldId id="259" r:id="rId9"/>
    <p:sldId id="264" r:id="rId10"/>
    <p:sldId id="265" r:id="rId11"/>
    <p:sldId id="260" r:id="rId12"/>
    <p:sldId id="261" r:id="rId13"/>
    <p:sldId id="268" r:id="rId14"/>
    <p:sldId id="269" r:id="rId15"/>
    <p:sldId id="270" r:id="rId16"/>
    <p:sldId id="271" r:id="rId17"/>
    <p:sldId id="272" r:id="rId18"/>
    <p:sldId id="273" r:id="rId19"/>
    <p:sldId id="274" r:id="rId20"/>
    <p:sldId id="275" r:id="rId21"/>
    <p:sldId id="276" r:id="rId22"/>
    <p:sldId id="284" r:id="rId23"/>
    <p:sldId id="277" r:id="rId24"/>
    <p:sldId id="278" r:id="rId25"/>
    <p:sldId id="285" r:id="rId26"/>
    <p:sldId id="279" r:id="rId27"/>
    <p:sldId id="280" r:id="rId28"/>
    <p:sldId id="281" r:id="rId29"/>
    <p:sldId id="282" r:id="rId30"/>
    <p:sldId id="283" r:id="rId31"/>
    <p:sldId id="286" r:id="rId32"/>
    <p:sldId id="28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1C105D-1E0E-4B61-A30E-93A13640FCF2}" v="116" dt="2020-08-14T02:40:03.243"/>
    <p1510:client id="{3F6D937A-C312-411F-9F5A-C9C812CA8FC8}" v="142" dt="2020-08-13T14:37:46.076"/>
    <p1510:client id="{62BD298C-47AB-4F47-9B63-EE68BA540C78}" v="844" dt="2020-08-14T01:54:54.956"/>
    <p1510:client id="{6B24FB70-1406-464D-B2DD-4B151C471E00}" v="57" dt="2020-08-13T14:41:37.258"/>
    <p1510:client id="{797BA4A1-49EA-4C98-B8CF-BE3C8279C86B}" v="1069" dt="2020-08-13T18:46:52.349"/>
    <p1510:client id="{D422A281-4EEB-48BB-88AE-FE21E711D982}" v="336" dt="2020-08-14T02:13:22.6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73" d="100"/>
          <a:sy n="73" d="100"/>
        </p:scale>
        <p:origin x="-420"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hyperlink" Target="https://en.wikipedia.org/wiki/Digital_image" TargetMode="External"/><Relationship Id="rId7" Type="http://schemas.openxmlformats.org/officeDocument/2006/relationships/image" Target="../media/image11.png"/><Relationship Id="rId2" Type="http://schemas.openxmlformats.org/officeDocument/2006/relationships/hyperlink" Target="https://en.wikipedia.org/wiki/Computer" TargetMode="External"/><Relationship Id="rId1" Type="http://schemas.openxmlformats.org/officeDocument/2006/relationships/hyperlink" Target="https://en.wikipedia.org/wiki/Interdisciplinarity" TargetMode="External"/><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hyperlink" Target="https://en.wikipedia.org/wiki/Video" TargetMode="External"/><Relationship Id="rId9" Type="http://schemas.openxmlformats.org/officeDocument/2006/relationships/image" Target="../media/image12.png"/></Relationships>
</file>

<file path=ppt/diagrams/_rels/data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3.svg"/><Relationship Id="rId1" Type="http://schemas.openxmlformats.org/officeDocument/2006/relationships/image" Target="../media/image19.png"/><Relationship Id="rId4" Type="http://schemas.openxmlformats.org/officeDocument/2006/relationships/image" Target="../media/image25.svg"/></Relationships>
</file>

<file path=ppt/diagrams/_rels/drawing1.xml.rels><?xml version="1.0" encoding="UTF-8" standalone="yes"?>
<Relationships xmlns="http://schemas.openxmlformats.org/package/2006/relationships"><Relationship Id="rId8" Type="http://schemas.openxmlformats.org/officeDocument/2006/relationships/hyperlink" Target="https://en.wikipedia.org/wiki/Computer" TargetMode="External"/><Relationship Id="rId13" Type="http://schemas.openxmlformats.org/officeDocument/2006/relationships/image" Target="../media/image12.png"/><Relationship Id="rId7" Type="http://schemas.openxmlformats.org/officeDocument/2006/relationships/hyperlink" Target="https://en.wikipedia.org/wiki/Interdisciplinarity" TargetMode="External"/><Relationship Id="rId12" Type="http://schemas.openxmlformats.org/officeDocument/2006/relationships/image" Target="../media/image13.svg"/><Relationship Id="rId1" Type="http://schemas.openxmlformats.org/officeDocument/2006/relationships/image" Target="../media/image10.png"/><Relationship Id="rId6" Type="http://schemas.openxmlformats.org/officeDocument/2006/relationships/image" Target="../media/image11.svg"/><Relationship Id="rId11" Type="http://schemas.openxmlformats.org/officeDocument/2006/relationships/image" Target="../media/image11.png"/><Relationship Id="rId10" Type="http://schemas.openxmlformats.org/officeDocument/2006/relationships/hyperlink" Target="https://en.wikipedia.org/wiki/Video" TargetMode="External"/><Relationship Id="rId9" Type="http://schemas.openxmlformats.org/officeDocument/2006/relationships/hyperlink" Target="https://en.wikipedia.org/wiki/Digital_image" TargetMode="External"/><Relationship Id="rId14" Type="http://schemas.openxmlformats.org/officeDocument/2006/relationships/image" Target="../media/image1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3.svg"/><Relationship Id="rId1" Type="http://schemas.openxmlformats.org/officeDocument/2006/relationships/image" Target="../media/image19.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E65160-F818-4D1D-9D3B-EC95FE719F6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2F98184-7845-45D2-8A2F-D1DAB33AB628}">
      <dgm:prSet/>
      <dgm:spPr/>
      <dgm:t>
        <a:bodyPr/>
        <a:lstStyle/>
        <a:p>
          <a:pPr>
            <a:lnSpc>
              <a:spcPct val="100000"/>
            </a:lnSpc>
          </a:pPr>
          <a:r>
            <a:rPr lang="en-US" b="1"/>
            <a:t>Computer Vision :-</a:t>
          </a:r>
          <a:r>
            <a:rPr lang="en-US"/>
            <a:t> It is an </a:t>
          </a:r>
          <a:r>
            <a:rPr lang="en-US">
              <a:hlinkClick xmlns:r="http://schemas.openxmlformats.org/officeDocument/2006/relationships" r:id="rId1"/>
            </a:rPr>
            <a:t>interdisciplinary scientific field</a:t>
          </a:r>
          <a:r>
            <a:rPr lang="en-US"/>
            <a:t> that deals with how </a:t>
          </a:r>
          <a:r>
            <a:rPr lang="en-US">
              <a:hlinkClick xmlns:r="http://schemas.openxmlformats.org/officeDocument/2006/relationships" r:id="rId2"/>
            </a:rPr>
            <a:t>computers</a:t>
          </a:r>
          <a:r>
            <a:rPr lang="en-US"/>
            <a:t> can gain high-level understanding from </a:t>
          </a:r>
          <a:r>
            <a:rPr lang="en-US">
              <a:hlinkClick xmlns:r="http://schemas.openxmlformats.org/officeDocument/2006/relationships" r:id="rId3"/>
            </a:rPr>
            <a:t>digital images</a:t>
          </a:r>
          <a:r>
            <a:rPr lang="en-US"/>
            <a:t> or </a:t>
          </a:r>
          <a:r>
            <a:rPr lang="en-US">
              <a:hlinkClick xmlns:r="http://schemas.openxmlformats.org/officeDocument/2006/relationships" r:id="rId4"/>
            </a:rPr>
            <a:t>videos</a:t>
          </a:r>
          <a:r>
            <a:rPr lang="en-US"/>
            <a:t>.</a:t>
          </a:r>
        </a:p>
      </dgm:t>
    </dgm:pt>
    <dgm:pt modelId="{CC7F085C-44EA-495D-92D1-6E35B74329FC}" type="parTrans" cxnId="{6F001A86-88B8-4DA1-B138-AAB82B6ED887}">
      <dgm:prSet/>
      <dgm:spPr/>
      <dgm:t>
        <a:bodyPr/>
        <a:lstStyle/>
        <a:p>
          <a:endParaRPr lang="en-US"/>
        </a:p>
      </dgm:t>
    </dgm:pt>
    <dgm:pt modelId="{2F4CA772-982D-4A35-A1A2-F90A0D184DF9}" type="sibTrans" cxnId="{6F001A86-88B8-4DA1-B138-AAB82B6ED887}">
      <dgm:prSet/>
      <dgm:spPr/>
      <dgm:t>
        <a:bodyPr/>
        <a:lstStyle/>
        <a:p>
          <a:endParaRPr lang="en-US"/>
        </a:p>
      </dgm:t>
    </dgm:pt>
    <dgm:pt modelId="{6E6F2A4B-EAE8-40DE-8D7E-37C82420EC71}">
      <dgm:prSet/>
      <dgm:spPr/>
      <dgm:t>
        <a:bodyPr/>
        <a:lstStyle/>
        <a:p>
          <a:pPr>
            <a:lnSpc>
              <a:spcPct val="100000"/>
            </a:lnSpc>
          </a:pPr>
          <a:r>
            <a:rPr lang="en-US" b="1"/>
            <a:t>Artificial Intelligence :- </a:t>
          </a:r>
          <a:r>
            <a:rPr lang="en-US"/>
            <a:t>It is the simulation of </a:t>
          </a:r>
          <a:r>
            <a:rPr lang="en-US" u="sng"/>
            <a:t>human intelligence</a:t>
          </a:r>
          <a:r>
            <a:rPr lang="en-US"/>
            <a:t> processes by machines, especially computer systems.</a:t>
          </a:r>
        </a:p>
      </dgm:t>
    </dgm:pt>
    <dgm:pt modelId="{42AA7FA7-637F-4CA6-9362-646F271461D6}" type="parTrans" cxnId="{DA443C3D-A5EC-49D6-B2C3-54950C619B31}">
      <dgm:prSet/>
      <dgm:spPr/>
      <dgm:t>
        <a:bodyPr/>
        <a:lstStyle/>
        <a:p>
          <a:endParaRPr lang="en-US"/>
        </a:p>
      </dgm:t>
    </dgm:pt>
    <dgm:pt modelId="{E6F27FF3-742F-49FC-9D65-F6696FEF1D35}" type="sibTrans" cxnId="{DA443C3D-A5EC-49D6-B2C3-54950C619B31}">
      <dgm:prSet/>
      <dgm:spPr/>
      <dgm:t>
        <a:bodyPr/>
        <a:lstStyle/>
        <a:p>
          <a:endParaRPr lang="en-US"/>
        </a:p>
      </dgm:t>
    </dgm:pt>
    <dgm:pt modelId="{66F81B7C-FAD8-4081-8A3B-2D584F65AF78}">
      <dgm:prSet/>
      <dgm:spPr/>
      <dgm:t>
        <a:bodyPr/>
        <a:lstStyle/>
        <a:p>
          <a:pPr>
            <a:lnSpc>
              <a:spcPct val="100000"/>
            </a:lnSpc>
          </a:pPr>
          <a:r>
            <a:rPr lang="en-US" b="1"/>
            <a:t>Machine Learning :-</a:t>
          </a:r>
          <a:r>
            <a:rPr lang="en-US"/>
            <a:t> It is an </a:t>
          </a:r>
          <a:r>
            <a:rPr lang="en-US" u="sng"/>
            <a:t>application</a:t>
          </a:r>
          <a:r>
            <a:rPr lang="en-US"/>
            <a:t> of artificial intelligence(AI) that provides systems the ability to</a:t>
          </a:r>
          <a:r>
            <a:rPr lang="en-US" u="sng"/>
            <a:t> automatically learn and improve</a:t>
          </a:r>
          <a:r>
            <a:rPr lang="en-US"/>
            <a:t> from </a:t>
          </a:r>
          <a:r>
            <a:rPr lang="en-US" u="sng"/>
            <a:t>experience</a:t>
          </a:r>
          <a:r>
            <a:rPr lang="en-US"/>
            <a:t> without being explicitly programmed.</a:t>
          </a:r>
        </a:p>
      </dgm:t>
    </dgm:pt>
    <dgm:pt modelId="{93FC7C23-2378-4769-B35E-8615DD985184}" type="parTrans" cxnId="{57BEFCF1-F31B-4D75-B84B-43A9ACC20E64}">
      <dgm:prSet/>
      <dgm:spPr/>
      <dgm:t>
        <a:bodyPr/>
        <a:lstStyle/>
        <a:p>
          <a:endParaRPr lang="en-US"/>
        </a:p>
      </dgm:t>
    </dgm:pt>
    <dgm:pt modelId="{492E2785-2545-4B97-9C43-1757D6A60404}" type="sibTrans" cxnId="{57BEFCF1-F31B-4D75-B84B-43A9ACC20E64}">
      <dgm:prSet/>
      <dgm:spPr/>
      <dgm:t>
        <a:bodyPr/>
        <a:lstStyle/>
        <a:p>
          <a:endParaRPr lang="en-US"/>
        </a:p>
      </dgm:t>
    </dgm:pt>
    <dgm:pt modelId="{A486E6DB-FD21-40EA-8703-7E116168B369}" type="pres">
      <dgm:prSet presAssocID="{8BE65160-F818-4D1D-9D3B-EC95FE719F60}" presName="root" presStyleCnt="0">
        <dgm:presLayoutVars>
          <dgm:dir/>
          <dgm:resizeHandles val="exact"/>
        </dgm:presLayoutVars>
      </dgm:prSet>
      <dgm:spPr/>
      <dgm:t>
        <a:bodyPr/>
        <a:lstStyle/>
        <a:p>
          <a:endParaRPr lang="en-US"/>
        </a:p>
      </dgm:t>
    </dgm:pt>
    <dgm:pt modelId="{0789AC45-1A25-4FD6-B031-FE8ADDB69697}" type="pres">
      <dgm:prSet presAssocID="{22F98184-7845-45D2-8A2F-D1DAB33AB628}" presName="compNode" presStyleCnt="0"/>
      <dgm:spPr/>
    </dgm:pt>
    <dgm:pt modelId="{4A352A24-48DA-4CE1-8EB9-C5F88F5E174F}" type="pres">
      <dgm:prSet presAssocID="{22F98184-7845-45D2-8A2F-D1DAB33AB628}" presName="bgRect" presStyleLbl="bgShp" presStyleIdx="0" presStyleCnt="3"/>
      <dgm:spPr/>
    </dgm:pt>
    <dgm:pt modelId="{D890FC1A-4561-4D83-80FF-89B879C0BA80}" type="pres">
      <dgm:prSet presAssocID="{22F98184-7845-45D2-8A2F-D1DAB33AB628}" presName="iconRect" presStyleLbl="node1" presStyleIdx="0" presStyleCnt="3"/>
      <dgm:spPr>
        <a:blipFill>
          <a:blip xmlns:r="http://schemas.openxmlformats.org/officeDocument/2006/relationships" r:embed="rId5">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tretch>
            <a:fillRect/>
          </a:stretch>
        </a:blipFill>
        <a:ln>
          <a:noFill/>
        </a:ln>
      </dgm:spPr>
      <dgm:extLst>
        <a:ext uri="{E40237B7-FDA0-4F09-8148-C483321AD2D9}">
          <dgm14:cNvPr xmlns:dgm14="http://schemas.microsoft.com/office/drawing/2010/diagram" xmlns="" id="0" name="" descr="Programmer"/>
        </a:ext>
      </dgm:extLst>
    </dgm:pt>
    <dgm:pt modelId="{E5A4231F-89F7-4BF1-A90A-171A4A1E6290}" type="pres">
      <dgm:prSet presAssocID="{22F98184-7845-45D2-8A2F-D1DAB33AB628}" presName="spaceRect" presStyleCnt="0"/>
      <dgm:spPr/>
    </dgm:pt>
    <dgm:pt modelId="{05B32054-1380-4543-A34F-DBB0499BAB7A}" type="pres">
      <dgm:prSet presAssocID="{22F98184-7845-45D2-8A2F-D1DAB33AB628}" presName="parTx" presStyleLbl="revTx" presStyleIdx="0" presStyleCnt="3">
        <dgm:presLayoutVars>
          <dgm:chMax val="0"/>
          <dgm:chPref val="0"/>
        </dgm:presLayoutVars>
      </dgm:prSet>
      <dgm:spPr/>
      <dgm:t>
        <a:bodyPr/>
        <a:lstStyle/>
        <a:p>
          <a:endParaRPr lang="en-US"/>
        </a:p>
      </dgm:t>
    </dgm:pt>
    <dgm:pt modelId="{2752606B-F368-48DC-ACC1-2B29E446EC51}" type="pres">
      <dgm:prSet presAssocID="{2F4CA772-982D-4A35-A1A2-F90A0D184DF9}" presName="sibTrans" presStyleCnt="0"/>
      <dgm:spPr/>
    </dgm:pt>
    <dgm:pt modelId="{F0783192-C51A-42A1-9089-F9A44C419FEB}" type="pres">
      <dgm:prSet presAssocID="{6E6F2A4B-EAE8-40DE-8D7E-37C82420EC71}" presName="compNode" presStyleCnt="0"/>
      <dgm:spPr/>
    </dgm:pt>
    <dgm:pt modelId="{0A3A7EE8-5A97-41E8-86F0-A34CAF9B205F}" type="pres">
      <dgm:prSet presAssocID="{6E6F2A4B-EAE8-40DE-8D7E-37C82420EC71}" presName="bgRect" presStyleLbl="bgShp" presStyleIdx="1" presStyleCnt="3"/>
      <dgm:spPr/>
    </dgm:pt>
    <dgm:pt modelId="{368058D5-2AB3-43B1-8D76-0A17E7AC9A2A}" type="pres">
      <dgm:prSet presAssocID="{6E6F2A4B-EAE8-40DE-8D7E-37C82420EC71}" presName="iconRect" presStyleLbl="node1" presStyleIdx="1" presStyleCnt="3"/>
      <dgm:spPr>
        <a:blipFill>
          <a:blip xmlns:r="http://schemas.openxmlformats.org/officeDocument/2006/relationships" r:embed="rId7">
            <a:extLst>
              <a:ext uri="{28A0092B-C50C-407E-A947-70E740481C1C}">
                <a14:useLocalDpi xmlns:a14="http://schemas.microsoft.com/office/drawing/2010/main" xmlns="" val="0"/>
              </a:ext>
              <a:ext uri="{96DAC541-7B7A-43D3-8B79-37D633B846F1}">
                <asvg:svgBlip xmlns:asvg="http://schemas.microsoft.com/office/drawing/2016/SVG/main" xmlns="" r:embed="rId8"/>
              </a:ext>
            </a:extLst>
          </a:blip>
          <a:stretch>
            <a:fillRect/>
          </a:stretch>
        </a:blipFill>
        <a:ln>
          <a:noFill/>
        </a:ln>
      </dgm:spPr>
      <dgm:extLst>
        <a:ext uri="{E40237B7-FDA0-4F09-8148-C483321AD2D9}">
          <dgm14:cNvPr xmlns:dgm14="http://schemas.microsoft.com/office/drawing/2010/diagram" xmlns="" id="0" name="" descr="Robot"/>
        </a:ext>
      </dgm:extLst>
    </dgm:pt>
    <dgm:pt modelId="{11CD88BF-2667-492F-9951-F59263C17DAA}" type="pres">
      <dgm:prSet presAssocID="{6E6F2A4B-EAE8-40DE-8D7E-37C82420EC71}" presName="spaceRect" presStyleCnt="0"/>
      <dgm:spPr/>
    </dgm:pt>
    <dgm:pt modelId="{384CF050-5834-4841-9EE1-B950537AAF81}" type="pres">
      <dgm:prSet presAssocID="{6E6F2A4B-EAE8-40DE-8D7E-37C82420EC71}" presName="parTx" presStyleLbl="revTx" presStyleIdx="1" presStyleCnt="3">
        <dgm:presLayoutVars>
          <dgm:chMax val="0"/>
          <dgm:chPref val="0"/>
        </dgm:presLayoutVars>
      </dgm:prSet>
      <dgm:spPr/>
      <dgm:t>
        <a:bodyPr/>
        <a:lstStyle/>
        <a:p>
          <a:endParaRPr lang="en-US"/>
        </a:p>
      </dgm:t>
    </dgm:pt>
    <dgm:pt modelId="{1A7CA8E7-2172-4D45-B7B1-842CDD44A835}" type="pres">
      <dgm:prSet presAssocID="{E6F27FF3-742F-49FC-9D65-F6696FEF1D35}" presName="sibTrans" presStyleCnt="0"/>
      <dgm:spPr/>
    </dgm:pt>
    <dgm:pt modelId="{7BB937E8-2A99-43A2-9EB1-9BC2E3F8EFC6}" type="pres">
      <dgm:prSet presAssocID="{66F81B7C-FAD8-4081-8A3B-2D584F65AF78}" presName="compNode" presStyleCnt="0"/>
      <dgm:spPr/>
    </dgm:pt>
    <dgm:pt modelId="{8A05B117-B3CB-4ADD-A226-EA1BB2B41446}" type="pres">
      <dgm:prSet presAssocID="{66F81B7C-FAD8-4081-8A3B-2D584F65AF78}" presName="bgRect" presStyleLbl="bgShp" presStyleIdx="2" presStyleCnt="3"/>
      <dgm:spPr/>
    </dgm:pt>
    <dgm:pt modelId="{72639CDD-9810-40B1-AC5F-B1A40E76D9D6}" type="pres">
      <dgm:prSet presAssocID="{66F81B7C-FAD8-4081-8A3B-2D584F65AF78}" presName="iconRect" presStyleLbl="node1" presStyleIdx="2" presStyleCnt="3"/>
      <dgm:spPr>
        <a:blipFill>
          <a:blip xmlns:r="http://schemas.openxmlformats.org/officeDocument/2006/relationships" r:embed="rId9">
            <a:extLst>
              <a:ext uri="{28A0092B-C50C-407E-A947-70E740481C1C}">
                <a14:useLocalDpi xmlns:a14="http://schemas.microsoft.com/office/drawing/2010/main" xmlns="" val="0"/>
              </a:ext>
              <a:ext uri="{96DAC541-7B7A-43D3-8B79-37D633B846F1}">
                <asvg:svgBlip xmlns:asvg="http://schemas.microsoft.com/office/drawing/2016/SVG/main" xmlns="" r:embed="rId10"/>
              </a:ext>
            </a:extLst>
          </a:blip>
          <a:stretch>
            <a:fillRect/>
          </a:stretch>
        </a:blipFill>
        <a:ln>
          <a:noFill/>
        </a:ln>
      </dgm:spPr>
      <dgm:extLst>
        <a:ext uri="{E40237B7-FDA0-4F09-8148-C483321AD2D9}">
          <dgm14:cNvPr xmlns:dgm14="http://schemas.microsoft.com/office/drawing/2010/diagram" xmlns="" id="0" name="" descr="Person with Idea"/>
        </a:ext>
      </dgm:extLst>
    </dgm:pt>
    <dgm:pt modelId="{4FCC5295-E8A7-44C9-AC32-36B523F26EDE}" type="pres">
      <dgm:prSet presAssocID="{66F81B7C-FAD8-4081-8A3B-2D584F65AF78}" presName="spaceRect" presStyleCnt="0"/>
      <dgm:spPr/>
    </dgm:pt>
    <dgm:pt modelId="{63046B79-5D9F-4750-B246-8C8D2E09262F}" type="pres">
      <dgm:prSet presAssocID="{66F81B7C-FAD8-4081-8A3B-2D584F65AF78}" presName="parTx" presStyleLbl="revTx" presStyleIdx="2" presStyleCnt="3">
        <dgm:presLayoutVars>
          <dgm:chMax val="0"/>
          <dgm:chPref val="0"/>
        </dgm:presLayoutVars>
      </dgm:prSet>
      <dgm:spPr/>
      <dgm:t>
        <a:bodyPr/>
        <a:lstStyle/>
        <a:p>
          <a:endParaRPr lang="en-US"/>
        </a:p>
      </dgm:t>
    </dgm:pt>
  </dgm:ptLst>
  <dgm:cxnLst>
    <dgm:cxn modelId="{A919828B-7FA8-4D3E-A49B-ACDC91CCD3E3}" type="presOf" srcId="{22F98184-7845-45D2-8A2F-D1DAB33AB628}" destId="{05B32054-1380-4543-A34F-DBB0499BAB7A}" srcOrd="0" destOrd="0" presId="urn:microsoft.com/office/officeart/2018/2/layout/IconVerticalSolidList"/>
    <dgm:cxn modelId="{DA443C3D-A5EC-49D6-B2C3-54950C619B31}" srcId="{8BE65160-F818-4D1D-9D3B-EC95FE719F60}" destId="{6E6F2A4B-EAE8-40DE-8D7E-37C82420EC71}" srcOrd="1" destOrd="0" parTransId="{42AA7FA7-637F-4CA6-9362-646F271461D6}" sibTransId="{E6F27FF3-742F-49FC-9D65-F6696FEF1D35}"/>
    <dgm:cxn modelId="{AD0A7D74-F461-4423-ACF9-F15D108F1002}" type="presOf" srcId="{6E6F2A4B-EAE8-40DE-8D7E-37C82420EC71}" destId="{384CF050-5834-4841-9EE1-B950537AAF81}" srcOrd="0" destOrd="0" presId="urn:microsoft.com/office/officeart/2018/2/layout/IconVerticalSolidList"/>
    <dgm:cxn modelId="{C95BA408-4040-4293-81F9-FFD719C324D2}" type="presOf" srcId="{66F81B7C-FAD8-4081-8A3B-2D584F65AF78}" destId="{63046B79-5D9F-4750-B246-8C8D2E09262F}" srcOrd="0" destOrd="0" presId="urn:microsoft.com/office/officeart/2018/2/layout/IconVerticalSolidList"/>
    <dgm:cxn modelId="{5E790637-256E-4014-9870-236388382255}" type="presOf" srcId="{8BE65160-F818-4D1D-9D3B-EC95FE719F60}" destId="{A486E6DB-FD21-40EA-8703-7E116168B369}" srcOrd="0" destOrd="0" presId="urn:microsoft.com/office/officeart/2018/2/layout/IconVerticalSolidList"/>
    <dgm:cxn modelId="{57BEFCF1-F31B-4D75-B84B-43A9ACC20E64}" srcId="{8BE65160-F818-4D1D-9D3B-EC95FE719F60}" destId="{66F81B7C-FAD8-4081-8A3B-2D584F65AF78}" srcOrd="2" destOrd="0" parTransId="{93FC7C23-2378-4769-B35E-8615DD985184}" sibTransId="{492E2785-2545-4B97-9C43-1757D6A60404}"/>
    <dgm:cxn modelId="{6F001A86-88B8-4DA1-B138-AAB82B6ED887}" srcId="{8BE65160-F818-4D1D-9D3B-EC95FE719F60}" destId="{22F98184-7845-45D2-8A2F-D1DAB33AB628}" srcOrd="0" destOrd="0" parTransId="{CC7F085C-44EA-495D-92D1-6E35B74329FC}" sibTransId="{2F4CA772-982D-4A35-A1A2-F90A0D184DF9}"/>
    <dgm:cxn modelId="{E66822BF-9FAE-44EA-B379-94A0E69B264B}" type="presParOf" srcId="{A486E6DB-FD21-40EA-8703-7E116168B369}" destId="{0789AC45-1A25-4FD6-B031-FE8ADDB69697}" srcOrd="0" destOrd="0" presId="urn:microsoft.com/office/officeart/2018/2/layout/IconVerticalSolidList"/>
    <dgm:cxn modelId="{33357FB9-5365-463D-A803-7DA66EF3DE49}" type="presParOf" srcId="{0789AC45-1A25-4FD6-B031-FE8ADDB69697}" destId="{4A352A24-48DA-4CE1-8EB9-C5F88F5E174F}" srcOrd="0" destOrd="0" presId="urn:microsoft.com/office/officeart/2018/2/layout/IconVerticalSolidList"/>
    <dgm:cxn modelId="{52AD4B7F-041C-4D8A-BA1B-0F525F0003AF}" type="presParOf" srcId="{0789AC45-1A25-4FD6-B031-FE8ADDB69697}" destId="{D890FC1A-4561-4D83-80FF-89B879C0BA80}" srcOrd="1" destOrd="0" presId="urn:microsoft.com/office/officeart/2018/2/layout/IconVerticalSolidList"/>
    <dgm:cxn modelId="{14FD5562-0F5E-4AAB-8E62-22B7885FCCD1}" type="presParOf" srcId="{0789AC45-1A25-4FD6-B031-FE8ADDB69697}" destId="{E5A4231F-89F7-4BF1-A90A-171A4A1E6290}" srcOrd="2" destOrd="0" presId="urn:microsoft.com/office/officeart/2018/2/layout/IconVerticalSolidList"/>
    <dgm:cxn modelId="{5391121E-C611-45BE-82B7-4913737156C7}" type="presParOf" srcId="{0789AC45-1A25-4FD6-B031-FE8ADDB69697}" destId="{05B32054-1380-4543-A34F-DBB0499BAB7A}" srcOrd="3" destOrd="0" presId="urn:microsoft.com/office/officeart/2018/2/layout/IconVerticalSolidList"/>
    <dgm:cxn modelId="{8E5C8EB0-6ECF-46BF-A885-648F4763D5F5}" type="presParOf" srcId="{A486E6DB-FD21-40EA-8703-7E116168B369}" destId="{2752606B-F368-48DC-ACC1-2B29E446EC51}" srcOrd="1" destOrd="0" presId="urn:microsoft.com/office/officeart/2018/2/layout/IconVerticalSolidList"/>
    <dgm:cxn modelId="{381FE20A-F4A1-4250-A9AA-1430C62C4F93}" type="presParOf" srcId="{A486E6DB-FD21-40EA-8703-7E116168B369}" destId="{F0783192-C51A-42A1-9089-F9A44C419FEB}" srcOrd="2" destOrd="0" presId="urn:microsoft.com/office/officeart/2018/2/layout/IconVerticalSolidList"/>
    <dgm:cxn modelId="{4F67D4AB-87B3-4DE3-873B-70A4289C1125}" type="presParOf" srcId="{F0783192-C51A-42A1-9089-F9A44C419FEB}" destId="{0A3A7EE8-5A97-41E8-86F0-A34CAF9B205F}" srcOrd="0" destOrd="0" presId="urn:microsoft.com/office/officeart/2018/2/layout/IconVerticalSolidList"/>
    <dgm:cxn modelId="{549F7A96-70CB-4B4B-A86C-CF893F88399B}" type="presParOf" srcId="{F0783192-C51A-42A1-9089-F9A44C419FEB}" destId="{368058D5-2AB3-43B1-8D76-0A17E7AC9A2A}" srcOrd="1" destOrd="0" presId="urn:microsoft.com/office/officeart/2018/2/layout/IconVerticalSolidList"/>
    <dgm:cxn modelId="{ACC44087-C8AF-47E9-8E04-EF6BB19804E4}" type="presParOf" srcId="{F0783192-C51A-42A1-9089-F9A44C419FEB}" destId="{11CD88BF-2667-492F-9951-F59263C17DAA}" srcOrd="2" destOrd="0" presId="urn:microsoft.com/office/officeart/2018/2/layout/IconVerticalSolidList"/>
    <dgm:cxn modelId="{F489780F-D546-4346-AE81-D5775DD5715C}" type="presParOf" srcId="{F0783192-C51A-42A1-9089-F9A44C419FEB}" destId="{384CF050-5834-4841-9EE1-B950537AAF81}" srcOrd="3" destOrd="0" presId="urn:microsoft.com/office/officeart/2018/2/layout/IconVerticalSolidList"/>
    <dgm:cxn modelId="{4A95405A-CA37-4217-9655-48E8D7C353BF}" type="presParOf" srcId="{A486E6DB-FD21-40EA-8703-7E116168B369}" destId="{1A7CA8E7-2172-4D45-B7B1-842CDD44A835}" srcOrd="3" destOrd="0" presId="urn:microsoft.com/office/officeart/2018/2/layout/IconVerticalSolidList"/>
    <dgm:cxn modelId="{FB034904-0360-45D1-9C41-DE859C915BA5}" type="presParOf" srcId="{A486E6DB-FD21-40EA-8703-7E116168B369}" destId="{7BB937E8-2A99-43A2-9EB1-9BC2E3F8EFC6}" srcOrd="4" destOrd="0" presId="urn:microsoft.com/office/officeart/2018/2/layout/IconVerticalSolidList"/>
    <dgm:cxn modelId="{5668AA7D-2677-47BF-B14B-91D061A45CE3}" type="presParOf" srcId="{7BB937E8-2A99-43A2-9EB1-9BC2E3F8EFC6}" destId="{8A05B117-B3CB-4ADD-A226-EA1BB2B41446}" srcOrd="0" destOrd="0" presId="urn:microsoft.com/office/officeart/2018/2/layout/IconVerticalSolidList"/>
    <dgm:cxn modelId="{4E50BF05-9E78-4BB0-BB74-A8E6BAF7BD28}" type="presParOf" srcId="{7BB937E8-2A99-43A2-9EB1-9BC2E3F8EFC6}" destId="{72639CDD-9810-40B1-AC5F-B1A40E76D9D6}" srcOrd="1" destOrd="0" presId="urn:microsoft.com/office/officeart/2018/2/layout/IconVerticalSolidList"/>
    <dgm:cxn modelId="{A7E28354-FD35-4475-9975-DEBF6F12FCD8}" type="presParOf" srcId="{7BB937E8-2A99-43A2-9EB1-9BC2E3F8EFC6}" destId="{4FCC5295-E8A7-44C9-AC32-36B523F26EDE}" srcOrd="2" destOrd="0" presId="urn:microsoft.com/office/officeart/2018/2/layout/IconVerticalSolidList"/>
    <dgm:cxn modelId="{E3B8A8DA-1078-42AD-8ED8-43303D1E5F68}" type="presParOf" srcId="{7BB937E8-2A99-43A2-9EB1-9BC2E3F8EFC6}" destId="{63046B79-5D9F-4750-B246-8C8D2E09262F}" srcOrd="3" destOrd="0" presId="urn:microsoft.com/office/officeart/2018/2/layout/IconVerticalSoli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AEF54EA-3D46-4267-B10D-DA796D755C98}" type="doc">
      <dgm:prSet loTypeId="urn:microsoft.com/office/officeart/2005/8/layout/vProcess5" loCatId="process" qsTypeId="urn:microsoft.com/office/officeart/2005/8/quickstyle/simple1" qsCatId="simple" csTypeId="urn:microsoft.com/office/officeart/2005/8/colors/colorful1#1" csCatId="colorful"/>
      <dgm:spPr/>
      <dgm:t>
        <a:bodyPr/>
        <a:lstStyle/>
        <a:p>
          <a:endParaRPr lang="en-US"/>
        </a:p>
      </dgm:t>
    </dgm:pt>
    <dgm:pt modelId="{A883F4CF-3FFD-4447-8704-96E903E528F4}">
      <dgm:prSet/>
      <dgm:spPr/>
      <dgm:t>
        <a:bodyPr/>
        <a:lstStyle/>
        <a:p>
          <a:r>
            <a:rPr lang="en-IN">
              <a:latin typeface="Times New Roman"/>
              <a:cs typeface="Times New Roman"/>
            </a:rPr>
            <a:t>Collect-data.py</a:t>
          </a:r>
          <a:endParaRPr lang="en-US">
            <a:latin typeface="Times New Roman"/>
            <a:cs typeface="Times New Roman"/>
          </a:endParaRPr>
        </a:p>
      </dgm:t>
    </dgm:pt>
    <dgm:pt modelId="{A7B22D4B-F895-4B1F-A51C-6C895BA1AC95}" type="parTrans" cxnId="{A5B3A86E-0219-4220-860A-ED3B4F60D8CB}">
      <dgm:prSet/>
      <dgm:spPr/>
      <dgm:t>
        <a:bodyPr/>
        <a:lstStyle/>
        <a:p>
          <a:endParaRPr lang="en-US"/>
        </a:p>
      </dgm:t>
    </dgm:pt>
    <dgm:pt modelId="{AFB77176-35F7-420F-BCAE-3BC3231ECCC8}" type="sibTrans" cxnId="{A5B3A86E-0219-4220-860A-ED3B4F60D8CB}">
      <dgm:prSet/>
      <dgm:spPr/>
      <dgm:t>
        <a:bodyPr/>
        <a:lstStyle/>
        <a:p>
          <a:endParaRPr lang="en-US"/>
        </a:p>
      </dgm:t>
    </dgm:pt>
    <dgm:pt modelId="{FAF4A923-EE7F-4BC7-8E53-E0C6E43E32FB}">
      <dgm:prSet/>
      <dgm:spPr/>
      <dgm:t>
        <a:bodyPr/>
        <a:lstStyle/>
        <a:p>
          <a:r>
            <a:rPr lang="en-IN">
              <a:latin typeface="Times New Roman"/>
              <a:cs typeface="Times New Roman"/>
            </a:rPr>
            <a:t>Train.py</a:t>
          </a:r>
          <a:endParaRPr lang="en-US">
            <a:latin typeface="Times New Roman"/>
            <a:cs typeface="Times New Roman"/>
          </a:endParaRPr>
        </a:p>
      </dgm:t>
    </dgm:pt>
    <dgm:pt modelId="{285E22E6-D501-4341-B932-D2D800F1E64E}" type="parTrans" cxnId="{5064EF65-7AFA-4330-B1DC-0E50A92D8B6F}">
      <dgm:prSet/>
      <dgm:spPr/>
      <dgm:t>
        <a:bodyPr/>
        <a:lstStyle/>
        <a:p>
          <a:endParaRPr lang="en-US"/>
        </a:p>
      </dgm:t>
    </dgm:pt>
    <dgm:pt modelId="{EAF538D6-15D1-4877-B654-3E8FDFD0955A}" type="sibTrans" cxnId="{5064EF65-7AFA-4330-B1DC-0E50A92D8B6F}">
      <dgm:prSet/>
      <dgm:spPr/>
      <dgm:t>
        <a:bodyPr/>
        <a:lstStyle/>
        <a:p>
          <a:endParaRPr lang="en-US"/>
        </a:p>
      </dgm:t>
    </dgm:pt>
    <dgm:pt modelId="{4A278660-6D48-46A2-88B4-11F75E84D2FD}">
      <dgm:prSet/>
      <dgm:spPr/>
      <dgm:t>
        <a:bodyPr/>
        <a:lstStyle/>
        <a:p>
          <a:r>
            <a:rPr lang="en-IN">
              <a:latin typeface="Times New Roman"/>
              <a:cs typeface="Times New Roman"/>
            </a:rPr>
            <a:t>Predict.py</a:t>
          </a:r>
          <a:endParaRPr lang="en-US">
            <a:latin typeface="Times New Roman"/>
            <a:cs typeface="Times New Roman"/>
          </a:endParaRPr>
        </a:p>
      </dgm:t>
    </dgm:pt>
    <dgm:pt modelId="{E176DF25-EFCA-4E69-9D21-6A10A4EDCD69}" type="parTrans" cxnId="{07483ED6-71CF-4074-BAE8-F82B8DE5D97E}">
      <dgm:prSet/>
      <dgm:spPr/>
      <dgm:t>
        <a:bodyPr/>
        <a:lstStyle/>
        <a:p>
          <a:endParaRPr lang="en-US"/>
        </a:p>
      </dgm:t>
    </dgm:pt>
    <dgm:pt modelId="{15E0C716-FCFC-43E8-A7CD-B1FE99AD4B1B}" type="sibTrans" cxnId="{07483ED6-71CF-4074-BAE8-F82B8DE5D97E}">
      <dgm:prSet/>
      <dgm:spPr/>
      <dgm:t>
        <a:bodyPr/>
        <a:lstStyle/>
        <a:p>
          <a:endParaRPr lang="en-US"/>
        </a:p>
      </dgm:t>
    </dgm:pt>
    <dgm:pt modelId="{6F7B6D96-F80C-4D78-9BA6-F7A9A8C3BF72}" type="pres">
      <dgm:prSet presAssocID="{0AEF54EA-3D46-4267-B10D-DA796D755C98}" presName="outerComposite" presStyleCnt="0">
        <dgm:presLayoutVars>
          <dgm:chMax val="5"/>
          <dgm:dir/>
          <dgm:resizeHandles val="exact"/>
        </dgm:presLayoutVars>
      </dgm:prSet>
      <dgm:spPr/>
      <dgm:t>
        <a:bodyPr/>
        <a:lstStyle/>
        <a:p>
          <a:endParaRPr lang="en-US"/>
        </a:p>
      </dgm:t>
    </dgm:pt>
    <dgm:pt modelId="{CBACE9EC-EDF3-405A-91C7-08A46042F1A1}" type="pres">
      <dgm:prSet presAssocID="{0AEF54EA-3D46-4267-B10D-DA796D755C98}" presName="dummyMaxCanvas" presStyleCnt="0">
        <dgm:presLayoutVars/>
      </dgm:prSet>
      <dgm:spPr/>
    </dgm:pt>
    <dgm:pt modelId="{616F8D7E-3591-440F-A49D-5D5B014FDD9B}" type="pres">
      <dgm:prSet presAssocID="{0AEF54EA-3D46-4267-B10D-DA796D755C98}" presName="ThreeNodes_1" presStyleLbl="node1" presStyleIdx="0" presStyleCnt="3">
        <dgm:presLayoutVars>
          <dgm:bulletEnabled val="1"/>
        </dgm:presLayoutVars>
      </dgm:prSet>
      <dgm:spPr/>
      <dgm:t>
        <a:bodyPr/>
        <a:lstStyle/>
        <a:p>
          <a:endParaRPr lang="en-US"/>
        </a:p>
      </dgm:t>
    </dgm:pt>
    <dgm:pt modelId="{62CF41BB-145F-4C88-B7D1-5B9EBF9A9AE5}" type="pres">
      <dgm:prSet presAssocID="{0AEF54EA-3D46-4267-B10D-DA796D755C98}" presName="ThreeNodes_2" presStyleLbl="node1" presStyleIdx="1" presStyleCnt="3">
        <dgm:presLayoutVars>
          <dgm:bulletEnabled val="1"/>
        </dgm:presLayoutVars>
      </dgm:prSet>
      <dgm:spPr/>
      <dgm:t>
        <a:bodyPr/>
        <a:lstStyle/>
        <a:p>
          <a:endParaRPr lang="en-US"/>
        </a:p>
      </dgm:t>
    </dgm:pt>
    <dgm:pt modelId="{DF54A986-B8E4-438F-97C8-DC6B78ED0EC2}" type="pres">
      <dgm:prSet presAssocID="{0AEF54EA-3D46-4267-B10D-DA796D755C98}" presName="ThreeNodes_3" presStyleLbl="node1" presStyleIdx="2" presStyleCnt="3">
        <dgm:presLayoutVars>
          <dgm:bulletEnabled val="1"/>
        </dgm:presLayoutVars>
      </dgm:prSet>
      <dgm:spPr/>
      <dgm:t>
        <a:bodyPr/>
        <a:lstStyle/>
        <a:p>
          <a:endParaRPr lang="en-US"/>
        </a:p>
      </dgm:t>
    </dgm:pt>
    <dgm:pt modelId="{0C327747-6568-4B4A-9A59-4338E1E36E79}" type="pres">
      <dgm:prSet presAssocID="{0AEF54EA-3D46-4267-B10D-DA796D755C98}" presName="ThreeConn_1-2" presStyleLbl="fgAccFollowNode1" presStyleIdx="0" presStyleCnt="2">
        <dgm:presLayoutVars>
          <dgm:bulletEnabled val="1"/>
        </dgm:presLayoutVars>
      </dgm:prSet>
      <dgm:spPr/>
      <dgm:t>
        <a:bodyPr/>
        <a:lstStyle/>
        <a:p>
          <a:endParaRPr lang="en-US"/>
        </a:p>
      </dgm:t>
    </dgm:pt>
    <dgm:pt modelId="{89083BEC-9520-4BA3-8BDC-DE74A5CAE014}" type="pres">
      <dgm:prSet presAssocID="{0AEF54EA-3D46-4267-B10D-DA796D755C98}" presName="ThreeConn_2-3" presStyleLbl="fgAccFollowNode1" presStyleIdx="1" presStyleCnt="2">
        <dgm:presLayoutVars>
          <dgm:bulletEnabled val="1"/>
        </dgm:presLayoutVars>
      </dgm:prSet>
      <dgm:spPr/>
      <dgm:t>
        <a:bodyPr/>
        <a:lstStyle/>
        <a:p>
          <a:endParaRPr lang="en-US"/>
        </a:p>
      </dgm:t>
    </dgm:pt>
    <dgm:pt modelId="{C3178C04-1251-45F8-B255-5C74A4FA8FB0}" type="pres">
      <dgm:prSet presAssocID="{0AEF54EA-3D46-4267-B10D-DA796D755C98}" presName="ThreeNodes_1_text" presStyleLbl="node1" presStyleIdx="2" presStyleCnt="3">
        <dgm:presLayoutVars>
          <dgm:bulletEnabled val="1"/>
        </dgm:presLayoutVars>
      </dgm:prSet>
      <dgm:spPr/>
      <dgm:t>
        <a:bodyPr/>
        <a:lstStyle/>
        <a:p>
          <a:endParaRPr lang="en-US"/>
        </a:p>
      </dgm:t>
    </dgm:pt>
    <dgm:pt modelId="{AE2FC90B-490B-4484-B1CD-2ECC09190226}" type="pres">
      <dgm:prSet presAssocID="{0AEF54EA-3D46-4267-B10D-DA796D755C98}" presName="ThreeNodes_2_text" presStyleLbl="node1" presStyleIdx="2" presStyleCnt="3">
        <dgm:presLayoutVars>
          <dgm:bulletEnabled val="1"/>
        </dgm:presLayoutVars>
      </dgm:prSet>
      <dgm:spPr/>
      <dgm:t>
        <a:bodyPr/>
        <a:lstStyle/>
        <a:p>
          <a:endParaRPr lang="en-US"/>
        </a:p>
      </dgm:t>
    </dgm:pt>
    <dgm:pt modelId="{EBE9BD47-4D02-42C5-863D-FA608D43B171}" type="pres">
      <dgm:prSet presAssocID="{0AEF54EA-3D46-4267-B10D-DA796D755C98}" presName="ThreeNodes_3_text" presStyleLbl="node1" presStyleIdx="2" presStyleCnt="3">
        <dgm:presLayoutVars>
          <dgm:bulletEnabled val="1"/>
        </dgm:presLayoutVars>
      </dgm:prSet>
      <dgm:spPr/>
      <dgm:t>
        <a:bodyPr/>
        <a:lstStyle/>
        <a:p>
          <a:endParaRPr lang="en-US"/>
        </a:p>
      </dgm:t>
    </dgm:pt>
  </dgm:ptLst>
  <dgm:cxnLst>
    <dgm:cxn modelId="{982CA821-6B7B-4266-8815-C1F7D6658B5E}" type="presOf" srcId="{0AEF54EA-3D46-4267-B10D-DA796D755C98}" destId="{6F7B6D96-F80C-4D78-9BA6-F7A9A8C3BF72}" srcOrd="0" destOrd="0" presId="urn:microsoft.com/office/officeart/2005/8/layout/vProcess5"/>
    <dgm:cxn modelId="{D06D565C-1BF7-4BC4-8D42-6CC6D334C7EA}" type="presOf" srcId="{4A278660-6D48-46A2-88B4-11F75E84D2FD}" destId="{DF54A986-B8E4-438F-97C8-DC6B78ED0EC2}" srcOrd="0" destOrd="0" presId="urn:microsoft.com/office/officeart/2005/8/layout/vProcess5"/>
    <dgm:cxn modelId="{8CF86C56-A6D7-4ECC-BC9D-1D2DF46D68A5}" type="presOf" srcId="{A883F4CF-3FFD-4447-8704-96E903E528F4}" destId="{C3178C04-1251-45F8-B255-5C74A4FA8FB0}" srcOrd="1" destOrd="0" presId="urn:microsoft.com/office/officeart/2005/8/layout/vProcess5"/>
    <dgm:cxn modelId="{58E57A21-CE78-408A-8198-2C839B841053}" type="presOf" srcId="{A883F4CF-3FFD-4447-8704-96E903E528F4}" destId="{616F8D7E-3591-440F-A49D-5D5B014FDD9B}" srcOrd="0" destOrd="0" presId="urn:microsoft.com/office/officeart/2005/8/layout/vProcess5"/>
    <dgm:cxn modelId="{A5B3A86E-0219-4220-860A-ED3B4F60D8CB}" srcId="{0AEF54EA-3D46-4267-B10D-DA796D755C98}" destId="{A883F4CF-3FFD-4447-8704-96E903E528F4}" srcOrd="0" destOrd="0" parTransId="{A7B22D4B-F895-4B1F-A51C-6C895BA1AC95}" sibTransId="{AFB77176-35F7-420F-BCAE-3BC3231ECCC8}"/>
    <dgm:cxn modelId="{0FF4DCDE-1762-4D2E-9CC0-98B2247305DD}" type="presOf" srcId="{AFB77176-35F7-420F-BCAE-3BC3231ECCC8}" destId="{0C327747-6568-4B4A-9A59-4338E1E36E79}" srcOrd="0" destOrd="0" presId="urn:microsoft.com/office/officeart/2005/8/layout/vProcess5"/>
    <dgm:cxn modelId="{A119902D-39F6-4A99-A1DF-D03CD36F829D}" type="presOf" srcId="{EAF538D6-15D1-4877-B654-3E8FDFD0955A}" destId="{89083BEC-9520-4BA3-8BDC-DE74A5CAE014}" srcOrd="0" destOrd="0" presId="urn:microsoft.com/office/officeart/2005/8/layout/vProcess5"/>
    <dgm:cxn modelId="{5064EF65-7AFA-4330-B1DC-0E50A92D8B6F}" srcId="{0AEF54EA-3D46-4267-B10D-DA796D755C98}" destId="{FAF4A923-EE7F-4BC7-8E53-E0C6E43E32FB}" srcOrd="1" destOrd="0" parTransId="{285E22E6-D501-4341-B932-D2D800F1E64E}" sibTransId="{EAF538D6-15D1-4877-B654-3E8FDFD0955A}"/>
    <dgm:cxn modelId="{55BD2CEB-DCA2-466B-BB78-95A59EB71DBC}" type="presOf" srcId="{4A278660-6D48-46A2-88B4-11F75E84D2FD}" destId="{EBE9BD47-4D02-42C5-863D-FA608D43B171}" srcOrd="1" destOrd="0" presId="urn:microsoft.com/office/officeart/2005/8/layout/vProcess5"/>
    <dgm:cxn modelId="{07483ED6-71CF-4074-BAE8-F82B8DE5D97E}" srcId="{0AEF54EA-3D46-4267-B10D-DA796D755C98}" destId="{4A278660-6D48-46A2-88B4-11F75E84D2FD}" srcOrd="2" destOrd="0" parTransId="{E176DF25-EFCA-4E69-9D21-6A10A4EDCD69}" sibTransId="{15E0C716-FCFC-43E8-A7CD-B1FE99AD4B1B}"/>
    <dgm:cxn modelId="{DA7DEBD6-0D3C-4E06-958D-3F30BDEFB685}" type="presOf" srcId="{FAF4A923-EE7F-4BC7-8E53-E0C6E43E32FB}" destId="{62CF41BB-145F-4C88-B7D1-5B9EBF9A9AE5}" srcOrd="0" destOrd="0" presId="urn:microsoft.com/office/officeart/2005/8/layout/vProcess5"/>
    <dgm:cxn modelId="{BB68194F-3177-46AB-8DEE-38B3B8650A3F}" type="presOf" srcId="{FAF4A923-EE7F-4BC7-8E53-E0C6E43E32FB}" destId="{AE2FC90B-490B-4484-B1CD-2ECC09190226}" srcOrd="1" destOrd="0" presId="urn:microsoft.com/office/officeart/2005/8/layout/vProcess5"/>
    <dgm:cxn modelId="{6B6AA4EA-5FBA-4CE3-8B6E-934E7F8B32EE}" type="presParOf" srcId="{6F7B6D96-F80C-4D78-9BA6-F7A9A8C3BF72}" destId="{CBACE9EC-EDF3-405A-91C7-08A46042F1A1}" srcOrd="0" destOrd="0" presId="urn:microsoft.com/office/officeart/2005/8/layout/vProcess5"/>
    <dgm:cxn modelId="{8DD2D7C0-0F79-4BF9-85AA-61F4004416B7}" type="presParOf" srcId="{6F7B6D96-F80C-4D78-9BA6-F7A9A8C3BF72}" destId="{616F8D7E-3591-440F-A49D-5D5B014FDD9B}" srcOrd="1" destOrd="0" presId="urn:microsoft.com/office/officeart/2005/8/layout/vProcess5"/>
    <dgm:cxn modelId="{3B7391D6-15B6-4F3C-AFEC-2C9E7D467735}" type="presParOf" srcId="{6F7B6D96-F80C-4D78-9BA6-F7A9A8C3BF72}" destId="{62CF41BB-145F-4C88-B7D1-5B9EBF9A9AE5}" srcOrd="2" destOrd="0" presId="urn:microsoft.com/office/officeart/2005/8/layout/vProcess5"/>
    <dgm:cxn modelId="{DE1891D4-C196-4832-9EB7-99601F266060}" type="presParOf" srcId="{6F7B6D96-F80C-4D78-9BA6-F7A9A8C3BF72}" destId="{DF54A986-B8E4-438F-97C8-DC6B78ED0EC2}" srcOrd="3" destOrd="0" presId="urn:microsoft.com/office/officeart/2005/8/layout/vProcess5"/>
    <dgm:cxn modelId="{AB660AB2-5B6C-47EB-AF1C-A6FD867D4FFB}" type="presParOf" srcId="{6F7B6D96-F80C-4D78-9BA6-F7A9A8C3BF72}" destId="{0C327747-6568-4B4A-9A59-4338E1E36E79}" srcOrd="4" destOrd="0" presId="urn:microsoft.com/office/officeart/2005/8/layout/vProcess5"/>
    <dgm:cxn modelId="{BDB46DF7-2B54-40D5-8D48-ADACB25A40A7}" type="presParOf" srcId="{6F7B6D96-F80C-4D78-9BA6-F7A9A8C3BF72}" destId="{89083BEC-9520-4BA3-8BDC-DE74A5CAE014}" srcOrd="5" destOrd="0" presId="urn:microsoft.com/office/officeart/2005/8/layout/vProcess5"/>
    <dgm:cxn modelId="{0B7D35EA-889C-435E-A0E4-49185C5A1789}" type="presParOf" srcId="{6F7B6D96-F80C-4D78-9BA6-F7A9A8C3BF72}" destId="{C3178C04-1251-45F8-B255-5C74A4FA8FB0}" srcOrd="6" destOrd="0" presId="urn:microsoft.com/office/officeart/2005/8/layout/vProcess5"/>
    <dgm:cxn modelId="{F8A0DF64-5AE9-4BB8-B2AC-253BEFF32E57}" type="presParOf" srcId="{6F7B6D96-F80C-4D78-9BA6-F7A9A8C3BF72}" destId="{AE2FC90B-490B-4484-B1CD-2ECC09190226}" srcOrd="7" destOrd="0" presId="urn:microsoft.com/office/officeart/2005/8/layout/vProcess5"/>
    <dgm:cxn modelId="{A53BF2E6-E753-4FEA-895E-471995083269}" type="presParOf" srcId="{6F7B6D96-F80C-4D78-9BA6-F7A9A8C3BF72}" destId="{EBE9BD47-4D02-42C5-863D-FA608D43B171}" srcOrd="8" destOrd="0" presId="urn:microsoft.com/office/officeart/2005/8/layout/vProcess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54A3200-D315-4F78-981A-DA7C1916AFE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60C9DB1-BDA1-4914-8556-167F7B0AA2DB}">
      <dgm:prSet/>
      <dgm:spPr/>
      <dgm:t>
        <a:bodyPr/>
        <a:lstStyle/>
        <a:p>
          <a:pPr>
            <a:lnSpc>
              <a:spcPct val="100000"/>
            </a:lnSpc>
          </a:pPr>
          <a:r>
            <a:rPr lang="en-IN"/>
            <a:t>In this module we will be training the data which we have collected by </a:t>
          </a:r>
          <a:r>
            <a:rPr lang="en-IN" b="1" u="sng"/>
            <a:t>collect-data.py</a:t>
          </a:r>
          <a:r>
            <a:rPr lang="en-IN"/>
            <a:t> module.</a:t>
          </a:r>
          <a:endParaRPr lang="en-US"/>
        </a:p>
      </dgm:t>
    </dgm:pt>
    <dgm:pt modelId="{1A8E7A36-5F50-4449-AD6A-F38DA08A8EF7}" type="parTrans" cxnId="{8607E907-6C72-4313-BE86-EB120E4A92E9}">
      <dgm:prSet/>
      <dgm:spPr/>
      <dgm:t>
        <a:bodyPr/>
        <a:lstStyle/>
        <a:p>
          <a:endParaRPr lang="en-US"/>
        </a:p>
      </dgm:t>
    </dgm:pt>
    <dgm:pt modelId="{1EF0A452-27A8-481D-8D79-D921DD552DB4}" type="sibTrans" cxnId="{8607E907-6C72-4313-BE86-EB120E4A92E9}">
      <dgm:prSet/>
      <dgm:spPr/>
      <dgm:t>
        <a:bodyPr/>
        <a:lstStyle/>
        <a:p>
          <a:endParaRPr lang="en-US"/>
        </a:p>
      </dgm:t>
    </dgm:pt>
    <dgm:pt modelId="{88767121-EF66-41D4-A071-69BFDB5E2814}">
      <dgm:prSet/>
      <dgm:spPr/>
      <dgm:t>
        <a:bodyPr/>
        <a:lstStyle/>
        <a:p>
          <a:pPr>
            <a:lnSpc>
              <a:spcPct val="100000"/>
            </a:lnSpc>
          </a:pPr>
          <a:r>
            <a:rPr lang="en-IN"/>
            <a:t>Libraries used :-</a:t>
          </a:r>
          <a:r>
            <a:rPr lang="en-IN">
              <a:latin typeface="Calibri Light" panose="020F0302020204030204"/>
            </a:rPr>
            <a:t> Keras</a:t>
          </a:r>
          <a:endParaRPr lang="en-US">
            <a:latin typeface="Calibri Light" panose="020F0302020204030204"/>
          </a:endParaRPr>
        </a:p>
      </dgm:t>
    </dgm:pt>
    <dgm:pt modelId="{A6893410-B160-4D6D-A23C-342D677BBB10}" type="parTrans" cxnId="{6F76722D-AB03-47F2-8C5B-5D0856F77EB2}">
      <dgm:prSet/>
      <dgm:spPr/>
      <dgm:t>
        <a:bodyPr/>
        <a:lstStyle/>
        <a:p>
          <a:endParaRPr lang="en-US"/>
        </a:p>
      </dgm:t>
    </dgm:pt>
    <dgm:pt modelId="{071DD34E-5B81-4EC2-9261-F49FDEDC441E}" type="sibTrans" cxnId="{6F76722D-AB03-47F2-8C5B-5D0856F77EB2}">
      <dgm:prSet/>
      <dgm:spPr/>
      <dgm:t>
        <a:bodyPr/>
        <a:lstStyle/>
        <a:p>
          <a:endParaRPr lang="en-US"/>
        </a:p>
      </dgm:t>
    </dgm:pt>
    <dgm:pt modelId="{E5697B2A-037C-4A17-BC9A-8867223378CE}" type="pres">
      <dgm:prSet presAssocID="{554A3200-D315-4F78-981A-DA7C1916AFEC}" presName="root" presStyleCnt="0">
        <dgm:presLayoutVars>
          <dgm:dir/>
          <dgm:resizeHandles val="exact"/>
        </dgm:presLayoutVars>
      </dgm:prSet>
      <dgm:spPr/>
      <dgm:t>
        <a:bodyPr/>
        <a:lstStyle/>
        <a:p>
          <a:endParaRPr lang="en-US"/>
        </a:p>
      </dgm:t>
    </dgm:pt>
    <dgm:pt modelId="{6B37D729-1DFD-4E2B-A261-FAB985D64DC8}" type="pres">
      <dgm:prSet presAssocID="{560C9DB1-BDA1-4914-8556-167F7B0AA2DB}" presName="compNode" presStyleCnt="0"/>
      <dgm:spPr/>
    </dgm:pt>
    <dgm:pt modelId="{D505DE88-2EC4-4137-93F6-A9BCE6C3A83D}" type="pres">
      <dgm:prSet presAssocID="{560C9DB1-BDA1-4914-8556-167F7B0AA2DB}" presName="bgRect" presStyleLbl="bgShp" presStyleIdx="0" presStyleCnt="2"/>
      <dgm:spPr/>
    </dgm:pt>
    <dgm:pt modelId="{4D9BF018-401A-4CC5-B959-F71DC7612D8C}" type="pres">
      <dgm:prSet presAssocID="{560C9DB1-BDA1-4914-8556-167F7B0AA2D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xmlns=""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xmlns="" id="0" name="" descr="Database"/>
        </a:ext>
      </dgm:extLst>
    </dgm:pt>
    <dgm:pt modelId="{99094E57-DA3F-485A-AE74-181635D16264}" type="pres">
      <dgm:prSet presAssocID="{560C9DB1-BDA1-4914-8556-167F7B0AA2DB}" presName="spaceRect" presStyleCnt="0"/>
      <dgm:spPr/>
    </dgm:pt>
    <dgm:pt modelId="{7DE3BA79-C435-4612-BBA6-8F4D5B10029A}" type="pres">
      <dgm:prSet presAssocID="{560C9DB1-BDA1-4914-8556-167F7B0AA2DB}" presName="parTx" presStyleLbl="revTx" presStyleIdx="0" presStyleCnt="2">
        <dgm:presLayoutVars>
          <dgm:chMax val="0"/>
          <dgm:chPref val="0"/>
        </dgm:presLayoutVars>
      </dgm:prSet>
      <dgm:spPr/>
      <dgm:t>
        <a:bodyPr/>
        <a:lstStyle/>
        <a:p>
          <a:endParaRPr lang="en-US"/>
        </a:p>
      </dgm:t>
    </dgm:pt>
    <dgm:pt modelId="{71FE1D7F-F702-4C27-BD5E-7AC535834AF7}" type="pres">
      <dgm:prSet presAssocID="{1EF0A452-27A8-481D-8D79-D921DD552DB4}" presName="sibTrans" presStyleCnt="0"/>
      <dgm:spPr/>
    </dgm:pt>
    <dgm:pt modelId="{C01D4C7D-050C-421A-9271-BBC22C54EE7C}" type="pres">
      <dgm:prSet presAssocID="{88767121-EF66-41D4-A071-69BFDB5E2814}" presName="compNode" presStyleCnt="0"/>
      <dgm:spPr/>
    </dgm:pt>
    <dgm:pt modelId="{E5A602DC-C4AF-4C68-88F3-AF4543330D29}" type="pres">
      <dgm:prSet presAssocID="{88767121-EF66-41D4-A071-69BFDB5E2814}" presName="bgRect" presStyleLbl="bgShp" presStyleIdx="1" presStyleCnt="2"/>
      <dgm:spPr/>
    </dgm:pt>
    <dgm:pt modelId="{2D778CAB-0BAF-47DF-B1C7-7B0D5BD62E44}" type="pres">
      <dgm:prSet presAssocID="{88767121-EF66-41D4-A071-69BFDB5E281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xmlns="" id="0" name="" descr="Books"/>
        </a:ext>
      </dgm:extLst>
    </dgm:pt>
    <dgm:pt modelId="{202D6019-A6D0-4256-878A-FB54F8408A05}" type="pres">
      <dgm:prSet presAssocID="{88767121-EF66-41D4-A071-69BFDB5E2814}" presName="spaceRect" presStyleCnt="0"/>
      <dgm:spPr/>
    </dgm:pt>
    <dgm:pt modelId="{63147913-71C3-41B6-BD5D-193C140000AC}" type="pres">
      <dgm:prSet presAssocID="{88767121-EF66-41D4-A071-69BFDB5E2814}" presName="parTx" presStyleLbl="revTx" presStyleIdx="1" presStyleCnt="2">
        <dgm:presLayoutVars>
          <dgm:chMax val="0"/>
          <dgm:chPref val="0"/>
        </dgm:presLayoutVars>
      </dgm:prSet>
      <dgm:spPr/>
      <dgm:t>
        <a:bodyPr/>
        <a:lstStyle/>
        <a:p>
          <a:endParaRPr lang="en-US"/>
        </a:p>
      </dgm:t>
    </dgm:pt>
  </dgm:ptLst>
  <dgm:cxnLst>
    <dgm:cxn modelId="{6F76722D-AB03-47F2-8C5B-5D0856F77EB2}" srcId="{554A3200-D315-4F78-981A-DA7C1916AFEC}" destId="{88767121-EF66-41D4-A071-69BFDB5E2814}" srcOrd="1" destOrd="0" parTransId="{A6893410-B160-4D6D-A23C-342D677BBB10}" sibTransId="{071DD34E-5B81-4EC2-9261-F49FDEDC441E}"/>
    <dgm:cxn modelId="{1B453C1A-68DE-494E-B8D5-F48CE074CA43}" type="presOf" srcId="{554A3200-D315-4F78-981A-DA7C1916AFEC}" destId="{E5697B2A-037C-4A17-BC9A-8867223378CE}" srcOrd="0" destOrd="0" presId="urn:microsoft.com/office/officeart/2018/2/layout/IconVerticalSolidList"/>
    <dgm:cxn modelId="{8607E907-6C72-4313-BE86-EB120E4A92E9}" srcId="{554A3200-D315-4F78-981A-DA7C1916AFEC}" destId="{560C9DB1-BDA1-4914-8556-167F7B0AA2DB}" srcOrd="0" destOrd="0" parTransId="{1A8E7A36-5F50-4449-AD6A-F38DA08A8EF7}" sibTransId="{1EF0A452-27A8-481D-8D79-D921DD552DB4}"/>
    <dgm:cxn modelId="{FB289221-60BA-4CE3-A45A-CF8DF8ADB7F4}" type="presOf" srcId="{560C9DB1-BDA1-4914-8556-167F7B0AA2DB}" destId="{7DE3BA79-C435-4612-BBA6-8F4D5B10029A}" srcOrd="0" destOrd="0" presId="urn:microsoft.com/office/officeart/2018/2/layout/IconVerticalSolidList"/>
    <dgm:cxn modelId="{A832362E-041B-4D1B-92E6-5259C08BE8C5}" type="presOf" srcId="{88767121-EF66-41D4-A071-69BFDB5E2814}" destId="{63147913-71C3-41B6-BD5D-193C140000AC}" srcOrd="0" destOrd="0" presId="urn:microsoft.com/office/officeart/2018/2/layout/IconVerticalSolidList"/>
    <dgm:cxn modelId="{4A7F0B18-5933-4BE2-AC7A-4C00DB574D3C}" type="presParOf" srcId="{E5697B2A-037C-4A17-BC9A-8867223378CE}" destId="{6B37D729-1DFD-4E2B-A261-FAB985D64DC8}" srcOrd="0" destOrd="0" presId="urn:microsoft.com/office/officeart/2018/2/layout/IconVerticalSolidList"/>
    <dgm:cxn modelId="{4E455D2C-F855-4A88-A870-11D4B22F1368}" type="presParOf" srcId="{6B37D729-1DFD-4E2B-A261-FAB985D64DC8}" destId="{D505DE88-2EC4-4137-93F6-A9BCE6C3A83D}" srcOrd="0" destOrd="0" presId="urn:microsoft.com/office/officeart/2018/2/layout/IconVerticalSolidList"/>
    <dgm:cxn modelId="{6BFC9008-F6F8-4BFF-983E-1BBC50608559}" type="presParOf" srcId="{6B37D729-1DFD-4E2B-A261-FAB985D64DC8}" destId="{4D9BF018-401A-4CC5-B959-F71DC7612D8C}" srcOrd="1" destOrd="0" presId="urn:microsoft.com/office/officeart/2018/2/layout/IconVerticalSolidList"/>
    <dgm:cxn modelId="{9A922640-0E3E-4A64-824A-3E14C604E00C}" type="presParOf" srcId="{6B37D729-1DFD-4E2B-A261-FAB985D64DC8}" destId="{99094E57-DA3F-485A-AE74-181635D16264}" srcOrd="2" destOrd="0" presId="urn:microsoft.com/office/officeart/2018/2/layout/IconVerticalSolidList"/>
    <dgm:cxn modelId="{DC8CE270-18BB-4A6F-87DF-E70EC31308B2}" type="presParOf" srcId="{6B37D729-1DFD-4E2B-A261-FAB985D64DC8}" destId="{7DE3BA79-C435-4612-BBA6-8F4D5B10029A}" srcOrd="3" destOrd="0" presId="urn:microsoft.com/office/officeart/2018/2/layout/IconVerticalSolidList"/>
    <dgm:cxn modelId="{27D2E16D-57EA-41A8-A2AA-BEF8ED16686B}" type="presParOf" srcId="{E5697B2A-037C-4A17-BC9A-8867223378CE}" destId="{71FE1D7F-F702-4C27-BD5E-7AC535834AF7}" srcOrd="1" destOrd="0" presId="urn:microsoft.com/office/officeart/2018/2/layout/IconVerticalSolidList"/>
    <dgm:cxn modelId="{387A63C0-6A2A-4B38-9A62-D455EDFD9CE1}" type="presParOf" srcId="{E5697B2A-037C-4A17-BC9A-8867223378CE}" destId="{C01D4C7D-050C-421A-9271-BBC22C54EE7C}" srcOrd="2" destOrd="0" presId="urn:microsoft.com/office/officeart/2018/2/layout/IconVerticalSolidList"/>
    <dgm:cxn modelId="{18CEB8E7-E08A-416F-818B-60748BD9C975}" type="presParOf" srcId="{C01D4C7D-050C-421A-9271-BBC22C54EE7C}" destId="{E5A602DC-C4AF-4C68-88F3-AF4543330D29}" srcOrd="0" destOrd="0" presId="urn:microsoft.com/office/officeart/2018/2/layout/IconVerticalSolidList"/>
    <dgm:cxn modelId="{6EFFF1B1-4E9D-4E46-95D6-34E60BA2B57B}" type="presParOf" srcId="{C01D4C7D-050C-421A-9271-BBC22C54EE7C}" destId="{2D778CAB-0BAF-47DF-B1C7-7B0D5BD62E44}" srcOrd="1" destOrd="0" presId="urn:microsoft.com/office/officeart/2018/2/layout/IconVerticalSolidList"/>
    <dgm:cxn modelId="{5C1D7D03-5ED8-4932-B9CC-D7E63314E363}" type="presParOf" srcId="{C01D4C7D-050C-421A-9271-BBC22C54EE7C}" destId="{202D6019-A6D0-4256-878A-FB54F8408A05}" srcOrd="2" destOrd="0" presId="urn:microsoft.com/office/officeart/2018/2/layout/IconVerticalSolidList"/>
    <dgm:cxn modelId="{5BA65F8F-DA45-4D89-9199-CB953FEC2186}" type="presParOf" srcId="{C01D4C7D-050C-421A-9271-BBC22C54EE7C}" destId="{63147913-71C3-41B6-BD5D-193C140000AC}" srcOrd="3" destOrd="0" presId="urn:microsoft.com/office/officeart/2018/2/layout/IconVerticalSoli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A352A24-48DA-4CE1-8EB9-C5F88F5E174F}">
      <dsp:nvSpPr>
        <dsp:cNvPr id="0" name=""/>
        <dsp:cNvSpPr/>
      </dsp:nvSpPr>
      <dsp:spPr>
        <a:xfrm>
          <a:off x="0" y="718"/>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90FC1A-4561-4D83-80FF-89B879C0BA80}">
      <dsp:nvSpPr>
        <dsp:cNvPr id="0" name=""/>
        <dsp:cNvSpPr/>
      </dsp:nvSpPr>
      <dsp:spPr>
        <a:xfrm>
          <a:off x="508544" y="378974"/>
          <a:ext cx="924626" cy="924626"/>
        </a:xfrm>
        <a:prstGeom prst="rect">
          <a:avLst/>
        </a:prstGeom>
        <a:blipFill>
          <a:blip xmlns:r="http://schemas.openxmlformats.org/officeDocument/2006/relationships" r:embed="rId1">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5B32054-1380-4543-A34F-DBB0499BAB7A}">
      <dsp:nvSpPr>
        <dsp:cNvPr id="0" name=""/>
        <dsp:cNvSpPr/>
      </dsp:nvSpPr>
      <dsp:spPr>
        <a:xfrm>
          <a:off x="1941716" y="718"/>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lvl="0" algn="l" defTabSz="755650">
            <a:lnSpc>
              <a:spcPct val="100000"/>
            </a:lnSpc>
            <a:spcBef>
              <a:spcPct val="0"/>
            </a:spcBef>
            <a:spcAft>
              <a:spcPct val="35000"/>
            </a:spcAft>
          </a:pPr>
          <a:r>
            <a:rPr lang="en-US" sz="1700" b="1" kern="1200"/>
            <a:t>Computer Vision :-</a:t>
          </a:r>
          <a:r>
            <a:rPr lang="en-US" sz="1700" kern="1200"/>
            <a:t> It is an </a:t>
          </a:r>
          <a:r>
            <a:rPr lang="en-US" sz="1700" kern="1200">
              <a:hlinkClick xmlns:r="http://schemas.openxmlformats.org/officeDocument/2006/relationships" r:id="rId7"/>
            </a:rPr>
            <a:t>interdisciplinary scientific field</a:t>
          </a:r>
          <a:r>
            <a:rPr lang="en-US" sz="1700" kern="1200"/>
            <a:t> that deals with how </a:t>
          </a:r>
          <a:r>
            <a:rPr lang="en-US" sz="1700" kern="1200">
              <a:hlinkClick xmlns:r="http://schemas.openxmlformats.org/officeDocument/2006/relationships" r:id="rId8"/>
            </a:rPr>
            <a:t>computers</a:t>
          </a:r>
          <a:r>
            <a:rPr lang="en-US" sz="1700" kern="1200"/>
            <a:t> can gain high-level understanding from </a:t>
          </a:r>
          <a:r>
            <a:rPr lang="en-US" sz="1700" kern="1200">
              <a:hlinkClick xmlns:r="http://schemas.openxmlformats.org/officeDocument/2006/relationships" r:id="rId9"/>
            </a:rPr>
            <a:t>digital images</a:t>
          </a:r>
          <a:r>
            <a:rPr lang="en-US" sz="1700" kern="1200"/>
            <a:t> or </a:t>
          </a:r>
          <a:r>
            <a:rPr lang="en-US" sz="1700" kern="1200">
              <a:hlinkClick xmlns:r="http://schemas.openxmlformats.org/officeDocument/2006/relationships" r:id="rId10"/>
            </a:rPr>
            <a:t>videos</a:t>
          </a:r>
          <a:r>
            <a:rPr lang="en-US" sz="1700" kern="1200"/>
            <a:t>.</a:t>
          </a:r>
        </a:p>
      </dsp:txBody>
      <dsp:txXfrm>
        <a:off x="1941716" y="718"/>
        <a:ext cx="4571887" cy="1681139"/>
      </dsp:txXfrm>
    </dsp:sp>
    <dsp:sp modelId="{0A3A7EE8-5A97-41E8-86F0-A34CAF9B205F}">
      <dsp:nvSpPr>
        <dsp:cNvPr id="0" name=""/>
        <dsp:cNvSpPr/>
      </dsp:nvSpPr>
      <dsp:spPr>
        <a:xfrm>
          <a:off x="0" y="2102143"/>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8058D5-2AB3-43B1-8D76-0A17E7AC9A2A}">
      <dsp:nvSpPr>
        <dsp:cNvPr id="0" name=""/>
        <dsp:cNvSpPr/>
      </dsp:nvSpPr>
      <dsp:spPr>
        <a:xfrm>
          <a:off x="508544" y="2480399"/>
          <a:ext cx="924626" cy="924626"/>
        </a:xfrm>
        <a:prstGeom prst="rect">
          <a:avLst/>
        </a:prstGeom>
        <a:blipFill>
          <a:blip xmlns:r="http://schemas.openxmlformats.org/officeDocument/2006/relationships" r:embed="rId11">
            <a:extLst>
              <a:ext uri="{28A0092B-C50C-407E-A947-70E740481C1C}">
                <a14:useLocalDpi xmlns:a14="http://schemas.microsoft.com/office/drawing/2010/main" xmlns="" val="0"/>
              </a:ext>
              <a:ext uri="{96DAC541-7B7A-43D3-8B79-37D633B846F1}">
                <asvg:svgBlip xmlns:asvg="http://schemas.microsoft.com/office/drawing/2016/SVG/main" xmlns=""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4CF050-5834-4841-9EE1-B950537AAF81}">
      <dsp:nvSpPr>
        <dsp:cNvPr id="0" name=""/>
        <dsp:cNvSpPr/>
      </dsp:nvSpPr>
      <dsp:spPr>
        <a:xfrm>
          <a:off x="1941716" y="2102143"/>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lvl="0" algn="l" defTabSz="755650">
            <a:lnSpc>
              <a:spcPct val="100000"/>
            </a:lnSpc>
            <a:spcBef>
              <a:spcPct val="0"/>
            </a:spcBef>
            <a:spcAft>
              <a:spcPct val="35000"/>
            </a:spcAft>
          </a:pPr>
          <a:r>
            <a:rPr lang="en-US" sz="1700" b="1" kern="1200"/>
            <a:t>Artificial Intelligence :- </a:t>
          </a:r>
          <a:r>
            <a:rPr lang="en-US" sz="1700" kern="1200"/>
            <a:t>It is the simulation of </a:t>
          </a:r>
          <a:r>
            <a:rPr lang="en-US" sz="1700" u="sng" kern="1200"/>
            <a:t>human intelligence</a:t>
          </a:r>
          <a:r>
            <a:rPr lang="en-US" sz="1700" kern="1200"/>
            <a:t> processes by machines, especially computer systems.</a:t>
          </a:r>
        </a:p>
      </dsp:txBody>
      <dsp:txXfrm>
        <a:off x="1941716" y="2102143"/>
        <a:ext cx="4571887" cy="1681139"/>
      </dsp:txXfrm>
    </dsp:sp>
    <dsp:sp modelId="{8A05B117-B3CB-4ADD-A226-EA1BB2B41446}">
      <dsp:nvSpPr>
        <dsp:cNvPr id="0" name=""/>
        <dsp:cNvSpPr/>
      </dsp:nvSpPr>
      <dsp:spPr>
        <a:xfrm>
          <a:off x="0" y="4203567"/>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639CDD-9810-40B1-AC5F-B1A40E76D9D6}">
      <dsp:nvSpPr>
        <dsp:cNvPr id="0" name=""/>
        <dsp:cNvSpPr/>
      </dsp:nvSpPr>
      <dsp:spPr>
        <a:xfrm>
          <a:off x="508544" y="4581824"/>
          <a:ext cx="924626" cy="924626"/>
        </a:xfrm>
        <a:prstGeom prst="rect">
          <a:avLst/>
        </a:prstGeom>
        <a:blipFill>
          <a:blip xmlns:r="http://schemas.openxmlformats.org/officeDocument/2006/relationships" r:embed="rId13">
            <a:extLst>
              <a:ext uri="{28A0092B-C50C-407E-A947-70E740481C1C}">
                <a14:useLocalDpi xmlns:a14="http://schemas.microsoft.com/office/drawing/2010/main" xmlns="" val="0"/>
              </a:ext>
              <a:ext uri="{96DAC541-7B7A-43D3-8B79-37D633B846F1}">
                <asvg:svgBlip xmlns:asvg="http://schemas.microsoft.com/office/drawing/2016/SVG/main" xmlns=""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046B79-5D9F-4750-B246-8C8D2E09262F}">
      <dsp:nvSpPr>
        <dsp:cNvPr id="0" name=""/>
        <dsp:cNvSpPr/>
      </dsp:nvSpPr>
      <dsp:spPr>
        <a:xfrm>
          <a:off x="1941716" y="4203567"/>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lvl="0" algn="l" defTabSz="755650">
            <a:lnSpc>
              <a:spcPct val="100000"/>
            </a:lnSpc>
            <a:spcBef>
              <a:spcPct val="0"/>
            </a:spcBef>
            <a:spcAft>
              <a:spcPct val="35000"/>
            </a:spcAft>
          </a:pPr>
          <a:r>
            <a:rPr lang="en-US" sz="1700" b="1" kern="1200"/>
            <a:t>Machine Learning :-</a:t>
          </a:r>
          <a:r>
            <a:rPr lang="en-US" sz="1700" kern="1200"/>
            <a:t> It is an </a:t>
          </a:r>
          <a:r>
            <a:rPr lang="en-US" sz="1700" u="sng" kern="1200"/>
            <a:t>application</a:t>
          </a:r>
          <a:r>
            <a:rPr lang="en-US" sz="1700" kern="1200"/>
            <a:t> of artificial intelligence(AI) that provides systems the ability to</a:t>
          </a:r>
          <a:r>
            <a:rPr lang="en-US" sz="1700" u="sng" kern="1200"/>
            <a:t> automatically learn and improve</a:t>
          </a:r>
          <a:r>
            <a:rPr lang="en-US" sz="1700" kern="1200"/>
            <a:t> from </a:t>
          </a:r>
          <a:r>
            <a:rPr lang="en-US" sz="1700" u="sng" kern="1200"/>
            <a:t>experience</a:t>
          </a:r>
          <a:r>
            <a:rPr lang="en-US" sz="1700" kern="1200"/>
            <a:t> without being explicitly programmed.</a:t>
          </a:r>
        </a:p>
      </dsp:txBody>
      <dsp:txXfrm>
        <a:off x="1941716" y="4203567"/>
        <a:ext cx="4571887" cy="1681139"/>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16F8D7E-3591-440F-A49D-5D5B014FDD9B}">
      <dsp:nvSpPr>
        <dsp:cNvPr id="0" name=""/>
        <dsp:cNvSpPr/>
      </dsp:nvSpPr>
      <dsp:spPr>
        <a:xfrm>
          <a:off x="0" y="0"/>
          <a:ext cx="5199735" cy="170901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a:lnSpc>
              <a:spcPct val="90000"/>
            </a:lnSpc>
            <a:spcBef>
              <a:spcPct val="0"/>
            </a:spcBef>
            <a:spcAft>
              <a:spcPct val="35000"/>
            </a:spcAft>
          </a:pPr>
          <a:r>
            <a:rPr lang="en-IN" sz="4700" kern="1200">
              <a:latin typeface="Times New Roman"/>
              <a:cs typeface="Times New Roman"/>
            </a:rPr>
            <a:t>Collect-data.py</a:t>
          </a:r>
          <a:endParaRPr lang="en-US" sz="4700" kern="1200">
            <a:latin typeface="Times New Roman"/>
            <a:cs typeface="Times New Roman"/>
          </a:endParaRPr>
        </a:p>
      </dsp:txBody>
      <dsp:txXfrm>
        <a:off x="0" y="0"/>
        <a:ext cx="3455687" cy="1709013"/>
      </dsp:txXfrm>
    </dsp:sp>
    <dsp:sp modelId="{62CF41BB-145F-4C88-B7D1-5B9EBF9A9AE5}">
      <dsp:nvSpPr>
        <dsp:cNvPr id="0" name=""/>
        <dsp:cNvSpPr/>
      </dsp:nvSpPr>
      <dsp:spPr>
        <a:xfrm>
          <a:off x="458800" y="1993849"/>
          <a:ext cx="5199735" cy="1709013"/>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a:lnSpc>
              <a:spcPct val="90000"/>
            </a:lnSpc>
            <a:spcBef>
              <a:spcPct val="0"/>
            </a:spcBef>
            <a:spcAft>
              <a:spcPct val="35000"/>
            </a:spcAft>
          </a:pPr>
          <a:r>
            <a:rPr lang="en-IN" sz="4700" kern="1200">
              <a:latin typeface="Times New Roman"/>
              <a:cs typeface="Times New Roman"/>
            </a:rPr>
            <a:t>Train.py</a:t>
          </a:r>
          <a:endParaRPr lang="en-US" sz="4700" kern="1200">
            <a:latin typeface="Times New Roman"/>
            <a:cs typeface="Times New Roman"/>
          </a:endParaRPr>
        </a:p>
      </dsp:txBody>
      <dsp:txXfrm>
        <a:off x="458800" y="1993849"/>
        <a:ext cx="3630076" cy="1709013"/>
      </dsp:txXfrm>
    </dsp:sp>
    <dsp:sp modelId="{DF54A986-B8E4-438F-97C8-DC6B78ED0EC2}">
      <dsp:nvSpPr>
        <dsp:cNvPr id="0" name=""/>
        <dsp:cNvSpPr/>
      </dsp:nvSpPr>
      <dsp:spPr>
        <a:xfrm>
          <a:off x="917600" y="3987698"/>
          <a:ext cx="5199735" cy="1709013"/>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a:lnSpc>
              <a:spcPct val="90000"/>
            </a:lnSpc>
            <a:spcBef>
              <a:spcPct val="0"/>
            </a:spcBef>
            <a:spcAft>
              <a:spcPct val="35000"/>
            </a:spcAft>
          </a:pPr>
          <a:r>
            <a:rPr lang="en-IN" sz="4700" kern="1200">
              <a:latin typeface="Times New Roman"/>
              <a:cs typeface="Times New Roman"/>
            </a:rPr>
            <a:t>Predict.py</a:t>
          </a:r>
          <a:endParaRPr lang="en-US" sz="4700" kern="1200">
            <a:latin typeface="Times New Roman"/>
            <a:cs typeface="Times New Roman"/>
          </a:endParaRPr>
        </a:p>
      </dsp:txBody>
      <dsp:txXfrm>
        <a:off x="917600" y="3987698"/>
        <a:ext cx="3630076" cy="1709013"/>
      </dsp:txXfrm>
    </dsp:sp>
    <dsp:sp modelId="{0C327747-6568-4B4A-9A59-4338E1E36E79}">
      <dsp:nvSpPr>
        <dsp:cNvPr id="0" name=""/>
        <dsp:cNvSpPr/>
      </dsp:nvSpPr>
      <dsp:spPr>
        <a:xfrm>
          <a:off x="4088876" y="1296001"/>
          <a:ext cx="1110858" cy="1110858"/>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4088876" y="1296001"/>
        <a:ext cx="1110858" cy="1110858"/>
      </dsp:txXfrm>
    </dsp:sp>
    <dsp:sp modelId="{89083BEC-9520-4BA3-8BDC-DE74A5CAE014}">
      <dsp:nvSpPr>
        <dsp:cNvPr id="0" name=""/>
        <dsp:cNvSpPr/>
      </dsp:nvSpPr>
      <dsp:spPr>
        <a:xfrm>
          <a:off x="4547676" y="3278457"/>
          <a:ext cx="1110858" cy="1110858"/>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4547676" y="3278457"/>
        <a:ext cx="1110858" cy="1110858"/>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505DE88-2EC4-4137-93F6-A9BCE6C3A83D}">
      <dsp:nvSpPr>
        <dsp:cNvPr id="0" name=""/>
        <dsp:cNvSpPr/>
      </dsp:nvSpPr>
      <dsp:spPr>
        <a:xfrm>
          <a:off x="0" y="956381"/>
          <a:ext cx="6513603" cy="17656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9BF018-401A-4CC5-B959-F71DC7612D8C}">
      <dsp:nvSpPr>
        <dsp:cNvPr id="0" name=""/>
        <dsp:cNvSpPr/>
      </dsp:nvSpPr>
      <dsp:spPr>
        <a:xfrm>
          <a:off x="534102" y="1353647"/>
          <a:ext cx="971095" cy="971095"/>
        </a:xfrm>
        <a:prstGeom prst="rect">
          <a:avLst/>
        </a:prstGeom>
        <a:blipFill>
          <a:blip xmlns:r="http://schemas.openxmlformats.org/officeDocument/2006/relationships" r:embed="rId1">
            <a:extLst>
              <a:ext uri="{28A0092B-C50C-407E-A947-70E740481C1C}">
                <a14:useLocalDpi xmlns:a14="http://schemas.microsoft.com/office/drawing/2010/main" xmlns="" val="0"/>
              </a:ext>
              <a:ext uri="{96DAC541-7B7A-43D3-8B79-37D633B846F1}">
                <asvg:svgBlip xmlns:asvg="http://schemas.microsoft.com/office/drawing/2016/SVG/main" xmlns=""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DE3BA79-C435-4612-BBA6-8F4D5B10029A}">
      <dsp:nvSpPr>
        <dsp:cNvPr id="0" name=""/>
        <dsp:cNvSpPr/>
      </dsp:nvSpPr>
      <dsp:spPr>
        <a:xfrm>
          <a:off x="2039300" y="956381"/>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lvl="0" algn="l" defTabSz="1022350">
            <a:lnSpc>
              <a:spcPct val="100000"/>
            </a:lnSpc>
            <a:spcBef>
              <a:spcPct val="0"/>
            </a:spcBef>
            <a:spcAft>
              <a:spcPct val="35000"/>
            </a:spcAft>
          </a:pPr>
          <a:r>
            <a:rPr lang="en-IN" sz="2300" kern="1200"/>
            <a:t>In this module we will be training the data which we have collected by </a:t>
          </a:r>
          <a:r>
            <a:rPr lang="en-IN" sz="2300" b="1" u="sng" kern="1200"/>
            <a:t>collect-data.py</a:t>
          </a:r>
          <a:r>
            <a:rPr lang="en-IN" sz="2300" kern="1200"/>
            <a:t> module.</a:t>
          </a:r>
          <a:endParaRPr lang="en-US" sz="2300" kern="1200"/>
        </a:p>
      </dsp:txBody>
      <dsp:txXfrm>
        <a:off x="2039300" y="956381"/>
        <a:ext cx="4474303" cy="1765627"/>
      </dsp:txXfrm>
    </dsp:sp>
    <dsp:sp modelId="{E5A602DC-C4AF-4C68-88F3-AF4543330D29}">
      <dsp:nvSpPr>
        <dsp:cNvPr id="0" name=""/>
        <dsp:cNvSpPr/>
      </dsp:nvSpPr>
      <dsp:spPr>
        <a:xfrm>
          <a:off x="0" y="3163416"/>
          <a:ext cx="6513603" cy="17656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778CAB-0BAF-47DF-B1C7-7B0D5BD62E44}">
      <dsp:nvSpPr>
        <dsp:cNvPr id="0" name=""/>
        <dsp:cNvSpPr/>
      </dsp:nvSpPr>
      <dsp:spPr>
        <a:xfrm>
          <a:off x="534102" y="3560682"/>
          <a:ext cx="971095" cy="971095"/>
        </a:xfrm>
        <a:prstGeom prst="rect">
          <a:avLst/>
        </a:prstGeom>
        <a:blipFill>
          <a:blip xmlns:r="http://schemas.openxmlformats.org/officeDocument/2006/relationships"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147913-71C3-41B6-BD5D-193C140000AC}">
      <dsp:nvSpPr>
        <dsp:cNvPr id="0" name=""/>
        <dsp:cNvSpPr/>
      </dsp:nvSpPr>
      <dsp:spPr>
        <a:xfrm>
          <a:off x="2039300" y="3163416"/>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lvl="0" algn="l" defTabSz="1022350">
            <a:lnSpc>
              <a:spcPct val="100000"/>
            </a:lnSpc>
            <a:spcBef>
              <a:spcPct val="0"/>
            </a:spcBef>
            <a:spcAft>
              <a:spcPct val="35000"/>
            </a:spcAft>
          </a:pPr>
          <a:r>
            <a:rPr lang="en-IN" sz="2300" kern="1200"/>
            <a:t>Libraries used :-</a:t>
          </a:r>
          <a:r>
            <a:rPr lang="en-IN" sz="2300" kern="1200">
              <a:latin typeface="Calibri Light" panose="020F0302020204030204"/>
            </a:rPr>
            <a:t> Keras</a:t>
          </a:r>
          <a:endParaRPr lang="en-US" sz="2300" kern="1200">
            <a:latin typeface="Calibri Light" panose="020F0302020204030204"/>
          </a:endParaRPr>
        </a:p>
      </dsp:txBody>
      <dsp:txXfrm>
        <a:off x="2039300" y="3163416"/>
        <a:ext cx="4474303" cy="176562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6056BC-CBB1-427E-AB84-22E83EF8CF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A805A3CC-C151-491E-AE8B-1EEEF01399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4B177067-AB31-4D46-A6FA-A5B3F78E2484}"/>
              </a:ext>
            </a:extLst>
          </p:cNvPr>
          <p:cNvSpPr>
            <a:spLocks noGrp="1"/>
          </p:cNvSpPr>
          <p:nvPr>
            <p:ph type="dt" sz="half" idx="10"/>
          </p:nvPr>
        </p:nvSpPr>
        <p:spPr/>
        <p:txBody>
          <a:bodyPr/>
          <a:lstStyle/>
          <a:p>
            <a:fld id="{C5A5D3F9-04DC-4D89-A81B-C7E093529E9C}" type="datetimeFigureOut">
              <a:rPr lang="en-IN" smtClean="0"/>
              <a:pPr/>
              <a:t>14-08-2020</a:t>
            </a:fld>
            <a:endParaRPr lang="en-IN"/>
          </a:p>
        </p:txBody>
      </p:sp>
      <p:sp>
        <p:nvSpPr>
          <p:cNvPr id="5" name="Footer Placeholder 4">
            <a:extLst>
              <a:ext uri="{FF2B5EF4-FFF2-40B4-BE49-F238E27FC236}">
                <a16:creationId xmlns:a16="http://schemas.microsoft.com/office/drawing/2014/main" xmlns="" id="{34FA5638-6E3C-4FD4-B067-9B0C9AAFF1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206832A-4B7D-4796-B098-B7681AE4D8AE}"/>
              </a:ext>
            </a:extLst>
          </p:cNvPr>
          <p:cNvSpPr>
            <a:spLocks noGrp="1"/>
          </p:cNvSpPr>
          <p:nvPr>
            <p:ph type="sldNum" sz="quarter" idx="12"/>
          </p:nvPr>
        </p:nvSpPr>
        <p:spPr/>
        <p:txBody>
          <a:bodyPr/>
          <a:lstStyle/>
          <a:p>
            <a:fld id="{AA935B89-F030-4481-9EAE-812E68EA823E}" type="slidenum">
              <a:rPr lang="en-IN" smtClean="0"/>
              <a:pPr/>
              <a:t>‹#›</a:t>
            </a:fld>
            <a:endParaRPr lang="en-IN"/>
          </a:p>
        </p:txBody>
      </p:sp>
    </p:spTree>
    <p:extLst>
      <p:ext uri="{BB962C8B-B14F-4D97-AF65-F5344CB8AC3E}">
        <p14:creationId xmlns:p14="http://schemas.microsoft.com/office/powerpoint/2010/main" xmlns="" val="662395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4E6195-EDE0-4F01-81CF-3E329FD82E8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30C83E9F-73AC-4758-B384-71E41A9B5E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A322756-B250-495A-BEBB-7329D63DFD3A}"/>
              </a:ext>
            </a:extLst>
          </p:cNvPr>
          <p:cNvSpPr>
            <a:spLocks noGrp="1"/>
          </p:cNvSpPr>
          <p:nvPr>
            <p:ph type="dt" sz="half" idx="10"/>
          </p:nvPr>
        </p:nvSpPr>
        <p:spPr/>
        <p:txBody>
          <a:bodyPr/>
          <a:lstStyle/>
          <a:p>
            <a:fld id="{C5A5D3F9-04DC-4D89-A81B-C7E093529E9C}" type="datetimeFigureOut">
              <a:rPr lang="en-IN" smtClean="0"/>
              <a:pPr/>
              <a:t>14-08-2020</a:t>
            </a:fld>
            <a:endParaRPr lang="en-IN"/>
          </a:p>
        </p:txBody>
      </p:sp>
      <p:sp>
        <p:nvSpPr>
          <p:cNvPr id="5" name="Footer Placeholder 4">
            <a:extLst>
              <a:ext uri="{FF2B5EF4-FFF2-40B4-BE49-F238E27FC236}">
                <a16:creationId xmlns:a16="http://schemas.microsoft.com/office/drawing/2014/main" xmlns="" id="{3944A80A-3D94-47F2-A417-A9155BA0EB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70C32A5-DF07-4630-B12E-B4A21BA5C4A9}"/>
              </a:ext>
            </a:extLst>
          </p:cNvPr>
          <p:cNvSpPr>
            <a:spLocks noGrp="1"/>
          </p:cNvSpPr>
          <p:nvPr>
            <p:ph type="sldNum" sz="quarter" idx="12"/>
          </p:nvPr>
        </p:nvSpPr>
        <p:spPr/>
        <p:txBody>
          <a:bodyPr/>
          <a:lstStyle/>
          <a:p>
            <a:fld id="{AA935B89-F030-4481-9EAE-812E68EA823E}" type="slidenum">
              <a:rPr lang="en-IN" smtClean="0"/>
              <a:pPr/>
              <a:t>‹#›</a:t>
            </a:fld>
            <a:endParaRPr lang="en-IN"/>
          </a:p>
        </p:txBody>
      </p:sp>
    </p:spTree>
    <p:extLst>
      <p:ext uri="{BB962C8B-B14F-4D97-AF65-F5344CB8AC3E}">
        <p14:creationId xmlns:p14="http://schemas.microsoft.com/office/powerpoint/2010/main" xmlns="" val="1741630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5F8CCB36-530F-4E39-82CE-0AB1C2A71E8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F290A8E3-8A0B-4363-B7BF-7C25A8CBDC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91455B66-16B1-4306-8146-22AD475B6DE4}"/>
              </a:ext>
            </a:extLst>
          </p:cNvPr>
          <p:cNvSpPr>
            <a:spLocks noGrp="1"/>
          </p:cNvSpPr>
          <p:nvPr>
            <p:ph type="dt" sz="half" idx="10"/>
          </p:nvPr>
        </p:nvSpPr>
        <p:spPr/>
        <p:txBody>
          <a:bodyPr/>
          <a:lstStyle/>
          <a:p>
            <a:fld id="{C5A5D3F9-04DC-4D89-A81B-C7E093529E9C}" type="datetimeFigureOut">
              <a:rPr lang="en-IN" smtClean="0"/>
              <a:pPr/>
              <a:t>14-08-2020</a:t>
            </a:fld>
            <a:endParaRPr lang="en-IN"/>
          </a:p>
        </p:txBody>
      </p:sp>
      <p:sp>
        <p:nvSpPr>
          <p:cNvPr id="5" name="Footer Placeholder 4">
            <a:extLst>
              <a:ext uri="{FF2B5EF4-FFF2-40B4-BE49-F238E27FC236}">
                <a16:creationId xmlns:a16="http://schemas.microsoft.com/office/drawing/2014/main" xmlns="" id="{CF018C33-F8A2-4A77-B106-982E4AAA11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BFC6193-78D9-4528-9F46-2E9521CB489C}"/>
              </a:ext>
            </a:extLst>
          </p:cNvPr>
          <p:cNvSpPr>
            <a:spLocks noGrp="1"/>
          </p:cNvSpPr>
          <p:nvPr>
            <p:ph type="sldNum" sz="quarter" idx="12"/>
          </p:nvPr>
        </p:nvSpPr>
        <p:spPr/>
        <p:txBody>
          <a:bodyPr/>
          <a:lstStyle/>
          <a:p>
            <a:fld id="{AA935B89-F030-4481-9EAE-812E68EA823E}" type="slidenum">
              <a:rPr lang="en-IN" smtClean="0"/>
              <a:pPr/>
              <a:t>‹#›</a:t>
            </a:fld>
            <a:endParaRPr lang="en-IN"/>
          </a:p>
        </p:txBody>
      </p:sp>
    </p:spTree>
    <p:extLst>
      <p:ext uri="{BB962C8B-B14F-4D97-AF65-F5344CB8AC3E}">
        <p14:creationId xmlns:p14="http://schemas.microsoft.com/office/powerpoint/2010/main" xmlns="" val="4218496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582877-14F1-4E4E-81CD-A0351086EDE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AD294B9A-4987-4E8E-9551-1475853451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0A24A443-6D16-47CE-A205-ECCB92AD0057}"/>
              </a:ext>
            </a:extLst>
          </p:cNvPr>
          <p:cNvSpPr>
            <a:spLocks noGrp="1"/>
          </p:cNvSpPr>
          <p:nvPr>
            <p:ph type="dt" sz="half" idx="10"/>
          </p:nvPr>
        </p:nvSpPr>
        <p:spPr/>
        <p:txBody>
          <a:bodyPr/>
          <a:lstStyle/>
          <a:p>
            <a:fld id="{C5A5D3F9-04DC-4D89-A81B-C7E093529E9C}" type="datetimeFigureOut">
              <a:rPr lang="en-IN" smtClean="0"/>
              <a:pPr/>
              <a:t>14-08-2020</a:t>
            </a:fld>
            <a:endParaRPr lang="en-IN"/>
          </a:p>
        </p:txBody>
      </p:sp>
      <p:sp>
        <p:nvSpPr>
          <p:cNvPr id="5" name="Footer Placeholder 4">
            <a:extLst>
              <a:ext uri="{FF2B5EF4-FFF2-40B4-BE49-F238E27FC236}">
                <a16:creationId xmlns:a16="http://schemas.microsoft.com/office/drawing/2014/main" xmlns="" id="{C05B4726-FAB9-4179-8098-C9BCB9193B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011D6A2-AF9E-438D-8B86-81BBB807D95C}"/>
              </a:ext>
            </a:extLst>
          </p:cNvPr>
          <p:cNvSpPr>
            <a:spLocks noGrp="1"/>
          </p:cNvSpPr>
          <p:nvPr>
            <p:ph type="sldNum" sz="quarter" idx="12"/>
          </p:nvPr>
        </p:nvSpPr>
        <p:spPr/>
        <p:txBody>
          <a:bodyPr/>
          <a:lstStyle/>
          <a:p>
            <a:fld id="{AA935B89-F030-4481-9EAE-812E68EA823E}" type="slidenum">
              <a:rPr lang="en-IN" smtClean="0"/>
              <a:pPr/>
              <a:t>‹#›</a:t>
            </a:fld>
            <a:endParaRPr lang="en-IN"/>
          </a:p>
        </p:txBody>
      </p:sp>
    </p:spTree>
    <p:extLst>
      <p:ext uri="{BB962C8B-B14F-4D97-AF65-F5344CB8AC3E}">
        <p14:creationId xmlns:p14="http://schemas.microsoft.com/office/powerpoint/2010/main" xmlns="" val="36452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F21D1F-B277-462C-82A1-B273E59C16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6D065E89-02A7-4172-A2D4-75BCEE5B40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821D9C5C-C234-4C77-96EB-A3E68EBD092E}"/>
              </a:ext>
            </a:extLst>
          </p:cNvPr>
          <p:cNvSpPr>
            <a:spLocks noGrp="1"/>
          </p:cNvSpPr>
          <p:nvPr>
            <p:ph type="dt" sz="half" idx="10"/>
          </p:nvPr>
        </p:nvSpPr>
        <p:spPr/>
        <p:txBody>
          <a:bodyPr/>
          <a:lstStyle/>
          <a:p>
            <a:fld id="{C5A5D3F9-04DC-4D89-A81B-C7E093529E9C}" type="datetimeFigureOut">
              <a:rPr lang="en-IN" smtClean="0"/>
              <a:pPr/>
              <a:t>14-08-2020</a:t>
            </a:fld>
            <a:endParaRPr lang="en-IN"/>
          </a:p>
        </p:txBody>
      </p:sp>
      <p:sp>
        <p:nvSpPr>
          <p:cNvPr id="5" name="Footer Placeholder 4">
            <a:extLst>
              <a:ext uri="{FF2B5EF4-FFF2-40B4-BE49-F238E27FC236}">
                <a16:creationId xmlns:a16="http://schemas.microsoft.com/office/drawing/2014/main" xmlns="" id="{B581FBB3-775E-468A-98AF-033C857D39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FC57847-1D93-42A5-9F23-D25F5B07B0B8}"/>
              </a:ext>
            </a:extLst>
          </p:cNvPr>
          <p:cNvSpPr>
            <a:spLocks noGrp="1"/>
          </p:cNvSpPr>
          <p:nvPr>
            <p:ph type="sldNum" sz="quarter" idx="12"/>
          </p:nvPr>
        </p:nvSpPr>
        <p:spPr/>
        <p:txBody>
          <a:bodyPr/>
          <a:lstStyle/>
          <a:p>
            <a:fld id="{AA935B89-F030-4481-9EAE-812E68EA823E}" type="slidenum">
              <a:rPr lang="en-IN" smtClean="0"/>
              <a:pPr/>
              <a:t>‹#›</a:t>
            </a:fld>
            <a:endParaRPr lang="en-IN"/>
          </a:p>
        </p:txBody>
      </p:sp>
    </p:spTree>
    <p:extLst>
      <p:ext uri="{BB962C8B-B14F-4D97-AF65-F5344CB8AC3E}">
        <p14:creationId xmlns:p14="http://schemas.microsoft.com/office/powerpoint/2010/main" xmlns="" val="2273949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41F597-D648-4C88-818D-1E07212191D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8D1D116-1260-445E-A1C3-58370BD6DC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F13A19DA-A5A9-46A4-A999-E87C2C49DA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646E77D6-8296-437F-B334-5CC8DB6E4016}"/>
              </a:ext>
            </a:extLst>
          </p:cNvPr>
          <p:cNvSpPr>
            <a:spLocks noGrp="1"/>
          </p:cNvSpPr>
          <p:nvPr>
            <p:ph type="dt" sz="half" idx="10"/>
          </p:nvPr>
        </p:nvSpPr>
        <p:spPr/>
        <p:txBody>
          <a:bodyPr/>
          <a:lstStyle/>
          <a:p>
            <a:fld id="{C5A5D3F9-04DC-4D89-A81B-C7E093529E9C}" type="datetimeFigureOut">
              <a:rPr lang="en-IN" smtClean="0"/>
              <a:pPr/>
              <a:t>14-08-2020</a:t>
            </a:fld>
            <a:endParaRPr lang="en-IN"/>
          </a:p>
        </p:txBody>
      </p:sp>
      <p:sp>
        <p:nvSpPr>
          <p:cNvPr id="6" name="Footer Placeholder 5">
            <a:extLst>
              <a:ext uri="{FF2B5EF4-FFF2-40B4-BE49-F238E27FC236}">
                <a16:creationId xmlns:a16="http://schemas.microsoft.com/office/drawing/2014/main" xmlns="" id="{FF84F159-913D-44C0-95B2-234CC41FB5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837AEFA8-4651-439D-9EF6-E90AF3C7BC02}"/>
              </a:ext>
            </a:extLst>
          </p:cNvPr>
          <p:cNvSpPr>
            <a:spLocks noGrp="1"/>
          </p:cNvSpPr>
          <p:nvPr>
            <p:ph type="sldNum" sz="quarter" idx="12"/>
          </p:nvPr>
        </p:nvSpPr>
        <p:spPr/>
        <p:txBody>
          <a:bodyPr/>
          <a:lstStyle/>
          <a:p>
            <a:fld id="{AA935B89-F030-4481-9EAE-812E68EA823E}" type="slidenum">
              <a:rPr lang="en-IN" smtClean="0"/>
              <a:pPr/>
              <a:t>‹#›</a:t>
            </a:fld>
            <a:endParaRPr lang="en-IN"/>
          </a:p>
        </p:txBody>
      </p:sp>
    </p:spTree>
    <p:extLst>
      <p:ext uri="{BB962C8B-B14F-4D97-AF65-F5344CB8AC3E}">
        <p14:creationId xmlns:p14="http://schemas.microsoft.com/office/powerpoint/2010/main" xmlns="" val="3103443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346FF0-652C-4B7A-92D9-BAF725BA660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ECBF024-0FD5-4DF8-8648-CA2342B941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F505A8D0-4E37-4531-AB23-8FAD043C87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9E7C8099-E203-4631-8727-4AB1662F61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976F4B9B-A4FD-47A9-8E57-2726FA3830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D086F7A4-C920-445A-B1F4-C9ADC7217C77}"/>
              </a:ext>
            </a:extLst>
          </p:cNvPr>
          <p:cNvSpPr>
            <a:spLocks noGrp="1"/>
          </p:cNvSpPr>
          <p:nvPr>
            <p:ph type="dt" sz="half" idx="10"/>
          </p:nvPr>
        </p:nvSpPr>
        <p:spPr/>
        <p:txBody>
          <a:bodyPr/>
          <a:lstStyle/>
          <a:p>
            <a:fld id="{C5A5D3F9-04DC-4D89-A81B-C7E093529E9C}" type="datetimeFigureOut">
              <a:rPr lang="en-IN" smtClean="0"/>
              <a:pPr/>
              <a:t>14-08-2020</a:t>
            </a:fld>
            <a:endParaRPr lang="en-IN"/>
          </a:p>
        </p:txBody>
      </p:sp>
      <p:sp>
        <p:nvSpPr>
          <p:cNvPr id="8" name="Footer Placeholder 7">
            <a:extLst>
              <a:ext uri="{FF2B5EF4-FFF2-40B4-BE49-F238E27FC236}">
                <a16:creationId xmlns:a16="http://schemas.microsoft.com/office/drawing/2014/main" xmlns="" id="{CEA532E5-4643-4ADF-BAF4-6C4878DC93A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219066B8-C3DE-4288-BF58-4F70C0A1DFB2}"/>
              </a:ext>
            </a:extLst>
          </p:cNvPr>
          <p:cNvSpPr>
            <a:spLocks noGrp="1"/>
          </p:cNvSpPr>
          <p:nvPr>
            <p:ph type="sldNum" sz="quarter" idx="12"/>
          </p:nvPr>
        </p:nvSpPr>
        <p:spPr/>
        <p:txBody>
          <a:bodyPr/>
          <a:lstStyle/>
          <a:p>
            <a:fld id="{AA935B89-F030-4481-9EAE-812E68EA823E}" type="slidenum">
              <a:rPr lang="en-IN" smtClean="0"/>
              <a:pPr/>
              <a:t>‹#›</a:t>
            </a:fld>
            <a:endParaRPr lang="en-IN"/>
          </a:p>
        </p:txBody>
      </p:sp>
    </p:spTree>
    <p:extLst>
      <p:ext uri="{BB962C8B-B14F-4D97-AF65-F5344CB8AC3E}">
        <p14:creationId xmlns:p14="http://schemas.microsoft.com/office/powerpoint/2010/main" xmlns="" val="1970769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627896-729A-410B-B229-FA8C1DFA0E8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2749C3B8-AFBB-4631-816F-FB13DECCCAD4}"/>
              </a:ext>
            </a:extLst>
          </p:cNvPr>
          <p:cNvSpPr>
            <a:spLocks noGrp="1"/>
          </p:cNvSpPr>
          <p:nvPr>
            <p:ph type="dt" sz="half" idx="10"/>
          </p:nvPr>
        </p:nvSpPr>
        <p:spPr/>
        <p:txBody>
          <a:bodyPr/>
          <a:lstStyle/>
          <a:p>
            <a:fld id="{C5A5D3F9-04DC-4D89-A81B-C7E093529E9C}" type="datetimeFigureOut">
              <a:rPr lang="en-IN" smtClean="0"/>
              <a:pPr/>
              <a:t>14-08-2020</a:t>
            </a:fld>
            <a:endParaRPr lang="en-IN"/>
          </a:p>
        </p:txBody>
      </p:sp>
      <p:sp>
        <p:nvSpPr>
          <p:cNvPr id="4" name="Footer Placeholder 3">
            <a:extLst>
              <a:ext uri="{FF2B5EF4-FFF2-40B4-BE49-F238E27FC236}">
                <a16:creationId xmlns:a16="http://schemas.microsoft.com/office/drawing/2014/main" xmlns="" id="{C92B2D9C-D6D2-422C-AB11-48A0DCA7AE5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56E3FAA7-A569-4F49-9949-2EEB68973CFC}"/>
              </a:ext>
            </a:extLst>
          </p:cNvPr>
          <p:cNvSpPr>
            <a:spLocks noGrp="1"/>
          </p:cNvSpPr>
          <p:nvPr>
            <p:ph type="sldNum" sz="quarter" idx="12"/>
          </p:nvPr>
        </p:nvSpPr>
        <p:spPr/>
        <p:txBody>
          <a:bodyPr/>
          <a:lstStyle/>
          <a:p>
            <a:fld id="{AA935B89-F030-4481-9EAE-812E68EA823E}" type="slidenum">
              <a:rPr lang="en-IN" smtClean="0"/>
              <a:pPr/>
              <a:t>‹#›</a:t>
            </a:fld>
            <a:endParaRPr lang="en-IN"/>
          </a:p>
        </p:txBody>
      </p:sp>
    </p:spTree>
    <p:extLst>
      <p:ext uri="{BB962C8B-B14F-4D97-AF65-F5344CB8AC3E}">
        <p14:creationId xmlns:p14="http://schemas.microsoft.com/office/powerpoint/2010/main" xmlns="" val="1436797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E4F6B70-4AFA-4DC4-A6E2-A028906FBA9D}"/>
              </a:ext>
            </a:extLst>
          </p:cNvPr>
          <p:cNvSpPr>
            <a:spLocks noGrp="1"/>
          </p:cNvSpPr>
          <p:nvPr>
            <p:ph type="dt" sz="half" idx="10"/>
          </p:nvPr>
        </p:nvSpPr>
        <p:spPr/>
        <p:txBody>
          <a:bodyPr/>
          <a:lstStyle/>
          <a:p>
            <a:fld id="{C5A5D3F9-04DC-4D89-A81B-C7E093529E9C}" type="datetimeFigureOut">
              <a:rPr lang="en-IN" smtClean="0"/>
              <a:pPr/>
              <a:t>14-08-2020</a:t>
            </a:fld>
            <a:endParaRPr lang="en-IN"/>
          </a:p>
        </p:txBody>
      </p:sp>
      <p:sp>
        <p:nvSpPr>
          <p:cNvPr id="3" name="Footer Placeholder 2">
            <a:extLst>
              <a:ext uri="{FF2B5EF4-FFF2-40B4-BE49-F238E27FC236}">
                <a16:creationId xmlns:a16="http://schemas.microsoft.com/office/drawing/2014/main" xmlns="" id="{B17F7C09-2929-4317-A757-9880351E9E7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AA7492F9-1BC2-428D-8866-2FBFDDBA9B16}"/>
              </a:ext>
            </a:extLst>
          </p:cNvPr>
          <p:cNvSpPr>
            <a:spLocks noGrp="1"/>
          </p:cNvSpPr>
          <p:nvPr>
            <p:ph type="sldNum" sz="quarter" idx="12"/>
          </p:nvPr>
        </p:nvSpPr>
        <p:spPr/>
        <p:txBody>
          <a:bodyPr/>
          <a:lstStyle/>
          <a:p>
            <a:fld id="{AA935B89-F030-4481-9EAE-812E68EA823E}" type="slidenum">
              <a:rPr lang="en-IN" smtClean="0"/>
              <a:pPr/>
              <a:t>‹#›</a:t>
            </a:fld>
            <a:endParaRPr lang="en-IN"/>
          </a:p>
        </p:txBody>
      </p:sp>
    </p:spTree>
    <p:extLst>
      <p:ext uri="{BB962C8B-B14F-4D97-AF65-F5344CB8AC3E}">
        <p14:creationId xmlns:p14="http://schemas.microsoft.com/office/powerpoint/2010/main" xmlns="" val="3807551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8D2B78-D963-4EFD-9FB3-BF26C53BAC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450ADC76-0CBE-402E-8096-622B61DEB9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BF251681-5F4E-4A34-AD95-7B85349C21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3534FDA-D24E-4FA1-991D-6F3494D4A2C6}"/>
              </a:ext>
            </a:extLst>
          </p:cNvPr>
          <p:cNvSpPr>
            <a:spLocks noGrp="1"/>
          </p:cNvSpPr>
          <p:nvPr>
            <p:ph type="dt" sz="half" idx="10"/>
          </p:nvPr>
        </p:nvSpPr>
        <p:spPr/>
        <p:txBody>
          <a:bodyPr/>
          <a:lstStyle/>
          <a:p>
            <a:fld id="{C5A5D3F9-04DC-4D89-A81B-C7E093529E9C}" type="datetimeFigureOut">
              <a:rPr lang="en-IN" smtClean="0"/>
              <a:pPr/>
              <a:t>14-08-2020</a:t>
            </a:fld>
            <a:endParaRPr lang="en-IN"/>
          </a:p>
        </p:txBody>
      </p:sp>
      <p:sp>
        <p:nvSpPr>
          <p:cNvPr id="6" name="Footer Placeholder 5">
            <a:extLst>
              <a:ext uri="{FF2B5EF4-FFF2-40B4-BE49-F238E27FC236}">
                <a16:creationId xmlns:a16="http://schemas.microsoft.com/office/drawing/2014/main" xmlns="" id="{B0CF833C-2E29-41B8-B422-6E0E1C7F8A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4DF8F906-166A-48CB-93AC-F3B4BC4877D5}"/>
              </a:ext>
            </a:extLst>
          </p:cNvPr>
          <p:cNvSpPr>
            <a:spLocks noGrp="1"/>
          </p:cNvSpPr>
          <p:nvPr>
            <p:ph type="sldNum" sz="quarter" idx="12"/>
          </p:nvPr>
        </p:nvSpPr>
        <p:spPr/>
        <p:txBody>
          <a:bodyPr/>
          <a:lstStyle/>
          <a:p>
            <a:fld id="{AA935B89-F030-4481-9EAE-812E68EA823E}" type="slidenum">
              <a:rPr lang="en-IN" smtClean="0"/>
              <a:pPr/>
              <a:t>‹#›</a:t>
            </a:fld>
            <a:endParaRPr lang="en-IN"/>
          </a:p>
        </p:txBody>
      </p:sp>
    </p:spTree>
    <p:extLst>
      <p:ext uri="{BB962C8B-B14F-4D97-AF65-F5344CB8AC3E}">
        <p14:creationId xmlns:p14="http://schemas.microsoft.com/office/powerpoint/2010/main" xmlns="" val="3240541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59FB1C-F7DC-4D6B-9F67-DF715445C9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8386C837-341F-48C8-93C4-BA0A3CCF33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395B3026-8752-46F8-A09F-6645C934B8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A923099-AAF1-49B7-8686-CCEDF0B055A8}"/>
              </a:ext>
            </a:extLst>
          </p:cNvPr>
          <p:cNvSpPr>
            <a:spLocks noGrp="1"/>
          </p:cNvSpPr>
          <p:nvPr>
            <p:ph type="dt" sz="half" idx="10"/>
          </p:nvPr>
        </p:nvSpPr>
        <p:spPr/>
        <p:txBody>
          <a:bodyPr/>
          <a:lstStyle/>
          <a:p>
            <a:fld id="{C5A5D3F9-04DC-4D89-A81B-C7E093529E9C}" type="datetimeFigureOut">
              <a:rPr lang="en-IN" smtClean="0"/>
              <a:pPr/>
              <a:t>14-08-2020</a:t>
            </a:fld>
            <a:endParaRPr lang="en-IN"/>
          </a:p>
        </p:txBody>
      </p:sp>
      <p:sp>
        <p:nvSpPr>
          <p:cNvPr id="6" name="Footer Placeholder 5">
            <a:extLst>
              <a:ext uri="{FF2B5EF4-FFF2-40B4-BE49-F238E27FC236}">
                <a16:creationId xmlns:a16="http://schemas.microsoft.com/office/drawing/2014/main" xmlns="" id="{05BCEB14-7F4E-4A05-B34B-8DD67AFD8B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D7498B3B-7580-46DF-B315-A551A653277A}"/>
              </a:ext>
            </a:extLst>
          </p:cNvPr>
          <p:cNvSpPr>
            <a:spLocks noGrp="1"/>
          </p:cNvSpPr>
          <p:nvPr>
            <p:ph type="sldNum" sz="quarter" idx="12"/>
          </p:nvPr>
        </p:nvSpPr>
        <p:spPr/>
        <p:txBody>
          <a:bodyPr/>
          <a:lstStyle/>
          <a:p>
            <a:fld id="{AA935B89-F030-4481-9EAE-812E68EA823E}" type="slidenum">
              <a:rPr lang="en-IN" smtClean="0"/>
              <a:pPr/>
              <a:t>‹#›</a:t>
            </a:fld>
            <a:endParaRPr lang="en-IN"/>
          </a:p>
        </p:txBody>
      </p:sp>
    </p:spTree>
    <p:extLst>
      <p:ext uri="{BB962C8B-B14F-4D97-AF65-F5344CB8AC3E}">
        <p14:creationId xmlns:p14="http://schemas.microsoft.com/office/powerpoint/2010/main" xmlns="" val="4119682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AE52BC4-209C-4AC3-BF2B-9424B1419A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1042F7EE-90CF-41D7-8F3F-D6ECF819A4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CC3BBADC-1E0F-49B0-8C0A-D3A9A5C6FF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A5D3F9-04DC-4D89-A81B-C7E093529E9C}" type="datetimeFigureOut">
              <a:rPr lang="en-IN" smtClean="0"/>
              <a:pPr/>
              <a:t>14-08-2020</a:t>
            </a:fld>
            <a:endParaRPr lang="en-IN"/>
          </a:p>
        </p:txBody>
      </p:sp>
      <p:sp>
        <p:nvSpPr>
          <p:cNvPr id="5" name="Footer Placeholder 4">
            <a:extLst>
              <a:ext uri="{FF2B5EF4-FFF2-40B4-BE49-F238E27FC236}">
                <a16:creationId xmlns:a16="http://schemas.microsoft.com/office/drawing/2014/main" xmlns="" id="{3652BFF0-1CA1-40D9-BB8F-F48CD897BD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66DA1677-0B40-48DC-B5B6-12A5E6F177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935B89-F030-4481-9EAE-812E68EA823E}" type="slidenum">
              <a:rPr lang="en-IN" smtClean="0"/>
              <a:pPr/>
              <a:t>‹#›</a:t>
            </a:fld>
            <a:endParaRPr lang="en-IN"/>
          </a:p>
        </p:txBody>
      </p:sp>
    </p:spTree>
    <p:extLst>
      <p:ext uri="{BB962C8B-B14F-4D97-AF65-F5344CB8AC3E}">
        <p14:creationId xmlns:p14="http://schemas.microsoft.com/office/powerpoint/2010/main" xmlns="" val="884603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edureka.co/blog/tensorflow-tutorial/" TargetMode="External"/><Relationship Id="rId2" Type="http://schemas.openxmlformats.org/officeDocument/2006/relationships/hyperlink" Target="https://www.edureka.co/blog/neural-network-tutorial/" TargetMode="External"/><Relationship Id="rId1" Type="http://schemas.openxmlformats.org/officeDocument/2006/relationships/slideLayout" Target="../slideLayouts/slideLayout2.xml"/><Relationship Id="rId4" Type="http://schemas.openxmlformats.org/officeDocument/2006/relationships/hyperlink" Target="https://www.edureka.co/blog/pytorch-tutorial/" TargetMode="Externa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rcim-news.ercim.eu/en99/ri/interpreterglove-an-assistive-tool-that-can-speak-for-the-deaf-and-deaf-mute" TargetMode="External"/><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s://creativecommons.org/licenses/by/3.0/" TargetMode="External"/><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rooreynolds.com/2009/09/26/p5-glove-midi-arpeggiating-rock-paper-scissors-and-other-fun/" TargetMode="External"/><Relationship Id="rId7" Type="http://schemas.openxmlformats.org/officeDocument/2006/relationships/hyperlink" Target="https://creativecommons.org/licenses/by-sa/3.0/" TargetMode="Externa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hyperlink" Target="https://creativecommons.org/licenses/by-nc/3.0/" TargetMode="External"/><Relationship Id="rId5" Type="http://schemas.openxmlformats.org/officeDocument/2006/relationships/hyperlink" Target="https://en.wikipedia.org/wiki/Time-of-flight_camera" TargetMode="Externa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hyperlink" Target="https://www.open-electronics.org/3dpad-an-open-source-touchless-gesture-control-onterface-is-on-indiegogo/" TargetMode="External"/><Relationship Id="rId2" Type="http://schemas.openxmlformats.org/officeDocument/2006/relationships/image" Target="../media/image6.gif"/><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gadgetsin.com/duo-modular-bone-conduction-headphones-with-fitness-tracker-and-lte-connectivity.htm" TargetMode="External"/><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link.springer.com/article/10.1186/s40638-016-0051-1" TargetMode="Externa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1D10B9-AEEB-4EDB-9E72-46E2E8BCD8E1}"/>
              </a:ext>
            </a:extLst>
          </p:cNvPr>
          <p:cNvSpPr>
            <a:spLocks noGrp="1"/>
          </p:cNvSpPr>
          <p:nvPr>
            <p:ph type="title"/>
          </p:nvPr>
        </p:nvSpPr>
        <p:spPr>
          <a:xfrm>
            <a:off x="804673" y="1445494"/>
            <a:ext cx="3616856" cy="4376572"/>
          </a:xfrm>
        </p:spPr>
        <p:txBody>
          <a:bodyPr anchor="ctr">
            <a:normAutofit/>
          </a:bodyPr>
          <a:lstStyle/>
          <a:p>
            <a:r>
              <a:rPr lang="en-US" sz="4800">
                <a:latin typeface="Times New Roman"/>
                <a:ea typeface="+mj-lt"/>
                <a:cs typeface="+mj-lt"/>
              </a:rPr>
              <a:t> HAND GESTURE DETECTION MODEL </a:t>
            </a:r>
            <a:br>
              <a:rPr lang="en-US" sz="4800">
                <a:latin typeface="Times New Roman"/>
                <a:ea typeface="+mj-lt"/>
                <a:cs typeface="+mj-lt"/>
              </a:rPr>
            </a:br>
            <a:r>
              <a:rPr lang="en-US" sz="4800">
                <a:latin typeface="Times New Roman"/>
                <a:ea typeface="+mj-lt"/>
                <a:cs typeface="+mj-lt"/>
              </a:rPr>
              <a:t>USING PYTHON </a:t>
            </a:r>
            <a:endParaRPr lang="en-US" sz="4800">
              <a:latin typeface="Times New Roman"/>
              <a:cs typeface="Times New Roman"/>
            </a:endParaRPr>
          </a:p>
        </p:txBody>
      </p:sp>
      <p:sp>
        <p:nvSpPr>
          <p:cNvPr id="17" name="Freeform: Shape 7">
            <a:extLst>
              <a:ext uri="{FF2B5EF4-FFF2-40B4-BE49-F238E27FC236}">
                <a16:creationId xmlns:a16="http://schemas.microsoft.com/office/drawing/2014/main" xmlns="" id="{DFF2AC85-FAA0-4844-813F-83C04D7382E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9">
            <a:extLst>
              <a:ext uri="{FF2B5EF4-FFF2-40B4-BE49-F238E27FC236}">
                <a16:creationId xmlns:a16="http://schemas.microsoft.com/office/drawing/2014/main" xmlns="" id="{89CC0F1E-BAA2-47B1-8F83-7ECB9FD9E00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288134E0-28C8-4835-A051-838DD03F2862}"/>
              </a:ext>
            </a:extLst>
          </p:cNvPr>
          <p:cNvSpPr>
            <a:spLocks noGrp="1"/>
          </p:cNvSpPr>
          <p:nvPr>
            <p:ph idx="1"/>
          </p:nvPr>
        </p:nvSpPr>
        <p:spPr>
          <a:xfrm>
            <a:off x="6096000" y="1399032"/>
            <a:ext cx="5501834" cy="4471416"/>
          </a:xfrm>
        </p:spPr>
        <p:txBody>
          <a:bodyPr vert="horz" lIns="91440" tIns="45720" rIns="91440" bIns="45720" rtlCol="0" anchor="ctr">
            <a:normAutofit/>
          </a:bodyPr>
          <a:lstStyle/>
          <a:p>
            <a:pPr marL="0" indent="0">
              <a:buNone/>
            </a:pPr>
            <a:endParaRPr lang="en-US" sz="2200" b="1">
              <a:solidFill>
                <a:schemeClr val="bg1"/>
              </a:solidFill>
              <a:latin typeface="Times New Roman"/>
              <a:cs typeface="Calibri" panose="020F0502020204030204"/>
            </a:endParaRPr>
          </a:p>
          <a:p>
            <a:pPr marL="0" indent="0">
              <a:buNone/>
            </a:pPr>
            <a:endParaRPr lang="en-US" sz="2200" b="1">
              <a:solidFill>
                <a:schemeClr val="bg1"/>
              </a:solidFill>
              <a:latin typeface="Times New Roman"/>
              <a:cs typeface="Calibri" panose="020F0502020204030204"/>
            </a:endParaRPr>
          </a:p>
          <a:p>
            <a:pPr marL="0" indent="0">
              <a:buNone/>
            </a:pPr>
            <a:endParaRPr lang="en-US" sz="2200" b="1">
              <a:solidFill>
                <a:schemeClr val="bg1"/>
              </a:solidFill>
              <a:latin typeface="Times New Roman"/>
              <a:cs typeface="Calibri" panose="020F0502020204030204"/>
            </a:endParaRPr>
          </a:p>
          <a:p>
            <a:pPr marL="0" indent="0">
              <a:buNone/>
            </a:pPr>
            <a:endParaRPr lang="en-US" sz="2200" b="1">
              <a:solidFill>
                <a:schemeClr val="bg1"/>
              </a:solidFill>
              <a:latin typeface="Times New Roman"/>
              <a:cs typeface="Calibri" panose="020F0502020204030204"/>
            </a:endParaRPr>
          </a:p>
          <a:p>
            <a:pPr marL="0" indent="0">
              <a:buNone/>
            </a:pPr>
            <a:endParaRPr lang="en-US" sz="2200" b="1">
              <a:solidFill>
                <a:schemeClr val="bg1"/>
              </a:solidFill>
              <a:latin typeface="Times New Roman"/>
              <a:cs typeface="Calibri" panose="020F0502020204030204"/>
            </a:endParaRPr>
          </a:p>
          <a:p>
            <a:pPr marL="0" indent="0" algn="r">
              <a:buNone/>
            </a:pPr>
            <a:r>
              <a:rPr lang="en-US" sz="3200" b="1" dirty="0">
                <a:solidFill>
                  <a:schemeClr val="bg1"/>
                </a:solidFill>
                <a:latin typeface="Times New Roman"/>
                <a:cs typeface="Calibri" panose="020F0502020204030204"/>
              </a:rPr>
              <a:t>Under the Supervision of </a:t>
            </a:r>
            <a:endParaRPr lang="en-US" sz="3200" dirty="0">
              <a:solidFill>
                <a:schemeClr val="bg1"/>
              </a:solidFill>
              <a:latin typeface="Times New Roman"/>
              <a:cs typeface="Calibri" panose="020F0502020204030204"/>
            </a:endParaRPr>
          </a:p>
          <a:p>
            <a:pPr marL="0" indent="0" algn="r">
              <a:buNone/>
            </a:pPr>
            <a:r>
              <a:rPr lang="en-US" sz="3200" b="1" dirty="0">
                <a:solidFill>
                  <a:schemeClr val="bg1"/>
                </a:solidFill>
                <a:latin typeface="Times New Roman"/>
                <a:cs typeface="Calibri" panose="020F0502020204030204"/>
              </a:rPr>
              <a:t>Dr. B.K. SHARMA SIR</a:t>
            </a:r>
            <a:r>
              <a:rPr lang="en-US" sz="3200" b="1" dirty="0">
                <a:solidFill>
                  <a:schemeClr val="bg1"/>
                </a:solidFill>
                <a:cs typeface="Calibri" panose="020F0502020204030204"/>
              </a:rPr>
              <a:t> </a:t>
            </a:r>
            <a:endParaRPr lang="en-US" sz="3200" dirty="0">
              <a:solidFill>
                <a:schemeClr val="bg1"/>
              </a:solidFill>
              <a:cs typeface="Calibri" panose="020F0502020204030204"/>
            </a:endParaRPr>
          </a:p>
          <a:p>
            <a:endParaRPr lang="en-US" sz="2200">
              <a:solidFill>
                <a:schemeClr val="bg1"/>
              </a:solidFill>
              <a:cs typeface="Calibri" panose="020F0502020204030204"/>
            </a:endParaRPr>
          </a:p>
        </p:txBody>
      </p:sp>
    </p:spTree>
    <p:extLst>
      <p:ext uri="{BB962C8B-B14F-4D97-AF65-F5344CB8AC3E}">
        <p14:creationId xmlns:p14="http://schemas.microsoft.com/office/powerpoint/2010/main" xmlns="" val="4278620268"/>
      </p:ext>
    </p:extLst>
  </p:cSld>
  <p:clrMapOvr>
    <a:overrideClrMapping bg1="dk1" tx1="lt1" bg2="dk2" tx2="lt2" accent1="accent1" accent2="accent2" accent3="accent3" accent4="accent4" accent5="accent5" accent6="accent6" hlink="hlink" folHlink="folHlink"/>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CA9C2C9-C7CB-4EF2-B52A-3C50DCA487C1}"/>
              </a:ext>
            </a:extLst>
          </p:cNvPr>
          <p:cNvSpPr>
            <a:spLocks noGrp="1"/>
          </p:cNvSpPr>
          <p:nvPr>
            <p:ph idx="1"/>
          </p:nvPr>
        </p:nvSpPr>
        <p:spPr>
          <a:xfrm>
            <a:off x="762000" y="956302"/>
            <a:ext cx="5328920" cy="4698636"/>
          </a:xfrm>
        </p:spPr>
        <p:txBody>
          <a:bodyPr vert="horz" lIns="91440" tIns="45720" rIns="91440" bIns="45720" rtlCol="0" anchor="t">
            <a:noAutofit/>
          </a:bodyPr>
          <a:lstStyle/>
          <a:p>
            <a:r>
              <a:rPr lang="en-IN" sz="1800" b="1" dirty="0"/>
              <a:t>Vision based analysis</a:t>
            </a:r>
            <a:endParaRPr lang="en-IN" sz="1800" b="1" dirty="0">
              <a:cs typeface="Calibri"/>
            </a:endParaRPr>
          </a:p>
          <a:p>
            <a:pPr marL="514350" indent="-514350">
              <a:buFont typeface="+mj-lt"/>
              <a:buAutoNum type="arabicPeriod"/>
            </a:pPr>
            <a:r>
              <a:rPr lang="en-IN" sz="1400" b="1" dirty="0"/>
              <a:t>A camara will be needed</a:t>
            </a:r>
            <a:endParaRPr lang="en-IN" sz="1400" b="1" dirty="0">
              <a:cs typeface="Calibri"/>
            </a:endParaRPr>
          </a:p>
          <a:p>
            <a:pPr marL="514350" indent="-514350">
              <a:buFont typeface="+mj-lt"/>
              <a:buAutoNum type="arabicPeriod"/>
            </a:pPr>
            <a:r>
              <a:rPr lang="en-IN" sz="1400" b="1" dirty="0"/>
              <a:t>Appropriate coding and software </a:t>
            </a:r>
            <a:r>
              <a:rPr lang="en-IN" sz="1400" b="1" err="1"/>
              <a:t>devlopment</a:t>
            </a:r>
            <a:endParaRPr lang="en-IN" sz="1400" b="1" dirty="0">
              <a:cs typeface="Calibri"/>
            </a:endParaRPr>
          </a:p>
          <a:p>
            <a:pPr marL="514350" indent="-514350">
              <a:buFont typeface="+mj-lt"/>
              <a:buAutoNum type="arabicPeriod"/>
            </a:pPr>
            <a:r>
              <a:rPr lang="en-IN" sz="1400" b="1" i="0" dirty="0">
                <a:effectLst/>
              </a:rPr>
              <a:t>Process in a simpler and faster way</a:t>
            </a:r>
            <a:r>
              <a:rPr lang="en-IN" sz="1400" b="0" i="0" dirty="0">
                <a:effectLst/>
              </a:rPr>
              <a:t>: it allows the clients and industries to check. Also, it gives them access to their products. It’s possible thanks to the existence of Computer Vision in fast computers.</a:t>
            </a:r>
            <a:endParaRPr lang="en-IN" sz="1400" b="0" i="0" dirty="0">
              <a:effectLst/>
              <a:cs typeface="Calibri"/>
            </a:endParaRPr>
          </a:p>
          <a:p>
            <a:pPr marL="514350" indent="-514350">
              <a:buFont typeface="+mj-lt"/>
              <a:buAutoNum type="arabicPeriod"/>
            </a:pPr>
            <a:r>
              <a:rPr lang="en-IN" sz="1400" b="1" i="0" dirty="0">
                <a:effectLst/>
              </a:rPr>
              <a:t>Reliability</a:t>
            </a:r>
            <a:r>
              <a:rPr lang="en-IN" sz="1400" b="0" i="0" dirty="0">
                <a:effectLst/>
              </a:rPr>
              <a:t>: computers and cameras don’t have the human factor of tiredness, which is eliminated in them. The efficiency is usually the same, it doesn’t depend on external factors such as illness or sentimental status.</a:t>
            </a:r>
            <a:endParaRPr lang="en-IN" sz="1400" b="0" i="0" dirty="0">
              <a:effectLst/>
              <a:cs typeface="Calibri"/>
            </a:endParaRPr>
          </a:p>
          <a:p>
            <a:pPr marL="514350" indent="-514350">
              <a:buFont typeface="+mj-lt"/>
              <a:buAutoNum type="arabicPeriod"/>
            </a:pPr>
            <a:r>
              <a:rPr lang="en-IN" sz="1400" b="1" i="0" dirty="0">
                <a:effectLst/>
              </a:rPr>
              <a:t>Accuracy</a:t>
            </a:r>
            <a:r>
              <a:rPr lang="en-IN" sz="1400" b="0" i="0" dirty="0">
                <a:effectLst/>
              </a:rPr>
              <a:t>: the precision of Computer Imagining, and Computer Vision will ensure a better accuracy on the final product.</a:t>
            </a:r>
            <a:endParaRPr lang="en-IN" sz="1400" b="0" i="0" dirty="0">
              <a:effectLst/>
              <a:cs typeface="Calibri"/>
            </a:endParaRPr>
          </a:p>
          <a:p>
            <a:pPr marL="514350" indent="-514350">
              <a:buFont typeface="+mj-lt"/>
              <a:buAutoNum type="arabicPeriod"/>
            </a:pPr>
            <a:r>
              <a:rPr lang="en-IN" sz="1400" b="1" i="0" dirty="0">
                <a:effectLst/>
              </a:rPr>
              <a:t>A wide range of use</a:t>
            </a:r>
            <a:r>
              <a:rPr lang="en-IN" sz="1400" b="0" i="0" dirty="0">
                <a:effectLst/>
              </a:rPr>
              <a:t>: We can see the same computer system in several different fields and activities. Also, in factories with warehouse tracking and shipping of supplies, and in the medical industry through scanned images, among other multiple options.</a:t>
            </a:r>
            <a:endParaRPr lang="en-IN" sz="1400" b="0" i="0" dirty="0">
              <a:effectLst/>
              <a:cs typeface="Calibri"/>
            </a:endParaRPr>
          </a:p>
          <a:p>
            <a:pPr marL="514350" indent="-514350">
              <a:buFont typeface="+mj-lt"/>
              <a:buAutoNum type="arabicPeriod"/>
            </a:pPr>
            <a:r>
              <a:rPr lang="en-IN" sz="1400" b="1" i="0" dirty="0">
                <a:effectLst/>
              </a:rPr>
              <a:t>The reduction of costs</a:t>
            </a:r>
            <a:r>
              <a:rPr lang="en-IN" sz="1400" b="0" i="0" dirty="0">
                <a:effectLst/>
              </a:rPr>
              <a:t>: time and error rate are reduced in the process of Computer Imagining</a:t>
            </a:r>
            <a:r>
              <a:rPr lang="en-IN" sz="1400" b="0" i="0" dirty="0">
                <a:effectLst/>
                <a:latin typeface="Calibri"/>
                <a:cs typeface="Calibri"/>
              </a:rPr>
              <a:t>. It reduces the cost of hire and train special staff to do the activities that computers will do as hundreds of workers.</a:t>
            </a:r>
            <a:endParaRPr lang="en-IN" sz="1400" b="1" dirty="0">
              <a:latin typeface="Calibri"/>
              <a:cs typeface="Calibri"/>
            </a:endParaRPr>
          </a:p>
          <a:p>
            <a:endParaRPr lang="en-IN" sz="1400" dirty="0">
              <a:cs typeface="Calibri"/>
            </a:endParaRPr>
          </a:p>
        </p:txBody>
      </p:sp>
      <p:sp>
        <p:nvSpPr>
          <p:cNvPr id="8" name="Freeform: Shape 7">
            <a:extLst>
              <a:ext uri="{FF2B5EF4-FFF2-40B4-BE49-F238E27FC236}">
                <a16:creationId xmlns:a16="http://schemas.microsoft.com/office/drawing/2014/main" xmlns="" id="{CF62D2A7-8207-488C-9F46-316BA81A16C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 name="Picture 3" descr="A picture containing indoor, table, small, sitting&#10;&#10;Description automatically generated">
            <a:extLst>
              <a:ext uri="{FF2B5EF4-FFF2-40B4-BE49-F238E27FC236}">
                <a16:creationId xmlns:a16="http://schemas.microsoft.com/office/drawing/2014/main" xmlns="" id="{59B204F6-934C-4F3A-8272-19A23F24C5F0}"/>
              </a:ext>
            </a:extLst>
          </p:cNvPr>
          <p:cNvPicPr>
            <a:picLocks noChangeAspect="1"/>
          </p:cNvPicPr>
          <p:nvPr/>
        </p:nvPicPr>
        <p:blipFill rotWithShape="1">
          <a:blip r:embed="rId2" cstate="print"/>
          <a:srcRect l="18529" r="17237" b="2"/>
          <a:stretch/>
        </p:blipFill>
        <p:spPr>
          <a:xfrm>
            <a:off x="6750141" y="-2"/>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Tree>
    <p:extLst>
      <p:ext uri="{BB962C8B-B14F-4D97-AF65-F5344CB8AC3E}">
        <p14:creationId xmlns:p14="http://schemas.microsoft.com/office/powerpoint/2010/main" xmlns="" val="27134856"/>
      </p:ext>
    </p:extLst>
  </p:cSld>
  <p:clrMapOvr>
    <a:overrideClrMapping bg1="dk1" tx1="lt1" bg2="dk2" tx2="lt2" accent1="accent1" accent2="accent2" accent3="accent3" accent4="accent4" accent5="accent5" accent6="accent6" hlink="hlink" folHlink="folHlink"/>
  </p:clrMapOvr>
  <p:transition>
    <p:pull dir="ld"/>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A7AE9375-4664-4DB2-922D-2782A6E439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xmlns="" id="{AF76B611-E86D-443C-9C26-87852513D030}"/>
              </a:ext>
            </a:extLst>
          </p:cNvPr>
          <p:cNvSpPr>
            <a:spLocks noGrp="1"/>
          </p:cNvSpPr>
          <p:nvPr>
            <p:ph type="title"/>
          </p:nvPr>
        </p:nvSpPr>
        <p:spPr>
          <a:xfrm>
            <a:off x="838200" y="669925"/>
            <a:ext cx="4508946" cy="1325563"/>
          </a:xfrm>
        </p:spPr>
        <p:txBody>
          <a:bodyPr anchor="b">
            <a:normAutofit/>
          </a:bodyPr>
          <a:lstStyle/>
          <a:p>
            <a:pPr algn="r"/>
            <a:r>
              <a:rPr lang="en-IN" sz="3700" dirty="0">
                <a:solidFill>
                  <a:schemeClr val="bg1"/>
                </a:solidFill>
              </a:rPr>
              <a:t>Choosing appropriate input technique</a:t>
            </a:r>
          </a:p>
        </p:txBody>
      </p:sp>
      <p:cxnSp>
        <p:nvCxnSpPr>
          <p:cNvPr id="10" name="Straight Connector 9">
            <a:extLst>
              <a:ext uri="{FF2B5EF4-FFF2-40B4-BE49-F238E27FC236}">
                <a16:creationId xmlns:a16="http://schemas.microsoft.com/office/drawing/2014/main" xmlns="" id="{EE504C98-6397-41C1-A8D8-2D9C4ED307E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6B585951-AD1E-4B34-96C5-553DAA04B562}"/>
              </a:ext>
            </a:extLst>
          </p:cNvPr>
          <p:cNvSpPr>
            <a:spLocks noGrp="1"/>
          </p:cNvSpPr>
          <p:nvPr>
            <p:ph idx="1"/>
          </p:nvPr>
        </p:nvSpPr>
        <p:spPr>
          <a:xfrm>
            <a:off x="1392667" y="2398957"/>
            <a:ext cx="9406666" cy="3526144"/>
          </a:xfrm>
        </p:spPr>
        <p:txBody>
          <a:bodyPr vert="horz" lIns="91440" tIns="45720" rIns="91440" bIns="45720" rtlCol="0" anchor="t">
            <a:noAutofit/>
          </a:bodyPr>
          <a:lstStyle/>
          <a:p>
            <a:r>
              <a:rPr lang="en-US" sz="2400" b="1" dirty="0">
                <a:solidFill>
                  <a:schemeClr val="bg1"/>
                </a:solidFill>
                <a:latin typeface="Times New Roman"/>
                <a:ea typeface="Times New Roman" panose="02020603050405020304" pitchFamily="18" charset="0"/>
                <a:cs typeface="Times New Roman"/>
              </a:rPr>
              <a:t>data glove-</a:t>
            </a:r>
            <a:r>
              <a:rPr lang="en-US" sz="2400" dirty="0">
                <a:solidFill>
                  <a:schemeClr val="bg1"/>
                </a:solidFill>
                <a:latin typeface="Times New Roman"/>
                <a:ea typeface="Times New Roman" panose="02020603050405020304" pitchFamily="18" charset="0"/>
                <a:cs typeface="Times New Roman"/>
              </a:rPr>
              <a:t>there are few disadvantages like difficulty in calibration, reduction in range of motion and comfort, noise in inexpensive system, expensiveness of accurate system. Moreover </a:t>
            </a:r>
            <a:r>
              <a:rPr lang="en-US" sz="2400" dirty="0" err="1">
                <a:solidFill>
                  <a:schemeClr val="bg1"/>
                </a:solidFill>
                <a:latin typeface="Times New Roman"/>
                <a:ea typeface="Times New Roman" panose="02020603050405020304" pitchFamily="18" charset="0"/>
                <a:cs typeface="Times New Roman"/>
              </a:rPr>
              <a:t>it‟s</a:t>
            </a:r>
            <a:r>
              <a:rPr lang="en-US" sz="2400" dirty="0">
                <a:solidFill>
                  <a:schemeClr val="bg1"/>
                </a:solidFill>
                <a:latin typeface="Times New Roman"/>
                <a:ea typeface="Times New Roman" panose="02020603050405020304" pitchFamily="18" charset="0"/>
                <a:cs typeface="Times New Roman"/>
              </a:rPr>
              <a:t> compulsory for user to wear cumbersome device.</a:t>
            </a:r>
            <a:endParaRPr lang="en-IN" sz="2400" dirty="0">
              <a:solidFill>
                <a:schemeClr val="bg1"/>
              </a:solidFill>
              <a:latin typeface="Times New Roman"/>
              <a:ea typeface="Times New Roman" panose="02020603050405020304" pitchFamily="18" charset="0"/>
              <a:cs typeface="Times New Roman"/>
            </a:endParaRPr>
          </a:p>
          <a:p>
            <a:r>
              <a:rPr lang="en-US" sz="2400" b="1" dirty="0">
                <a:solidFill>
                  <a:schemeClr val="bg1"/>
                </a:solidFill>
                <a:latin typeface="Times New Roman"/>
                <a:ea typeface="Times New Roman" panose="02020603050405020304" pitchFamily="18" charset="0"/>
                <a:cs typeface="Times New Roman"/>
              </a:rPr>
              <a:t>tracker-based</a:t>
            </a:r>
            <a:r>
              <a:rPr lang="en-US" sz="2400" b="1" spc="-90" dirty="0">
                <a:solidFill>
                  <a:schemeClr val="bg1"/>
                </a:solidFill>
                <a:latin typeface="Times New Roman"/>
                <a:ea typeface="Times New Roman" panose="02020603050405020304" pitchFamily="18" charset="0"/>
                <a:cs typeface="Times New Roman"/>
              </a:rPr>
              <a:t> </a:t>
            </a:r>
            <a:r>
              <a:rPr lang="en-US" sz="2400" b="1" dirty="0">
                <a:solidFill>
                  <a:schemeClr val="bg1"/>
                </a:solidFill>
                <a:latin typeface="Times New Roman"/>
                <a:ea typeface="Times New Roman" panose="02020603050405020304" pitchFamily="18" charset="0"/>
                <a:cs typeface="Times New Roman"/>
              </a:rPr>
              <a:t>systems-</a:t>
            </a:r>
            <a:r>
              <a:rPr lang="en-US" sz="2400" dirty="0">
                <a:solidFill>
                  <a:schemeClr val="bg1"/>
                </a:solidFill>
                <a:latin typeface="Times New Roman"/>
                <a:ea typeface="Times New Roman" panose="02020603050405020304" pitchFamily="18" charset="0"/>
                <a:cs typeface="Times New Roman"/>
              </a:rPr>
              <a:t>This detracts from the immerse nature of a virtual environment by requiring the user to put on an unnatural device that cannot easily be ignored, and which often requires significant effort to put on and calibrate. Even optical systems with markers applied to the body suffer from these shortcomings, albeit not as severely.</a:t>
            </a:r>
          </a:p>
          <a:p>
            <a:r>
              <a:rPr lang="en-US" sz="2400" b="1" dirty="0">
                <a:solidFill>
                  <a:schemeClr val="bg1"/>
                </a:solidFill>
                <a:latin typeface="Times New Roman"/>
                <a:ea typeface="Times New Roman" panose="02020603050405020304" pitchFamily="18" charset="0"/>
                <a:cs typeface="Times New Roman"/>
              </a:rPr>
              <a:t>Camera-</a:t>
            </a:r>
            <a:r>
              <a:rPr lang="en-US" sz="2400" dirty="0">
                <a:solidFill>
                  <a:schemeClr val="bg1"/>
                </a:solidFill>
                <a:latin typeface="Times New Roman"/>
                <a:ea typeface="Times New Roman" panose="02020603050405020304" pitchFamily="18" charset="0"/>
                <a:cs typeface="Times New Roman"/>
              </a:rPr>
              <a:t>cost </a:t>
            </a:r>
            <a:r>
              <a:rPr lang="en-US" sz="2400" dirty="0" err="1">
                <a:solidFill>
                  <a:schemeClr val="bg1"/>
                </a:solidFill>
                <a:latin typeface="Times New Roman"/>
                <a:ea typeface="Times New Roman" panose="02020603050405020304" pitchFamily="18" charset="0"/>
                <a:cs typeface="Times New Roman"/>
              </a:rPr>
              <a:t>efficient,no</a:t>
            </a:r>
            <a:r>
              <a:rPr lang="en-US" sz="2400" dirty="0">
                <a:solidFill>
                  <a:schemeClr val="bg1"/>
                </a:solidFill>
                <a:latin typeface="Times New Roman"/>
                <a:ea typeface="Times New Roman" panose="02020603050405020304" pitchFamily="18" charset="0"/>
                <a:cs typeface="Times New Roman"/>
              </a:rPr>
              <a:t> need of </a:t>
            </a:r>
            <a:r>
              <a:rPr lang="en-US" sz="2400" dirty="0" err="1">
                <a:solidFill>
                  <a:schemeClr val="bg1"/>
                </a:solidFill>
                <a:latin typeface="Times New Roman"/>
                <a:ea typeface="Times New Roman" panose="02020603050405020304" pitchFamily="18" charset="0"/>
                <a:cs typeface="Times New Roman"/>
              </a:rPr>
              <a:t>caliberation</a:t>
            </a:r>
            <a:r>
              <a:rPr lang="en-US" sz="2400" dirty="0">
                <a:solidFill>
                  <a:schemeClr val="bg1"/>
                </a:solidFill>
                <a:latin typeface="Times New Roman"/>
                <a:ea typeface="Times New Roman" panose="02020603050405020304" pitchFamily="18" charset="0"/>
                <a:cs typeface="Times New Roman"/>
              </a:rPr>
              <a:t>, popularity led to accessibility ,no wearable needed no training needed to use</a:t>
            </a:r>
          </a:p>
          <a:p>
            <a:endParaRPr lang="en-IN" sz="2000">
              <a:solidFill>
                <a:schemeClr val="bg1"/>
              </a:solidFill>
            </a:endParaRPr>
          </a:p>
        </p:txBody>
      </p:sp>
      <p:sp>
        <p:nvSpPr>
          <p:cNvPr id="12" name="Rectangle 11">
            <a:extLst>
              <a:ext uri="{FF2B5EF4-FFF2-40B4-BE49-F238E27FC236}">
                <a16:creationId xmlns:a16="http://schemas.microsoft.com/office/drawing/2014/main" xmlns="" id="{9DD005C1-8C51-42D6-9BEE-B9B83849743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522283999"/>
      </p:ext>
    </p:extLst>
  </p:cSld>
  <p:clrMapOvr>
    <a:masterClrMapping/>
  </p:clrMapOvr>
  <p:transition>
    <p:circl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B0792D4F-247E-46FE-85FC-881DEFA41D9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228554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xmlns="" id="{608C392E-2FCB-4A13-9EF6-9A4CBA9D561B}"/>
              </a:ext>
            </a:extLst>
          </p:cNvPr>
          <p:cNvSpPr>
            <a:spLocks noGrp="1"/>
          </p:cNvSpPr>
          <p:nvPr>
            <p:ph type="title"/>
          </p:nvPr>
        </p:nvSpPr>
        <p:spPr>
          <a:xfrm>
            <a:off x="795142" y="479990"/>
            <a:ext cx="3605406" cy="1325563"/>
          </a:xfrm>
        </p:spPr>
        <p:txBody>
          <a:bodyPr>
            <a:normAutofit/>
          </a:bodyPr>
          <a:lstStyle/>
          <a:p>
            <a:pPr algn="r"/>
            <a:r>
              <a:rPr lang="en-IN" sz="2400" dirty="0" err="1">
                <a:solidFill>
                  <a:schemeClr val="bg1"/>
                </a:solidFill>
                <a:cs typeface="Calibri Light"/>
              </a:rPr>
              <a:t>Keras</a:t>
            </a:r>
            <a:r>
              <a:rPr lang="en-IN" sz="2400" dirty="0">
                <a:solidFill>
                  <a:schemeClr val="bg1"/>
                </a:solidFill>
                <a:cs typeface="Calibri Light"/>
              </a:rPr>
              <a:t> vs </a:t>
            </a:r>
            <a:r>
              <a:rPr lang="en-IN" sz="2400" dirty="0" err="1">
                <a:solidFill>
                  <a:schemeClr val="bg1"/>
                </a:solidFill>
                <a:cs typeface="Calibri Light"/>
              </a:rPr>
              <a:t>tensorflow</a:t>
            </a:r>
            <a:r>
              <a:rPr lang="en-IN" sz="2400" dirty="0">
                <a:solidFill>
                  <a:schemeClr val="bg1"/>
                </a:solidFill>
                <a:cs typeface="Calibri Light"/>
              </a:rPr>
              <a:t> vs </a:t>
            </a:r>
            <a:r>
              <a:rPr lang="en-IN" sz="2400" dirty="0" err="1">
                <a:solidFill>
                  <a:schemeClr val="bg1"/>
                </a:solidFill>
                <a:cs typeface="Calibri Light"/>
              </a:rPr>
              <a:t>pytorch</a:t>
            </a:r>
            <a:endParaRPr lang="en-IN" sz="2400" dirty="0" err="1">
              <a:solidFill>
                <a:schemeClr val="bg1"/>
              </a:solidFill>
            </a:endParaRPr>
          </a:p>
        </p:txBody>
      </p:sp>
      <p:cxnSp>
        <p:nvCxnSpPr>
          <p:cNvPr id="16" name="Straight Connector 15">
            <a:extLst>
              <a:ext uri="{FF2B5EF4-FFF2-40B4-BE49-F238E27FC236}">
                <a16:creationId xmlns:a16="http://schemas.microsoft.com/office/drawing/2014/main" xmlns="" id="{CE272F12-AF86-441A-BC1B-C014BBBF85B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4639665" y="685571"/>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10">
            <a:extLst>
              <a:ext uri="{FF2B5EF4-FFF2-40B4-BE49-F238E27FC236}">
                <a16:creationId xmlns:a16="http://schemas.microsoft.com/office/drawing/2014/main" xmlns="" id="{7E91D31F-EB3D-46F7-8FE5-E526E9C9BAFE}"/>
              </a:ext>
            </a:extLst>
          </p:cNvPr>
          <p:cNvSpPr>
            <a:spLocks noGrp="1"/>
          </p:cNvSpPr>
          <p:nvPr>
            <p:ph idx="1"/>
          </p:nvPr>
        </p:nvSpPr>
        <p:spPr>
          <a:xfrm>
            <a:off x="4878783" y="411881"/>
            <a:ext cx="6512265" cy="1461780"/>
          </a:xfrm>
        </p:spPr>
        <p:txBody>
          <a:bodyPr anchor="ctr">
            <a:normAutofit/>
          </a:bodyPr>
          <a:lstStyle/>
          <a:p>
            <a:pPr marL="0" indent="0">
              <a:buNone/>
            </a:pPr>
            <a:r>
              <a:rPr lang="en-US" sz="2000" b="1" err="1">
                <a:solidFill>
                  <a:schemeClr val="bg1"/>
                </a:solidFill>
                <a:cs typeface="Calibri"/>
              </a:rPr>
              <a:t>comparision</a:t>
            </a:r>
            <a:endParaRPr lang="en-US" sz="2000" b="1">
              <a:solidFill>
                <a:schemeClr val="bg1"/>
              </a:solidFill>
              <a:cs typeface="Calibri"/>
            </a:endParaRPr>
          </a:p>
        </p:txBody>
      </p:sp>
      <p:sp>
        <p:nvSpPr>
          <p:cNvPr id="6" name="TextBox 5">
            <a:extLst>
              <a:ext uri="{FF2B5EF4-FFF2-40B4-BE49-F238E27FC236}">
                <a16:creationId xmlns:a16="http://schemas.microsoft.com/office/drawing/2014/main" xmlns="" id="{CB3A3535-EE25-4CC8-B3F0-812CE774666D}"/>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graphicFrame>
        <p:nvGraphicFramePr>
          <p:cNvPr id="9" name="Content Placeholder 4">
            <a:extLst>
              <a:ext uri="{FF2B5EF4-FFF2-40B4-BE49-F238E27FC236}">
                <a16:creationId xmlns:a16="http://schemas.microsoft.com/office/drawing/2014/main" xmlns="" id="{3A6FF525-B691-47E1-85EA-1EDC476FC971}"/>
              </a:ext>
            </a:extLst>
          </p:cNvPr>
          <p:cNvGraphicFramePr>
            <a:graphicFrameLocks/>
          </p:cNvGraphicFramePr>
          <p:nvPr>
            <p:extLst>
              <p:ext uri="{D42A27DB-BD31-4B8C-83A1-F6EECF244321}">
                <p14:modId xmlns:p14="http://schemas.microsoft.com/office/powerpoint/2010/main" xmlns="" val="2118471929"/>
              </p:ext>
            </p:extLst>
          </p:nvPr>
        </p:nvGraphicFramePr>
        <p:xfrm>
          <a:off x="790754" y="2587924"/>
          <a:ext cx="10595913" cy="4079870"/>
        </p:xfrm>
        <a:graphic>
          <a:graphicData uri="http://schemas.openxmlformats.org/drawingml/2006/table">
            <a:tbl>
              <a:tblPr firstRow="1" firstCol="1" bandRow="1">
                <a:tableStyleId>{8799B23B-EC83-4686-B30A-512413B5E67A}</a:tableStyleId>
              </a:tblPr>
              <a:tblGrid>
                <a:gridCol w="1291399">
                  <a:extLst>
                    <a:ext uri="{9D8B030D-6E8A-4147-A177-3AD203B41FA5}">
                      <a16:colId xmlns:a16="http://schemas.microsoft.com/office/drawing/2014/main" xmlns="" val="1983791051"/>
                    </a:ext>
                  </a:extLst>
                </a:gridCol>
                <a:gridCol w="2951650">
                  <a:extLst>
                    <a:ext uri="{9D8B030D-6E8A-4147-A177-3AD203B41FA5}">
                      <a16:colId xmlns:a16="http://schemas.microsoft.com/office/drawing/2014/main" xmlns="" val="890149515"/>
                    </a:ext>
                  </a:extLst>
                </a:gridCol>
                <a:gridCol w="3248571">
                  <a:extLst>
                    <a:ext uri="{9D8B030D-6E8A-4147-A177-3AD203B41FA5}">
                      <a16:colId xmlns:a16="http://schemas.microsoft.com/office/drawing/2014/main" xmlns="" val="2524866975"/>
                    </a:ext>
                  </a:extLst>
                </a:gridCol>
                <a:gridCol w="3104293">
                  <a:extLst>
                    <a:ext uri="{9D8B030D-6E8A-4147-A177-3AD203B41FA5}">
                      <a16:colId xmlns:a16="http://schemas.microsoft.com/office/drawing/2014/main" xmlns="" val="188679276"/>
                    </a:ext>
                  </a:extLst>
                </a:gridCol>
              </a:tblGrid>
              <a:tr h="303461">
                <a:tc>
                  <a:txBody>
                    <a:bodyPr/>
                    <a:lstStyle/>
                    <a:p>
                      <a:pPr algn="l"/>
                      <a:r>
                        <a:rPr lang="en-US" sz="1600">
                          <a:effectLst/>
                        </a:rPr>
                        <a:t> </a:t>
                      </a:r>
                      <a:endParaRPr lang="en-US" sz="2400">
                        <a:effectLst/>
                      </a:endParaRPr>
                    </a:p>
                  </a:txBody>
                  <a:tcPr marL="90331" marR="90331" marT="0" marB="0"/>
                </a:tc>
                <a:tc>
                  <a:txBody>
                    <a:bodyPr/>
                    <a:lstStyle/>
                    <a:p>
                      <a:pPr algn="l"/>
                      <a:r>
                        <a:rPr lang="en-US" sz="1600">
                          <a:effectLst/>
                        </a:rPr>
                        <a:t>Keras </a:t>
                      </a:r>
                      <a:endParaRPr lang="en-US" sz="2400">
                        <a:effectLst/>
                      </a:endParaRPr>
                    </a:p>
                  </a:txBody>
                  <a:tcPr marL="90331" marR="90331" marT="0" marB="0"/>
                </a:tc>
                <a:tc>
                  <a:txBody>
                    <a:bodyPr/>
                    <a:lstStyle/>
                    <a:p>
                      <a:pPr algn="l"/>
                      <a:r>
                        <a:rPr lang="en-US" sz="1600">
                          <a:effectLst/>
                        </a:rPr>
                        <a:t>Tensorflow </a:t>
                      </a:r>
                      <a:endParaRPr lang="en-US" sz="2400">
                        <a:effectLst/>
                      </a:endParaRPr>
                    </a:p>
                  </a:txBody>
                  <a:tcPr marL="90331" marR="90331" marT="0" marB="0"/>
                </a:tc>
                <a:tc>
                  <a:txBody>
                    <a:bodyPr/>
                    <a:lstStyle/>
                    <a:p>
                      <a:pPr algn="l"/>
                      <a:r>
                        <a:rPr lang="en-US" sz="1600">
                          <a:effectLst/>
                        </a:rPr>
                        <a:t>pytorch</a:t>
                      </a:r>
                      <a:endParaRPr lang="en-US" sz="2400">
                        <a:effectLst/>
                      </a:endParaRPr>
                    </a:p>
                  </a:txBody>
                  <a:tcPr marL="90331" marR="90331" marT="0" marB="0"/>
                </a:tc>
                <a:extLst>
                  <a:ext uri="{0D108BD9-81ED-4DB2-BD59-A6C34878D82A}">
                    <a16:rowId xmlns:a16="http://schemas.microsoft.com/office/drawing/2014/main" xmlns="" val="3039459921"/>
                  </a:ext>
                </a:extLst>
              </a:tr>
              <a:tr h="1584744">
                <a:tc>
                  <a:txBody>
                    <a:bodyPr/>
                    <a:lstStyle/>
                    <a:p>
                      <a:pPr algn="l"/>
                      <a:r>
                        <a:rPr lang="en-US" sz="1600">
                          <a:effectLst/>
                        </a:rPr>
                        <a:t>overview</a:t>
                      </a:r>
                      <a:endParaRPr lang="en-US" sz="2400">
                        <a:effectLst/>
                      </a:endParaRPr>
                    </a:p>
                  </a:txBody>
                  <a:tcPr marL="90331" marR="90331" marT="0" marB="0"/>
                </a:tc>
                <a:tc>
                  <a:txBody>
                    <a:bodyPr/>
                    <a:lstStyle/>
                    <a:p>
                      <a:pPr algn="l"/>
                      <a:r>
                        <a:rPr lang="en-US" sz="1600">
                          <a:effectLst/>
                        </a:rPr>
                        <a:t>Keras is an open source </a:t>
                      </a:r>
                      <a:r>
                        <a:rPr lang="en-US" sz="1600" u="none" strike="noStrike">
                          <a:effectLst/>
                          <a:hlinkClick r:id="rId2"/>
                        </a:rPr>
                        <a:t>neural network</a:t>
                      </a:r>
                      <a:r>
                        <a:rPr lang="en-US" sz="1600">
                          <a:effectLst/>
                        </a:rPr>
                        <a:t> library. It is designed to enable fast experimentation with deep neural networks.</a:t>
                      </a:r>
                      <a:endParaRPr lang="en-US" sz="2400">
                        <a:effectLst/>
                      </a:endParaRPr>
                    </a:p>
                  </a:txBody>
                  <a:tcPr marL="90331" marR="90331" marT="0" marB="0"/>
                </a:tc>
                <a:tc>
                  <a:txBody>
                    <a:bodyPr/>
                    <a:lstStyle/>
                    <a:p>
                      <a:pPr algn="l"/>
                      <a:r>
                        <a:rPr lang="en-US" sz="1600" u="none" strike="noStrike">
                          <a:effectLst/>
                          <a:hlinkClick r:id="rId3"/>
                        </a:rPr>
                        <a:t>TensorFlow</a:t>
                      </a:r>
                      <a:r>
                        <a:rPr lang="en-US" sz="1600">
                          <a:effectLst/>
                        </a:rPr>
                        <a:t> is an library for dataflow programming across a range of tasks. It is a symbolic math library that is used for machine learning applications like neural networks.</a:t>
                      </a:r>
                      <a:endParaRPr lang="en-US" sz="2400">
                        <a:effectLst/>
                      </a:endParaRPr>
                    </a:p>
                  </a:txBody>
                  <a:tcPr marL="90331" marR="90331" marT="0" marB="0"/>
                </a:tc>
                <a:tc>
                  <a:txBody>
                    <a:bodyPr/>
                    <a:lstStyle/>
                    <a:p>
                      <a:pPr algn="l"/>
                      <a:r>
                        <a:rPr lang="en-US" sz="1600" u="none" strike="noStrike">
                          <a:effectLst/>
                          <a:hlinkClick r:id="rId4"/>
                        </a:rPr>
                        <a:t>PyTorch</a:t>
                      </a:r>
                      <a:r>
                        <a:rPr lang="en-US" sz="1600">
                          <a:effectLst/>
                        </a:rPr>
                        <a:t> is an open source machine learning library for Python, based on Torch. It is used for applications such as natural language processing </a:t>
                      </a:r>
                      <a:endParaRPr lang="en-US" sz="2400">
                        <a:effectLst/>
                      </a:endParaRPr>
                    </a:p>
                  </a:txBody>
                  <a:tcPr marL="90331" marR="90331" marT="0" marB="0"/>
                </a:tc>
                <a:extLst>
                  <a:ext uri="{0D108BD9-81ED-4DB2-BD59-A6C34878D82A}">
                    <a16:rowId xmlns:a16="http://schemas.microsoft.com/office/drawing/2014/main" xmlns="" val="952168305"/>
                  </a:ext>
                </a:extLst>
              </a:tr>
              <a:tr h="303461">
                <a:tc>
                  <a:txBody>
                    <a:bodyPr/>
                    <a:lstStyle/>
                    <a:p>
                      <a:pPr algn="l"/>
                      <a:r>
                        <a:rPr lang="en-US" sz="1600">
                          <a:effectLst/>
                        </a:rPr>
                        <a:t>API</a:t>
                      </a:r>
                      <a:endParaRPr lang="en-US" sz="2400">
                        <a:effectLst/>
                      </a:endParaRPr>
                    </a:p>
                  </a:txBody>
                  <a:tcPr marL="90331" marR="90331" marT="0" marB="0"/>
                </a:tc>
                <a:tc>
                  <a:txBody>
                    <a:bodyPr/>
                    <a:lstStyle/>
                    <a:p>
                      <a:pPr algn="l"/>
                      <a:r>
                        <a:rPr lang="en-US" sz="1600">
                          <a:effectLst/>
                        </a:rPr>
                        <a:t>High level API</a:t>
                      </a:r>
                      <a:endParaRPr lang="en-US" sz="2400">
                        <a:effectLst/>
                      </a:endParaRPr>
                    </a:p>
                  </a:txBody>
                  <a:tcPr marL="90331" marR="90331" marT="0" marB="0"/>
                </a:tc>
                <a:tc>
                  <a:txBody>
                    <a:bodyPr/>
                    <a:lstStyle/>
                    <a:p>
                      <a:pPr algn="l"/>
                      <a:r>
                        <a:rPr lang="en-US" sz="1600">
                          <a:effectLst/>
                        </a:rPr>
                        <a:t>Both high and low API</a:t>
                      </a:r>
                      <a:endParaRPr lang="en-US" sz="2400">
                        <a:effectLst/>
                      </a:endParaRPr>
                    </a:p>
                  </a:txBody>
                  <a:tcPr marL="90331" marR="90331" marT="0" marB="0"/>
                </a:tc>
                <a:tc>
                  <a:txBody>
                    <a:bodyPr/>
                    <a:lstStyle/>
                    <a:p>
                      <a:pPr algn="l"/>
                      <a:r>
                        <a:rPr lang="en-US" sz="1600">
                          <a:effectLst/>
                        </a:rPr>
                        <a:t>Lower level API</a:t>
                      </a:r>
                      <a:endParaRPr lang="en-US" sz="2400">
                        <a:effectLst/>
                      </a:endParaRPr>
                    </a:p>
                  </a:txBody>
                  <a:tcPr marL="90331" marR="90331" marT="0" marB="0"/>
                </a:tc>
                <a:extLst>
                  <a:ext uri="{0D108BD9-81ED-4DB2-BD59-A6C34878D82A}">
                    <a16:rowId xmlns:a16="http://schemas.microsoft.com/office/drawing/2014/main" xmlns="" val="3361297659"/>
                  </a:ext>
                </a:extLst>
              </a:tr>
              <a:tr h="303461">
                <a:tc>
                  <a:txBody>
                    <a:bodyPr/>
                    <a:lstStyle/>
                    <a:p>
                      <a:pPr algn="l"/>
                      <a:r>
                        <a:rPr lang="en-US" sz="1600">
                          <a:effectLst/>
                        </a:rPr>
                        <a:t>speed</a:t>
                      </a:r>
                      <a:endParaRPr lang="en-US" sz="2400">
                        <a:effectLst/>
                      </a:endParaRPr>
                    </a:p>
                  </a:txBody>
                  <a:tcPr marL="90331" marR="90331" marT="0" marB="0"/>
                </a:tc>
                <a:tc>
                  <a:txBody>
                    <a:bodyPr/>
                    <a:lstStyle/>
                    <a:p>
                      <a:pPr algn="l"/>
                      <a:r>
                        <a:rPr lang="en-US" sz="1600">
                          <a:effectLst/>
                        </a:rPr>
                        <a:t>Slow speed</a:t>
                      </a:r>
                      <a:endParaRPr lang="en-US" sz="2400">
                        <a:effectLst/>
                      </a:endParaRPr>
                    </a:p>
                  </a:txBody>
                  <a:tcPr marL="90331" marR="90331" marT="0" marB="0"/>
                </a:tc>
                <a:tc>
                  <a:txBody>
                    <a:bodyPr/>
                    <a:lstStyle/>
                    <a:p>
                      <a:pPr algn="l"/>
                      <a:r>
                        <a:rPr lang="en-US" sz="1600">
                          <a:effectLst/>
                        </a:rPr>
                        <a:t>High speed </a:t>
                      </a:r>
                      <a:endParaRPr lang="en-US" sz="2400">
                        <a:effectLst/>
                      </a:endParaRPr>
                    </a:p>
                  </a:txBody>
                  <a:tcPr marL="90331" marR="90331" marT="0" marB="0"/>
                </a:tc>
                <a:tc>
                  <a:txBody>
                    <a:bodyPr/>
                    <a:lstStyle/>
                    <a:p>
                      <a:pPr algn="l"/>
                      <a:r>
                        <a:rPr lang="en-US" sz="1600">
                          <a:effectLst/>
                        </a:rPr>
                        <a:t>High speed</a:t>
                      </a:r>
                      <a:endParaRPr lang="en-US" sz="2400">
                        <a:effectLst/>
                      </a:endParaRPr>
                    </a:p>
                  </a:txBody>
                  <a:tcPr marL="90331" marR="90331" marT="0" marB="0"/>
                </a:tc>
                <a:extLst>
                  <a:ext uri="{0D108BD9-81ED-4DB2-BD59-A6C34878D82A}">
                    <a16:rowId xmlns:a16="http://schemas.microsoft.com/office/drawing/2014/main" xmlns="" val="2971141668"/>
                  </a:ext>
                </a:extLst>
              </a:tr>
              <a:tr h="303461">
                <a:tc>
                  <a:txBody>
                    <a:bodyPr/>
                    <a:lstStyle/>
                    <a:p>
                      <a:pPr algn="l"/>
                      <a:r>
                        <a:rPr lang="en-US" sz="1600">
                          <a:effectLst/>
                        </a:rPr>
                        <a:t> </a:t>
                      </a:r>
                      <a:endParaRPr lang="en-US" sz="2400">
                        <a:effectLst/>
                      </a:endParaRPr>
                    </a:p>
                  </a:txBody>
                  <a:tcPr marL="90331" marR="90331" marT="0" marB="0"/>
                </a:tc>
                <a:tc>
                  <a:txBody>
                    <a:bodyPr/>
                    <a:lstStyle/>
                    <a:p>
                      <a:pPr algn="l"/>
                      <a:r>
                        <a:rPr lang="en-US" sz="1600">
                          <a:effectLst/>
                        </a:rPr>
                        <a:t>Simple readable and concise</a:t>
                      </a:r>
                      <a:endParaRPr lang="en-US" sz="2400">
                        <a:effectLst/>
                      </a:endParaRPr>
                    </a:p>
                  </a:txBody>
                  <a:tcPr marL="90331" marR="90331" marT="0" marB="0"/>
                </a:tc>
                <a:tc>
                  <a:txBody>
                    <a:bodyPr/>
                    <a:lstStyle/>
                    <a:p>
                      <a:pPr algn="l"/>
                      <a:r>
                        <a:rPr lang="en-US" sz="1600">
                          <a:effectLst/>
                        </a:rPr>
                        <a:t>Complex and readability</a:t>
                      </a:r>
                      <a:endParaRPr lang="en-US" sz="2400">
                        <a:effectLst/>
                      </a:endParaRPr>
                    </a:p>
                  </a:txBody>
                  <a:tcPr marL="90331" marR="90331" marT="0" marB="0"/>
                </a:tc>
                <a:tc>
                  <a:txBody>
                    <a:bodyPr/>
                    <a:lstStyle/>
                    <a:p>
                      <a:pPr algn="l"/>
                      <a:r>
                        <a:rPr lang="en-US" sz="1600">
                          <a:effectLst/>
                        </a:rPr>
                        <a:t> Complex</a:t>
                      </a:r>
                      <a:endParaRPr lang="en-US" sz="2400">
                        <a:effectLst/>
                      </a:endParaRPr>
                    </a:p>
                  </a:txBody>
                  <a:tcPr marL="90331" marR="90331" marT="0" marB="0"/>
                </a:tc>
                <a:extLst>
                  <a:ext uri="{0D108BD9-81ED-4DB2-BD59-A6C34878D82A}">
                    <a16:rowId xmlns:a16="http://schemas.microsoft.com/office/drawing/2014/main" xmlns="" val="3671734415"/>
                  </a:ext>
                </a:extLst>
              </a:tr>
              <a:tr h="488910">
                <a:tc>
                  <a:txBody>
                    <a:bodyPr/>
                    <a:lstStyle/>
                    <a:p>
                      <a:pPr algn="l"/>
                      <a:r>
                        <a:rPr lang="en-US" sz="1600">
                          <a:effectLst/>
                        </a:rPr>
                        <a:t>Debugging</a:t>
                      </a:r>
                      <a:endParaRPr lang="en-US" sz="2400">
                        <a:effectLst/>
                      </a:endParaRPr>
                    </a:p>
                  </a:txBody>
                  <a:tcPr marL="90331" marR="90331" marT="0" marB="0"/>
                </a:tc>
                <a:tc>
                  <a:txBody>
                    <a:bodyPr/>
                    <a:lstStyle/>
                    <a:p>
                      <a:pPr algn="l"/>
                      <a:r>
                        <a:rPr lang="en-US" sz="1600">
                          <a:effectLst/>
                        </a:rPr>
                        <a:t>Easy debugging </a:t>
                      </a:r>
                      <a:endParaRPr lang="en-US" sz="2400">
                        <a:effectLst/>
                      </a:endParaRPr>
                    </a:p>
                  </a:txBody>
                  <a:tcPr marL="90331" marR="90331" marT="0" marB="0"/>
                </a:tc>
                <a:tc>
                  <a:txBody>
                    <a:bodyPr/>
                    <a:lstStyle/>
                    <a:p>
                      <a:pPr algn="l"/>
                      <a:r>
                        <a:rPr lang="en-US" sz="1600">
                          <a:effectLst/>
                        </a:rPr>
                        <a:t>Difficult debugging</a:t>
                      </a:r>
                      <a:endParaRPr lang="en-US" sz="2400">
                        <a:effectLst/>
                      </a:endParaRPr>
                    </a:p>
                  </a:txBody>
                  <a:tcPr marL="90331" marR="90331" marT="0" marB="0"/>
                </a:tc>
                <a:tc>
                  <a:txBody>
                    <a:bodyPr/>
                    <a:lstStyle/>
                    <a:p>
                      <a:pPr algn="l"/>
                      <a:r>
                        <a:rPr lang="en-US" sz="1600">
                          <a:effectLst/>
                        </a:rPr>
                        <a:t>Best debugging</a:t>
                      </a:r>
                      <a:endParaRPr lang="en-US" sz="2400">
                        <a:effectLst/>
                      </a:endParaRPr>
                    </a:p>
                  </a:txBody>
                  <a:tcPr marL="90331" marR="90331" marT="0" marB="0"/>
                </a:tc>
                <a:extLst>
                  <a:ext uri="{0D108BD9-81ED-4DB2-BD59-A6C34878D82A}">
                    <a16:rowId xmlns:a16="http://schemas.microsoft.com/office/drawing/2014/main" xmlns="" val="2433026695"/>
                  </a:ext>
                </a:extLst>
              </a:tr>
              <a:tr h="792372">
                <a:tc>
                  <a:txBody>
                    <a:bodyPr/>
                    <a:lstStyle/>
                    <a:p>
                      <a:pPr algn="l"/>
                      <a:r>
                        <a:rPr lang="en-US" sz="1600">
                          <a:effectLst/>
                        </a:rPr>
                        <a:t>dataset</a:t>
                      </a:r>
                      <a:endParaRPr lang="en-US" sz="2400">
                        <a:effectLst/>
                      </a:endParaRPr>
                    </a:p>
                  </a:txBody>
                  <a:tcPr marL="90331" marR="90331" marT="0" marB="0"/>
                </a:tc>
                <a:tc>
                  <a:txBody>
                    <a:bodyPr/>
                    <a:lstStyle/>
                    <a:p>
                      <a:pPr algn="l"/>
                      <a:r>
                        <a:rPr lang="en-US" sz="1600">
                          <a:effectLst/>
                        </a:rPr>
                        <a:t>Small dataset</a:t>
                      </a:r>
                      <a:endParaRPr lang="en-US" sz="2400">
                        <a:effectLst/>
                      </a:endParaRPr>
                    </a:p>
                  </a:txBody>
                  <a:tcPr marL="90331" marR="90331" marT="0" marB="0"/>
                </a:tc>
                <a:tc>
                  <a:txBody>
                    <a:bodyPr/>
                    <a:lstStyle/>
                    <a:p>
                      <a:pPr algn="l"/>
                      <a:r>
                        <a:rPr lang="en-US" sz="1600">
                          <a:effectLst/>
                        </a:rPr>
                        <a:t>Large dataset</a:t>
                      </a:r>
                      <a:endParaRPr lang="en-US" sz="2400">
                        <a:effectLst/>
                      </a:endParaRPr>
                    </a:p>
                  </a:txBody>
                  <a:tcPr marL="90331" marR="90331" marT="0" marB="0"/>
                </a:tc>
                <a:tc>
                  <a:txBody>
                    <a:bodyPr/>
                    <a:lstStyle/>
                    <a:p>
                      <a:pPr algn="l"/>
                      <a:r>
                        <a:rPr lang="en-US" sz="1600">
                          <a:effectLst/>
                        </a:rPr>
                        <a:t>Large dataset</a:t>
                      </a:r>
                      <a:endParaRPr lang="en-US" sz="2400">
                        <a:effectLst/>
                      </a:endParaRPr>
                    </a:p>
                  </a:txBody>
                  <a:tcPr marL="90331" marR="90331" marT="0" marB="0"/>
                </a:tc>
                <a:extLst>
                  <a:ext uri="{0D108BD9-81ED-4DB2-BD59-A6C34878D82A}">
                    <a16:rowId xmlns:a16="http://schemas.microsoft.com/office/drawing/2014/main" xmlns="" val="310440901"/>
                  </a:ext>
                </a:extLst>
              </a:tr>
            </a:tbl>
          </a:graphicData>
        </a:graphic>
      </p:graphicFrame>
    </p:spTree>
    <p:extLst>
      <p:ext uri="{BB962C8B-B14F-4D97-AF65-F5344CB8AC3E}">
        <p14:creationId xmlns:p14="http://schemas.microsoft.com/office/powerpoint/2010/main" xmlns="" val="2865153284"/>
      </p:ext>
    </p:extLst>
  </p:cSld>
  <p:clrMapOvr>
    <a:masterClrMapping/>
  </p:clrMapOvr>
  <p:transition>
    <p:wedg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12">
            <a:extLst>
              <a:ext uri="{FF2B5EF4-FFF2-40B4-BE49-F238E27FC236}">
                <a16:creationId xmlns:a16="http://schemas.microsoft.com/office/drawing/2014/main" xmlns="" id="{46C2E80F-49A6-4372-B103-219D417A55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DBAF07A7-1A63-4C74-903A-5790F9BC2D1F}"/>
              </a:ext>
            </a:extLst>
          </p:cNvPr>
          <p:cNvSpPr>
            <a:spLocks noGrp="1"/>
          </p:cNvSpPr>
          <p:nvPr>
            <p:ph type="title"/>
          </p:nvPr>
        </p:nvSpPr>
        <p:spPr>
          <a:xfrm>
            <a:off x="863029" y="1012004"/>
            <a:ext cx="3416158" cy="4795408"/>
          </a:xfrm>
        </p:spPr>
        <p:txBody>
          <a:bodyPr>
            <a:normAutofit/>
          </a:bodyPr>
          <a:lstStyle/>
          <a:p>
            <a:r>
              <a:rPr lang="en-US">
                <a:solidFill>
                  <a:srgbClr val="FFFFFF"/>
                </a:solidFill>
                <a:latin typeface="Times New Roman"/>
                <a:cs typeface="Calibri Light"/>
              </a:rPr>
              <a:t>Terminologies</a:t>
            </a:r>
            <a:endParaRPr lang="en-US">
              <a:solidFill>
                <a:srgbClr val="FFFFFF"/>
              </a:solidFill>
              <a:latin typeface="Times New Roman"/>
              <a:cs typeface="Times New Roman"/>
            </a:endParaRPr>
          </a:p>
        </p:txBody>
      </p:sp>
      <p:graphicFrame>
        <p:nvGraphicFramePr>
          <p:cNvPr id="8" name="Content Placeholder 2">
            <a:extLst>
              <a:ext uri="{FF2B5EF4-FFF2-40B4-BE49-F238E27FC236}">
                <a16:creationId xmlns:a16="http://schemas.microsoft.com/office/drawing/2014/main" xmlns="" id="{37B6CD49-D2BA-44D3-93DA-B549DBFD1E8E}"/>
              </a:ext>
            </a:extLst>
          </p:cNvPr>
          <p:cNvGraphicFramePr>
            <a:graphicFrameLocks noGrp="1"/>
          </p:cNvGraphicFramePr>
          <p:nvPr>
            <p:ph idx="1"/>
            <p:extLst>
              <p:ext uri="{D42A27DB-BD31-4B8C-83A1-F6EECF244321}">
                <p14:modId xmlns:p14="http://schemas.microsoft.com/office/powerpoint/2010/main" xmlns="" val="2977002648"/>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568921999"/>
      </p:ext>
    </p:extLst>
  </p:cSld>
  <p:clrMapOvr>
    <a:masterClrMapping/>
  </p:clrMapOvr>
  <p:transition>
    <p:comb/>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BA15E3-6E8B-4B9C-98EC-8850DEAEC9D6}"/>
              </a:ext>
            </a:extLst>
          </p:cNvPr>
          <p:cNvSpPr>
            <a:spLocks noGrp="1"/>
          </p:cNvSpPr>
          <p:nvPr>
            <p:ph type="title"/>
          </p:nvPr>
        </p:nvSpPr>
        <p:spPr>
          <a:xfrm>
            <a:off x="762001" y="803325"/>
            <a:ext cx="5314536" cy="1325563"/>
          </a:xfrm>
        </p:spPr>
        <p:txBody>
          <a:bodyPr>
            <a:normAutofit/>
          </a:bodyPr>
          <a:lstStyle/>
          <a:p>
            <a:r>
              <a:rPr lang="en-US" b="1">
                <a:latin typeface="Times New Roman"/>
                <a:cs typeface="Calibri Light"/>
              </a:rPr>
              <a:t>Deep Learning</a:t>
            </a:r>
            <a:endParaRPr lang="en-US" b="1">
              <a:latin typeface="Times New Roman"/>
              <a:cs typeface="Times New Roman"/>
            </a:endParaRPr>
          </a:p>
        </p:txBody>
      </p:sp>
      <p:sp>
        <p:nvSpPr>
          <p:cNvPr id="3" name="Content Placeholder 2">
            <a:extLst>
              <a:ext uri="{FF2B5EF4-FFF2-40B4-BE49-F238E27FC236}">
                <a16:creationId xmlns:a16="http://schemas.microsoft.com/office/drawing/2014/main" xmlns="" id="{00F3F694-4538-4065-9B62-2B7052C40EEF}"/>
              </a:ext>
            </a:extLst>
          </p:cNvPr>
          <p:cNvSpPr>
            <a:spLocks noGrp="1"/>
          </p:cNvSpPr>
          <p:nvPr>
            <p:ph idx="1"/>
          </p:nvPr>
        </p:nvSpPr>
        <p:spPr>
          <a:xfrm>
            <a:off x="762000" y="2279018"/>
            <a:ext cx="5314543" cy="3375920"/>
          </a:xfrm>
        </p:spPr>
        <p:txBody>
          <a:bodyPr vert="horz" lIns="91440" tIns="45720" rIns="91440" bIns="45720" rtlCol="0" anchor="t">
            <a:normAutofit/>
          </a:bodyPr>
          <a:lstStyle/>
          <a:p>
            <a:pPr>
              <a:buFont typeface="Wingdings" panose="020B0604020202020204" pitchFamily="34" charset="0"/>
              <a:buChar char="Ø"/>
            </a:pPr>
            <a:r>
              <a:rPr lang="en-US" sz="1500">
                <a:latin typeface="Times New Roman"/>
                <a:cs typeface="Times New Roman"/>
              </a:rPr>
              <a:t>Deep learning is an AI function that mimics the workings of the human brain in processing data for use in detecting objects, recognizing speech, translating languages, and making decisions.</a:t>
            </a:r>
            <a:endParaRPr lang="en-US" sz="1500">
              <a:latin typeface="Times New Roman"/>
              <a:cs typeface="Calibri"/>
            </a:endParaRPr>
          </a:p>
          <a:p>
            <a:pPr>
              <a:buFont typeface="Wingdings" panose="020B0604020202020204" pitchFamily="34" charset="0"/>
              <a:buChar char="Ø"/>
            </a:pPr>
            <a:r>
              <a:rPr lang="en-US" sz="1500">
                <a:latin typeface="Times New Roman"/>
                <a:cs typeface="Times New Roman"/>
              </a:rPr>
              <a:t>Deep learning </a:t>
            </a:r>
            <a:r>
              <a:rPr lang="en-US" sz="1500">
                <a:latin typeface="Times New Roman"/>
                <a:cs typeface="Calibri"/>
              </a:rPr>
              <a:t>AI is able to learn without human supervision, drawing from data that is both unstructured and unlabeled.</a:t>
            </a:r>
            <a:endParaRPr lang="en-US" sz="1500">
              <a:latin typeface="Times New Roman"/>
              <a:cs typeface="Times New Roman"/>
            </a:endParaRPr>
          </a:p>
          <a:p>
            <a:pPr>
              <a:buFont typeface="Wingdings" panose="020B0604020202020204" pitchFamily="34" charset="0"/>
              <a:buChar char="Ø"/>
            </a:pPr>
            <a:r>
              <a:rPr lang="en-US" sz="1500">
                <a:latin typeface="Times New Roman"/>
                <a:ea typeface="+mn-lt"/>
                <a:cs typeface="+mn-lt"/>
              </a:rPr>
              <a:t>In deep learning, a computer model learns to perform classification tasks directly from images, text, or sound. Deep learning models can achieve state-of-the-art accuracy, sometimes exceeding human-level performance. Models are trained by using a large set of labelled data and neural network architectures that contain many layers.</a:t>
            </a:r>
            <a:endParaRPr lang="en-US" sz="1500">
              <a:latin typeface="Times New Roman"/>
              <a:cs typeface="Calibri"/>
            </a:endParaRPr>
          </a:p>
        </p:txBody>
      </p:sp>
      <p:sp>
        <p:nvSpPr>
          <p:cNvPr id="54" name="Freeform: Shape 38">
            <a:extLst>
              <a:ext uri="{FF2B5EF4-FFF2-40B4-BE49-F238E27FC236}">
                <a16:creationId xmlns:a16="http://schemas.microsoft.com/office/drawing/2014/main" xmlns="" id="{CF62D2A7-8207-488C-9F46-316BA81A16C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4" name="Picture 34" descr="A circuit board&#10;&#10;Description automatically generated">
            <a:extLst>
              <a:ext uri="{FF2B5EF4-FFF2-40B4-BE49-F238E27FC236}">
                <a16:creationId xmlns:a16="http://schemas.microsoft.com/office/drawing/2014/main" xmlns="" id="{6D99B45E-3BC1-4322-9273-2F23BB438523}"/>
              </a:ext>
            </a:extLst>
          </p:cNvPr>
          <p:cNvPicPr>
            <a:picLocks noChangeAspect="1"/>
          </p:cNvPicPr>
          <p:nvPr/>
        </p:nvPicPr>
        <p:blipFill rotWithShape="1">
          <a:blip r:embed="rId2" cstate="print"/>
          <a:srcRect l="3815" r="40372" b="1"/>
          <a:stretch/>
        </p:blipFill>
        <p:spPr>
          <a:xfrm>
            <a:off x="6750141" y="-2"/>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Tree>
    <p:extLst>
      <p:ext uri="{BB962C8B-B14F-4D97-AF65-F5344CB8AC3E}">
        <p14:creationId xmlns:p14="http://schemas.microsoft.com/office/powerpoint/2010/main" xmlns="" val="928711099"/>
      </p:ext>
    </p:extLst>
  </p:cSld>
  <p:clrMapOvr>
    <a:overrideClrMapping bg1="dk1" tx1="lt1" bg2="dk2" tx2="lt2" accent1="accent1" accent2="accent2" accent3="accent3" accent4="accent4" accent5="accent5" accent6="accent6" hlink="hlink" folHlink="folHlink"/>
  </p:clrMapOvr>
  <p:transition>
    <p:dissolv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7">
            <a:extLst>
              <a:ext uri="{FF2B5EF4-FFF2-40B4-BE49-F238E27FC236}">
                <a16:creationId xmlns:a16="http://schemas.microsoft.com/office/drawing/2014/main" xmlns="" id="{7264F718-7FAC-4056-9FA9-A603EC682FE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25" y="0"/>
            <a:ext cx="121904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9">
            <a:extLst>
              <a:ext uri="{FF2B5EF4-FFF2-40B4-BE49-F238E27FC236}">
                <a16:creationId xmlns:a16="http://schemas.microsoft.com/office/drawing/2014/main" xmlns="" id="{F74639F7-E3C7-4165-A83E-6386A86BA1D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1">
            <a:extLst>
              <a:ext uri="{FF2B5EF4-FFF2-40B4-BE49-F238E27FC236}">
                <a16:creationId xmlns:a16="http://schemas.microsoft.com/office/drawing/2014/main" xmlns="" id="{8B3AF0F1-707A-463E-B5EE-33C63A40CFC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4A5AE6EC-2A0F-4D51-B53C-6AEE63596357}"/>
              </a:ext>
            </a:extLst>
          </p:cNvPr>
          <p:cNvSpPr>
            <a:spLocks noGrp="1"/>
          </p:cNvSpPr>
          <p:nvPr>
            <p:ph type="title"/>
          </p:nvPr>
        </p:nvSpPr>
        <p:spPr>
          <a:xfrm>
            <a:off x="841248" y="704850"/>
            <a:ext cx="3785616" cy="2978150"/>
          </a:xfrm>
        </p:spPr>
        <p:txBody>
          <a:bodyPr anchor="b">
            <a:normAutofit/>
          </a:bodyPr>
          <a:lstStyle/>
          <a:p>
            <a:r>
              <a:rPr lang="en-US">
                <a:latin typeface="Times New Roman"/>
                <a:cs typeface="Calibri Light"/>
              </a:rPr>
              <a:t>Deep learning models</a:t>
            </a:r>
            <a:endParaRPr lang="en-US">
              <a:latin typeface="Times New Roman"/>
              <a:cs typeface="Times New Roman"/>
            </a:endParaRPr>
          </a:p>
        </p:txBody>
      </p:sp>
      <p:sp>
        <p:nvSpPr>
          <p:cNvPr id="3" name="Content Placeholder 2">
            <a:extLst>
              <a:ext uri="{FF2B5EF4-FFF2-40B4-BE49-F238E27FC236}">
                <a16:creationId xmlns:a16="http://schemas.microsoft.com/office/drawing/2014/main" xmlns="" id="{A9D80643-E856-45F3-9472-E9E676D84F1A}"/>
              </a:ext>
            </a:extLst>
          </p:cNvPr>
          <p:cNvSpPr>
            <a:spLocks noGrp="1"/>
          </p:cNvSpPr>
          <p:nvPr>
            <p:ph idx="1"/>
          </p:nvPr>
        </p:nvSpPr>
        <p:spPr>
          <a:xfrm>
            <a:off x="6038850" y="704850"/>
            <a:ext cx="5314950" cy="5251450"/>
          </a:xfrm>
        </p:spPr>
        <p:txBody>
          <a:bodyPr vert="horz" lIns="91440" tIns="45720" rIns="91440" bIns="45720" rtlCol="0" anchor="ctr">
            <a:normAutofit/>
          </a:bodyPr>
          <a:lstStyle/>
          <a:p>
            <a:pPr>
              <a:buFont typeface="Wingdings" panose="020B0604020202020204" pitchFamily="34" charset="0"/>
              <a:buChar char="Ø"/>
            </a:pPr>
            <a:r>
              <a:rPr lang="en-US" sz="2400" b="1" dirty="0">
                <a:solidFill>
                  <a:schemeClr val="bg1"/>
                </a:solidFill>
                <a:latin typeface="Times New Roman"/>
                <a:cs typeface="Calibri"/>
              </a:rPr>
              <a:t>Artificial neural networks(ANN)</a:t>
            </a:r>
            <a:r>
              <a:rPr lang="en-US" sz="2400" dirty="0">
                <a:solidFill>
                  <a:schemeClr val="bg1"/>
                </a:solidFill>
                <a:latin typeface="Times New Roman"/>
                <a:cs typeface="Calibri"/>
              </a:rPr>
              <a:t>  used for Regression and classification</a:t>
            </a:r>
          </a:p>
          <a:p>
            <a:pPr>
              <a:buFont typeface="Wingdings" panose="020B0604020202020204" pitchFamily="34" charset="0"/>
              <a:buChar char="Ø"/>
            </a:pPr>
            <a:endParaRPr lang="en-US" sz="2400" dirty="0">
              <a:solidFill>
                <a:schemeClr val="bg1"/>
              </a:solidFill>
              <a:latin typeface="Times New Roman"/>
              <a:cs typeface="Calibri"/>
            </a:endParaRPr>
          </a:p>
          <a:p>
            <a:pPr>
              <a:buFont typeface="Wingdings" panose="020B0604020202020204" pitchFamily="34" charset="0"/>
              <a:buChar char="Ø"/>
            </a:pPr>
            <a:r>
              <a:rPr lang="en-US" sz="2400" b="1" dirty="0">
                <a:solidFill>
                  <a:schemeClr val="bg1"/>
                </a:solidFill>
                <a:latin typeface="Times New Roman"/>
                <a:cs typeface="Calibri"/>
              </a:rPr>
              <a:t>Convolutional Neural network(CNN)</a:t>
            </a:r>
            <a:r>
              <a:rPr lang="en-US" sz="2400" dirty="0">
                <a:solidFill>
                  <a:schemeClr val="bg1"/>
                </a:solidFill>
                <a:latin typeface="Times New Roman"/>
                <a:cs typeface="Calibri"/>
              </a:rPr>
              <a:t> used for Computer Vision</a:t>
            </a:r>
          </a:p>
          <a:p>
            <a:pPr>
              <a:buFont typeface="Wingdings" panose="020B0604020202020204" pitchFamily="34" charset="0"/>
              <a:buChar char="Ø"/>
            </a:pPr>
            <a:endParaRPr lang="en-US" sz="2400" dirty="0">
              <a:solidFill>
                <a:schemeClr val="bg1"/>
              </a:solidFill>
              <a:latin typeface="Times New Roman"/>
              <a:ea typeface="+mn-lt"/>
              <a:cs typeface="+mn-lt"/>
            </a:endParaRPr>
          </a:p>
          <a:p>
            <a:pPr>
              <a:buFont typeface="Wingdings" panose="020B0604020202020204" pitchFamily="34" charset="0"/>
              <a:buChar char="Ø"/>
            </a:pPr>
            <a:r>
              <a:rPr lang="en-US" sz="2400" b="1" dirty="0">
                <a:solidFill>
                  <a:schemeClr val="bg1"/>
                </a:solidFill>
                <a:latin typeface="Times New Roman"/>
                <a:ea typeface="+mn-lt"/>
                <a:cs typeface="+mn-lt"/>
              </a:rPr>
              <a:t>Recurrent Neural Networks (RNN</a:t>
            </a:r>
            <a:r>
              <a:rPr lang="en-US" sz="2400" dirty="0">
                <a:solidFill>
                  <a:schemeClr val="bg1"/>
                </a:solidFill>
                <a:latin typeface="Times New Roman"/>
                <a:ea typeface="+mn-lt"/>
                <a:cs typeface="+mn-lt"/>
              </a:rPr>
              <a:t>) used for Time Series analysis</a:t>
            </a:r>
            <a:endParaRPr lang="en-US" sz="2400" dirty="0">
              <a:solidFill>
                <a:schemeClr val="bg1"/>
              </a:solidFill>
              <a:latin typeface="Times New Roman"/>
              <a:cs typeface="Calibri"/>
            </a:endParaRPr>
          </a:p>
        </p:txBody>
      </p:sp>
    </p:spTree>
    <p:extLst>
      <p:ext uri="{BB962C8B-B14F-4D97-AF65-F5344CB8AC3E}">
        <p14:creationId xmlns:p14="http://schemas.microsoft.com/office/powerpoint/2010/main" xmlns="" val="1344113629"/>
      </p:ext>
    </p:extLst>
  </p:cSld>
  <p:clrMapOvr>
    <a:overrideClrMapping bg1="dk1" tx1="lt1" bg2="dk2" tx2="lt2" accent1="accent1" accent2="accent2" accent3="accent3" accent4="accent4" accent5="accent5" accent6="accent6" hlink="hlink" folHlink="folHlink"/>
  </p:clrMapOvr>
  <p:transition>
    <p:dissolv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7">
            <a:extLst>
              <a:ext uri="{FF2B5EF4-FFF2-40B4-BE49-F238E27FC236}">
                <a16:creationId xmlns:a16="http://schemas.microsoft.com/office/drawing/2014/main" xmlns="" id="{D7A453D2-15D8-4403-815F-291FA16340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39">
            <a:extLst>
              <a:ext uri="{FF2B5EF4-FFF2-40B4-BE49-F238E27FC236}">
                <a16:creationId xmlns:a16="http://schemas.microsoft.com/office/drawing/2014/main" xmlns="" id="{8161EA6B-09CA-445B-AB0D-8DF76FA92DE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xmlns="" id="{B352BBB9-69A8-405C-9209-A9FE217AEDC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 y="2075420"/>
            <a:ext cx="12048729" cy="4093306"/>
            <a:chOff x="1" y="2075420"/>
            <a:chExt cx="12048729" cy="4093306"/>
          </a:xfrm>
        </p:grpSpPr>
        <p:sp>
          <p:nvSpPr>
            <p:cNvPr id="49" name="Oval 42">
              <a:extLst>
                <a:ext uri="{FF2B5EF4-FFF2-40B4-BE49-F238E27FC236}">
                  <a16:creationId xmlns:a16="http://schemas.microsoft.com/office/drawing/2014/main" xmlns="" id="{2BA8247A-9874-4F57-82F4-AEB016E661E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xmlns="" id="{A30C3CE4-8479-4B6E-9C21-D7B0CD89EF8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44">
              <a:extLst>
                <a:ext uri="{FF2B5EF4-FFF2-40B4-BE49-F238E27FC236}">
                  <a16:creationId xmlns:a16="http://schemas.microsoft.com/office/drawing/2014/main" xmlns="" id="{F7BCD297-22FC-4ECD-95DC-8581D5E6B14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xmlns="" id="{061A25F1-8873-4D98-B8D5-169EA0AC921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a:extLst>
                <a:ext uri="{FF2B5EF4-FFF2-40B4-BE49-F238E27FC236}">
                  <a16:creationId xmlns:a16="http://schemas.microsoft.com/office/drawing/2014/main" xmlns="" id="{CB7BCAD9-3EF1-4FCE-AFA0-BD2C545A735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xmlns="" id="{36649524-3638-4334-8ED6-539D10DF4BC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xmlns="" id="{CC6663CA-53BF-42AD-BE2F-08D58A8B3D7C}"/>
              </a:ext>
            </a:extLst>
          </p:cNvPr>
          <p:cNvSpPr>
            <a:spLocks noGrp="1"/>
          </p:cNvSpPr>
          <p:nvPr>
            <p:ph type="title"/>
          </p:nvPr>
        </p:nvSpPr>
        <p:spPr>
          <a:xfrm>
            <a:off x="630936" y="684915"/>
            <a:ext cx="4651076" cy="1951075"/>
          </a:xfrm>
          <a:noFill/>
        </p:spPr>
        <p:txBody>
          <a:bodyPr anchor="t">
            <a:normAutofit/>
          </a:bodyPr>
          <a:lstStyle/>
          <a:p>
            <a:r>
              <a:rPr lang="en-US">
                <a:solidFill>
                  <a:schemeClr val="bg1"/>
                </a:solidFill>
                <a:latin typeface="Times New Roman"/>
                <a:ea typeface="+mj-lt"/>
                <a:cs typeface="+mj-lt"/>
              </a:rPr>
              <a:t>Convolutional neural network (CNN)</a:t>
            </a:r>
            <a:endParaRPr lang="en-US">
              <a:solidFill>
                <a:schemeClr val="bg1"/>
              </a:solidFill>
              <a:latin typeface="Times New Roman"/>
              <a:cs typeface="Times New Roman"/>
            </a:endParaRPr>
          </a:p>
        </p:txBody>
      </p:sp>
      <p:sp>
        <p:nvSpPr>
          <p:cNvPr id="3" name="Content Placeholder 2">
            <a:extLst>
              <a:ext uri="{FF2B5EF4-FFF2-40B4-BE49-F238E27FC236}">
                <a16:creationId xmlns:a16="http://schemas.microsoft.com/office/drawing/2014/main" xmlns="" id="{C76428F0-7954-4056-BB74-8A39D42226D5}"/>
              </a:ext>
            </a:extLst>
          </p:cNvPr>
          <p:cNvSpPr>
            <a:spLocks noGrp="1"/>
          </p:cNvSpPr>
          <p:nvPr>
            <p:ph idx="1"/>
          </p:nvPr>
        </p:nvSpPr>
        <p:spPr>
          <a:xfrm>
            <a:off x="5486080" y="684921"/>
            <a:ext cx="5674107" cy="1951087"/>
          </a:xfrm>
          <a:noFill/>
        </p:spPr>
        <p:txBody>
          <a:bodyPr vert="horz" lIns="91440" tIns="45720" rIns="91440" bIns="45720" rtlCol="0" anchor="t">
            <a:noAutofit/>
          </a:bodyPr>
          <a:lstStyle/>
          <a:p>
            <a:pPr>
              <a:buFont typeface="Wingdings" panose="020B0604020202020204" pitchFamily="34" charset="0"/>
              <a:buChar char="Ø"/>
            </a:pPr>
            <a:r>
              <a:rPr lang="en-US" sz="1800">
                <a:solidFill>
                  <a:schemeClr val="bg1"/>
                </a:solidFill>
                <a:ea typeface="+mn-lt"/>
                <a:cs typeface="+mn-lt"/>
              </a:rPr>
              <a:t>In neural networks, Convolutional neural network (ConvNets or CNNs) is one of the main categories to do images recognition, images classifications. Objects detections, recognition faces etc., are some of the areas where CNNs are widely used.</a:t>
            </a:r>
            <a:endParaRPr lang="en-US" sz="1800">
              <a:solidFill>
                <a:schemeClr val="bg1"/>
              </a:solidFill>
              <a:cs typeface="Calibri"/>
            </a:endParaRPr>
          </a:p>
          <a:p>
            <a:pPr>
              <a:buFont typeface="Wingdings" panose="020B0604020202020204" pitchFamily="34" charset="0"/>
              <a:buChar char="Ø"/>
            </a:pPr>
            <a:r>
              <a:rPr lang="en-US" sz="1800">
                <a:solidFill>
                  <a:schemeClr val="bg1"/>
                </a:solidFill>
                <a:ea typeface="+mn-lt"/>
                <a:cs typeface="+mn-lt"/>
              </a:rPr>
              <a:t>CNN image classifications takes an input image, process it and classify it under certain categories (Eg., Dog, Cat, Tiger, Lion). Computers sees an input image as array of pixels and it depends on the image resolution. Based on the image resolution, it will see h x w x d( h = Height, w = Width, d = Dimension ). Eg., An image of 6 x 6 x 3 array of matrix of RGB (3 refers to RGB values) and an image of 4 x 4 x 1 array of matrix of grayscale image.</a:t>
            </a:r>
            <a:endParaRPr lang="en-US" sz="1800">
              <a:solidFill>
                <a:schemeClr val="bg1"/>
              </a:solidFill>
              <a:cs typeface="Calibri"/>
            </a:endParaRPr>
          </a:p>
        </p:txBody>
      </p:sp>
      <p:sp>
        <p:nvSpPr>
          <p:cNvPr id="50" name="Rectangle 49">
            <a:extLst>
              <a:ext uri="{FF2B5EF4-FFF2-40B4-BE49-F238E27FC236}">
                <a16:creationId xmlns:a16="http://schemas.microsoft.com/office/drawing/2014/main" xmlns="" id="{B8114C98-A349-4111-A123-E8EAB86ABE3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a:extLst>
              <a:ext uri="{FF2B5EF4-FFF2-40B4-BE49-F238E27FC236}">
                <a16:creationId xmlns:a16="http://schemas.microsoft.com/office/drawing/2014/main" xmlns="" id="{670FB431-AE18-414D-92F4-1D12D1991152}"/>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259539" y="317578"/>
            <a:ext cx="548640" cy="549007"/>
            <a:chOff x="7029447" y="3514725"/>
            <a:chExt cx="1285875" cy="549007"/>
          </a:xfrm>
        </p:grpSpPr>
        <p:cxnSp>
          <p:nvCxnSpPr>
            <p:cNvPr id="53" name="Straight Connector 52">
              <a:extLst>
                <a:ext uri="{FF2B5EF4-FFF2-40B4-BE49-F238E27FC236}">
                  <a16:creationId xmlns:a16="http://schemas.microsoft.com/office/drawing/2014/main" xmlns="" id="{24467063-D74E-4D42-8790-B9F6D69584B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xmlns="" id="{A1D19BAC-1681-47BC-AAF5-92FAFFF6F4C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xmlns="" id="{94347C2B-E846-452C-97AA-7E254FC1CE8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xmlns="" id="{10EA2B35-7959-4C2A-84AA-FF5D94FEDE9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58" name="Rectangle 57">
            <a:extLst>
              <a:ext uri="{FF2B5EF4-FFF2-40B4-BE49-F238E27FC236}">
                <a16:creationId xmlns:a16="http://schemas.microsoft.com/office/drawing/2014/main" xmlns="" id="{E2D3D3F2-ABBB-4453-B1C5-1BEBF7E4DD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9">
            <a:extLst>
              <a:ext uri="{FF2B5EF4-FFF2-40B4-BE49-F238E27FC236}">
                <a16:creationId xmlns:a16="http://schemas.microsoft.com/office/drawing/2014/main" xmlns="" id="{8214E4A5-A0D2-42C4-8D14-D2A7E495F04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5400000">
            <a:off x="616345" y="5940560"/>
            <a:ext cx="1285875" cy="549007"/>
            <a:chOff x="7029447" y="3514725"/>
            <a:chExt cx="1285875" cy="549007"/>
          </a:xfrm>
        </p:grpSpPr>
        <p:cxnSp>
          <p:nvCxnSpPr>
            <p:cNvPr id="57" name="Straight Connector 60">
              <a:extLst>
                <a:ext uri="{FF2B5EF4-FFF2-40B4-BE49-F238E27FC236}">
                  <a16:creationId xmlns:a16="http://schemas.microsoft.com/office/drawing/2014/main" xmlns="" id="{7494D7A0-6B21-41E8-A7D3-0033BBB7915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xmlns="" id="{1E141D7D-32B0-448E-A666-EA8703AFCF2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xmlns="" id="{8D87E268-6345-420F-8B97-B37ED04100E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xmlns="" id="{35E1622E-7FA6-4760-A2BF-A8105EBF7BB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4" name="Picture 6" descr="A close up of a map&#10;&#10;Description automatically generated">
            <a:extLst>
              <a:ext uri="{FF2B5EF4-FFF2-40B4-BE49-F238E27FC236}">
                <a16:creationId xmlns:a16="http://schemas.microsoft.com/office/drawing/2014/main" xmlns="" id="{EB0AFA67-17DF-42C8-913B-E844B9FA929C}"/>
              </a:ext>
            </a:extLst>
          </p:cNvPr>
          <p:cNvPicPr>
            <a:picLocks noChangeAspect="1"/>
          </p:cNvPicPr>
          <p:nvPr/>
        </p:nvPicPr>
        <p:blipFill rotWithShape="1">
          <a:blip r:embed="rId2" cstate="print"/>
          <a:srcRect r="-1" b="4045"/>
          <a:stretch/>
        </p:blipFill>
        <p:spPr>
          <a:xfrm>
            <a:off x="413978" y="4074630"/>
            <a:ext cx="10819309" cy="2576482"/>
          </a:xfrm>
          <a:prstGeom prst="rect">
            <a:avLst/>
          </a:prstGeom>
        </p:spPr>
      </p:pic>
      <p:grpSp>
        <p:nvGrpSpPr>
          <p:cNvPr id="66" name="Group 65">
            <a:extLst>
              <a:ext uri="{FF2B5EF4-FFF2-40B4-BE49-F238E27FC236}">
                <a16:creationId xmlns:a16="http://schemas.microsoft.com/office/drawing/2014/main" xmlns="" id="{AF19A774-30A5-488B-9BAF-629C6440294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16200000">
            <a:off x="474192" y="2852760"/>
            <a:ext cx="304800" cy="429768"/>
            <a:chOff x="215328" y="-46937"/>
            <a:chExt cx="304800" cy="2773841"/>
          </a:xfrm>
        </p:grpSpPr>
        <p:cxnSp>
          <p:nvCxnSpPr>
            <p:cNvPr id="67" name="Straight Connector 66">
              <a:extLst>
                <a:ext uri="{FF2B5EF4-FFF2-40B4-BE49-F238E27FC236}">
                  <a16:creationId xmlns:a16="http://schemas.microsoft.com/office/drawing/2014/main" xmlns="" id="{291EBF88-5B98-4258-A542-14C3AF2E522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xmlns="" id="{8FBC2D58-9E3C-490D-BD7A-61EF07EA79E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xmlns="" id="{B6CF1BB4-1C1D-4EDE-BA26-0243FCF83BB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xmlns="" id="{00C83729-E02F-4512-AFE7-F4792228BDA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3540082836"/>
      </p:ext>
    </p:extLst>
  </p:cSld>
  <p:clrMapOvr>
    <a:masterClrMapping/>
  </p:clrMapOvr>
  <p:transition>
    <p:wipe dir="d"/>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2">
            <a:extLst>
              <a:ext uri="{FF2B5EF4-FFF2-40B4-BE49-F238E27FC236}">
                <a16:creationId xmlns:a16="http://schemas.microsoft.com/office/drawing/2014/main" xmlns="" id="{C7FA33FF-088D-4F16-95A2-2C64D353DEA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4">
            <a:extLst>
              <a:ext uri="{FF2B5EF4-FFF2-40B4-BE49-F238E27FC236}">
                <a16:creationId xmlns:a16="http://schemas.microsoft.com/office/drawing/2014/main" xmlns="" id="{A376EFB1-01CF-419F-ABF1-2AF02BBFCB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xmlns="" id="{FF9DEA15-78BD-4750-AA18-B9F28A6D5A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C78A4298-E4AB-43D8-AE2F-ED40E13AFD54}"/>
              </a:ext>
            </a:extLst>
          </p:cNvPr>
          <p:cNvSpPr>
            <a:spLocks noGrp="1"/>
          </p:cNvSpPr>
          <p:nvPr>
            <p:ph type="title"/>
          </p:nvPr>
        </p:nvSpPr>
        <p:spPr>
          <a:xfrm>
            <a:off x="804672" y="640263"/>
            <a:ext cx="5157216" cy="1344975"/>
          </a:xfrm>
        </p:spPr>
        <p:txBody>
          <a:bodyPr>
            <a:normAutofit/>
          </a:bodyPr>
          <a:lstStyle/>
          <a:p>
            <a:endParaRPr lang="en-US" sz="4000"/>
          </a:p>
        </p:txBody>
      </p:sp>
      <p:sp>
        <p:nvSpPr>
          <p:cNvPr id="3" name="Content Placeholder 2">
            <a:extLst>
              <a:ext uri="{FF2B5EF4-FFF2-40B4-BE49-F238E27FC236}">
                <a16:creationId xmlns:a16="http://schemas.microsoft.com/office/drawing/2014/main" xmlns="" id="{BF32AF7C-3E8B-47A8-B312-2D92984832F2}"/>
              </a:ext>
            </a:extLst>
          </p:cNvPr>
          <p:cNvSpPr>
            <a:spLocks noGrp="1"/>
          </p:cNvSpPr>
          <p:nvPr>
            <p:ph idx="1"/>
          </p:nvPr>
        </p:nvSpPr>
        <p:spPr>
          <a:xfrm>
            <a:off x="804672" y="2121763"/>
            <a:ext cx="5157216" cy="3773010"/>
          </a:xfrm>
        </p:spPr>
        <p:txBody>
          <a:bodyPr vert="horz" lIns="91440" tIns="45720" rIns="91440" bIns="45720" rtlCol="0">
            <a:normAutofit/>
          </a:bodyPr>
          <a:lstStyle/>
          <a:p>
            <a:r>
              <a:rPr lang="en-US" sz="1900">
                <a:ea typeface="+mn-lt"/>
                <a:cs typeface="+mn-lt"/>
              </a:rPr>
              <a:t>Technically, deep learning CNN models to train and test, each input image will pass it through a series of convolution layers with filters (Kernals), Pooling, fully connected layers (FC) and apply Softmax function to classify an object with probabilistic values between 0 and 1. The below figure is a complete flow of CNN to process an input image and classifies the objects based on values</a:t>
            </a:r>
            <a:endParaRPr lang="en-US" sz="1900">
              <a:cs typeface="Calibri" panose="020F0502020204030204"/>
            </a:endParaRPr>
          </a:p>
          <a:p>
            <a:r>
              <a:rPr lang="en-US" sz="1900">
                <a:ea typeface="+mn-lt"/>
                <a:cs typeface="+mn-lt"/>
              </a:rPr>
              <a:t>Convolution is the first layer to extract features from an input image. It is a mathematical operation that takes two inputs such as image matrix and a filter or kernel.</a:t>
            </a:r>
            <a:endParaRPr lang="en-US" sz="1900"/>
          </a:p>
        </p:txBody>
      </p:sp>
      <p:pic>
        <p:nvPicPr>
          <p:cNvPr id="4" name="Picture 4" descr="A close up of a mans face&#10;&#10;Description automatically generated">
            <a:extLst>
              <a:ext uri="{FF2B5EF4-FFF2-40B4-BE49-F238E27FC236}">
                <a16:creationId xmlns:a16="http://schemas.microsoft.com/office/drawing/2014/main" xmlns="" id="{423B91F7-82E0-4017-9B5C-5B12FE6C5998}"/>
              </a:ext>
            </a:extLst>
          </p:cNvPr>
          <p:cNvPicPr>
            <a:picLocks noChangeAspect="1"/>
          </p:cNvPicPr>
          <p:nvPr/>
        </p:nvPicPr>
        <p:blipFill>
          <a:blip r:embed="rId2" cstate="print"/>
          <a:stretch>
            <a:fillRect/>
          </a:stretch>
        </p:blipFill>
        <p:spPr>
          <a:xfrm>
            <a:off x="6969642" y="1799920"/>
            <a:ext cx="4736963" cy="3102710"/>
          </a:xfrm>
          <a:prstGeom prst="rect">
            <a:avLst/>
          </a:prstGeom>
        </p:spPr>
      </p:pic>
    </p:spTree>
    <p:extLst>
      <p:ext uri="{BB962C8B-B14F-4D97-AF65-F5344CB8AC3E}">
        <p14:creationId xmlns:p14="http://schemas.microsoft.com/office/powerpoint/2010/main" xmlns="" val="2498428441"/>
      </p:ext>
    </p:extLst>
  </p:cSld>
  <p:clrMapOvr>
    <a:overrideClrMapping bg1="dk1" tx1="lt1" bg2="dk2" tx2="lt2" accent1="accent1" accent2="accent2" accent3="accent3" accent4="accent4" accent5="accent5" accent6="accent6" hlink="hlink" folHlink="folHlink"/>
  </p:clrMapOvr>
  <p:transition>
    <p:wipe dir="d"/>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EE1FC7B4-E4A7-4452-B413-1A623E3A723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3">
            <a:extLst>
              <a:ext uri="{FF2B5EF4-FFF2-40B4-BE49-F238E27FC236}">
                <a16:creationId xmlns:a16="http://schemas.microsoft.com/office/drawing/2014/main" xmlns="" id="{E0709AF0-24F0-4486-B189-BE6386BDB1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1">
            <a:extLst>
              <a:ext uri="{FF2B5EF4-FFF2-40B4-BE49-F238E27FC236}">
                <a16:creationId xmlns:a16="http://schemas.microsoft.com/office/drawing/2014/main" xmlns="" id="{FBE3B62F-5853-4A3C-B050-6186351A71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2C282958-1F63-4CA1-8042-086491FA877A}"/>
              </a:ext>
            </a:extLst>
          </p:cNvPr>
          <p:cNvSpPr>
            <a:spLocks noGrp="1"/>
          </p:cNvSpPr>
          <p:nvPr>
            <p:ph type="title"/>
          </p:nvPr>
        </p:nvSpPr>
        <p:spPr>
          <a:xfrm>
            <a:off x="833002" y="448253"/>
            <a:ext cx="10520702" cy="1325563"/>
          </a:xfrm>
        </p:spPr>
        <p:txBody>
          <a:bodyPr>
            <a:normAutofit/>
          </a:bodyPr>
          <a:lstStyle/>
          <a:p>
            <a:endParaRPr lang="en-US"/>
          </a:p>
        </p:txBody>
      </p:sp>
      <p:sp>
        <p:nvSpPr>
          <p:cNvPr id="3" name="Content Placeholder 2">
            <a:extLst>
              <a:ext uri="{FF2B5EF4-FFF2-40B4-BE49-F238E27FC236}">
                <a16:creationId xmlns:a16="http://schemas.microsoft.com/office/drawing/2014/main" xmlns="" id="{6A5C5754-43D1-421A-BE5D-FE210F152412}"/>
              </a:ext>
            </a:extLst>
          </p:cNvPr>
          <p:cNvSpPr>
            <a:spLocks noGrp="1"/>
          </p:cNvSpPr>
          <p:nvPr>
            <p:ph idx="1"/>
          </p:nvPr>
        </p:nvSpPr>
        <p:spPr>
          <a:xfrm>
            <a:off x="838200" y="2191807"/>
            <a:ext cx="4936067" cy="3985155"/>
          </a:xfrm>
        </p:spPr>
        <p:txBody>
          <a:bodyPr vert="horz" lIns="91440" tIns="45720" rIns="91440" bIns="45720" rtlCol="0">
            <a:normAutofit/>
          </a:bodyPr>
          <a:lstStyle/>
          <a:p>
            <a:pPr>
              <a:buFont typeface="Wingdings" panose="020B0604020202020204" pitchFamily="34" charset="0"/>
              <a:buChar char="Ø"/>
            </a:pPr>
            <a:r>
              <a:rPr lang="en-US" sz="2000">
                <a:ea typeface="+mn-lt"/>
                <a:cs typeface="+mn-lt"/>
              </a:rPr>
              <a:t>Then the convolution of 5 x 5 image matrix multiplies with 3 x 3 filter matrix which is called “Feature Map” as output shown in below. Convolution of an image with different filters can perform operations such as edge detection, blur and sharpen by applying filters.</a:t>
            </a:r>
            <a:endParaRPr lang="en-US" sz="2000">
              <a:cs typeface="Calibri" panose="020F0502020204030204"/>
            </a:endParaRPr>
          </a:p>
          <a:p>
            <a:pPr>
              <a:buFont typeface="Wingdings" panose="020B0604020202020204" pitchFamily="34" charset="0"/>
              <a:buChar char="Ø"/>
            </a:pPr>
            <a:endParaRPr lang="en-US" sz="2000">
              <a:cs typeface="Calibri" panose="020F0502020204030204"/>
            </a:endParaRPr>
          </a:p>
          <a:p>
            <a:pPr>
              <a:buFont typeface="Wingdings" panose="020B0604020202020204" pitchFamily="34" charset="0"/>
              <a:buChar char="Ø"/>
            </a:pPr>
            <a:endParaRPr lang="en-US" sz="2000">
              <a:cs typeface="Calibri" panose="020F0502020204030204"/>
            </a:endParaRPr>
          </a:p>
        </p:txBody>
      </p:sp>
      <p:pic>
        <p:nvPicPr>
          <p:cNvPr id="4" name="Picture 4" descr="A drawing of a person&#10;&#10;Description automatically generated">
            <a:extLst>
              <a:ext uri="{FF2B5EF4-FFF2-40B4-BE49-F238E27FC236}">
                <a16:creationId xmlns:a16="http://schemas.microsoft.com/office/drawing/2014/main" xmlns="" id="{F3D29526-5613-4371-89E4-17CB0EE608DD}"/>
              </a:ext>
            </a:extLst>
          </p:cNvPr>
          <p:cNvPicPr>
            <a:picLocks noChangeAspect="1"/>
          </p:cNvPicPr>
          <p:nvPr/>
        </p:nvPicPr>
        <p:blipFill>
          <a:blip r:embed="rId2" cstate="print"/>
          <a:stretch>
            <a:fillRect/>
          </a:stretch>
        </p:blipFill>
        <p:spPr>
          <a:xfrm>
            <a:off x="4936867" y="4049076"/>
            <a:ext cx="6416838" cy="2599749"/>
          </a:xfrm>
          <a:prstGeom prst="rect">
            <a:avLst/>
          </a:prstGeom>
        </p:spPr>
      </p:pic>
    </p:spTree>
    <p:extLst>
      <p:ext uri="{BB962C8B-B14F-4D97-AF65-F5344CB8AC3E}">
        <p14:creationId xmlns:p14="http://schemas.microsoft.com/office/powerpoint/2010/main" xmlns="" val="4019002682"/>
      </p:ext>
    </p:extLst>
  </p:cSld>
  <p:clrMapOvr>
    <a:overrideClrMapping bg1="dk1" tx1="lt1" bg2="dk2" tx2="lt2" accent1="accent1" accent2="accent2" accent3="accent3" accent4="accent4" accent5="accent5" accent6="accent6" hlink="hlink" folHlink="folHlink"/>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xmlns="" id="{C3896A03-3945-419A-B66B-4EE266EDD15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 y="0"/>
            <a:ext cx="608344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9148AC9-696C-4425-88DA-D70BE32AE016}"/>
              </a:ext>
            </a:extLst>
          </p:cNvPr>
          <p:cNvSpPr>
            <a:spLocks noGrp="1"/>
          </p:cNvSpPr>
          <p:nvPr>
            <p:ph type="title"/>
          </p:nvPr>
        </p:nvSpPr>
        <p:spPr>
          <a:xfrm>
            <a:off x="1162498" y="655782"/>
            <a:ext cx="4284418" cy="3246589"/>
          </a:xfrm>
        </p:spPr>
        <p:txBody>
          <a:bodyPr vert="horz" lIns="91440" tIns="45720" rIns="91440" bIns="45720" rtlCol="0" anchor="t">
            <a:normAutofit fontScale="90000"/>
          </a:bodyPr>
          <a:lstStyle/>
          <a:p>
            <a:r>
              <a:rPr lang="en-US" sz="5100" b="1">
                <a:solidFill>
                  <a:schemeClr val="bg1"/>
                </a:solidFill>
                <a:latin typeface="Times New Roman"/>
                <a:cs typeface="Times New Roman"/>
              </a:rPr>
              <a:t>Implementation</a:t>
            </a:r>
            <a:r>
              <a:rPr lang="en-US" sz="5100" b="1" dirty="0">
                <a:latin typeface="Times New Roman"/>
                <a:cs typeface="Calibri Light"/>
              </a:rPr>
              <a:t/>
            </a:r>
            <a:br>
              <a:rPr lang="en-US" sz="5100" b="1" dirty="0">
                <a:latin typeface="Times New Roman"/>
                <a:cs typeface="Calibri Light"/>
              </a:rPr>
            </a:br>
            <a:r>
              <a:rPr lang="en-US" sz="5100" b="1" dirty="0">
                <a:latin typeface="Times New Roman"/>
                <a:cs typeface="Calibri Light"/>
              </a:rPr>
              <a:t/>
            </a:r>
            <a:br>
              <a:rPr lang="en-US" sz="5100" b="1" dirty="0">
                <a:latin typeface="Times New Roman"/>
                <a:cs typeface="Calibri Light"/>
              </a:rPr>
            </a:br>
            <a:r>
              <a:rPr lang="en-US" sz="5100" b="1">
                <a:solidFill>
                  <a:schemeClr val="bg1"/>
                </a:solidFill>
                <a:latin typeface="Times New Roman"/>
                <a:cs typeface="Calibri Light"/>
              </a:rPr>
              <a:t>We have Created 3 Modules</a:t>
            </a:r>
          </a:p>
        </p:txBody>
      </p:sp>
      <p:sp>
        <p:nvSpPr>
          <p:cNvPr id="44" name="Rectangle 43">
            <a:extLst>
              <a:ext uri="{FF2B5EF4-FFF2-40B4-BE49-F238E27FC236}">
                <a16:creationId xmlns:a16="http://schemas.microsoft.com/office/drawing/2014/main" xmlns="" id="{6832F003-FCA6-4CFB-A2EA-308F3AA257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62498" y="4344448"/>
            <a:ext cx="457200"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xmlns="" id="{B34F5AD2-EDBD-4BBD-A55C-EAFFD0C7097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7" name="Content Placeholder 2">
            <a:extLst>
              <a:ext uri="{FF2B5EF4-FFF2-40B4-BE49-F238E27FC236}">
                <a16:creationId xmlns:a16="http://schemas.microsoft.com/office/drawing/2014/main" xmlns="" id="{16DDBE11-826C-4AC1-B0DA-B97451949562}"/>
              </a:ext>
            </a:extLst>
          </p:cNvPr>
          <p:cNvGraphicFramePr>
            <a:graphicFrameLocks noGrp="1"/>
          </p:cNvGraphicFramePr>
          <p:nvPr>
            <p:ph idx="1"/>
            <p:extLst>
              <p:ext uri="{D42A27DB-BD31-4B8C-83A1-F6EECF244321}">
                <p14:modId xmlns:p14="http://schemas.microsoft.com/office/powerpoint/2010/main" xmlns="" val="199985500"/>
              </p:ext>
            </p:extLst>
          </p:nvPr>
        </p:nvGraphicFramePr>
        <p:xfrm>
          <a:off x="5614416" y="457200"/>
          <a:ext cx="6117336" cy="5696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803010966"/>
      </p:ext>
    </p:extLst>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7">
            <a:extLst>
              <a:ext uri="{FF2B5EF4-FFF2-40B4-BE49-F238E27FC236}">
                <a16:creationId xmlns:a16="http://schemas.microsoft.com/office/drawing/2014/main" xmlns="" id="{70DFC902-7D23-471A-B557-B6B6917D7A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857070A-69B8-4F6C-A26A-30630D08A3EC}"/>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cs typeface="Calibri Light"/>
              </a:rPr>
              <a:t>Introduction</a:t>
            </a:r>
            <a:endParaRPr lang="en-US" sz="4000">
              <a:solidFill>
                <a:schemeClr val="bg1"/>
              </a:solidFill>
            </a:endParaRPr>
          </a:p>
        </p:txBody>
      </p:sp>
      <p:sp>
        <p:nvSpPr>
          <p:cNvPr id="18" name="Rectangle 9">
            <a:extLst>
              <a:ext uri="{FF2B5EF4-FFF2-40B4-BE49-F238E27FC236}">
                <a16:creationId xmlns:a16="http://schemas.microsoft.com/office/drawing/2014/main" xmlns="" id="{A55D5633-D557-4DCA-982C-FF36EB7A1C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1">
            <a:extLst>
              <a:ext uri="{FF2B5EF4-FFF2-40B4-BE49-F238E27FC236}">
                <a16:creationId xmlns:a16="http://schemas.microsoft.com/office/drawing/2014/main" xmlns="" id="{450D3AD2-FA80-415F-A9CE-54D884561C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FC781234-708B-41E1-9F94-E9208A26E953}"/>
              </a:ext>
            </a:extLst>
          </p:cNvPr>
          <p:cNvSpPr>
            <a:spLocks noGrp="1"/>
          </p:cNvSpPr>
          <p:nvPr>
            <p:ph idx="1"/>
          </p:nvPr>
        </p:nvSpPr>
        <p:spPr>
          <a:xfrm>
            <a:off x="1155548" y="2217343"/>
            <a:ext cx="9880893" cy="3959619"/>
          </a:xfrm>
        </p:spPr>
        <p:txBody>
          <a:bodyPr vert="horz" lIns="91440" tIns="45720" rIns="91440" bIns="45720" rtlCol="0">
            <a:normAutofit/>
          </a:bodyPr>
          <a:lstStyle/>
          <a:p>
            <a:r>
              <a:rPr lang="en-US" sz="2000">
                <a:ea typeface="+mn-lt"/>
                <a:cs typeface="+mn-lt"/>
              </a:rPr>
              <a:t>The Government of India formulated the National Policy for Persons with Disabilities in February 2006 which deals with Physical, Educational &amp; Economic Rehabilitation of persons with disabilities. In addition the policy also focuses upon rehabilitation of women and children with disabilities, barrier free environment, social security, research etc. </a:t>
            </a:r>
            <a:endParaRPr lang="en-US" sz="2000">
              <a:cs typeface="Calibri" panose="020F0502020204030204"/>
            </a:endParaRPr>
          </a:p>
          <a:p>
            <a:r>
              <a:rPr lang="en-US" sz="2000">
                <a:ea typeface="+mn-lt"/>
                <a:cs typeface="+mn-lt"/>
              </a:rPr>
              <a:t>  Hands are human organs which are used to manipulate physical objects. For this very reason hands are used most frequently by human beings to communicate and interact with machines.</a:t>
            </a:r>
            <a:endParaRPr lang="en-US" sz="2000"/>
          </a:p>
          <a:p>
            <a:r>
              <a:rPr lang="en-US" sz="2000">
                <a:ea typeface="+mn-lt"/>
                <a:cs typeface="+mn-lt"/>
              </a:rPr>
              <a:t>  If computer had the ability to translate and understand hand gestures. it would be a leap forward in the field of human computer interaction. The dilemma faced with this is that the images these days are information rich and in-order to achieve this task extensive processing is required. Every gesture has some distinct features which differentiates it from other gestures. </a:t>
            </a:r>
            <a:endParaRPr lang="en-US" sz="2000"/>
          </a:p>
          <a:p>
            <a:endParaRPr lang="en-US" sz="2000">
              <a:cs typeface="Calibri"/>
            </a:endParaRPr>
          </a:p>
        </p:txBody>
      </p:sp>
    </p:spTree>
    <p:extLst>
      <p:ext uri="{BB962C8B-B14F-4D97-AF65-F5344CB8AC3E}">
        <p14:creationId xmlns:p14="http://schemas.microsoft.com/office/powerpoint/2010/main" xmlns="" val="464981544"/>
      </p:ext>
    </p:extLst>
  </p:cSld>
  <p:clrMapOvr>
    <a:masterClrMapping/>
  </p:clrMapOvr>
  <p:transition>
    <p:wipe dir="d"/>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9A02ED-DBC7-4FB2-A956-32D6EB9CD52D}"/>
              </a:ext>
            </a:extLst>
          </p:cNvPr>
          <p:cNvSpPr>
            <a:spLocks noGrp="1"/>
          </p:cNvSpPr>
          <p:nvPr>
            <p:ph type="title"/>
          </p:nvPr>
        </p:nvSpPr>
        <p:spPr>
          <a:xfrm>
            <a:off x="762001" y="803325"/>
            <a:ext cx="5314536" cy="1325563"/>
          </a:xfrm>
        </p:spPr>
        <p:txBody>
          <a:bodyPr>
            <a:normAutofit/>
          </a:bodyPr>
          <a:lstStyle/>
          <a:p>
            <a:r>
              <a:rPr lang="en-US">
                <a:cs typeface="Calibri Light"/>
              </a:rPr>
              <a:t>Collect-data.py</a:t>
            </a:r>
            <a:endParaRPr lang="en-US"/>
          </a:p>
        </p:txBody>
      </p:sp>
      <p:sp>
        <p:nvSpPr>
          <p:cNvPr id="3" name="Content Placeholder 2">
            <a:extLst>
              <a:ext uri="{FF2B5EF4-FFF2-40B4-BE49-F238E27FC236}">
                <a16:creationId xmlns:a16="http://schemas.microsoft.com/office/drawing/2014/main" xmlns="" id="{0C45B16C-9889-45AA-BABD-1A10ABA69FC5}"/>
              </a:ext>
            </a:extLst>
          </p:cNvPr>
          <p:cNvSpPr>
            <a:spLocks noGrp="1"/>
          </p:cNvSpPr>
          <p:nvPr>
            <p:ph idx="1"/>
          </p:nvPr>
        </p:nvSpPr>
        <p:spPr>
          <a:xfrm>
            <a:off x="762000" y="2279018"/>
            <a:ext cx="5314543" cy="3375920"/>
          </a:xfrm>
        </p:spPr>
        <p:txBody>
          <a:bodyPr vert="horz" lIns="91440" tIns="45720" rIns="91440" bIns="45720" rtlCol="0" anchor="t">
            <a:normAutofit/>
          </a:bodyPr>
          <a:lstStyle/>
          <a:p>
            <a:pPr marL="0" indent="0">
              <a:buNone/>
            </a:pPr>
            <a:endParaRPr lang="en-US" sz="1800">
              <a:cs typeface="Calibri" panose="020F0502020204030204"/>
            </a:endParaRPr>
          </a:p>
          <a:p>
            <a:pPr marL="0" indent="0">
              <a:buNone/>
            </a:pPr>
            <a:r>
              <a:rPr lang="en-IN" sz="1800">
                <a:ea typeface="+mn-lt"/>
                <a:cs typeface="+mn-lt"/>
              </a:rPr>
              <a:t>In this module we will be collecting data/images that is appropriate for training purpose.</a:t>
            </a:r>
            <a:endParaRPr lang="en-US" sz="1800">
              <a:cs typeface="Calibri" panose="020F0502020204030204"/>
            </a:endParaRPr>
          </a:p>
          <a:p>
            <a:pPr marL="0" indent="0">
              <a:buNone/>
            </a:pPr>
            <a:endParaRPr lang="en-IN" sz="1800">
              <a:ea typeface="+mn-lt"/>
              <a:cs typeface="+mn-lt"/>
            </a:endParaRPr>
          </a:p>
          <a:p>
            <a:pPr marL="0" indent="0">
              <a:buNone/>
            </a:pPr>
            <a:r>
              <a:rPr lang="en-IN" sz="1800">
                <a:ea typeface="+mn-lt"/>
                <a:cs typeface="+mn-lt"/>
              </a:rPr>
              <a:t>Libraries used :  </a:t>
            </a:r>
            <a:endParaRPr lang="en-US" sz="1800">
              <a:cs typeface="Calibri"/>
            </a:endParaRPr>
          </a:p>
          <a:p>
            <a:pPr marL="0" indent="0">
              <a:buNone/>
            </a:pPr>
            <a:r>
              <a:rPr lang="en-IN" sz="1800">
                <a:ea typeface="+mn-lt"/>
                <a:cs typeface="+mn-lt"/>
              </a:rPr>
              <a:t>Opencv</a:t>
            </a:r>
            <a:endParaRPr lang="en-US" sz="1800">
              <a:cs typeface="Calibri" panose="020F0502020204030204"/>
            </a:endParaRPr>
          </a:p>
          <a:p>
            <a:pPr marL="0" indent="0">
              <a:buNone/>
            </a:pPr>
            <a:r>
              <a:rPr lang="en-IN" sz="1800">
                <a:ea typeface="+mn-lt"/>
                <a:cs typeface="+mn-lt"/>
              </a:rPr>
              <a:t>Numpy</a:t>
            </a:r>
            <a:endParaRPr lang="en-US" sz="1800">
              <a:cs typeface="Calibri" panose="020F0502020204030204"/>
            </a:endParaRPr>
          </a:p>
          <a:p>
            <a:pPr marL="0" indent="0">
              <a:buNone/>
            </a:pPr>
            <a:r>
              <a:rPr lang="en-IN" sz="1800">
                <a:ea typeface="+mn-lt"/>
                <a:cs typeface="+mn-lt"/>
              </a:rPr>
              <a:t>Os</a:t>
            </a:r>
            <a:endParaRPr lang="en-US" sz="1800">
              <a:cs typeface="Calibri" panose="020F0502020204030204"/>
            </a:endParaRPr>
          </a:p>
          <a:p>
            <a:endParaRPr lang="en-US" sz="1800">
              <a:cs typeface="Calibri" panose="020F0502020204030204"/>
            </a:endParaRPr>
          </a:p>
        </p:txBody>
      </p:sp>
      <p:sp>
        <p:nvSpPr>
          <p:cNvPr id="29" name="Freeform: Shape 28">
            <a:extLst>
              <a:ext uri="{FF2B5EF4-FFF2-40B4-BE49-F238E27FC236}">
                <a16:creationId xmlns:a16="http://schemas.microsoft.com/office/drawing/2014/main" xmlns="" id="{CF62D2A7-8207-488C-9F46-316BA81A16C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5" name="Picture 24">
            <a:extLst>
              <a:ext uri="{FF2B5EF4-FFF2-40B4-BE49-F238E27FC236}">
                <a16:creationId xmlns:a16="http://schemas.microsoft.com/office/drawing/2014/main" xmlns="" id="{132D7656-C6DB-4BDF-AF96-6E56DF55AA6F}"/>
              </a:ext>
            </a:extLst>
          </p:cNvPr>
          <p:cNvPicPr>
            <a:picLocks noChangeAspect="1"/>
          </p:cNvPicPr>
          <p:nvPr/>
        </p:nvPicPr>
        <p:blipFill rotWithShape="1">
          <a:blip r:embed="rId2" cstate="print"/>
          <a:srcRect r="35864" b="5"/>
          <a:stretch/>
        </p:blipFill>
        <p:spPr>
          <a:xfrm>
            <a:off x="6750141" y="-2"/>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Tree>
    <p:extLst>
      <p:ext uri="{BB962C8B-B14F-4D97-AF65-F5344CB8AC3E}">
        <p14:creationId xmlns:p14="http://schemas.microsoft.com/office/powerpoint/2010/main" xmlns="" val="2674721313"/>
      </p:ext>
    </p:extLst>
  </p:cSld>
  <p:clrMapOvr>
    <a:overrideClrMapping bg1="dk1" tx1="lt1" bg2="dk2" tx2="lt2" accent1="accent1" accent2="accent2" accent3="accent3" accent4="accent4" accent5="accent5" accent6="accent6" hlink="hlink" folHlink="folHlink"/>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429120-1BE3-4758-AB36-5C966CB728E3}"/>
              </a:ext>
            </a:extLst>
          </p:cNvPr>
          <p:cNvSpPr>
            <a:spLocks noGrp="1"/>
          </p:cNvSpPr>
          <p:nvPr>
            <p:ph type="title"/>
          </p:nvPr>
        </p:nvSpPr>
        <p:spPr>
          <a:xfrm>
            <a:off x="762001" y="803325"/>
            <a:ext cx="5314536" cy="1325563"/>
          </a:xfrm>
        </p:spPr>
        <p:txBody>
          <a:bodyPr>
            <a:normAutofit/>
          </a:bodyPr>
          <a:lstStyle/>
          <a:p>
            <a:r>
              <a:rPr lang="en-IN">
                <a:ea typeface="+mj-lt"/>
                <a:cs typeface="+mj-lt"/>
              </a:rPr>
              <a:t>Working </a:t>
            </a:r>
            <a:endParaRPr lang="en-US"/>
          </a:p>
        </p:txBody>
      </p:sp>
      <p:sp>
        <p:nvSpPr>
          <p:cNvPr id="3" name="Content Placeholder 2">
            <a:extLst>
              <a:ext uri="{FF2B5EF4-FFF2-40B4-BE49-F238E27FC236}">
                <a16:creationId xmlns:a16="http://schemas.microsoft.com/office/drawing/2014/main" xmlns="" id="{797E4E86-1AED-4E06-BD94-46240AB75BE9}"/>
              </a:ext>
            </a:extLst>
          </p:cNvPr>
          <p:cNvSpPr>
            <a:spLocks noGrp="1"/>
          </p:cNvSpPr>
          <p:nvPr>
            <p:ph idx="1"/>
          </p:nvPr>
        </p:nvSpPr>
        <p:spPr>
          <a:xfrm>
            <a:off x="762000" y="2279018"/>
            <a:ext cx="5314543" cy="3375920"/>
          </a:xfrm>
        </p:spPr>
        <p:txBody>
          <a:bodyPr vert="horz" lIns="91440" tIns="45720" rIns="91440" bIns="45720" rtlCol="0" anchor="t">
            <a:normAutofit/>
          </a:bodyPr>
          <a:lstStyle/>
          <a:p>
            <a:pPr>
              <a:buFont typeface="Wingdings" panose="020B0604020202020204" pitchFamily="34" charset="0"/>
              <a:buChar char="Ø"/>
            </a:pPr>
            <a:r>
              <a:rPr lang="en-IN" sz="1800">
                <a:ea typeface="+mn-lt"/>
                <a:cs typeface="+mn-lt"/>
              </a:rPr>
              <a:t>We will be creating directories to store the images that will be later used for training .</a:t>
            </a:r>
            <a:endParaRPr lang="en-US" sz="1800">
              <a:cs typeface="Calibri" panose="020F0502020204030204"/>
            </a:endParaRPr>
          </a:p>
          <a:p>
            <a:pPr>
              <a:buFont typeface="Wingdings" panose="020B0604020202020204" pitchFamily="34" charset="0"/>
              <a:buChar char="Ø"/>
            </a:pPr>
            <a:r>
              <a:rPr lang="en-IN" sz="1800">
                <a:ea typeface="+mn-lt"/>
                <a:cs typeface="+mn-lt"/>
              </a:rPr>
              <a:t>We will be selecting a R.O.I </a:t>
            </a:r>
            <a:endParaRPr lang="en-US" sz="1800">
              <a:cs typeface="Calibri" panose="020F0502020204030204"/>
            </a:endParaRPr>
          </a:p>
          <a:p>
            <a:pPr>
              <a:buFont typeface="Wingdings" panose="020B0604020202020204" pitchFamily="34" charset="0"/>
              <a:buChar char="Ø"/>
            </a:pPr>
            <a:r>
              <a:rPr lang="en-IN" sz="1800">
                <a:ea typeface="+mn-lt"/>
                <a:cs typeface="+mn-lt"/>
              </a:rPr>
              <a:t>We will be capturing images from R.O.I and resizing it to (64,64)</a:t>
            </a:r>
            <a:endParaRPr lang="en-US" sz="1800">
              <a:cs typeface="Calibri" panose="020F0502020204030204"/>
            </a:endParaRPr>
          </a:p>
          <a:p>
            <a:pPr>
              <a:buFont typeface="Wingdings" panose="020B0604020202020204" pitchFamily="34" charset="0"/>
              <a:buChar char="Ø"/>
            </a:pPr>
            <a:r>
              <a:rPr lang="en-IN" sz="1800">
                <a:ea typeface="+mn-lt"/>
                <a:cs typeface="+mn-lt"/>
              </a:rPr>
              <a:t>We will be converting those images/frames to grayscale images</a:t>
            </a:r>
            <a:endParaRPr lang="en-US" sz="1800">
              <a:cs typeface="Calibri" panose="020F0502020204030204"/>
            </a:endParaRPr>
          </a:p>
          <a:p>
            <a:pPr>
              <a:buFont typeface="Wingdings" panose="020B0604020202020204" pitchFamily="34" charset="0"/>
              <a:buChar char="Ø"/>
            </a:pPr>
            <a:endParaRPr lang="en-IN" sz="1800">
              <a:cs typeface="Calibri" panose="020F0502020204030204"/>
            </a:endParaRPr>
          </a:p>
          <a:p>
            <a:pPr>
              <a:buFont typeface="Wingdings" panose="020B0604020202020204" pitchFamily="34" charset="0"/>
              <a:buChar char="Ø"/>
            </a:pPr>
            <a:endParaRPr lang="en-US" sz="1800">
              <a:cs typeface="Calibri" panose="020F0502020204030204"/>
            </a:endParaRPr>
          </a:p>
        </p:txBody>
      </p:sp>
      <p:sp>
        <p:nvSpPr>
          <p:cNvPr id="16" name="Freeform: Shape 15">
            <a:extLst>
              <a:ext uri="{FF2B5EF4-FFF2-40B4-BE49-F238E27FC236}">
                <a16:creationId xmlns:a16="http://schemas.microsoft.com/office/drawing/2014/main" xmlns="" id="{CF62D2A7-8207-488C-9F46-316BA81A16C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11">
            <a:extLst>
              <a:ext uri="{FF2B5EF4-FFF2-40B4-BE49-F238E27FC236}">
                <a16:creationId xmlns:a16="http://schemas.microsoft.com/office/drawing/2014/main" xmlns="" id="{87C47E00-9000-4E7A-900B-2B6BC1D6E9D6}"/>
              </a:ext>
            </a:extLst>
          </p:cNvPr>
          <p:cNvPicPr>
            <a:picLocks noChangeAspect="1"/>
          </p:cNvPicPr>
          <p:nvPr/>
        </p:nvPicPr>
        <p:blipFill rotWithShape="1">
          <a:blip r:embed="rId2" cstate="print"/>
          <a:srcRect l="7998" r="19777" b="-6"/>
          <a:stretch/>
        </p:blipFill>
        <p:spPr>
          <a:xfrm>
            <a:off x="6750141" y="-2"/>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Tree>
    <p:extLst>
      <p:ext uri="{BB962C8B-B14F-4D97-AF65-F5344CB8AC3E}">
        <p14:creationId xmlns:p14="http://schemas.microsoft.com/office/powerpoint/2010/main" xmlns="" val="3054451487"/>
      </p:ext>
    </p:extLst>
  </p:cSld>
  <p:clrMapOvr>
    <a:overrideClrMapping bg1="dk1" tx1="lt1" bg2="dk2" tx2="lt2" accent1="accent1" accent2="accent2" accent3="accent3" accent4="accent4" accent5="accent5" accent6="accent6" hlink="hlink" folHlink="folHlink"/>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02D886F1-CB4A-4FC1-AAA7-9402B0D0DD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xmlns="" id="{762B7B97-C3EE-4AEE-A61F-AFA873FE2FC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2013557" y="0"/>
            <a:ext cx="10178443"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4DA7E24A-649B-461C-AB91-BC0EBAB463CC}"/>
              </a:ext>
            </a:extLst>
          </p:cNvPr>
          <p:cNvSpPr>
            <a:spLocks noGrp="1"/>
          </p:cNvSpPr>
          <p:nvPr>
            <p:ph type="title"/>
          </p:nvPr>
        </p:nvSpPr>
        <p:spPr>
          <a:xfrm>
            <a:off x="623787" y="1635358"/>
            <a:ext cx="2752344" cy="2706624"/>
          </a:xfrm>
          <a:prstGeom prst="ellipse">
            <a:avLst/>
          </a:prstGeom>
          <a:solidFill>
            <a:schemeClr val="bg1"/>
          </a:solidFill>
          <a:ln w="174625" cmpd="thinThick">
            <a:solidFill>
              <a:schemeClr val="bg1"/>
            </a:solidFill>
          </a:ln>
        </p:spPr>
        <p:txBody>
          <a:bodyPr>
            <a:normAutofit/>
          </a:bodyPr>
          <a:lstStyle/>
          <a:p>
            <a:pPr algn="ctr"/>
            <a:r>
              <a:rPr lang="en-US" sz="2600">
                <a:cs typeface="Calibri Light"/>
              </a:rPr>
              <a:t>Working</a:t>
            </a:r>
            <a:endParaRPr lang="en-US" sz="2600"/>
          </a:p>
        </p:txBody>
      </p:sp>
      <p:sp>
        <p:nvSpPr>
          <p:cNvPr id="3" name="Content Placeholder 2">
            <a:extLst>
              <a:ext uri="{FF2B5EF4-FFF2-40B4-BE49-F238E27FC236}">
                <a16:creationId xmlns:a16="http://schemas.microsoft.com/office/drawing/2014/main" xmlns="" id="{15C217E6-2478-4185-A3F8-45D6075F9CCB}"/>
              </a:ext>
            </a:extLst>
          </p:cNvPr>
          <p:cNvSpPr>
            <a:spLocks noGrp="1"/>
          </p:cNvSpPr>
          <p:nvPr>
            <p:ph idx="1"/>
          </p:nvPr>
        </p:nvSpPr>
        <p:spPr>
          <a:xfrm>
            <a:off x="4256690" y="1088137"/>
            <a:ext cx="6180082" cy="3801067"/>
          </a:xfrm>
        </p:spPr>
        <p:txBody>
          <a:bodyPr vert="horz" lIns="91440" tIns="45720" rIns="91440" bIns="45720" rtlCol="0" anchor="ctr">
            <a:normAutofit/>
          </a:bodyPr>
          <a:lstStyle/>
          <a:p>
            <a:pPr>
              <a:buFont typeface="Wingdings,Sans-Serif" panose="020B0604020202020204" pitchFamily="34" charset="0"/>
              <a:buChar char="Ø"/>
            </a:pPr>
            <a:r>
              <a:rPr lang="en-IN" sz="2000">
                <a:solidFill>
                  <a:schemeClr val="bg1"/>
                </a:solidFill>
                <a:cs typeface="Calibri"/>
              </a:rPr>
              <a:t>Then we will be converting grayscale to complete binary image (i.e black and white)</a:t>
            </a:r>
            <a:endParaRPr lang="en-US" sz="2000">
              <a:solidFill>
                <a:schemeClr val="bg1"/>
              </a:solidFill>
              <a:ea typeface="+mn-lt"/>
              <a:cs typeface="+mn-lt"/>
            </a:endParaRPr>
          </a:p>
          <a:p>
            <a:pPr>
              <a:buFont typeface="Wingdings,Sans-Serif" panose="020B0604020202020204" pitchFamily="34" charset="0"/>
              <a:buChar char="Ø"/>
            </a:pPr>
            <a:r>
              <a:rPr lang="en-IN" sz="2000">
                <a:solidFill>
                  <a:schemeClr val="bg1"/>
                </a:solidFill>
                <a:cs typeface="Calibri"/>
              </a:rPr>
              <a:t>And finally we will be storing these images to appropriate directory made earlier.</a:t>
            </a:r>
            <a:endParaRPr lang="en-US" sz="2000">
              <a:solidFill>
                <a:schemeClr val="bg1"/>
              </a:solidFill>
              <a:ea typeface="+mn-lt"/>
              <a:cs typeface="+mn-lt"/>
            </a:endParaRPr>
          </a:p>
          <a:p>
            <a:pPr marL="0" indent="0">
              <a:buNone/>
            </a:pPr>
            <a:r>
              <a:rPr lang="en-IN" sz="2000">
                <a:solidFill>
                  <a:schemeClr val="bg1"/>
                </a:solidFill>
                <a:cs typeface="Calibri"/>
              </a:rPr>
              <a:t>*We can add images as much as we want .</a:t>
            </a:r>
            <a:endParaRPr lang="en-US" sz="2000">
              <a:solidFill>
                <a:schemeClr val="bg1"/>
              </a:solidFill>
              <a:cs typeface="Calibri" panose="020F0502020204030204"/>
            </a:endParaRPr>
          </a:p>
        </p:txBody>
      </p:sp>
    </p:spTree>
    <p:extLst>
      <p:ext uri="{BB962C8B-B14F-4D97-AF65-F5344CB8AC3E}">
        <p14:creationId xmlns:p14="http://schemas.microsoft.com/office/powerpoint/2010/main" xmlns="" val="3979785309"/>
      </p:ext>
    </p:extLst>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xmlns="" id="{46C2E80F-49A6-4372-B103-219D417A55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3EDC3EFD-3F7F-495A-96AE-35900B46A8DC}"/>
              </a:ext>
            </a:extLst>
          </p:cNvPr>
          <p:cNvSpPr>
            <a:spLocks noGrp="1"/>
          </p:cNvSpPr>
          <p:nvPr>
            <p:ph type="title"/>
          </p:nvPr>
        </p:nvSpPr>
        <p:spPr>
          <a:xfrm>
            <a:off x="863029" y="1012004"/>
            <a:ext cx="3416158" cy="4795408"/>
          </a:xfrm>
        </p:spPr>
        <p:txBody>
          <a:bodyPr>
            <a:normAutofit/>
          </a:bodyPr>
          <a:lstStyle/>
          <a:p>
            <a:r>
              <a:rPr lang="en-IN">
                <a:solidFill>
                  <a:srgbClr val="FFFFFF"/>
                </a:solidFill>
                <a:ea typeface="+mj-lt"/>
                <a:cs typeface="+mj-lt"/>
              </a:rPr>
              <a:t>Train.py </a:t>
            </a:r>
            <a:endParaRPr lang="en-US">
              <a:solidFill>
                <a:srgbClr val="FFFFFF"/>
              </a:solidFill>
            </a:endParaRPr>
          </a:p>
        </p:txBody>
      </p:sp>
      <p:graphicFrame>
        <p:nvGraphicFramePr>
          <p:cNvPr id="5" name="Content Placeholder 2">
            <a:extLst>
              <a:ext uri="{FF2B5EF4-FFF2-40B4-BE49-F238E27FC236}">
                <a16:creationId xmlns:a16="http://schemas.microsoft.com/office/drawing/2014/main" xmlns="" id="{D2DC69BA-04B2-4956-9F06-95C10ED87CA3}"/>
              </a:ext>
            </a:extLst>
          </p:cNvPr>
          <p:cNvGraphicFramePr>
            <a:graphicFrameLocks noGrp="1"/>
          </p:cNvGraphicFramePr>
          <p:nvPr>
            <p:ph idx="1"/>
            <p:extLst>
              <p:ext uri="{D42A27DB-BD31-4B8C-83A1-F6EECF244321}">
                <p14:modId xmlns:p14="http://schemas.microsoft.com/office/powerpoint/2010/main" xmlns="" val="105193269"/>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663026203"/>
      </p:ext>
    </p:extLst>
  </p:cSld>
  <p:clrMapOvr>
    <a:masterClrMapping/>
  </p:clrMapOvr>
  <p:transition>
    <p:dissolve/>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xmlns="" id="{D737712F-A7B1-42E9-9CE1-45E8E644CA4D}"/>
              </a:ext>
            </a:extLst>
          </p:cNvPr>
          <p:cNvPicPr>
            <a:picLocks noChangeAspect="1"/>
          </p:cNvPicPr>
          <p:nvPr/>
        </p:nvPicPr>
        <p:blipFill rotWithShape="1">
          <a:blip r:embed="rId2" cstate="print"/>
          <a:srcRect b="15094"/>
          <a:stretch/>
        </p:blipFill>
        <p:spPr>
          <a:xfrm>
            <a:off x="-1" y="10"/>
            <a:ext cx="12192000" cy="6857990"/>
          </a:xfrm>
          <a:prstGeom prst="rect">
            <a:avLst/>
          </a:prstGeom>
        </p:spPr>
      </p:pic>
      <p:sp>
        <p:nvSpPr>
          <p:cNvPr id="21" name="Freeform 5">
            <a:extLst>
              <a:ext uri="{FF2B5EF4-FFF2-40B4-BE49-F238E27FC236}">
                <a16:creationId xmlns:a16="http://schemas.microsoft.com/office/drawing/2014/main" xmlns="" id="{3CD9DF72-87A3-404E-A828-84CBF11A83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xmlns="" id="{BC31DC6E-F422-4CB0-912F-E104E0FF3FC6}"/>
              </a:ext>
            </a:extLst>
          </p:cNvPr>
          <p:cNvSpPr>
            <a:spLocks noGrp="1"/>
          </p:cNvSpPr>
          <p:nvPr>
            <p:ph type="title"/>
          </p:nvPr>
        </p:nvSpPr>
        <p:spPr>
          <a:xfrm>
            <a:off x="709448" y="1913950"/>
            <a:ext cx="4204137" cy="1342754"/>
          </a:xfrm>
        </p:spPr>
        <p:txBody>
          <a:bodyPr>
            <a:normAutofit/>
          </a:bodyPr>
          <a:lstStyle/>
          <a:p>
            <a:pPr algn="ctr"/>
            <a:r>
              <a:rPr lang="en-IN" sz="3600">
                <a:ea typeface="+mj-lt"/>
                <a:cs typeface="+mj-lt"/>
              </a:rPr>
              <a:t>Working</a:t>
            </a:r>
            <a:endParaRPr lang="en-US" sz="3600"/>
          </a:p>
        </p:txBody>
      </p:sp>
      <p:cxnSp>
        <p:nvCxnSpPr>
          <p:cNvPr id="23" name="Straight Connector 22">
            <a:extLst>
              <a:ext uri="{FF2B5EF4-FFF2-40B4-BE49-F238E27FC236}">
                <a16:creationId xmlns:a16="http://schemas.microsoft.com/office/drawing/2014/main" xmlns="" id="{20E3A342-4D61-4E3F-AF90-1AB42AEB96C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E95431F1-654F-4C2F-A487-355D7DAD5C8F}"/>
              </a:ext>
            </a:extLst>
          </p:cNvPr>
          <p:cNvSpPr>
            <a:spLocks noGrp="1"/>
          </p:cNvSpPr>
          <p:nvPr>
            <p:ph idx="1"/>
          </p:nvPr>
        </p:nvSpPr>
        <p:spPr>
          <a:xfrm>
            <a:off x="525516" y="3417573"/>
            <a:ext cx="4593021" cy="2619839"/>
          </a:xfrm>
        </p:spPr>
        <p:txBody>
          <a:bodyPr vert="horz" lIns="91440" tIns="45720" rIns="91440" bIns="45720" rtlCol="0" anchor="ctr">
            <a:normAutofit/>
          </a:bodyPr>
          <a:lstStyle/>
          <a:p>
            <a:pPr>
              <a:buFont typeface="Wingdings" panose="020B0604020202020204" pitchFamily="34" charset="0"/>
              <a:buChar char="Ø"/>
            </a:pPr>
            <a:r>
              <a:rPr lang="en-IN" sz="1800">
                <a:ea typeface="+mn-lt"/>
                <a:cs typeface="+mn-lt"/>
              </a:rPr>
              <a:t>Initializing classifier object using sequential() class and adding layers one by one on it .</a:t>
            </a:r>
            <a:endParaRPr lang="en-US" sz="1800">
              <a:cs typeface="Calibri"/>
            </a:endParaRPr>
          </a:p>
          <a:p>
            <a:pPr>
              <a:buFont typeface="Wingdings" panose="020B0604020202020204" pitchFamily="34" charset="0"/>
              <a:buChar char="Ø"/>
            </a:pPr>
            <a:r>
              <a:rPr lang="en-IN" sz="1800">
                <a:ea typeface="+mn-lt"/>
                <a:cs typeface="+mn-lt"/>
              </a:rPr>
              <a:t>Adding First convolution layer and pooling :</a:t>
            </a:r>
            <a:endParaRPr lang="en-US" sz="1800">
              <a:cs typeface="Calibri" panose="020F0502020204030204"/>
            </a:endParaRPr>
          </a:p>
          <a:p>
            <a:pPr>
              <a:buFont typeface="Wingdings" panose="020B0604020202020204" pitchFamily="34" charset="0"/>
              <a:buChar char="Ø"/>
            </a:pPr>
            <a:r>
              <a:rPr lang="en-IN" sz="1800">
                <a:ea typeface="+mn-lt"/>
                <a:cs typeface="+mn-lt"/>
              </a:rPr>
              <a:t>No. of filters/features = 32</a:t>
            </a:r>
            <a:endParaRPr lang="en-US" sz="1800">
              <a:cs typeface="Calibri" panose="020F0502020204030204"/>
            </a:endParaRPr>
          </a:p>
          <a:p>
            <a:pPr>
              <a:buFont typeface="Wingdings" panose="020B0604020202020204" pitchFamily="34" charset="0"/>
              <a:buChar char="Ø"/>
            </a:pPr>
            <a:r>
              <a:rPr lang="en-IN" sz="1800">
                <a:ea typeface="+mn-lt"/>
                <a:cs typeface="+mn-lt"/>
              </a:rPr>
              <a:t>Inputshape(64,64,1)</a:t>
            </a:r>
            <a:endParaRPr lang="en-US" sz="1800">
              <a:cs typeface="Calibri" panose="020F0502020204030204"/>
            </a:endParaRPr>
          </a:p>
          <a:p>
            <a:pPr>
              <a:buFont typeface="Wingdings" panose="020B0604020202020204" pitchFamily="34" charset="0"/>
              <a:buChar char="Ø"/>
            </a:pPr>
            <a:endParaRPr lang="en-IN" sz="1800">
              <a:cs typeface="Calibri"/>
            </a:endParaRPr>
          </a:p>
          <a:p>
            <a:endParaRPr lang="en-US" sz="1800">
              <a:cs typeface="Calibri"/>
            </a:endParaRPr>
          </a:p>
        </p:txBody>
      </p:sp>
    </p:spTree>
    <p:extLst>
      <p:ext uri="{BB962C8B-B14F-4D97-AF65-F5344CB8AC3E}">
        <p14:creationId xmlns:p14="http://schemas.microsoft.com/office/powerpoint/2010/main" xmlns="" val="535887755"/>
      </p:ext>
    </p:extLst>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BB0E02-5D0D-4599-8737-99FC63C0DFEA}"/>
              </a:ext>
            </a:extLst>
          </p:cNvPr>
          <p:cNvSpPr>
            <a:spLocks noGrp="1"/>
          </p:cNvSpPr>
          <p:nvPr>
            <p:ph type="title"/>
          </p:nvPr>
        </p:nvSpPr>
        <p:spPr>
          <a:xfrm>
            <a:off x="801098" y="1396289"/>
            <a:ext cx="5277333" cy="1325563"/>
          </a:xfrm>
        </p:spPr>
        <p:txBody>
          <a:bodyPr>
            <a:normAutofit/>
          </a:bodyPr>
          <a:lstStyle/>
          <a:p>
            <a:r>
              <a:rPr lang="en-US" dirty="0">
                <a:cs typeface="Calibri Light"/>
              </a:rPr>
              <a:t>Working</a:t>
            </a:r>
            <a:endParaRPr lang="en-US" dirty="0"/>
          </a:p>
        </p:txBody>
      </p:sp>
      <p:sp>
        <p:nvSpPr>
          <p:cNvPr id="3" name="Content Placeholder 2">
            <a:extLst>
              <a:ext uri="{FF2B5EF4-FFF2-40B4-BE49-F238E27FC236}">
                <a16:creationId xmlns:a16="http://schemas.microsoft.com/office/drawing/2014/main" xmlns="" id="{33CEF595-C3D5-42B2-A2B5-5A73BF5846D6}"/>
              </a:ext>
            </a:extLst>
          </p:cNvPr>
          <p:cNvSpPr>
            <a:spLocks noGrp="1"/>
          </p:cNvSpPr>
          <p:nvPr>
            <p:ph idx="1"/>
          </p:nvPr>
        </p:nvSpPr>
        <p:spPr>
          <a:xfrm>
            <a:off x="805543" y="2871982"/>
            <a:ext cx="5272888" cy="3181684"/>
          </a:xfrm>
        </p:spPr>
        <p:txBody>
          <a:bodyPr vert="horz" lIns="91440" tIns="45720" rIns="91440" bIns="45720" rtlCol="0" anchor="t">
            <a:normAutofit/>
          </a:bodyPr>
          <a:lstStyle/>
          <a:p>
            <a:pPr marL="0" indent="0">
              <a:buNone/>
            </a:pPr>
            <a:r>
              <a:rPr lang="en-IN" sz="1800">
                <a:cs typeface="Calibri"/>
              </a:rPr>
              <a:t>Activation function = RELU</a:t>
            </a:r>
            <a:endParaRPr lang="en-US" sz="1800">
              <a:ea typeface="+mn-lt"/>
              <a:cs typeface="+mn-lt"/>
            </a:endParaRPr>
          </a:p>
          <a:p>
            <a:pPr marL="0" indent="0">
              <a:buNone/>
            </a:pPr>
            <a:r>
              <a:rPr lang="en-IN" sz="1800">
                <a:cs typeface="Calibri"/>
              </a:rPr>
              <a:t>Polling : The input image is down sampled or converted to a low resolution version in order to keep only the significant details and remove the finer less important details.</a:t>
            </a:r>
            <a:endParaRPr lang="en-US" sz="1800">
              <a:cs typeface="Calibri" panose="020F0502020204030204"/>
            </a:endParaRPr>
          </a:p>
        </p:txBody>
      </p:sp>
      <p:sp>
        <p:nvSpPr>
          <p:cNvPr id="10" name="Freeform 49">
            <a:extLst>
              <a:ext uri="{FF2B5EF4-FFF2-40B4-BE49-F238E27FC236}">
                <a16:creationId xmlns:a16="http://schemas.microsoft.com/office/drawing/2014/main" xmlns="" id="{EF9B8DF2-C3F5-49A2-94D2-F7B65A0F1F1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713914" y="581159"/>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alpha val="80000"/>
            </a:srgb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xmlns="" id="{4330B6AC-E6AB-45E4-A303-C8DE90EB2A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893318" y="760562"/>
            <a:ext cx="5298683" cy="6097438"/>
          </a:xfrm>
          <a:custGeom>
            <a:avLst/>
            <a:gdLst>
              <a:gd name="connsiteX0" fmla="*/ 3120528 w 5298683"/>
              <a:gd name="connsiteY0" fmla="*/ 0 h 6097438"/>
              <a:gd name="connsiteX1" fmla="*/ 5105473 w 5298683"/>
              <a:gd name="connsiteY1" fmla="*/ 712577 h 6097438"/>
              <a:gd name="connsiteX2" fmla="*/ 5298683 w 5298683"/>
              <a:gd name="connsiteY2" fmla="*/ 888178 h 6097438"/>
              <a:gd name="connsiteX3" fmla="*/ 5298683 w 5298683"/>
              <a:gd name="connsiteY3" fmla="*/ 5352876 h 6097438"/>
              <a:gd name="connsiteX4" fmla="*/ 5105473 w 5298683"/>
              <a:gd name="connsiteY4" fmla="*/ 5528477 h 6097438"/>
              <a:gd name="connsiteX5" fmla="*/ 4335177 w 5298683"/>
              <a:gd name="connsiteY5" fmla="*/ 5995828 h 6097438"/>
              <a:gd name="connsiteX6" fmla="*/ 4057556 w 5298683"/>
              <a:gd name="connsiteY6" fmla="*/ 6097438 h 6097438"/>
              <a:gd name="connsiteX7" fmla="*/ 2183499 w 5298683"/>
              <a:gd name="connsiteY7" fmla="*/ 6097438 h 6097438"/>
              <a:gd name="connsiteX8" fmla="*/ 1905878 w 5298683"/>
              <a:gd name="connsiteY8" fmla="*/ 5995828 h 6097438"/>
              <a:gd name="connsiteX9" fmla="*/ 0 w 5298683"/>
              <a:gd name="connsiteY9" fmla="*/ 3120527 h 6097438"/>
              <a:gd name="connsiteX10" fmla="*/ 3120528 w 5298683"/>
              <a:gd name="connsiteY10" fmla="*/ 0 h 609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Filter">
            <a:extLst>
              <a:ext uri="{FF2B5EF4-FFF2-40B4-BE49-F238E27FC236}">
                <a16:creationId xmlns:a16="http://schemas.microsoft.com/office/drawing/2014/main" xmlns="" id="{230BE44C-4698-48F5-A246-94E821803164}"/>
              </a:ext>
            </a:extLst>
          </p:cNvPr>
          <p:cNvPicPr>
            <a:picLocks noChangeAspect="1"/>
          </p:cNvPicPr>
          <p:nvPr/>
        </p:nvPicPr>
        <p:blipFill>
          <a:blip r:embed="rId2" cstate="print">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tretch>
            <a:fillRect/>
          </a:stretch>
        </p:blipFill>
        <p:spPr>
          <a:xfrm>
            <a:off x="7924800" y="1957050"/>
            <a:ext cx="3945463" cy="3945463"/>
          </a:xfrm>
          <a:prstGeom prst="rect">
            <a:avLst/>
          </a:prstGeom>
        </p:spPr>
      </p:pic>
    </p:spTree>
    <p:extLst>
      <p:ext uri="{BB962C8B-B14F-4D97-AF65-F5344CB8AC3E}">
        <p14:creationId xmlns:p14="http://schemas.microsoft.com/office/powerpoint/2010/main" xmlns="" val="1112475843"/>
      </p:ext>
    </p:extLst>
  </p:cSld>
  <p:clrMapOvr>
    <a:overrideClrMapping bg1="dk1" tx1="lt1" bg2="dk2" tx2="lt2" accent1="accent1" accent2="accent2" accent3="accent3" accent4="accent4" accent5="accent5" accent6="accent6" hlink="hlink" folHlink="folHlink"/>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232239-1FF3-4BC0-A5CA-0C315B92AC91}"/>
              </a:ext>
            </a:extLst>
          </p:cNvPr>
          <p:cNvSpPr>
            <a:spLocks noGrp="1"/>
          </p:cNvSpPr>
          <p:nvPr>
            <p:ph type="title"/>
          </p:nvPr>
        </p:nvSpPr>
        <p:spPr>
          <a:xfrm>
            <a:off x="801098" y="1396289"/>
            <a:ext cx="5277333" cy="1325563"/>
          </a:xfrm>
        </p:spPr>
        <p:txBody>
          <a:bodyPr>
            <a:normAutofit/>
          </a:bodyPr>
          <a:lstStyle/>
          <a:p>
            <a:r>
              <a:rPr lang="en-US" dirty="0">
                <a:cs typeface="Calibri Light"/>
              </a:rPr>
              <a:t>Working</a:t>
            </a:r>
            <a:endParaRPr lang="en-US" dirty="0"/>
          </a:p>
        </p:txBody>
      </p:sp>
      <p:sp>
        <p:nvSpPr>
          <p:cNvPr id="3" name="Content Placeholder 2">
            <a:extLst>
              <a:ext uri="{FF2B5EF4-FFF2-40B4-BE49-F238E27FC236}">
                <a16:creationId xmlns:a16="http://schemas.microsoft.com/office/drawing/2014/main" xmlns="" id="{A9D767F6-6F6F-49DE-B76D-237293918938}"/>
              </a:ext>
            </a:extLst>
          </p:cNvPr>
          <p:cNvSpPr>
            <a:spLocks noGrp="1"/>
          </p:cNvSpPr>
          <p:nvPr>
            <p:ph idx="1"/>
          </p:nvPr>
        </p:nvSpPr>
        <p:spPr>
          <a:xfrm>
            <a:off x="805543" y="2871982"/>
            <a:ext cx="5272888" cy="3181684"/>
          </a:xfrm>
        </p:spPr>
        <p:txBody>
          <a:bodyPr vert="horz" lIns="91440" tIns="45720" rIns="91440" bIns="45720" rtlCol="0" anchor="t">
            <a:normAutofit/>
          </a:bodyPr>
          <a:lstStyle/>
          <a:p>
            <a:r>
              <a:rPr lang="en-IN" sz="1800" dirty="0">
                <a:ea typeface="+mn-lt"/>
                <a:cs typeface="+mn-lt"/>
              </a:rPr>
              <a:t>Adding second convolution layer and pooling :</a:t>
            </a:r>
            <a:endParaRPr lang="en-US" sz="1800" dirty="0"/>
          </a:p>
          <a:p>
            <a:r>
              <a:rPr lang="en-IN" sz="1800" dirty="0" err="1">
                <a:ea typeface="+mn-lt"/>
                <a:cs typeface="+mn-lt"/>
              </a:rPr>
              <a:t>Input_shape</a:t>
            </a:r>
            <a:r>
              <a:rPr lang="en-IN" sz="1800" dirty="0">
                <a:ea typeface="+mn-lt"/>
                <a:cs typeface="+mn-lt"/>
              </a:rPr>
              <a:t> is going to be the pooled feature maps from the previous convolution layer</a:t>
            </a:r>
            <a:r>
              <a:rPr lang="en-US" sz="1800" dirty="0">
                <a:ea typeface="+mn-lt"/>
                <a:cs typeface="+mn-lt"/>
              </a:rPr>
              <a:t> .</a:t>
            </a:r>
            <a:endParaRPr lang="en-US" sz="1800" dirty="0"/>
          </a:p>
          <a:p>
            <a:r>
              <a:rPr lang="en-IN" sz="1800" dirty="0">
                <a:ea typeface="+mn-lt"/>
                <a:cs typeface="+mn-lt"/>
              </a:rPr>
              <a:t> </a:t>
            </a:r>
            <a:r>
              <a:rPr lang="en-US" sz="1800" dirty="0">
                <a:ea typeface="+mn-lt"/>
                <a:cs typeface="+mn-lt"/>
              </a:rPr>
              <a:t> </a:t>
            </a:r>
            <a:r>
              <a:rPr lang="en-IN" sz="1800" dirty="0">
                <a:ea typeface="+mn-lt"/>
                <a:cs typeface="+mn-lt"/>
              </a:rPr>
              <a:t>Flattening the layers : after these all we will be having layer which are 2d arrays which in this step we are converting into 1d array. By using flatten function.</a:t>
            </a:r>
          </a:p>
          <a:p>
            <a:r>
              <a:rPr lang="en-IN" sz="1800" dirty="0">
                <a:cs typeface="Calibri"/>
              </a:rPr>
              <a:t>Now we have a fully connected layer and we will add this layer using dense </a:t>
            </a:r>
            <a:r>
              <a:rPr lang="en-IN" sz="1800" dirty="0" err="1">
                <a:cs typeface="Calibri"/>
              </a:rPr>
              <a:t>fuction</a:t>
            </a:r>
            <a:r>
              <a:rPr lang="en-IN" sz="1800" dirty="0">
                <a:cs typeface="Calibri"/>
              </a:rPr>
              <a:t> through our neural network</a:t>
            </a:r>
            <a:endParaRPr lang="en-IN" sz="1800" dirty="0">
              <a:ea typeface="+mn-lt"/>
              <a:cs typeface="+mn-lt"/>
            </a:endParaRPr>
          </a:p>
          <a:p>
            <a:endParaRPr lang="en-IN" sz="1800" dirty="0">
              <a:ea typeface="+mn-lt"/>
              <a:cs typeface="+mn-lt"/>
            </a:endParaRPr>
          </a:p>
          <a:p>
            <a:endParaRPr lang="en-IN" sz="1800" dirty="0">
              <a:cs typeface="Calibri"/>
            </a:endParaRPr>
          </a:p>
          <a:p>
            <a:endParaRPr lang="en-IN" sz="1800">
              <a:cs typeface="Calibri"/>
            </a:endParaRPr>
          </a:p>
        </p:txBody>
      </p:sp>
      <p:sp>
        <p:nvSpPr>
          <p:cNvPr id="25" name="Freeform 49">
            <a:extLst>
              <a:ext uri="{FF2B5EF4-FFF2-40B4-BE49-F238E27FC236}">
                <a16:creationId xmlns:a16="http://schemas.microsoft.com/office/drawing/2014/main" xmlns="" id="{EF9B8DF2-C3F5-49A2-94D2-F7B65A0F1F1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713914" y="581159"/>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alpha val="80000"/>
            </a:srgb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1" name="Picture 20">
            <a:extLst>
              <a:ext uri="{FF2B5EF4-FFF2-40B4-BE49-F238E27FC236}">
                <a16:creationId xmlns:a16="http://schemas.microsoft.com/office/drawing/2014/main" xmlns="" id="{B3439FA7-E5BB-4094-A658-AB7A476FB197}"/>
              </a:ext>
            </a:extLst>
          </p:cNvPr>
          <p:cNvPicPr>
            <a:picLocks noChangeAspect="1"/>
          </p:cNvPicPr>
          <p:nvPr/>
        </p:nvPicPr>
        <p:blipFill rotWithShape="1">
          <a:blip r:embed="rId2" cstate="print"/>
          <a:srcRect l="47085" r="6" b="6"/>
          <a:stretch/>
        </p:blipFill>
        <p:spPr>
          <a:xfrm>
            <a:off x="6893317" y="760562"/>
            <a:ext cx="5298683" cy="6097438"/>
          </a:xfrm>
          <a:custGeom>
            <a:avLst/>
            <a:gdLst/>
            <a:ahLst/>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p:spPr>
      </p:pic>
    </p:spTree>
    <p:extLst>
      <p:ext uri="{BB962C8B-B14F-4D97-AF65-F5344CB8AC3E}">
        <p14:creationId xmlns:p14="http://schemas.microsoft.com/office/powerpoint/2010/main" xmlns="" val="2094343164"/>
      </p:ext>
    </p:extLst>
  </p:cSld>
  <p:clrMapOvr>
    <a:overrideClrMapping bg1="dk1" tx1="lt1" bg2="dk2" tx2="lt2" accent1="accent1" accent2="accent2" accent3="accent3" accent4="accent4" accent5="accent5" accent6="accent6" hlink="hlink" folHlink="folHlink"/>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xmlns="" id="{AD21898E-86C0-4C8A-A76C-DF33E844C87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xmlns="" id="{5C8F04BD-D093-45D0-B54C-50FDB308B4E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6BDB7056-4855-410D-92B8-DBFEE8B525BE}"/>
              </a:ext>
            </a:extLst>
          </p:cNvPr>
          <p:cNvSpPr>
            <a:spLocks noGrp="1"/>
          </p:cNvSpPr>
          <p:nvPr>
            <p:ph type="title"/>
          </p:nvPr>
        </p:nvSpPr>
        <p:spPr>
          <a:xfrm>
            <a:off x="2311147" y="365760"/>
            <a:ext cx="7569706" cy="1288238"/>
          </a:xfrm>
        </p:spPr>
        <p:txBody>
          <a:bodyPr anchor="ctr">
            <a:normAutofit/>
          </a:bodyPr>
          <a:lstStyle/>
          <a:p>
            <a:pPr algn="ctr"/>
            <a:r>
              <a:rPr lang="en-US" dirty="0">
                <a:cs typeface="Calibri Light"/>
              </a:rPr>
              <a:t>Working</a:t>
            </a:r>
            <a:endParaRPr lang="en-US" dirty="0"/>
          </a:p>
        </p:txBody>
      </p:sp>
      <p:sp>
        <p:nvSpPr>
          <p:cNvPr id="3" name="Content Placeholder 2">
            <a:extLst>
              <a:ext uri="{FF2B5EF4-FFF2-40B4-BE49-F238E27FC236}">
                <a16:creationId xmlns:a16="http://schemas.microsoft.com/office/drawing/2014/main" xmlns="" id="{651C7196-7FAD-4563-B01D-382E13F1C1B8}"/>
              </a:ext>
            </a:extLst>
          </p:cNvPr>
          <p:cNvSpPr>
            <a:spLocks noGrp="1"/>
          </p:cNvSpPr>
          <p:nvPr>
            <p:ph idx="1"/>
          </p:nvPr>
        </p:nvSpPr>
        <p:spPr>
          <a:xfrm>
            <a:off x="2165569" y="1956816"/>
            <a:ext cx="7860863" cy="4024884"/>
          </a:xfrm>
        </p:spPr>
        <p:txBody>
          <a:bodyPr vert="horz" lIns="91440" tIns="45720" rIns="91440" bIns="45720" rtlCol="0" anchor="t">
            <a:normAutofit/>
          </a:bodyPr>
          <a:lstStyle/>
          <a:p>
            <a:r>
              <a:rPr lang="en-IN" sz="2400" dirty="0">
                <a:ea typeface="+mn-lt"/>
                <a:cs typeface="+mn-lt"/>
              </a:rPr>
              <a:t>Compiling the CNN</a:t>
            </a:r>
            <a:endParaRPr lang="en-US" sz="2400" dirty="0">
              <a:cs typeface="Calibri" panose="020F0502020204030204"/>
            </a:endParaRPr>
          </a:p>
          <a:p>
            <a:r>
              <a:rPr lang="en-IN" sz="2400" dirty="0">
                <a:ea typeface="+mn-lt"/>
                <a:cs typeface="+mn-lt"/>
              </a:rPr>
              <a:t>Now taking the images and feeding to the neural network using </a:t>
            </a:r>
            <a:r>
              <a:rPr lang="en-IN" sz="2400">
                <a:ea typeface="+mn-lt"/>
                <a:cs typeface="+mn-lt"/>
              </a:rPr>
              <a:t>keras.preprocessing.image</a:t>
            </a:r>
            <a:r>
              <a:rPr lang="en-IN" sz="2400" dirty="0">
                <a:ea typeface="+mn-lt"/>
                <a:cs typeface="+mn-lt"/>
              </a:rPr>
              <a:t>  module</a:t>
            </a:r>
            <a:endParaRPr lang="en-US" sz="2400" dirty="0"/>
          </a:p>
          <a:p>
            <a:r>
              <a:rPr lang="en-IN" sz="2400" dirty="0">
                <a:ea typeface="+mn-lt"/>
                <a:cs typeface="+mn-lt"/>
              </a:rPr>
              <a:t>Training the model by </a:t>
            </a:r>
            <a:r>
              <a:rPr lang="en-IN" sz="2400" dirty="0" err="1">
                <a:ea typeface="+mn-lt"/>
                <a:cs typeface="+mn-lt"/>
              </a:rPr>
              <a:t>fitgenerator</a:t>
            </a:r>
            <a:r>
              <a:rPr lang="en-IN" sz="2400" dirty="0">
                <a:ea typeface="+mn-lt"/>
                <a:cs typeface="+mn-lt"/>
              </a:rPr>
              <a:t> method </a:t>
            </a:r>
            <a:r>
              <a:rPr lang="en-US" sz="2400" dirty="0">
                <a:ea typeface="+mn-lt"/>
                <a:cs typeface="+mn-lt"/>
              </a:rPr>
              <a:t> </a:t>
            </a:r>
            <a:endParaRPr lang="en-US" sz="2400"/>
          </a:p>
          <a:p>
            <a:r>
              <a:rPr lang="en-IN" sz="2400" dirty="0" err="1">
                <a:ea typeface="+mn-lt"/>
                <a:cs typeface="+mn-lt"/>
              </a:rPr>
              <a:t>training_set</a:t>
            </a:r>
            <a:endParaRPr lang="en-US" sz="2400">
              <a:cs typeface="Calibri" panose="020F0502020204030204"/>
            </a:endParaRPr>
          </a:p>
          <a:p>
            <a:r>
              <a:rPr lang="en-IN" sz="2400" dirty="0">
                <a:ea typeface="+mn-lt"/>
                <a:cs typeface="+mn-lt"/>
              </a:rPr>
              <a:t> </a:t>
            </a:r>
            <a:r>
              <a:rPr lang="en-IN" sz="2400" dirty="0" err="1">
                <a:ea typeface="+mn-lt"/>
                <a:cs typeface="+mn-lt"/>
              </a:rPr>
              <a:t>steps_per_epoch</a:t>
            </a:r>
            <a:r>
              <a:rPr lang="en-IN" sz="2400" dirty="0">
                <a:ea typeface="+mn-lt"/>
                <a:cs typeface="+mn-lt"/>
              </a:rPr>
              <a:t>=600, # No. of images in training set</a:t>
            </a:r>
            <a:endParaRPr lang="en-US" sz="2400"/>
          </a:p>
          <a:p>
            <a:r>
              <a:rPr lang="en-IN" sz="2400" dirty="0">
                <a:ea typeface="+mn-lt"/>
                <a:cs typeface="+mn-lt"/>
              </a:rPr>
              <a:t> epochs=10</a:t>
            </a:r>
            <a:endParaRPr lang="en-US" sz="2400"/>
          </a:p>
          <a:p>
            <a:r>
              <a:rPr lang="en-IN" sz="2400" dirty="0">
                <a:ea typeface="+mn-lt"/>
                <a:cs typeface="+mn-lt"/>
              </a:rPr>
              <a:t>in last  we will be saving the model in a </a:t>
            </a:r>
            <a:r>
              <a:rPr lang="en-IN" sz="2400" dirty="0" err="1">
                <a:ea typeface="+mn-lt"/>
                <a:cs typeface="+mn-lt"/>
              </a:rPr>
              <a:t>model.json</a:t>
            </a:r>
            <a:r>
              <a:rPr lang="en-IN" sz="2400" dirty="0">
                <a:ea typeface="+mn-lt"/>
                <a:cs typeface="+mn-lt"/>
              </a:rPr>
              <a:t> file and weights in model.h5 file</a:t>
            </a:r>
            <a:r>
              <a:rPr lang="en-US" sz="2400" dirty="0">
                <a:ea typeface="+mn-lt"/>
                <a:cs typeface="+mn-lt"/>
              </a:rPr>
              <a:t> </a:t>
            </a:r>
            <a:endParaRPr lang="en-US" sz="2400"/>
          </a:p>
        </p:txBody>
      </p:sp>
    </p:spTree>
    <p:extLst>
      <p:ext uri="{BB962C8B-B14F-4D97-AF65-F5344CB8AC3E}">
        <p14:creationId xmlns:p14="http://schemas.microsoft.com/office/powerpoint/2010/main" xmlns="" val="969547793"/>
      </p:ext>
    </p:extLst>
  </p:cSld>
  <p:clrMapOvr>
    <a:overrideClrMapping bg1="dk1" tx1="lt1" bg2="dk2" tx2="lt2" accent1="accent1" accent2="accent2" accent3="accent3" accent4="accent4" accent5="accent5" accent6="accent6" hlink="hlink" folHlink="folHlink"/>
  </p:clrMapOvr>
  <p:transition>
    <p:wipe dir="r"/>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xmlns="" id="{7A55DCE3-0798-48D4-9019-2814834464AA}"/>
              </a:ext>
            </a:extLst>
          </p:cNvPr>
          <p:cNvPicPr>
            <a:picLocks noChangeAspect="1"/>
          </p:cNvPicPr>
          <p:nvPr/>
        </p:nvPicPr>
        <p:blipFill rotWithShape="1">
          <a:blip r:embed="rId2" cstate="print"/>
          <a:srcRect t="3674" b="6326"/>
          <a:stretch/>
        </p:blipFill>
        <p:spPr>
          <a:xfrm>
            <a:off x="-1" y="10"/>
            <a:ext cx="12192000" cy="6857990"/>
          </a:xfrm>
          <a:prstGeom prst="rect">
            <a:avLst/>
          </a:prstGeom>
        </p:spPr>
      </p:pic>
      <p:sp>
        <p:nvSpPr>
          <p:cNvPr id="23" name="Freeform 5">
            <a:extLst>
              <a:ext uri="{FF2B5EF4-FFF2-40B4-BE49-F238E27FC236}">
                <a16:creationId xmlns:a16="http://schemas.microsoft.com/office/drawing/2014/main" xmlns="" id="{3CD9DF72-87A3-404E-A828-84CBF11A83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xmlns="" id="{2994A87B-0B54-40E0-B5C3-F4310A5DAC8E}"/>
              </a:ext>
            </a:extLst>
          </p:cNvPr>
          <p:cNvSpPr>
            <a:spLocks noGrp="1"/>
          </p:cNvSpPr>
          <p:nvPr>
            <p:ph type="title"/>
          </p:nvPr>
        </p:nvSpPr>
        <p:spPr>
          <a:xfrm>
            <a:off x="709448" y="1913950"/>
            <a:ext cx="4204137" cy="1342754"/>
          </a:xfrm>
        </p:spPr>
        <p:txBody>
          <a:bodyPr>
            <a:normAutofit/>
          </a:bodyPr>
          <a:lstStyle/>
          <a:p>
            <a:pPr algn="ctr"/>
            <a:r>
              <a:rPr lang="en-IN" sz="3600">
                <a:ea typeface="+mj-lt"/>
                <a:cs typeface="+mj-lt"/>
              </a:rPr>
              <a:t>Predict.py </a:t>
            </a:r>
            <a:endParaRPr lang="en-US" sz="3600"/>
          </a:p>
        </p:txBody>
      </p:sp>
      <p:cxnSp>
        <p:nvCxnSpPr>
          <p:cNvPr id="25" name="Straight Connector 24">
            <a:extLst>
              <a:ext uri="{FF2B5EF4-FFF2-40B4-BE49-F238E27FC236}">
                <a16:creationId xmlns:a16="http://schemas.microsoft.com/office/drawing/2014/main" xmlns="" id="{20E3A342-4D61-4E3F-AF90-1AB42AEB96C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ACF1D3F1-2B90-431F-91E3-1F26073E419A}"/>
              </a:ext>
            </a:extLst>
          </p:cNvPr>
          <p:cNvSpPr>
            <a:spLocks noGrp="1"/>
          </p:cNvSpPr>
          <p:nvPr>
            <p:ph idx="1"/>
          </p:nvPr>
        </p:nvSpPr>
        <p:spPr>
          <a:xfrm>
            <a:off x="525516" y="3417573"/>
            <a:ext cx="4593021" cy="2619839"/>
          </a:xfrm>
        </p:spPr>
        <p:txBody>
          <a:bodyPr vert="horz" lIns="91440" tIns="45720" rIns="91440" bIns="45720" rtlCol="0" anchor="ctr">
            <a:normAutofit/>
          </a:bodyPr>
          <a:lstStyle/>
          <a:p>
            <a:pPr marL="0" indent="0">
              <a:buNone/>
            </a:pPr>
            <a:r>
              <a:rPr lang="en-IN" sz="1700">
                <a:ea typeface="+mn-lt"/>
                <a:cs typeface="+mn-lt"/>
              </a:rPr>
              <a:t>In this module we will making the predict by capturing the hand gestures and comparing it with our trained data.</a:t>
            </a:r>
          </a:p>
          <a:p>
            <a:pPr marL="0" indent="0">
              <a:buNone/>
            </a:pPr>
            <a:endParaRPr lang="en-IN" sz="1700">
              <a:ea typeface="+mn-lt"/>
              <a:cs typeface="+mn-lt"/>
            </a:endParaRPr>
          </a:p>
          <a:p>
            <a:pPr marL="0" indent="0">
              <a:buNone/>
            </a:pPr>
            <a:r>
              <a:rPr lang="en-IN" sz="1700">
                <a:ea typeface="+mn-lt"/>
                <a:cs typeface="+mn-lt"/>
              </a:rPr>
              <a:t>Libraries used :  </a:t>
            </a:r>
            <a:endParaRPr lang="en-US" sz="1700">
              <a:cs typeface="Calibri" panose="020F0502020204030204"/>
            </a:endParaRPr>
          </a:p>
          <a:p>
            <a:pPr marL="0" indent="0">
              <a:buNone/>
            </a:pPr>
            <a:r>
              <a:rPr lang="en-IN" sz="1700">
                <a:ea typeface="+mn-lt"/>
                <a:cs typeface="+mn-lt"/>
              </a:rPr>
              <a:t>Opencv</a:t>
            </a:r>
            <a:endParaRPr lang="en-US" sz="1700">
              <a:cs typeface="Calibri" panose="020F0502020204030204"/>
            </a:endParaRPr>
          </a:p>
          <a:p>
            <a:pPr marL="0" indent="0">
              <a:buNone/>
            </a:pPr>
            <a:r>
              <a:rPr lang="en-IN" sz="1700">
                <a:ea typeface="+mn-lt"/>
                <a:cs typeface="+mn-lt"/>
              </a:rPr>
              <a:t>Numpy</a:t>
            </a:r>
            <a:endParaRPr lang="en-US" sz="1700">
              <a:cs typeface="Calibri" panose="020F0502020204030204"/>
            </a:endParaRPr>
          </a:p>
          <a:p>
            <a:pPr marL="0" indent="0">
              <a:buNone/>
            </a:pPr>
            <a:r>
              <a:rPr lang="en-IN" sz="1700">
                <a:ea typeface="+mn-lt"/>
                <a:cs typeface="+mn-lt"/>
              </a:rPr>
              <a:t>Os</a:t>
            </a:r>
            <a:endParaRPr lang="en-US" sz="1700">
              <a:cs typeface="Calibri"/>
            </a:endParaRPr>
          </a:p>
          <a:p>
            <a:endParaRPr lang="en-US" sz="1700">
              <a:cs typeface="Calibri"/>
            </a:endParaRPr>
          </a:p>
        </p:txBody>
      </p:sp>
    </p:spTree>
    <p:extLst>
      <p:ext uri="{BB962C8B-B14F-4D97-AF65-F5344CB8AC3E}">
        <p14:creationId xmlns:p14="http://schemas.microsoft.com/office/powerpoint/2010/main" xmlns="" val="693281220"/>
      </p:ext>
    </p:extLst>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xmlns="" id="{9AA72BD9-2C5A-4EDC-931F-5AA08EACA0F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4">
            <a:extLst>
              <a:ext uri="{FF2B5EF4-FFF2-40B4-BE49-F238E27FC236}">
                <a16:creationId xmlns:a16="http://schemas.microsoft.com/office/drawing/2014/main" xmlns="" id="{D8D4B2C8-B8CB-4C90-BF51-E90030085822}"/>
              </a:ext>
            </a:extLst>
          </p:cNvPr>
          <p:cNvPicPr>
            <a:picLocks noChangeAspect="1"/>
          </p:cNvPicPr>
          <p:nvPr/>
        </p:nvPicPr>
        <p:blipFill rotWithShape="1">
          <a:blip r:embed="rId2" cstate="print"/>
          <a:srcRect l="6209" r="15500" b="7080"/>
          <a:stretch/>
        </p:blipFill>
        <p:spPr>
          <a:xfrm>
            <a:off x="3522468" y="10"/>
            <a:ext cx="8669532" cy="6857990"/>
          </a:xfrm>
          <a:prstGeom prst="rect">
            <a:avLst/>
          </a:prstGeom>
        </p:spPr>
      </p:pic>
      <p:sp>
        <p:nvSpPr>
          <p:cNvPr id="11" name="Rectangle 10">
            <a:extLst>
              <a:ext uri="{FF2B5EF4-FFF2-40B4-BE49-F238E27FC236}">
                <a16:creationId xmlns:a16="http://schemas.microsoft.com/office/drawing/2014/main" xmlns="" id="{DD3981AC-7B61-4947-BCF3-F7AA7FA385B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76C266C9-CF90-4615-B342-F6DBACD22E99}"/>
              </a:ext>
            </a:extLst>
          </p:cNvPr>
          <p:cNvSpPr>
            <a:spLocks noGrp="1"/>
          </p:cNvSpPr>
          <p:nvPr>
            <p:ph type="title"/>
          </p:nvPr>
        </p:nvSpPr>
        <p:spPr>
          <a:xfrm>
            <a:off x="371094" y="1161288"/>
            <a:ext cx="3438144" cy="1124712"/>
          </a:xfrm>
        </p:spPr>
        <p:txBody>
          <a:bodyPr anchor="b">
            <a:normAutofit/>
          </a:bodyPr>
          <a:lstStyle/>
          <a:p>
            <a:r>
              <a:rPr lang="en-IN" sz="2800">
                <a:ea typeface="+mj-lt"/>
                <a:cs typeface="+mj-lt"/>
              </a:rPr>
              <a:t>Working </a:t>
            </a:r>
            <a:endParaRPr lang="en-US" sz="2800"/>
          </a:p>
        </p:txBody>
      </p:sp>
      <p:sp>
        <p:nvSpPr>
          <p:cNvPr id="13" name="Rectangle 12">
            <a:extLst>
              <a:ext uri="{FF2B5EF4-FFF2-40B4-BE49-F238E27FC236}">
                <a16:creationId xmlns:a16="http://schemas.microsoft.com/office/drawing/2014/main" xmlns="" id="{55D4142C-5077-457F-A6AD-3FECFDB396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xmlns="" id="{7A5F0580-5EE9-419F-96EE-B6529EF6E7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xmlns="" id="{3CB384B8-349A-4C30-A841-00B46342BD5F}"/>
              </a:ext>
            </a:extLst>
          </p:cNvPr>
          <p:cNvSpPr>
            <a:spLocks noGrp="1"/>
          </p:cNvSpPr>
          <p:nvPr>
            <p:ph idx="1"/>
          </p:nvPr>
        </p:nvSpPr>
        <p:spPr>
          <a:xfrm>
            <a:off x="371094" y="2718054"/>
            <a:ext cx="3438906" cy="3207258"/>
          </a:xfrm>
        </p:spPr>
        <p:txBody>
          <a:bodyPr vert="horz" lIns="91440" tIns="45720" rIns="91440" bIns="45720" rtlCol="0" anchor="t">
            <a:normAutofit/>
          </a:bodyPr>
          <a:lstStyle/>
          <a:p>
            <a:r>
              <a:rPr lang="en-IN" sz="1700">
                <a:ea typeface="+mn-lt"/>
                <a:cs typeface="+mn-lt"/>
              </a:rPr>
              <a:t>Loading the saved model</a:t>
            </a:r>
            <a:endParaRPr lang="en-US" sz="1700">
              <a:cs typeface="Calibri" panose="020F0502020204030204"/>
            </a:endParaRPr>
          </a:p>
          <a:p>
            <a:r>
              <a:rPr lang="en-IN" sz="1700">
                <a:ea typeface="+mn-lt"/>
                <a:cs typeface="+mn-lt"/>
              </a:rPr>
              <a:t>Loaded the weights</a:t>
            </a:r>
            <a:endParaRPr lang="en-US" sz="1700"/>
          </a:p>
          <a:p>
            <a:r>
              <a:rPr lang="en-IN" sz="1700">
                <a:ea typeface="+mn-lt"/>
                <a:cs typeface="+mn-lt"/>
              </a:rPr>
              <a:t>Started capturing real time image</a:t>
            </a:r>
            <a:endParaRPr lang="en-US" sz="1700"/>
          </a:p>
          <a:p>
            <a:r>
              <a:rPr lang="en-IN" sz="1700">
                <a:ea typeface="+mn-lt"/>
                <a:cs typeface="+mn-lt"/>
              </a:rPr>
              <a:t>Selecting the R.O.I</a:t>
            </a:r>
            <a:endParaRPr lang="en-US" sz="1700"/>
          </a:p>
          <a:p>
            <a:r>
              <a:rPr lang="en-IN" sz="1700">
                <a:ea typeface="+mn-lt"/>
                <a:cs typeface="+mn-lt"/>
              </a:rPr>
              <a:t>Extracting the R.O.I</a:t>
            </a:r>
            <a:endParaRPr lang="en-US" sz="1700"/>
          </a:p>
          <a:p>
            <a:r>
              <a:rPr lang="en-IN" sz="1700">
                <a:ea typeface="+mn-lt"/>
                <a:cs typeface="+mn-lt"/>
              </a:rPr>
              <a:t>Resizing the data from R.O.I and converting it to gray and the to binary</a:t>
            </a:r>
            <a:endParaRPr lang="en-US" sz="1700"/>
          </a:p>
          <a:p>
            <a:r>
              <a:rPr lang="en-IN" sz="1700">
                <a:ea typeface="+mn-lt"/>
                <a:cs typeface="+mn-lt"/>
              </a:rPr>
              <a:t>Showing the real time binary image to user</a:t>
            </a:r>
            <a:endParaRPr lang="en-US" sz="1700">
              <a:cs typeface="Calibri"/>
            </a:endParaRPr>
          </a:p>
          <a:p>
            <a:endParaRPr lang="en-US" sz="1700">
              <a:cs typeface="Calibri"/>
            </a:endParaRPr>
          </a:p>
        </p:txBody>
      </p:sp>
    </p:spTree>
    <p:extLst>
      <p:ext uri="{BB962C8B-B14F-4D97-AF65-F5344CB8AC3E}">
        <p14:creationId xmlns:p14="http://schemas.microsoft.com/office/powerpoint/2010/main" xmlns="" val="219049940"/>
      </p:ext>
    </p:extLst>
  </p:cSld>
  <p:clrMapOvr>
    <a:overrideClrMapping bg1="dk1" tx1="lt1" bg2="dk2" tx2="lt2" accent1="accent1" accent2="accent2" accent3="accent3" accent4="accent4" accent5="accent5" accent6="accent6" hlink="hlink" folHlink="folHlink"/>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069" name="Title 2068">
            <a:extLst>
              <a:ext uri="{FF2B5EF4-FFF2-40B4-BE49-F238E27FC236}">
                <a16:creationId xmlns:a16="http://schemas.microsoft.com/office/drawing/2014/main" xmlns="" id="{65478F36-506C-4CA7-A632-707E437D1972}"/>
              </a:ext>
            </a:extLst>
          </p:cNvPr>
          <p:cNvSpPr>
            <a:spLocks noGrp="1"/>
          </p:cNvSpPr>
          <p:nvPr>
            <p:ph type="title"/>
          </p:nvPr>
        </p:nvSpPr>
        <p:spPr>
          <a:xfrm>
            <a:off x="801098" y="1396289"/>
            <a:ext cx="6387102" cy="1325563"/>
          </a:xfrm>
        </p:spPr>
        <p:txBody>
          <a:bodyPr>
            <a:normAutofit/>
          </a:bodyPr>
          <a:lstStyle/>
          <a:p>
            <a:r>
              <a:rPr lang="en-IN"/>
              <a:t>Techinques used for gestures</a:t>
            </a:r>
          </a:p>
        </p:txBody>
      </p:sp>
      <p:sp>
        <p:nvSpPr>
          <p:cNvPr id="19" name="Content Placeholder 18">
            <a:extLst>
              <a:ext uri="{FF2B5EF4-FFF2-40B4-BE49-F238E27FC236}">
                <a16:creationId xmlns:a16="http://schemas.microsoft.com/office/drawing/2014/main" xmlns="" id="{E451E3B7-E284-4003-A5E8-76F4273A9711}"/>
              </a:ext>
            </a:extLst>
          </p:cNvPr>
          <p:cNvSpPr>
            <a:spLocks noGrp="1"/>
          </p:cNvSpPr>
          <p:nvPr>
            <p:ph idx="1"/>
          </p:nvPr>
        </p:nvSpPr>
        <p:spPr>
          <a:xfrm>
            <a:off x="805542" y="2871982"/>
            <a:ext cx="6382657" cy="3181684"/>
          </a:xfrm>
        </p:spPr>
        <p:txBody>
          <a:bodyPr anchor="t">
            <a:normAutofit fontScale="92500" lnSpcReduction="10000"/>
          </a:bodyPr>
          <a:lstStyle/>
          <a:p>
            <a:r>
              <a:rPr lang="en-US" sz="1800" b="1" dirty="0">
                <a:latin typeface="Times New Roman"/>
                <a:ea typeface="Times New Roman" panose="02020603050405020304" pitchFamily="18" charset="0"/>
                <a:cs typeface="Times New Roman"/>
              </a:rPr>
              <a:t>Glove based Analysis</a:t>
            </a:r>
            <a:r>
              <a:rPr lang="en-US" sz="1800" dirty="0">
                <a:latin typeface="Times New Roman"/>
                <a:ea typeface="Times New Roman" panose="02020603050405020304" pitchFamily="18" charset="0"/>
                <a:cs typeface="Times New Roman"/>
              </a:rPr>
              <a:t>” attaching sensor with gloves mechanical</a:t>
            </a:r>
            <a:r>
              <a:rPr lang="en-US" sz="1800" spc="-120" dirty="0">
                <a:latin typeface="Times New Roman"/>
                <a:ea typeface="Times New Roman" panose="02020603050405020304" pitchFamily="18" charset="0"/>
                <a:cs typeface="Times New Roman"/>
              </a:rPr>
              <a:t> </a:t>
            </a:r>
            <a:r>
              <a:rPr lang="en-US" sz="1800" dirty="0">
                <a:latin typeface="Times New Roman"/>
                <a:ea typeface="Times New Roman" panose="02020603050405020304" pitchFamily="18" charset="0"/>
                <a:cs typeface="Times New Roman"/>
              </a:rPr>
              <a:t>or</a:t>
            </a:r>
            <a:r>
              <a:rPr lang="en-US" sz="1800" spc="-120" dirty="0">
                <a:latin typeface="Times New Roman"/>
                <a:ea typeface="Times New Roman" panose="02020603050405020304" pitchFamily="18" charset="0"/>
                <a:cs typeface="Times New Roman"/>
              </a:rPr>
              <a:t> </a:t>
            </a:r>
            <a:r>
              <a:rPr lang="en-US" sz="1800" dirty="0">
                <a:latin typeface="Times New Roman"/>
                <a:ea typeface="Times New Roman" panose="02020603050405020304" pitchFamily="18" charset="0"/>
                <a:cs typeface="Times New Roman"/>
              </a:rPr>
              <a:t>optical</a:t>
            </a:r>
            <a:r>
              <a:rPr lang="en-US" sz="1800" spc="-115" dirty="0">
                <a:latin typeface="Times New Roman"/>
                <a:ea typeface="Times New Roman" panose="02020603050405020304" pitchFamily="18" charset="0"/>
                <a:cs typeface="Times New Roman"/>
              </a:rPr>
              <a:t> </a:t>
            </a:r>
            <a:r>
              <a:rPr lang="en-US" sz="1800" dirty="0">
                <a:latin typeface="Times New Roman"/>
                <a:ea typeface="Times New Roman" panose="02020603050405020304" pitchFamily="18" charset="0"/>
                <a:cs typeface="Times New Roman"/>
              </a:rPr>
              <a:t>to</a:t>
            </a:r>
            <a:r>
              <a:rPr lang="en-US" sz="1800" spc="-115" dirty="0">
                <a:latin typeface="Times New Roman"/>
                <a:ea typeface="Times New Roman" panose="02020603050405020304" pitchFamily="18" charset="0"/>
                <a:cs typeface="Times New Roman"/>
              </a:rPr>
              <a:t> </a:t>
            </a:r>
            <a:r>
              <a:rPr lang="en-US" sz="1800" dirty="0">
                <a:latin typeface="Times New Roman"/>
                <a:ea typeface="Times New Roman" panose="02020603050405020304" pitchFamily="18" charset="0"/>
                <a:cs typeface="Times New Roman"/>
              </a:rPr>
              <a:t>transduces</a:t>
            </a:r>
            <a:r>
              <a:rPr lang="en-US" sz="1800" spc="-120" dirty="0">
                <a:latin typeface="Times New Roman"/>
                <a:ea typeface="Times New Roman" panose="02020603050405020304" pitchFamily="18" charset="0"/>
                <a:cs typeface="Times New Roman"/>
              </a:rPr>
              <a:t> </a:t>
            </a:r>
            <a:r>
              <a:rPr lang="en-US" sz="1800" dirty="0">
                <a:latin typeface="Times New Roman"/>
                <a:ea typeface="Times New Roman" panose="02020603050405020304" pitchFamily="18" charset="0"/>
                <a:cs typeface="Times New Roman"/>
              </a:rPr>
              <a:t>flexion</a:t>
            </a:r>
            <a:r>
              <a:rPr lang="en-US" sz="1800" spc="-120" dirty="0">
                <a:latin typeface="Times New Roman"/>
                <a:ea typeface="Times New Roman" panose="02020603050405020304" pitchFamily="18" charset="0"/>
                <a:cs typeface="Times New Roman"/>
              </a:rPr>
              <a:t> </a:t>
            </a:r>
            <a:r>
              <a:rPr lang="en-US" sz="1800" dirty="0">
                <a:latin typeface="Times New Roman"/>
                <a:ea typeface="Times New Roman" panose="02020603050405020304" pitchFamily="18" charset="0"/>
                <a:cs typeface="Times New Roman"/>
              </a:rPr>
              <a:t>of</a:t>
            </a:r>
            <a:r>
              <a:rPr lang="en-US" sz="1800" spc="-125" dirty="0">
                <a:latin typeface="Times New Roman"/>
                <a:ea typeface="Times New Roman" panose="02020603050405020304" pitchFamily="18" charset="0"/>
                <a:cs typeface="Times New Roman"/>
              </a:rPr>
              <a:t> </a:t>
            </a:r>
            <a:r>
              <a:rPr lang="en-US" sz="1800" dirty="0">
                <a:latin typeface="Times New Roman"/>
                <a:ea typeface="Times New Roman" panose="02020603050405020304" pitchFamily="18" charset="0"/>
                <a:cs typeface="Times New Roman"/>
              </a:rPr>
              <a:t>fingers</a:t>
            </a:r>
            <a:r>
              <a:rPr lang="en-US" sz="1800" spc="-110" dirty="0">
                <a:latin typeface="Times New Roman"/>
                <a:ea typeface="Times New Roman" panose="02020603050405020304" pitchFamily="18" charset="0"/>
                <a:cs typeface="Times New Roman"/>
              </a:rPr>
              <a:t> </a:t>
            </a:r>
            <a:r>
              <a:rPr lang="en-US" sz="1800" dirty="0">
                <a:latin typeface="Times New Roman"/>
                <a:ea typeface="Times New Roman" panose="02020603050405020304" pitchFamily="18" charset="0"/>
                <a:cs typeface="Times New Roman"/>
              </a:rPr>
              <a:t>into</a:t>
            </a:r>
            <a:r>
              <a:rPr lang="en-US" sz="1800" spc="-110" dirty="0">
                <a:latin typeface="Times New Roman"/>
                <a:ea typeface="Times New Roman" panose="02020603050405020304" pitchFamily="18" charset="0"/>
                <a:cs typeface="Times New Roman"/>
              </a:rPr>
              <a:t> </a:t>
            </a:r>
            <a:r>
              <a:rPr lang="en-US" sz="1800" dirty="0">
                <a:latin typeface="Times New Roman"/>
                <a:ea typeface="Times New Roman" panose="02020603050405020304" pitchFamily="18" charset="0"/>
                <a:cs typeface="Times New Roman"/>
              </a:rPr>
              <a:t>electrical signals for hand posture determination and additional sensor for position of the hand. This sensor is usually an acoustic or a magnetic</a:t>
            </a:r>
            <a:r>
              <a:rPr lang="en-US" sz="1800" spc="-55" dirty="0">
                <a:latin typeface="Times New Roman"/>
                <a:ea typeface="Times New Roman" panose="02020603050405020304" pitchFamily="18" charset="0"/>
                <a:cs typeface="Times New Roman"/>
              </a:rPr>
              <a:t> </a:t>
            </a:r>
            <a:r>
              <a:rPr lang="en-US" sz="1800" dirty="0">
                <a:latin typeface="Times New Roman"/>
                <a:ea typeface="Times New Roman" panose="02020603050405020304" pitchFamily="18" charset="0"/>
                <a:cs typeface="Times New Roman"/>
              </a:rPr>
              <a:t>that</a:t>
            </a:r>
            <a:r>
              <a:rPr lang="en-US" sz="1800" spc="-55" dirty="0">
                <a:latin typeface="Times New Roman"/>
                <a:ea typeface="Times New Roman" panose="02020603050405020304" pitchFamily="18" charset="0"/>
                <a:cs typeface="Times New Roman"/>
              </a:rPr>
              <a:t> </a:t>
            </a:r>
            <a:r>
              <a:rPr lang="en-US" sz="1800" dirty="0">
                <a:latin typeface="Times New Roman"/>
                <a:ea typeface="Times New Roman" panose="02020603050405020304" pitchFamily="18" charset="0"/>
                <a:cs typeface="Times New Roman"/>
              </a:rPr>
              <a:t>attached</a:t>
            </a:r>
            <a:r>
              <a:rPr lang="en-US" sz="1800" spc="-50" dirty="0">
                <a:latin typeface="Times New Roman"/>
                <a:ea typeface="Times New Roman" panose="02020603050405020304" pitchFamily="18" charset="0"/>
                <a:cs typeface="Times New Roman"/>
              </a:rPr>
              <a:t> </a:t>
            </a:r>
            <a:r>
              <a:rPr lang="en-US" sz="1800" dirty="0">
                <a:latin typeface="Times New Roman"/>
                <a:ea typeface="Times New Roman" panose="02020603050405020304" pitchFamily="18" charset="0"/>
                <a:cs typeface="Times New Roman"/>
              </a:rPr>
              <a:t>to</a:t>
            </a:r>
            <a:r>
              <a:rPr lang="en-US" sz="1800" spc="-50" dirty="0">
                <a:latin typeface="Times New Roman"/>
                <a:ea typeface="Times New Roman" panose="02020603050405020304" pitchFamily="18" charset="0"/>
                <a:cs typeface="Times New Roman"/>
              </a:rPr>
              <a:t> </a:t>
            </a:r>
            <a:r>
              <a:rPr lang="en-US" sz="1800" dirty="0">
                <a:latin typeface="Times New Roman"/>
                <a:ea typeface="Times New Roman" panose="02020603050405020304" pitchFamily="18" charset="0"/>
                <a:cs typeface="Times New Roman"/>
              </a:rPr>
              <a:t>the</a:t>
            </a:r>
            <a:r>
              <a:rPr lang="en-US" sz="1800" spc="-70" dirty="0">
                <a:latin typeface="Times New Roman"/>
                <a:ea typeface="Times New Roman" panose="02020603050405020304" pitchFamily="18" charset="0"/>
                <a:cs typeface="Times New Roman"/>
              </a:rPr>
              <a:t> </a:t>
            </a:r>
            <a:r>
              <a:rPr lang="en-US" sz="1800" dirty="0">
                <a:latin typeface="Times New Roman"/>
                <a:ea typeface="Times New Roman" panose="02020603050405020304" pitchFamily="18" charset="0"/>
                <a:cs typeface="Times New Roman"/>
              </a:rPr>
              <a:t>glove.</a:t>
            </a:r>
            <a:r>
              <a:rPr lang="en-US" sz="1800" spc="-55" dirty="0">
                <a:latin typeface="Times New Roman"/>
                <a:ea typeface="Times New Roman" panose="02020603050405020304" pitchFamily="18" charset="0"/>
                <a:cs typeface="Times New Roman"/>
              </a:rPr>
              <a:t> </a:t>
            </a:r>
            <a:endParaRPr lang="en-US" sz="1800" spc="-55" dirty="0">
              <a:latin typeface="Times New Roman" panose="02020603050405020304" pitchFamily="18" charset="0"/>
              <a:ea typeface="Times New Roman" panose="02020603050405020304" pitchFamily="18" charset="0"/>
              <a:cs typeface="Times New Roman"/>
            </a:endParaRPr>
          </a:p>
          <a:p>
            <a:r>
              <a:rPr lang="en-US" sz="1800" dirty="0">
                <a:latin typeface="Times New Roman"/>
                <a:ea typeface="Times New Roman" panose="02020603050405020304" pitchFamily="18" charset="0"/>
                <a:cs typeface="Times New Roman"/>
              </a:rPr>
              <a:t>The second approach is “</a:t>
            </a:r>
            <a:r>
              <a:rPr lang="en-US" sz="1800" b="1" dirty="0">
                <a:latin typeface="Times New Roman"/>
                <a:ea typeface="Times New Roman" panose="02020603050405020304" pitchFamily="18" charset="0"/>
                <a:cs typeface="Times New Roman"/>
              </a:rPr>
              <a:t>Vision based Analysis</a:t>
            </a:r>
            <a:r>
              <a:rPr lang="en-US" sz="1800" dirty="0">
                <a:latin typeface="Times New Roman"/>
                <a:ea typeface="Times New Roman" panose="02020603050405020304" pitchFamily="18" charset="0"/>
                <a:cs typeface="Times New Roman"/>
              </a:rPr>
              <a:t>” that human beings get information from their surroundings, and this is probably most difficult approach to employ in satisfactory way. Many different implementations have been tested so far. One is to deploy</a:t>
            </a:r>
            <a:r>
              <a:rPr lang="en-US" sz="1800" spc="-105" dirty="0">
                <a:latin typeface="Times New Roman"/>
                <a:ea typeface="Times New Roman" panose="02020603050405020304" pitchFamily="18" charset="0"/>
                <a:cs typeface="Times New Roman"/>
              </a:rPr>
              <a:t> </a:t>
            </a:r>
            <a:r>
              <a:rPr lang="en-US" sz="1800" dirty="0">
                <a:latin typeface="Times New Roman"/>
                <a:ea typeface="Times New Roman" panose="02020603050405020304" pitchFamily="18" charset="0"/>
                <a:cs typeface="Times New Roman"/>
              </a:rPr>
              <a:t>3-D</a:t>
            </a:r>
            <a:r>
              <a:rPr lang="en-US" sz="1800" spc="-95" dirty="0">
                <a:latin typeface="Times New Roman"/>
                <a:ea typeface="Times New Roman" panose="02020603050405020304" pitchFamily="18" charset="0"/>
                <a:cs typeface="Times New Roman"/>
              </a:rPr>
              <a:t> </a:t>
            </a:r>
            <a:r>
              <a:rPr lang="en-US" sz="1800" dirty="0">
                <a:latin typeface="Times New Roman"/>
                <a:ea typeface="Times New Roman" panose="02020603050405020304" pitchFamily="18" charset="0"/>
                <a:cs typeface="Times New Roman"/>
              </a:rPr>
              <a:t>model</a:t>
            </a:r>
            <a:r>
              <a:rPr lang="en-US" sz="1800" spc="-85" dirty="0">
                <a:latin typeface="Times New Roman"/>
                <a:ea typeface="Times New Roman" panose="02020603050405020304" pitchFamily="18" charset="0"/>
                <a:cs typeface="Times New Roman"/>
              </a:rPr>
              <a:t> </a:t>
            </a:r>
            <a:r>
              <a:rPr lang="en-US" sz="1800" dirty="0">
                <a:latin typeface="Times New Roman"/>
                <a:ea typeface="Times New Roman" panose="02020603050405020304" pitchFamily="18" charset="0"/>
                <a:cs typeface="Times New Roman"/>
              </a:rPr>
              <a:t>for</a:t>
            </a:r>
            <a:r>
              <a:rPr lang="en-US" sz="1800" spc="-105" dirty="0">
                <a:latin typeface="Times New Roman"/>
                <a:ea typeface="Times New Roman" panose="02020603050405020304" pitchFamily="18" charset="0"/>
                <a:cs typeface="Times New Roman"/>
              </a:rPr>
              <a:t> </a:t>
            </a:r>
            <a:r>
              <a:rPr lang="en-US" sz="1800" dirty="0">
                <a:latin typeface="Times New Roman"/>
                <a:ea typeface="Times New Roman" panose="02020603050405020304" pitchFamily="18" charset="0"/>
                <a:cs typeface="Times New Roman"/>
              </a:rPr>
              <a:t>the</a:t>
            </a:r>
            <a:r>
              <a:rPr lang="en-US" sz="1800" spc="-105" dirty="0">
                <a:latin typeface="Times New Roman"/>
                <a:ea typeface="Times New Roman" panose="02020603050405020304" pitchFamily="18" charset="0"/>
                <a:cs typeface="Times New Roman"/>
              </a:rPr>
              <a:t> </a:t>
            </a:r>
            <a:r>
              <a:rPr lang="en-US" sz="1800" dirty="0">
                <a:latin typeface="Times New Roman"/>
                <a:ea typeface="Times New Roman" panose="02020603050405020304" pitchFamily="18" charset="0"/>
                <a:cs typeface="Times New Roman"/>
              </a:rPr>
              <a:t>human</a:t>
            </a:r>
            <a:r>
              <a:rPr lang="en-US" sz="1800" spc="-90" dirty="0">
                <a:latin typeface="Times New Roman"/>
                <a:ea typeface="Times New Roman" panose="02020603050405020304" pitchFamily="18" charset="0"/>
                <a:cs typeface="Times New Roman"/>
              </a:rPr>
              <a:t> </a:t>
            </a:r>
            <a:r>
              <a:rPr lang="en-US" sz="1800" dirty="0">
                <a:latin typeface="Times New Roman"/>
                <a:ea typeface="Times New Roman" panose="02020603050405020304" pitchFamily="18" charset="0"/>
                <a:cs typeface="Times New Roman"/>
              </a:rPr>
              <a:t>hand.</a:t>
            </a:r>
            <a:r>
              <a:rPr lang="en-US" sz="1800" spc="-105" dirty="0">
                <a:latin typeface="Times New Roman"/>
                <a:ea typeface="Times New Roman" panose="02020603050405020304" pitchFamily="18" charset="0"/>
                <a:cs typeface="Times New Roman"/>
              </a:rPr>
              <a:t> </a:t>
            </a:r>
            <a:r>
              <a:rPr lang="en-US" sz="1800" dirty="0">
                <a:latin typeface="Times New Roman"/>
                <a:ea typeface="Times New Roman" panose="02020603050405020304" pitchFamily="18" charset="0"/>
                <a:cs typeface="Times New Roman"/>
              </a:rPr>
              <a:t>Several</a:t>
            </a:r>
            <a:r>
              <a:rPr lang="en-US" sz="1800" spc="-110" dirty="0">
                <a:latin typeface="Times New Roman"/>
                <a:ea typeface="Times New Roman" panose="02020603050405020304" pitchFamily="18" charset="0"/>
                <a:cs typeface="Times New Roman"/>
              </a:rPr>
              <a:t> </a:t>
            </a:r>
            <a:r>
              <a:rPr lang="en-US" sz="1800" dirty="0">
                <a:latin typeface="Times New Roman"/>
                <a:ea typeface="Times New Roman" panose="02020603050405020304" pitchFamily="18" charset="0"/>
                <a:cs typeface="Times New Roman"/>
              </a:rPr>
              <a:t>cameras</a:t>
            </a:r>
            <a:r>
              <a:rPr lang="en-US" sz="1800" spc="-100" dirty="0">
                <a:latin typeface="Times New Roman"/>
                <a:ea typeface="Times New Roman" panose="02020603050405020304" pitchFamily="18" charset="0"/>
                <a:cs typeface="Times New Roman"/>
              </a:rPr>
              <a:t> </a:t>
            </a:r>
            <a:r>
              <a:rPr lang="en-US" sz="1800" dirty="0">
                <a:latin typeface="Times New Roman"/>
                <a:ea typeface="Times New Roman" panose="02020603050405020304" pitchFamily="18" charset="0"/>
                <a:cs typeface="Times New Roman"/>
              </a:rPr>
              <a:t>attached</a:t>
            </a:r>
            <a:r>
              <a:rPr lang="en-US" sz="1800" spc="-95" dirty="0">
                <a:latin typeface="Times New Roman"/>
                <a:ea typeface="Times New Roman" panose="02020603050405020304" pitchFamily="18" charset="0"/>
                <a:cs typeface="Times New Roman"/>
              </a:rPr>
              <a:t> </a:t>
            </a:r>
            <a:r>
              <a:rPr lang="en-US" sz="1800" dirty="0">
                <a:latin typeface="Times New Roman"/>
                <a:ea typeface="Times New Roman" panose="02020603050405020304" pitchFamily="18" charset="0"/>
                <a:cs typeface="Times New Roman"/>
              </a:rPr>
              <a:t>to this model to determine parameters corresponding for matching images of the hand, palm orientation and joint angles to perform hand gesture </a:t>
            </a:r>
            <a:r>
              <a:rPr lang="en-US" sz="1800" dirty="0" err="1">
                <a:latin typeface="Times New Roman"/>
                <a:ea typeface="Times New Roman" panose="02020603050405020304" pitchFamily="18" charset="0"/>
                <a:cs typeface="Times New Roman"/>
              </a:rPr>
              <a:t>classificationions</a:t>
            </a:r>
            <a:r>
              <a:rPr lang="en-US" sz="1800" spc="-95" dirty="0">
                <a:latin typeface="Times New Roman"/>
                <a:ea typeface="Times New Roman" panose="02020603050405020304" pitchFamily="18" charset="0"/>
                <a:cs typeface="Times New Roman"/>
              </a:rPr>
              <a:t> </a:t>
            </a:r>
            <a:r>
              <a:rPr lang="en-US" sz="1800" dirty="0">
                <a:latin typeface="Times New Roman"/>
                <a:ea typeface="Times New Roman" panose="02020603050405020304" pitchFamily="18" charset="0"/>
                <a:cs typeface="Times New Roman"/>
              </a:rPr>
              <a:t>to</a:t>
            </a:r>
            <a:r>
              <a:rPr lang="en-US" sz="1800" spc="-100" dirty="0">
                <a:latin typeface="Times New Roman"/>
                <a:ea typeface="Times New Roman" panose="02020603050405020304" pitchFamily="18" charset="0"/>
                <a:cs typeface="Times New Roman"/>
              </a:rPr>
              <a:t> </a:t>
            </a:r>
            <a:r>
              <a:rPr lang="en-US" sz="1800" dirty="0">
                <a:latin typeface="Times New Roman"/>
                <a:ea typeface="Times New Roman" panose="02020603050405020304" pitchFamily="18" charset="0"/>
                <a:cs typeface="Times New Roman"/>
              </a:rPr>
              <a:t>recognize</a:t>
            </a:r>
            <a:r>
              <a:rPr lang="en-US" sz="1800" spc="-115" dirty="0">
                <a:latin typeface="Times New Roman"/>
                <a:ea typeface="Times New Roman" panose="02020603050405020304" pitchFamily="18" charset="0"/>
                <a:cs typeface="Times New Roman"/>
              </a:rPr>
              <a:t> </a:t>
            </a:r>
            <a:r>
              <a:rPr lang="en-US" sz="1800" dirty="0">
                <a:latin typeface="Times New Roman"/>
                <a:ea typeface="Times New Roman" panose="02020603050405020304" pitchFamily="18" charset="0"/>
                <a:cs typeface="Times New Roman"/>
              </a:rPr>
              <a:t>hand</a:t>
            </a:r>
            <a:r>
              <a:rPr lang="en-US" sz="1800" spc="-105" dirty="0">
                <a:latin typeface="Times New Roman"/>
                <a:ea typeface="Times New Roman" panose="02020603050405020304" pitchFamily="18" charset="0"/>
                <a:cs typeface="Times New Roman"/>
              </a:rPr>
              <a:t> </a:t>
            </a:r>
            <a:r>
              <a:rPr lang="en-US" sz="1800" dirty="0">
                <a:latin typeface="Times New Roman"/>
                <a:ea typeface="Times New Roman" panose="02020603050405020304" pitchFamily="18" charset="0"/>
                <a:cs typeface="Times New Roman"/>
              </a:rPr>
              <a:t>posture</a:t>
            </a:r>
            <a:endParaRPr lang="en-IN" sz="1800" dirty="0">
              <a:latin typeface="Times New Roman"/>
              <a:cs typeface="Times New Roman"/>
            </a:endParaRPr>
          </a:p>
        </p:txBody>
      </p:sp>
      <p:sp>
        <p:nvSpPr>
          <p:cNvPr id="2072" name="Freeform: Shape 153">
            <a:extLst>
              <a:ext uri="{FF2B5EF4-FFF2-40B4-BE49-F238E27FC236}">
                <a16:creationId xmlns:a16="http://schemas.microsoft.com/office/drawing/2014/main" xmlns="" id="{2C6A2225-94AF-4BC4-98F4-77746E7B10A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525108" y="1"/>
            <a:ext cx="4666892" cy="3612937"/>
          </a:xfrm>
          <a:custGeom>
            <a:avLst/>
            <a:gdLst>
              <a:gd name="connsiteX0" fmla="*/ 192227 w 4666892"/>
              <a:gd name="connsiteY0" fmla="*/ 0 h 3612937"/>
              <a:gd name="connsiteX1" fmla="*/ 4666892 w 4666892"/>
              <a:gd name="connsiteY1" fmla="*/ 0 h 3612937"/>
              <a:gd name="connsiteX2" fmla="*/ 4666892 w 4666892"/>
              <a:gd name="connsiteY2" fmla="*/ 2643684 h 3612937"/>
              <a:gd name="connsiteX3" fmla="*/ 4657487 w 4666892"/>
              <a:gd name="connsiteY3" fmla="*/ 2656262 h 3612937"/>
              <a:gd name="connsiteX4" fmla="*/ 2628900 w 4666892"/>
              <a:gd name="connsiteY4" fmla="*/ 3612937 h 3612937"/>
              <a:gd name="connsiteX5" fmla="*/ 0 w 4666892"/>
              <a:gd name="connsiteY5" fmla="*/ 984037 h 3612937"/>
              <a:gd name="connsiteX6" fmla="*/ 118190 w 4666892"/>
              <a:gd name="connsiteY6" fmla="*/ 202283 h 3612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66892" h="3612937">
                <a:moveTo>
                  <a:pt x="192227" y="0"/>
                </a:moveTo>
                <a:lnTo>
                  <a:pt x="4666892" y="0"/>
                </a:lnTo>
                <a:lnTo>
                  <a:pt x="4666892" y="2643684"/>
                </a:lnTo>
                <a:lnTo>
                  <a:pt x="4657487" y="2656262"/>
                </a:lnTo>
                <a:cubicBezTo>
                  <a:pt x="4175308" y="3240527"/>
                  <a:pt x="3445594" y="3612937"/>
                  <a:pt x="2628900" y="3612937"/>
                </a:cubicBezTo>
                <a:cubicBezTo>
                  <a:pt x="1176999" y="3612937"/>
                  <a:pt x="0" y="2435938"/>
                  <a:pt x="0" y="984037"/>
                </a:cubicBezTo>
                <a:cubicBezTo>
                  <a:pt x="0" y="711806"/>
                  <a:pt x="41379" y="449239"/>
                  <a:pt x="118190" y="2022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8" descr="A picture containing indoor, table, sitting, dog&#10;&#10;Description automatically generated">
            <a:extLst>
              <a:ext uri="{FF2B5EF4-FFF2-40B4-BE49-F238E27FC236}">
                <a16:creationId xmlns:a16="http://schemas.microsoft.com/office/drawing/2014/main" xmlns="" id="{7D365CBD-95B5-4781-B0E3-3DE5FECB26BC}"/>
              </a:ext>
            </a:extLst>
          </p:cNvPr>
          <p:cNvPicPr>
            <a:picLocks noChangeAspect="1"/>
          </p:cNvPicPr>
          <p:nvPr/>
        </p:nvPicPr>
        <p:blipFill rotWithShape="1">
          <a:blip r:embed="rId2" cstate="print">
            <a:extLst>
              <a:ext uri="{837473B0-CC2E-450A-ABE3-18F120FF3D39}">
                <a1611:picAttrSrcUrl xmlns:a1611="http://schemas.microsoft.com/office/drawing/2016/11/main" xmlns="" r:id="rId3"/>
              </a:ext>
            </a:extLst>
          </a:blip>
          <a:srcRect l="29229" r="2224"/>
          <a:stretch/>
        </p:blipFill>
        <p:spPr>
          <a:xfrm>
            <a:off x="7689829" y="10"/>
            <a:ext cx="4502173" cy="3448209"/>
          </a:xfrm>
          <a:custGeom>
            <a:avLst/>
            <a:gdLst/>
            <a:ahLst/>
            <a:cxnLst/>
            <a:rect l="l" t="t" r="r" b="b"/>
            <a:pathLst>
              <a:path w="4502173" h="3448219">
                <a:moveTo>
                  <a:pt x="205627" y="0"/>
                </a:moveTo>
                <a:lnTo>
                  <a:pt x="4502173" y="0"/>
                </a:lnTo>
                <a:lnTo>
                  <a:pt x="4502173" y="2368934"/>
                </a:lnTo>
                <a:lnTo>
                  <a:pt x="4365663" y="2551486"/>
                </a:lnTo>
                <a:cubicBezTo>
                  <a:pt x="3913696" y="3099144"/>
                  <a:pt x="3229704" y="3448219"/>
                  <a:pt x="2464181" y="3448219"/>
                </a:cubicBezTo>
                <a:cubicBezTo>
                  <a:pt x="1103251" y="3448219"/>
                  <a:pt x="0" y="2344968"/>
                  <a:pt x="0" y="984038"/>
                </a:cubicBezTo>
                <a:cubicBezTo>
                  <a:pt x="0" y="643806"/>
                  <a:pt x="68954" y="319678"/>
                  <a:pt x="193648" y="24867"/>
                </a:cubicBezTo>
                <a:close/>
              </a:path>
            </a:pathLst>
          </a:custGeom>
        </p:spPr>
      </p:pic>
      <p:sp>
        <p:nvSpPr>
          <p:cNvPr id="2073" name="Freeform: Shape 155">
            <a:extLst>
              <a:ext uri="{FF2B5EF4-FFF2-40B4-BE49-F238E27FC236}">
                <a16:creationId xmlns:a16="http://schemas.microsoft.com/office/drawing/2014/main" xmlns="" id="{648F5915-2CE1-4F74-88C5-D4366893D2D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604737" y="3918051"/>
            <a:ext cx="3587263" cy="2939948"/>
          </a:xfrm>
          <a:custGeom>
            <a:avLst/>
            <a:gdLst>
              <a:gd name="connsiteX0" fmla="*/ 2070613 w 3587263"/>
              <a:gd name="connsiteY0" fmla="*/ 0 h 2939948"/>
              <a:gd name="connsiteX1" fmla="*/ 3534758 w 3587263"/>
              <a:gd name="connsiteY1" fmla="*/ 606469 h 2939948"/>
              <a:gd name="connsiteX2" fmla="*/ 3587263 w 3587263"/>
              <a:gd name="connsiteY2" fmla="*/ 664240 h 2939948"/>
              <a:gd name="connsiteX3" fmla="*/ 3587263 w 3587263"/>
              <a:gd name="connsiteY3" fmla="*/ 2939948 h 2939948"/>
              <a:gd name="connsiteX4" fmla="*/ 193241 w 3587263"/>
              <a:gd name="connsiteY4" fmla="*/ 2939948 h 2939948"/>
              <a:gd name="connsiteX5" fmla="*/ 162719 w 3587263"/>
              <a:gd name="connsiteY5" fmla="*/ 2876589 h 2939948"/>
              <a:gd name="connsiteX6" fmla="*/ 0 w 3587263"/>
              <a:gd name="connsiteY6" fmla="*/ 2070613 h 2939948"/>
              <a:gd name="connsiteX7" fmla="*/ 2070613 w 3587263"/>
              <a:gd name="connsiteY7" fmla="*/ 0 h 2939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87263" h="2939948">
                <a:moveTo>
                  <a:pt x="2070613" y="0"/>
                </a:moveTo>
                <a:cubicBezTo>
                  <a:pt x="2642397" y="0"/>
                  <a:pt x="3160050" y="231761"/>
                  <a:pt x="3534758" y="606469"/>
                </a:cubicBezTo>
                <a:lnTo>
                  <a:pt x="3587263" y="664240"/>
                </a:lnTo>
                <a:lnTo>
                  <a:pt x="3587263" y="2939948"/>
                </a:lnTo>
                <a:lnTo>
                  <a:pt x="193241" y="2939948"/>
                </a:lnTo>
                <a:lnTo>
                  <a:pt x="162719" y="2876589"/>
                </a:lnTo>
                <a:cubicBezTo>
                  <a:pt x="57940" y="2628865"/>
                  <a:pt x="0" y="2356505"/>
                  <a:pt x="0" y="2070613"/>
                </a:cubicBezTo>
                <a:cubicBezTo>
                  <a:pt x="0" y="927045"/>
                  <a:pt x="927045" y="0"/>
                  <a:pt x="2070613"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7" descr="A close up of an object&#10;&#10;Description automatically generated">
            <a:extLst>
              <a:ext uri="{FF2B5EF4-FFF2-40B4-BE49-F238E27FC236}">
                <a16:creationId xmlns:a16="http://schemas.microsoft.com/office/drawing/2014/main" xmlns="" id="{20CA3106-C26E-41BF-AA1E-9D982E913A01}"/>
              </a:ext>
            </a:extLst>
          </p:cNvPr>
          <p:cNvPicPr>
            <a:picLocks noChangeAspect="1"/>
          </p:cNvPicPr>
          <p:nvPr/>
        </p:nvPicPr>
        <p:blipFill rotWithShape="1">
          <a:blip r:embed="rId4" cstate="print"/>
          <a:srcRect r="28250" b="-1"/>
          <a:stretch/>
        </p:blipFill>
        <p:spPr>
          <a:xfrm>
            <a:off x="8768827" y="4082141"/>
            <a:ext cx="3423175" cy="2775859"/>
          </a:xfrm>
          <a:custGeom>
            <a:avLst/>
            <a:gdLst/>
            <a:ahLst/>
            <a:cxnLst/>
            <a:rect l="l" t="t" r="r" b="b"/>
            <a:pathLst>
              <a:path w="3423175" h="2775859">
                <a:moveTo>
                  <a:pt x="1906524" y="0"/>
                </a:moveTo>
                <a:cubicBezTo>
                  <a:pt x="2498805" y="0"/>
                  <a:pt x="3028006" y="270078"/>
                  <a:pt x="3377691" y="693798"/>
                </a:cubicBezTo>
                <a:lnTo>
                  <a:pt x="3423175" y="754624"/>
                </a:lnTo>
                <a:lnTo>
                  <a:pt x="3423175" y="2775859"/>
                </a:lnTo>
                <a:lnTo>
                  <a:pt x="211114" y="2775859"/>
                </a:lnTo>
                <a:lnTo>
                  <a:pt x="149824" y="2648629"/>
                </a:lnTo>
                <a:cubicBezTo>
                  <a:pt x="53349" y="2420536"/>
                  <a:pt x="0" y="2169760"/>
                  <a:pt x="0" y="1906524"/>
                </a:cubicBezTo>
                <a:cubicBezTo>
                  <a:pt x="0" y="853580"/>
                  <a:pt x="853580" y="0"/>
                  <a:pt x="1906524" y="0"/>
                </a:cubicBezTo>
                <a:close/>
              </a:path>
            </a:pathLst>
          </a:custGeom>
        </p:spPr>
      </p:pic>
      <p:sp>
        <p:nvSpPr>
          <p:cNvPr id="9" name="TextBox 8">
            <a:extLst>
              <a:ext uri="{FF2B5EF4-FFF2-40B4-BE49-F238E27FC236}">
                <a16:creationId xmlns:a16="http://schemas.microsoft.com/office/drawing/2014/main" xmlns="" id="{6C28D8F2-3E0E-4D1E-9C62-B0826921DEDF}"/>
              </a:ext>
            </a:extLst>
          </p:cNvPr>
          <p:cNvSpPr txBox="1"/>
          <p:nvPr/>
        </p:nvSpPr>
        <p:spPr>
          <a:xfrm>
            <a:off x="9990756" y="6657945"/>
            <a:ext cx="2201244"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xmlns="" val="tx"/>
                    </a:ext>
                  </a:extLst>
                </a:hlinkClick>
              </a:rPr>
              <a:t>This Photo</a:t>
            </a:r>
            <a:r>
              <a:rPr lang="en-US" sz="700">
                <a:solidFill>
                  <a:srgbClr val="FFFFFF"/>
                </a:solidFill>
              </a:rPr>
              <a:t> by Unknown author is licensed under </a:t>
            </a:r>
            <a:r>
              <a:rPr lang="en-US" sz="700">
                <a:solidFill>
                  <a:srgbClr val="FFFFFF"/>
                </a:solidFill>
                <a:hlinkClick r:id="rId5">
                  <a:extLst>
                    <a:ext uri="{A12FA001-AC4F-418D-AE19-62706E023703}">
                      <ahyp:hlinkClr xmlns:ahyp="http://schemas.microsoft.com/office/drawing/2018/hyperlinkcolor" xmlns="" val="tx"/>
                    </a:ext>
                  </a:extLst>
                </a:hlinkClick>
              </a:rPr>
              <a:t>CC BY</a:t>
            </a:r>
            <a:r>
              <a:rPr lang="en-US" sz="700">
                <a:solidFill>
                  <a:srgbClr val="FFFFFF"/>
                </a:solidFill>
              </a:rPr>
              <a:t>.</a:t>
            </a:r>
          </a:p>
        </p:txBody>
      </p:sp>
    </p:spTree>
    <p:extLst>
      <p:ext uri="{BB962C8B-B14F-4D97-AF65-F5344CB8AC3E}">
        <p14:creationId xmlns:p14="http://schemas.microsoft.com/office/powerpoint/2010/main" xmlns="" val="3287355874"/>
      </p:ext>
    </p:extLst>
  </p:cSld>
  <p:clrMapOvr>
    <a:overrideClrMapping bg1="dk1" tx1="lt1" bg2="dk2" tx2="lt2" accent1="accent1" accent2="accent2" accent3="accent3" accent4="accent4" accent5="accent5" accent6="accent6" hlink="hlink" folHlink="folHlink"/>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EEF335-1617-4732-92EF-EF8A6915A866}"/>
              </a:ext>
            </a:extLst>
          </p:cNvPr>
          <p:cNvSpPr>
            <a:spLocks noGrp="1"/>
          </p:cNvSpPr>
          <p:nvPr>
            <p:ph type="title"/>
          </p:nvPr>
        </p:nvSpPr>
        <p:spPr>
          <a:xfrm>
            <a:off x="762001" y="803325"/>
            <a:ext cx="5314536" cy="1325563"/>
          </a:xfrm>
        </p:spPr>
        <p:txBody>
          <a:bodyPr>
            <a:normAutofit/>
          </a:bodyPr>
          <a:lstStyle/>
          <a:p>
            <a:r>
              <a:rPr lang="en-US" dirty="0">
                <a:cs typeface="Calibri Light"/>
              </a:rPr>
              <a:t>working</a:t>
            </a:r>
            <a:endParaRPr lang="en-US" dirty="0"/>
          </a:p>
        </p:txBody>
      </p:sp>
      <p:sp>
        <p:nvSpPr>
          <p:cNvPr id="3" name="Content Placeholder 2">
            <a:extLst>
              <a:ext uri="{FF2B5EF4-FFF2-40B4-BE49-F238E27FC236}">
                <a16:creationId xmlns:a16="http://schemas.microsoft.com/office/drawing/2014/main" xmlns="" id="{CE1817F8-CC9B-48A3-BBD7-DE9B0CB9B5FE}"/>
              </a:ext>
            </a:extLst>
          </p:cNvPr>
          <p:cNvSpPr>
            <a:spLocks noGrp="1"/>
          </p:cNvSpPr>
          <p:nvPr>
            <p:ph idx="1"/>
          </p:nvPr>
        </p:nvSpPr>
        <p:spPr>
          <a:xfrm>
            <a:off x="762000" y="2279018"/>
            <a:ext cx="5314543" cy="3375920"/>
          </a:xfrm>
        </p:spPr>
        <p:txBody>
          <a:bodyPr vert="horz" lIns="91440" tIns="45720" rIns="91440" bIns="45720" rtlCol="0" anchor="t">
            <a:normAutofit/>
          </a:bodyPr>
          <a:lstStyle/>
          <a:p>
            <a:r>
              <a:rPr lang="en-IN" sz="1800">
                <a:ea typeface="+mn-lt"/>
                <a:cs typeface="+mn-lt"/>
              </a:rPr>
              <a:t>Now using predict function predicting the data</a:t>
            </a:r>
            <a:endParaRPr lang="en-US" sz="1800">
              <a:cs typeface="Calibri" panose="020F0502020204030204"/>
            </a:endParaRPr>
          </a:p>
          <a:p>
            <a:r>
              <a:rPr lang="en-US" sz="1800">
                <a:ea typeface="+mn-lt"/>
                <a:cs typeface="+mn-lt"/>
              </a:rPr>
              <a:t>It takes the input image as a parameter and predicts the class it belongs to. Before passing the image, we need to ensure that we are using the same dimensions that we used during the training phase.</a:t>
            </a:r>
            <a:endParaRPr lang="en-US" sz="1800"/>
          </a:p>
          <a:p>
            <a:r>
              <a:rPr lang="en-IN" sz="1800">
                <a:ea typeface="+mn-lt"/>
                <a:cs typeface="+mn-lt"/>
              </a:rPr>
              <a:t>Showing the prediction class to user</a:t>
            </a:r>
            <a:endParaRPr lang="en-US" sz="1800"/>
          </a:p>
          <a:p>
            <a:endParaRPr lang="en-US" sz="1800">
              <a:cs typeface="Calibri"/>
            </a:endParaRPr>
          </a:p>
        </p:txBody>
      </p:sp>
      <p:sp>
        <p:nvSpPr>
          <p:cNvPr id="10" name="Freeform: Shape 9">
            <a:extLst>
              <a:ext uri="{FF2B5EF4-FFF2-40B4-BE49-F238E27FC236}">
                <a16:creationId xmlns:a16="http://schemas.microsoft.com/office/drawing/2014/main" xmlns="" id="{CF62D2A7-8207-488C-9F46-316BA81A16C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xmlns="" id="{52AC6D7F-F068-4E11-BB06-F601D89BB98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Fingerprint">
            <a:extLst>
              <a:ext uri="{FF2B5EF4-FFF2-40B4-BE49-F238E27FC236}">
                <a16:creationId xmlns:a16="http://schemas.microsoft.com/office/drawing/2014/main" xmlns="" id="{0EC1508B-D5EA-455B-AC3D-C3BF0BA669C0}"/>
              </a:ext>
            </a:extLst>
          </p:cNvPr>
          <p:cNvPicPr>
            <a:picLocks noChangeAspect="1"/>
          </p:cNvPicPr>
          <p:nvPr/>
        </p:nvPicPr>
        <p:blipFill>
          <a:blip r:embed="rId2" cstate="print">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tretch>
            <a:fillRect/>
          </a:stretch>
        </p:blipFill>
        <p:spPr>
          <a:xfrm>
            <a:off x="7884057" y="643002"/>
            <a:ext cx="3796790" cy="3796790"/>
          </a:xfrm>
          <a:prstGeom prst="rect">
            <a:avLst/>
          </a:prstGeom>
        </p:spPr>
      </p:pic>
    </p:spTree>
    <p:extLst>
      <p:ext uri="{BB962C8B-B14F-4D97-AF65-F5344CB8AC3E}">
        <p14:creationId xmlns:p14="http://schemas.microsoft.com/office/powerpoint/2010/main" xmlns="" val="396380272"/>
      </p:ext>
    </p:extLst>
  </p:cSld>
  <p:clrMapOvr>
    <a:overrideClrMapping bg1="dk1" tx1="lt1" bg2="dk2" tx2="lt2" accent1="accent1" accent2="accent2" accent3="accent3" accent4="accent4" accent5="accent5" accent6="accent6" hlink="hlink" folHlink="folHlink"/>
  </p:clrMapOvr>
  <p:transition>
    <p:wipe dir="r"/>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4038CB10-1F5C-4D54-9DF7-12586DE5B0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27546" y="4572000"/>
            <a:ext cx="7058307" cy="1964266"/>
          </a:xfrm>
          <a:prstGeom prst="rect">
            <a:avLst/>
          </a:prstGeom>
          <a:solidFill>
            <a:srgbClr val="31603E">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404C1E32-9824-4118-97F9-4B2D3299E4D4}"/>
              </a:ext>
            </a:extLst>
          </p:cNvPr>
          <p:cNvSpPr>
            <a:spLocks noGrp="1"/>
          </p:cNvSpPr>
          <p:nvPr>
            <p:ph type="title"/>
          </p:nvPr>
        </p:nvSpPr>
        <p:spPr>
          <a:xfrm>
            <a:off x="524256" y="4767072"/>
            <a:ext cx="6594189" cy="1625210"/>
          </a:xfrm>
        </p:spPr>
        <p:txBody>
          <a:bodyPr>
            <a:normAutofit/>
          </a:bodyPr>
          <a:lstStyle/>
          <a:p>
            <a:pPr algn="r"/>
            <a:r>
              <a:rPr lang="en-US">
                <a:solidFill>
                  <a:srgbClr val="FFFFFF"/>
                </a:solidFill>
              </a:rPr>
              <a:t>A Glimpse of the Future</a:t>
            </a:r>
          </a:p>
          <a:p>
            <a:pPr algn="r"/>
            <a:endParaRPr lang="en-US">
              <a:solidFill>
                <a:srgbClr val="FFFFFF"/>
              </a:solidFill>
              <a:cs typeface="Calibri Light"/>
            </a:endParaRPr>
          </a:p>
        </p:txBody>
      </p:sp>
      <p:pic>
        <p:nvPicPr>
          <p:cNvPr id="4" name="Picture 4" descr="A person standing in front of a television&#10;&#10;Description automatically generated">
            <a:extLst>
              <a:ext uri="{FF2B5EF4-FFF2-40B4-BE49-F238E27FC236}">
                <a16:creationId xmlns:a16="http://schemas.microsoft.com/office/drawing/2014/main" xmlns="" id="{62D0D69E-BA81-412E-895D-55B4D827EBEF}"/>
              </a:ext>
            </a:extLst>
          </p:cNvPr>
          <p:cNvPicPr>
            <a:picLocks noChangeAspect="1"/>
          </p:cNvPicPr>
          <p:nvPr/>
        </p:nvPicPr>
        <p:blipFill rotWithShape="1">
          <a:blip r:embed="rId2" cstate="print"/>
          <a:srcRect l="3672" r="96" b="1"/>
          <a:stretch/>
        </p:blipFill>
        <p:spPr>
          <a:xfrm>
            <a:off x="327547" y="321733"/>
            <a:ext cx="7058306" cy="4107392"/>
          </a:xfrm>
          <a:prstGeom prst="rect">
            <a:avLst/>
          </a:prstGeom>
        </p:spPr>
      </p:pic>
      <p:sp>
        <p:nvSpPr>
          <p:cNvPr id="11" name="Rectangle 10">
            <a:extLst>
              <a:ext uri="{FF2B5EF4-FFF2-40B4-BE49-F238E27FC236}">
                <a16:creationId xmlns:a16="http://schemas.microsoft.com/office/drawing/2014/main" xmlns="" id="{73ED6512-6858-4552-B699-9A97FE9A4E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xmlns="" id="{E50FDE59-BF0B-4473-AAE4-385D5F7C2C74}"/>
              </a:ext>
            </a:extLst>
          </p:cNvPr>
          <p:cNvSpPr>
            <a:spLocks noGrp="1"/>
          </p:cNvSpPr>
          <p:nvPr>
            <p:ph idx="1"/>
          </p:nvPr>
        </p:nvSpPr>
        <p:spPr>
          <a:xfrm>
            <a:off x="8029319" y="917725"/>
            <a:ext cx="3424739" cy="4852362"/>
          </a:xfrm>
        </p:spPr>
        <p:txBody>
          <a:bodyPr vert="horz" lIns="91440" tIns="45720" rIns="91440" bIns="45720" rtlCol="0" anchor="ctr">
            <a:normAutofit/>
          </a:bodyPr>
          <a:lstStyle/>
          <a:p>
            <a:r>
              <a:rPr lang="en-US" sz="2000" b="1">
                <a:solidFill>
                  <a:srgbClr val="FFFFFF"/>
                </a:solidFill>
                <a:ea typeface="+mn-lt"/>
                <a:cs typeface="+mn-lt"/>
              </a:rPr>
              <a:t>An easier life for the disabled</a:t>
            </a:r>
          </a:p>
          <a:p>
            <a:r>
              <a:rPr lang="en-US" sz="2000" b="1">
                <a:solidFill>
                  <a:srgbClr val="FFFFFF"/>
                </a:solidFill>
                <a:ea typeface="+mn-lt"/>
                <a:cs typeface="+mn-lt"/>
              </a:rPr>
              <a:t>Alternative computer interfaces</a:t>
            </a:r>
            <a:endParaRPr lang="en-US" sz="2000">
              <a:solidFill>
                <a:srgbClr val="FFFFFF"/>
              </a:solidFill>
            </a:endParaRPr>
          </a:p>
          <a:p>
            <a:r>
              <a:rPr lang="en-US" sz="2000" b="1">
                <a:solidFill>
                  <a:srgbClr val="FFFFFF"/>
                </a:solidFill>
                <a:ea typeface="+mn-lt"/>
                <a:cs typeface="+mn-lt"/>
              </a:rPr>
              <a:t>Entertainment applications</a:t>
            </a:r>
          </a:p>
          <a:p>
            <a:r>
              <a:rPr lang="en-US" sz="2000" b="1">
                <a:solidFill>
                  <a:srgbClr val="FFFFFF"/>
                </a:solidFill>
                <a:ea typeface="+mn-lt"/>
                <a:cs typeface="+mn-lt"/>
              </a:rPr>
              <a:t>Automation systems</a:t>
            </a:r>
            <a:endParaRPr lang="en-US" sz="2000" b="1">
              <a:solidFill>
                <a:srgbClr val="FFFFFF"/>
              </a:solidFill>
              <a:cs typeface="Calibri"/>
            </a:endParaRPr>
          </a:p>
        </p:txBody>
      </p:sp>
    </p:spTree>
    <p:extLst>
      <p:ext uri="{BB962C8B-B14F-4D97-AF65-F5344CB8AC3E}">
        <p14:creationId xmlns:p14="http://schemas.microsoft.com/office/powerpoint/2010/main" xmlns="" val="79518261"/>
      </p:ext>
    </p:extLst>
  </p:cSld>
  <p:clrMapOvr>
    <a:masterClrMapping/>
  </p:clrMapOvr>
  <p:transition>
    <p:wheel spokes="1"/>
  </p:transition>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2FB82883-1DC0-4BE1-A607-009095F335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xmlns="" id="{CE07722A-A78C-4E34-B183-C042988320D7}"/>
              </a:ext>
            </a:extLst>
          </p:cNvPr>
          <p:cNvPicPr>
            <a:picLocks noChangeAspect="1"/>
          </p:cNvPicPr>
          <p:nvPr/>
        </p:nvPicPr>
        <p:blipFill rotWithShape="1">
          <a:blip r:embed="rId2" cstate="print"/>
          <a:srcRect r="-2" b="15726"/>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xmlns="" id="{A3473CF9-37EB-43E7-89EF-D2D1C53D1D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903615" y="4638503"/>
            <a:ext cx="8384770" cy="1332634"/>
          </a:xfrm>
          <a:prstGeom prst="rect">
            <a:avLst/>
          </a:prstGeom>
          <a:solidFill>
            <a:schemeClr val="bg1">
              <a:alpha val="95000"/>
            </a:schemeClr>
          </a:solidFill>
          <a:ln w="12700">
            <a:solidFill>
              <a:srgbClr val="EFEFE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3D64F16D-4B68-418C-AD02-4BF9D44958DB}"/>
              </a:ext>
            </a:extLst>
          </p:cNvPr>
          <p:cNvSpPr>
            <a:spLocks noGrp="1"/>
          </p:cNvSpPr>
          <p:nvPr>
            <p:ph type="title"/>
          </p:nvPr>
        </p:nvSpPr>
        <p:spPr>
          <a:xfrm>
            <a:off x="2103121" y="4727173"/>
            <a:ext cx="7985759" cy="868823"/>
          </a:xfrm>
        </p:spPr>
        <p:txBody>
          <a:bodyPr vert="horz" lIns="91440" tIns="45720" rIns="91440" bIns="45720" rtlCol="0" anchor="ctr">
            <a:normAutofit/>
          </a:bodyPr>
          <a:lstStyle/>
          <a:p>
            <a:pPr algn="ctr"/>
            <a:r>
              <a:rPr lang="en-US" sz="4000"/>
              <a:t>Thank You</a:t>
            </a:r>
          </a:p>
        </p:txBody>
      </p:sp>
      <p:sp>
        <p:nvSpPr>
          <p:cNvPr id="13" name="Rectangle: Rounded Corners 12">
            <a:extLst>
              <a:ext uri="{FF2B5EF4-FFF2-40B4-BE49-F238E27FC236}">
                <a16:creationId xmlns:a16="http://schemas.microsoft.com/office/drawing/2014/main" xmlns="" id="{586B4EF9-43BA-4655-A6FF-1D8E21574C9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483110" y="562823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xmlns="" val="120311218"/>
      </p:ext>
    </p:extLst>
  </p:cSld>
  <p:clrMapOvr>
    <a:masterClrMapping/>
  </p:clrMapOvr>
  <p:transition>
    <p:dissolv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DB94E011-0561-48B6-BD8F-426AE1296A02}"/>
              </a:ext>
            </a:extLst>
          </p:cNvPr>
          <p:cNvSpPr>
            <a:spLocks noGrp="1"/>
          </p:cNvSpPr>
          <p:nvPr>
            <p:ph idx="1"/>
          </p:nvPr>
        </p:nvSpPr>
        <p:spPr>
          <a:xfrm>
            <a:off x="402567" y="539358"/>
            <a:ext cx="5688353" cy="5848825"/>
          </a:xfrm>
        </p:spPr>
        <p:txBody>
          <a:bodyPr vert="horz" lIns="91440" tIns="45720" rIns="91440" bIns="45720" rtlCol="0" anchor="t">
            <a:noAutofit/>
          </a:bodyPr>
          <a:lstStyle/>
          <a:p>
            <a:pPr marL="838835" marR="735965"/>
            <a:r>
              <a:rPr lang="en-US" sz="1600" dirty="0">
                <a:effectLst/>
              </a:rPr>
              <a:t>The Third implementation is “</a:t>
            </a:r>
            <a:r>
              <a:rPr lang="en-US" sz="1600" b="1" dirty="0">
                <a:effectLst/>
              </a:rPr>
              <a:t>Analysis of drawing gesture</a:t>
            </a:r>
            <a:r>
              <a:rPr lang="en-US" sz="1600" dirty="0">
                <a:effectLst/>
              </a:rPr>
              <a:t>” use stylus as an input device. These drawing analysis lead to recognition of written text. Mechanical sensing work has used for hand gesture recognition at vast level for direct and virtual environment</a:t>
            </a:r>
            <a:r>
              <a:rPr lang="en-US" sz="1600" spc="-85" dirty="0">
                <a:effectLst/>
              </a:rPr>
              <a:t> </a:t>
            </a:r>
            <a:r>
              <a:rPr lang="en-US" sz="1600" dirty="0">
                <a:effectLst/>
              </a:rPr>
              <a:t>manipulation.</a:t>
            </a:r>
            <a:r>
              <a:rPr lang="en-US" sz="1600" spc="-105" dirty="0">
                <a:effectLst/>
              </a:rPr>
              <a:t> </a:t>
            </a:r>
            <a:r>
              <a:rPr lang="en-US" sz="1600" dirty="0">
                <a:effectLst/>
              </a:rPr>
              <a:t>Mechanically</a:t>
            </a:r>
            <a:r>
              <a:rPr lang="en-US" sz="1600" spc="-115" dirty="0">
                <a:effectLst/>
              </a:rPr>
              <a:t> </a:t>
            </a:r>
            <a:r>
              <a:rPr lang="en-US" sz="1600" dirty="0">
                <a:effectLst/>
              </a:rPr>
              <a:t>sensing</a:t>
            </a:r>
            <a:r>
              <a:rPr lang="en-US" sz="1600" spc="-95" dirty="0">
                <a:effectLst/>
              </a:rPr>
              <a:t> </a:t>
            </a:r>
            <a:r>
              <a:rPr lang="en-US" sz="1600" dirty="0">
                <a:effectLst/>
              </a:rPr>
              <a:t>hand</a:t>
            </a:r>
            <a:r>
              <a:rPr lang="en-US" sz="1600" spc="-95" dirty="0">
                <a:effectLst/>
              </a:rPr>
              <a:t> </a:t>
            </a:r>
            <a:r>
              <a:rPr lang="en-US" sz="1600" dirty="0">
                <a:effectLst/>
              </a:rPr>
              <a:t>posture</a:t>
            </a:r>
            <a:r>
              <a:rPr lang="en-US" sz="1600" spc="-110" dirty="0">
                <a:effectLst/>
              </a:rPr>
              <a:t> </a:t>
            </a:r>
            <a:r>
              <a:rPr lang="en-US" sz="1600" dirty="0">
                <a:effectLst/>
              </a:rPr>
              <a:t>has many problems like electromagnetic noise, reliability and accuracy.</a:t>
            </a:r>
            <a:r>
              <a:rPr lang="en-US" sz="1600" spc="60" dirty="0">
                <a:effectLst/>
              </a:rPr>
              <a:t> </a:t>
            </a:r>
            <a:r>
              <a:rPr lang="en-US" sz="1600" dirty="0">
                <a:effectLst/>
              </a:rPr>
              <a:t>By</a:t>
            </a:r>
            <a:r>
              <a:rPr lang="en-US" sz="1600" spc="60" dirty="0">
                <a:effectLst/>
              </a:rPr>
              <a:t> </a:t>
            </a:r>
            <a:r>
              <a:rPr lang="en-US" sz="1600" dirty="0">
                <a:effectLst/>
              </a:rPr>
              <a:t>visual</a:t>
            </a:r>
            <a:r>
              <a:rPr lang="en-US" sz="1600" spc="60" dirty="0">
                <a:effectLst/>
              </a:rPr>
              <a:t> </a:t>
            </a:r>
            <a:r>
              <a:rPr lang="en-US" sz="1600" dirty="0">
                <a:effectLst/>
              </a:rPr>
              <a:t>sensing</a:t>
            </a:r>
            <a:r>
              <a:rPr lang="en-US" sz="1600" spc="75" dirty="0">
                <a:effectLst/>
              </a:rPr>
              <a:t> </a:t>
            </a:r>
            <a:r>
              <a:rPr lang="en-US" sz="1600" dirty="0">
                <a:effectLst/>
              </a:rPr>
              <a:t>gesture</a:t>
            </a:r>
            <a:r>
              <a:rPr lang="en-US" sz="1600" spc="60" dirty="0">
                <a:effectLst/>
              </a:rPr>
              <a:t> </a:t>
            </a:r>
            <a:r>
              <a:rPr lang="en-US" sz="1600" dirty="0">
                <a:effectLst/>
              </a:rPr>
              <a:t>interaction</a:t>
            </a:r>
            <a:r>
              <a:rPr lang="en-US" sz="1600" spc="80" dirty="0">
                <a:effectLst/>
              </a:rPr>
              <a:t> </a:t>
            </a:r>
            <a:r>
              <a:rPr lang="en-US" sz="1600" dirty="0">
                <a:effectLst/>
              </a:rPr>
              <a:t>can</a:t>
            </a:r>
            <a:r>
              <a:rPr lang="en-US" sz="1600" spc="70" dirty="0">
                <a:effectLst/>
              </a:rPr>
              <a:t> </a:t>
            </a:r>
            <a:r>
              <a:rPr lang="en-US" sz="1600" dirty="0">
                <a:effectLst/>
              </a:rPr>
              <a:t>be</a:t>
            </a:r>
            <a:r>
              <a:rPr lang="en-US" sz="1600" spc="70" dirty="0">
                <a:effectLst/>
              </a:rPr>
              <a:t> </a:t>
            </a:r>
            <a:r>
              <a:rPr lang="en-US" sz="1600" dirty="0" err="1">
                <a:effectLst/>
              </a:rPr>
              <a:t>made</a:t>
            </a:r>
            <a:r>
              <a:rPr lang="en-US" sz="1600" dirty="0" err="1"/>
              <a:t>potentially</a:t>
            </a:r>
            <a:r>
              <a:rPr lang="en-US" sz="1600" dirty="0"/>
              <a:t> practical but it is most difficult problem for machines</a:t>
            </a:r>
            <a:endParaRPr lang="en-US" sz="2400" b="1" dirty="0"/>
          </a:p>
          <a:p>
            <a:pPr marL="610235" marR="735965" indent="0" algn="ctr">
              <a:buNone/>
            </a:pPr>
            <a:r>
              <a:rPr lang="en-US" sz="2400" b="1" dirty="0"/>
              <a:t>Types of gestures</a:t>
            </a:r>
            <a:endParaRPr lang="en-US" sz="2400" b="1" dirty="0">
              <a:cs typeface="Calibri"/>
            </a:endParaRPr>
          </a:p>
          <a:p>
            <a:pPr marL="153035" marR="735965" indent="0">
              <a:spcAft>
                <a:spcPts val="0"/>
              </a:spcAft>
              <a:buNone/>
            </a:pPr>
            <a:r>
              <a:rPr lang="en-US" sz="1600" b="0" i="0" dirty="0">
                <a:effectLst/>
              </a:rPr>
              <a:t>consider online gestures, which can also be regarded as direct manipulations like scaling and rotating. In contrast, offline gestures are usually processed after the interaction is finished</a:t>
            </a:r>
            <a:endParaRPr lang="en-US" sz="1600" b="1" i="0" u="none" strike="noStrike">
              <a:effectLst/>
              <a:cs typeface="Calibri"/>
            </a:endParaRPr>
          </a:p>
          <a:p>
            <a:pPr marL="153035" marR="735965" indent="0">
              <a:buNone/>
            </a:pPr>
            <a:endParaRPr lang="en-US" sz="1600" dirty="0"/>
          </a:p>
          <a:p>
            <a:pPr lvl="1"/>
            <a:r>
              <a:rPr lang="en-US" sz="1600" b="0" i="0" dirty="0">
                <a:effectLst/>
              </a:rPr>
              <a:t>Offline gestures: Those gestures that are processed after the user interaction with the object. An example is the gesture to activate a menu.</a:t>
            </a:r>
            <a:endParaRPr lang="en-US" sz="1600" b="0" i="0">
              <a:effectLst/>
              <a:cs typeface="Calibri"/>
            </a:endParaRPr>
          </a:p>
          <a:p>
            <a:pPr lvl="1"/>
            <a:r>
              <a:rPr lang="en-US" sz="1600" b="0" i="0" dirty="0">
                <a:effectLst/>
              </a:rPr>
              <a:t>Online gestures: Direct manipulation gestures. They are used to scale or rotate a tangible object.</a:t>
            </a:r>
            <a:endParaRPr lang="en-US" sz="1600" b="0" i="0">
              <a:effectLst/>
              <a:cs typeface="Calibri"/>
            </a:endParaRPr>
          </a:p>
          <a:p>
            <a:pPr marL="381635" marR="735965">
              <a:spcAft>
                <a:spcPts val="0"/>
              </a:spcAft>
            </a:pPr>
            <a:endParaRPr lang="en-US" sz="1100" b="1">
              <a:effectLst/>
            </a:endParaRPr>
          </a:p>
        </p:txBody>
      </p:sp>
      <p:sp>
        <p:nvSpPr>
          <p:cNvPr id="10" name="Freeform: Shape 9">
            <a:extLst>
              <a:ext uri="{FF2B5EF4-FFF2-40B4-BE49-F238E27FC236}">
                <a16:creationId xmlns:a16="http://schemas.microsoft.com/office/drawing/2014/main" xmlns="" id="{CF62D2A7-8207-488C-9F46-316BA81A16C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 name="Picture 2" descr="A picture containing hand, using, keyboard, computer&#10;&#10;Description automatically generated">
            <a:extLst>
              <a:ext uri="{FF2B5EF4-FFF2-40B4-BE49-F238E27FC236}">
                <a16:creationId xmlns:a16="http://schemas.microsoft.com/office/drawing/2014/main" xmlns="" id="{D236C251-F4A0-4E87-B5AC-073ACBF46A10}"/>
              </a:ext>
            </a:extLst>
          </p:cNvPr>
          <p:cNvPicPr>
            <a:picLocks noChangeAspect="1"/>
          </p:cNvPicPr>
          <p:nvPr/>
        </p:nvPicPr>
        <p:blipFill rotWithShape="1">
          <a:blip r:embed="rId2" cstate="print"/>
          <a:srcRect l="29713" r="6293" b="-1"/>
          <a:stretch/>
        </p:blipFill>
        <p:spPr>
          <a:xfrm>
            <a:off x="6750141" y="-2"/>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Tree>
    <p:extLst>
      <p:ext uri="{BB962C8B-B14F-4D97-AF65-F5344CB8AC3E}">
        <p14:creationId xmlns:p14="http://schemas.microsoft.com/office/powerpoint/2010/main" xmlns="" val="3168415246"/>
      </p:ext>
    </p:extLst>
  </p:cSld>
  <p:clrMapOvr>
    <a:overrideClrMapping bg1="dk1" tx1="lt1" bg2="dk2" tx2="lt2" accent1="accent1" accent2="accent2" accent3="accent3" accent4="accent4" accent5="accent5" accent6="accent6" hlink="hlink" folHlink="folHlink"/>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5579D4-CAA2-46EB-AA3B-3A3CE15F0357}"/>
              </a:ext>
            </a:extLst>
          </p:cNvPr>
          <p:cNvSpPr>
            <a:spLocks noGrp="1"/>
          </p:cNvSpPr>
          <p:nvPr>
            <p:ph type="title"/>
          </p:nvPr>
        </p:nvSpPr>
        <p:spPr>
          <a:xfrm>
            <a:off x="801098" y="1396289"/>
            <a:ext cx="6387102" cy="1325563"/>
          </a:xfrm>
        </p:spPr>
        <p:txBody>
          <a:bodyPr>
            <a:normAutofit/>
          </a:bodyPr>
          <a:lstStyle/>
          <a:p>
            <a:r>
              <a:rPr lang="en-IN" dirty="0"/>
              <a:t>Different input </a:t>
            </a:r>
          </a:p>
        </p:txBody>
      </p:sp>
      <p:sp>
        <p:nvSpPr>
          <p:cNvPr id="3" name="Content Placeholder 2">
            <a:extLst>
              <a:ext uri="{FF2B5EF4-FFF2-40B4-BE49-F238E27FC236}">
                <a16:creationId xmlns:a16="http://schemas.microsoft.com/office/drawing/2014/main" xmlns="" id="{F4126044-0E71-4EBF-A03E-14DE5478AC3A}"/>
              </a:ext>
            </a:extLst>
          </p:cNvPr>
          <p:cNvSpPr>
            <a:spLocks noGrp="1"/>
          </p:cNvSpPr>
          <p:nvPr>
            <p:ph idx="1"/>
          </p:nvPr>
        </p:nvSpPr>
        <p:spPr>
          <a:xfrm>
            <a:off x="805542" y="2871982"/>
            <a:ext cx="6382657" cy="3181684"/>
          </a:xfrm>
        </p:spPr>
        <p:txBody>
          <a:bodyPr anchor="t">
            <a:normAutofit/>
          </a:bodyPr>
          <a:lstStyle/>
          <a:p>
            <a:r>
              <a:rPr lang="en-IN" sz="1400"/>
              <a:t>Wired gloves. These can provide input to the computer about the position and rotation of the hands using magnetic or inertial tracking devices. Furthermore, some gloves can detect finger bending with a high degree of accuracy (5-10 degrees), or even provide haptic feedback to the user, which is a simulation of the sense of touch.</a:t>
            </a:r>
          </a:p>
          <a:p>
            <a:r>
              <a:rPr lang="en-IN" sz="1400"/>
              <a:t>Depth-aware cameras. Using specialized cameras such as structured light or time-of-flight cameras, one can generate a depth map of what is being seen through the camera at a short range, and use this data to approximate a 3d representation of what is being seen. These can be effective for detection of hand gestures due to their short range capabilities</a:t>
            </a:r>
          </a:p>
          <a:p>
            <a:r>
              <a:rPr lang="en-IN" sz="1400"/>
              <a:t>Stereo cameras. Using two cameras whose relations to one another are known, a 3d representation can be approximated by the output of the cameras. To get the cameras' relations, one can use a positioning reference such as a lexian-stripe or infrared emitters.</a:t>
            </a:r>
          </a:p>
        </p:txBody>
      </p:sp>
      <p:sp>
        <p:nvSpPr>
          <p:cNvPr id="13" name="Freeform: Shape 12">
            <a:extLst>
              <a:ext uri="{FF2B5EF4-FFF2-40B4-BE49-F238E27FC236}">
                <a16:creationId xmlns:a16="http://schemas.microsoft.com/office/drawing/2014/main" xmlns="" id="{2C6A2225-94AF-4BC4-98F4-77746E7B10A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525108" y="1"/>
            <a:ext cx="4666892" cy="3612937"/>
          </a:xfrm>
          <a:custGeom>
            <a:avLst/>
            <a:gdLst>
              <a:gd name="connsiteX0" fmla="*/ 192227 w 4666892"/>
              <a:gd name="connsiteY0" fmla="*/ 0 h 3612937"/>
              <a:gd name="connsiteX1" fmla="*/ 4666892 w 4666892"/>
              <a:gd name="connsiteY1" fmla="*/ 0 h 3612937"/>
              <a:gd name="connsiteX2" fmla="*/ 4666892 w 4666892"/>
              <a:gd name="connsiteY2" fmla="*/ 2643684 h 3612937"/>
              <a:gd name="connsiteX3" fmla="*/ 4657487 w 4666892"/>
              <a:gd name="connsiteY3" fmla="*/ 2656262 h 3612937"/>
              <a:gd name="connsiteX4" fmla="*/ 2628900 w 4666892"/>
              <a:gd name="connsiteY4" fmla="*/ 3612937 h 3612937"/>
              <a:gd name="connsiteX5" fmla="*/ 0 w 4666892"/>
              <a:gd name="connsiteY5" fmla="*/ 984037 h 3612937"/>
              <a:gd name="connsiteX6" fmla="*/ 118190 w 4666892"/>
              <a:gd name="connsiteY6" fmla="*/ 202283 h 3612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66892" h="3612937">
                <a:moveTo>
                  <a:pt x="192227" y="0"/>
                </a:moveTo>
                <a:lnTo>
                  <a:pt x="4666892" y="0"/>
                </a:lnTo>
                <a:lnTo>
                  <a:pt x="4666892" y="2643684"/>
                </a:lnTo>
                <a:lnTo>
                  <a:pt x="4657487" y="2656262"/>
                </a:lnTo>
                <a:cubicBezTo>
                  <a:pt x="4175308" y="3240527"/>
                  <a:pt x="3445594" y="3612937"/>
                  <a:pt x="2628900" y="3612937"/>
                </a:cubicBezTo>
                <a:cubicBezTo>
                  <a:pt x="1176999" y="3612937"/>
                  <a:pt x="0" y="2435938"/>
                  <a:pt x="0" y="984037"/>
                </a:cubicBezTo>
                <a:cubicBezTo>
                  <a:pt x="0" y="711806"/>
                  <a:pt x="41379" y="449239"/>
                  <a:pt x="118190" y="2022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descr="A close up of a mouse&#10;&#10;Description automatically generated">
            <a:extLst>
              <a:ext uri="{FF2B5EF4-FFF2-40B4-BE49-F238E27FC236}">
                <a16:creationId xmlns:a16="http://schemas.microsoft.com/office/drawing/2014/main" xmlns="" id="{1CE554D1-27A5-43F0-933A-DD19C83AD2D3}"/>
              </a:ext>
            </a:extLst>
          </p:cNvPr>
          <p:cNvPicPr>
            <a:picLocks noChangeAspect="1"/>
          </p:cNvPicPr>
          <p:nvPr/>
        </p:nvPicPr>
        <p:blipFill rotWithShape="1">
          <a:blip r:embed="rId2" cstate="print">
            <a:extLst>
              <a:ext uri="{837473B0-CC2E-450A-ABE3-18F120FF3D39}">
                <a1611:picAttrSrcUrl xmlns:a1611="http://schemas.microsoft.com/office/drawing/2016/11/main" xmlns="" r:id="rId3"/>
              </a:ext>
            </a:extLst>
          </a:blip>
          <a:srcRect l="2076"/>
          <a:stretch/>
        </p:blipFill>
        <p:spPr>
          <a:xfrm>
            <a:off x="7689829" y="10"/>
            <a:ext cx="4502173" cy="3448209"/>
          </a:xfrm>
          <a:custGeom>
            <a:avLst/>
            <a:gdLst/>
            <a:ahLst/>
            <a:cxnLst/>
            <a:rect l="l" t="t" r="r" b="b"/>
            <a:pathLst>
              <a:path w="4502173" h="3448219">
                <a:moveTo>
                  <a:pt x="205627" y="0"/>
                </a:moveTo>
                <a:lnTo>
                  <a:pt x="4502173" y="0"/>
                </a:lnTo>
                <a:lnTo>
                  <a:pt x="4502173" y="2368934"/>
                </a:lnTo>
                <a:lnTo>
                  <a:pt x="4365663" y="2551486"/>
                </a:lnTo>
                <a:cubicBezTo>
                  <a:pt x="3913696" y="3099144"/>
                  <a:pt x="3229704" y="3448219"/>
                  <a:pt x="2464181" y="3448219"/>
                </a:cubicBezTo>
                <a:cubicBezTo>
                  <a:pt x="1103251" y="3448219"/>
                  <a:pt x="0" y="2344968"/>
                  <a:pt x="0" y="984038"/>
                </a:cubicBezTo>
                <a:cubicBezTo>
                  <a:pt x="0" y="643806"/>
                  <a:pt x="68954" y="319678"/>
                  <a:pt x="193648" y="24867"/>
                </a:cubicBezTo>
                <a:close/>
              </a:path>
            </a:pathLst>
          </a:custGeom>
        </p:spPr>
      </p:pic>
      <p:sp>
        <p:nvSpPr>
          <p:cNvPr id="15" name="Freeform: Shape 14">
            <a:extLst>
              <a:ext uri="{FF2B5EF4-FFF2-40B4-BE49-F238E27FC236}">
                <a16:creationId xmlns:a16="http://schemas.microsoft.com/office/drawing/2014/main" xmlns="" id="{648F5915-2CE1-4F74-88C5-D4366893D2D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604737" y="3918051"/>
            <a:ext cx="3587263" cy="2939948"/>
          </a:xfrm>
          <a:custGeom>
            <a:avLst/>
            <a:gdLst>
              <a:gd name="connsiteX0" fmla="*/ 2070613 w 3587263"/>
              <a:gd name="connsiteY0" fmla="*/ 0 h 2939948"/>
              <a:gd name="connsiteX1" fmla="*/ 3534758 w 3587263"/>
              <a:gd name="connsiteY1" fmla="*/ 606469 h 2939948"/>
              <a:gd name="connsiteX2" fmla="*/ 3587263 w 3587263"/>
              <a:gd name="connsiteY2" fmla="*/ 664240 h 2939948"/>
              <a:gd name="connsiteX3" fmla="*/ 3587263 w 3587263"/>
              <a:gd name="connsiteY3" fmla="*/ 2939948 h 2939948"/>
              <a:gd name="connsiteX4" fmla="*/ 193241 w 3587263"/>
              <a:gd name="connsiteY4" fmla="*/ 2939948 h 2939948"/>
              <a:gd name="connsiteX5" fmla="*/ 162719 w 3587263"/>
              <a:gd name="connsiteY5" fmla="*/ 2876589 h 2939948"/>
              <a:gd name="connsiteX6" fmla="*/ 0 w 3587263"/>
              <a:gd name="connsiteY6" fmla="*/ 2070613 h 2939948"/>
              <a:gd name="connsiteX7" fmla="*/ 2070613 w 3587263"/>
              <a:gd name="connsiteY7" fmla="*/ 0 h 2939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87263" h="2939948">
                <a:moveTo>
                  <a:pt x="2070613" y="0"/>
                </a:moveTo>
                <a:cubicBezTo>
                  <a:pt x="2642397" y="0"/>
                  <a:pt x="3160050" y="231761"/>
                  <a:pt x="3534758" y="606469"/>
                </a:cubicBezTo>
                <a:lnTo>
                  <a:pt x="3587263" y="664240"/>
                </a:lnTo>
                <a:lnTo>
                  <a:pt x="3587263" y="2939948"/>
                </a:lnTo>
                <a:lnTo>
                  <a:pt x="193241" y="2939948"/>
                </a:lnTo>
                <a:lnTo>
                  <a:pt x="162719" y="2876589"/>
                </a:lnTo>
                <a:cubicBezTo>
                  <a:pt x="57940" y="2628865"/>
                  <a:pt x="0" y="2356505"/>
                  <a:pt x="0" y="2070613"/>
                </a:cubicBezTo>
                <a:cubicBezTo>
                  <a:pt x="0" y="927045"/>
                  <a:pt x="927045" y="0"/>
                  <a:pt x="2070613"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7" descr="A picture containing electronics, projector, camera&#10;&#10;Description automatically generated">
            <a:extLst>
              <a:ext uri="{FF2B5EF4-FFF2-40B4-BE49-F238E27FC236}">
                <a16:creationId xmlns:a16="http://schemas.microsoft.com/office/drawing/2014/main" xmlns="" id="{E4B32342-A484-49D4-8F53-8A18D0922EC8}"/>
              </a:ext>
            </a:extLst>
          </p:cNvPr>
          <p:cNvPicPr>
            <a:picLocks noChangeAspect="1"/>
          </p:cNvPicPr>
          <p:nvPr/>
        </p:nvPicPr>
        <p:blipFill rotWithShape="1">
          <a:blip r:embed="rId4" cstate="print">
            <a:extLst>
              <a:ext uri="{837473B0-CC2E-450A-ABE3-18F120FF3D39}">
                <a1611:picAttrSrcUrl xmlns:a1611="http://schemas.microsoft.com/office/drawing/2016/11/main" xmlns="" r:id="rId5"/>
              </a:ext>
            </a:extLst>
          </a:blip>
          <a:srcRect t="12201" r="-1" b="7384"/>
          <a:stretch/>
        </p:blipFill>
        <p:spPr>
          <a:xfrm>
            <a:off x="8768827" y="4082141"/>
            <a:ext cx="3423175" cy="2775859"/>
          </a:xfrm>
          <a:custGeom>
            <a:avLst/>
            <a:gdLst/>
            <a:ahLst/>
            <a:cxnLst/>
            <a:rect l="l" t="t" r="r" b="b"/>
            <a:pathLst>
              <a:path w="3423175" h="2775859">
                <a:moveTo>
                  <a:pt x="1906524" y="0"/>
                </a:moveTo>
                <a:cubicBezTo>
                  <a:pt x="2498805" y="0"/>
                  <a:pt x="3028006" y="270078"/>
                  <a:pt x="3377691" y="693798"/>
                </a:cubicBezTo>
                <a:lnTo>
                  <a:pt x="3423175" y="754624"/>
                </a:lnTo>
                <a:lnTo>
                  <a:pt x="3423175" y="2775859"/>
                </a:lnTo>
                <a:lnTo>
                  <a:pt x="211114" y="2775859"/>
                </a:lnTo>
                <a:lnTo>
                  <a:pt x="149824" y="2648629"/>
                </a:lnTo>
                <a:cubicBezTo>
                  <a:pt x="53349" y="2420536"/>
                  <a:pt x="0" y="2169760"/>
                  <a:pt x="0" y="1906524"/>
                </a:cubicBezTo>
                <a:cubicBezTo>
                  <a:pt x="0" y="853580"/>
                  <a:pt x="853580" y="0"/>
                  <a:pt x="1906524" y="0"/>
                </a:cubicBezTo>
                <a:close/>
              </a:path>
            </a:pathLst>
          </a:custGeom>
        </p:spPr>
      </p:pic>
      <p:sp>
        <p:nvSpPr>
          <p:cNvPr id="5" name="TextBox 4">
            <a:extLst>
              <a:ext uri="{FF2B5EF4-FFF2-40B4-BE49-F238E27FC236}">
                <a16:creationId xmlns:a16="http://schemas.microsoft.com/office/drawing/2014/main" xmlns="" id="{4674E456-312E-4A1C-A0EB-68DDB7E8B413}"/>
              </a:ext>
            </a:extLst>
          </p:cNvPr>
          <p:cNvSpPr txBox="1"/>
          <p:nvPr/>
        </p:nvSpPr>
        <p:spPr>
          <a:xfrm>
            <a:off x="9857708" y="6870700"/>
            <a:ext cx="2334292"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xmlns="" val="tx"/>
                    </a:ext>
                  </a:extLst>
                </a:hlinkClick>
              </a:rPr>
              <a:t>This Photo</a:t>
            </a:r>
            <a:r>
              <a:rPr lang="en-US" sz="700">
                <a:solidFill>
                  <a:srgbClr val="FFFFFF"/>
                </a:solidFill>
              </a:rPr>
              <a:t> by Unknown author is licensed under </a:t>
            </a:r>
            <a:r>
              <a:rPr lang="en-US" sz="700">
                <a:solidFill>
                  <a:srgbClr val="FFFFFF"/>
                </a:solidFill>
                <a:hlinkClick r:id="rId6">
                  <a:extLst>
                    <a:ext uri="{A12FA001-AC4F-418D-AE19-62706E023703}">
                      <ahyp:hlinkClr xmlns:ahyp="http://schemas.microsoft.com/office/drawing/2018/hyperlinkcolor" xmlns="" val="tx"/>
                    </a:ext>
                  </a:extLst>
                </a:hlinkClick>
              </a:rPr>
              <a:t>CC BY-NC</a:t>
            </a:r>
            <a:r>
              <a:rPr lang="en-US" sz="700">
                <a:solidFill>
                  <a:srgbClr val="FFFFFF"/>
                </a:solidFill>
              </a:rPr>
              <a:t>.</a:t>
            </a:r>
          </a:p>
        </p:txBody>
      </p:sp>
      <p:sp>
        <p:nvSpPr>
          <p:cNvPr id="8" name="TextBox 7">
            <a:extLst>
              <a:ext uri="{FF2B5EF4-FFF2-40B4-BE49-F238E27FC236}">
                <a16:creationId xmlns:a16="http://schemas.microsoft.com/office/drawing/2014/main" xmlns="" id="{ECE04509-B0A1-48BF-BF65-397BB7C9BCE7}"/>
              </a:ext>
            </a:extLst>
          </p:cNvPr>
          <p:cNvSpPr txBox="1"/>
          <p:nvPr/>
        </p:nvSpPr>
        <p:spPr>
          <a:xfrm>
            <a:off x="7523539" y="6870700"/>
            <a:ext cx="2321469"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5">
                  <a:extLst>
                    <a:ext uri="{A12FA001-AC4F-418D-AE19-62706E023703}">
                      <ahyp:hlinkClr xmlns:ahyp="http://schemas.microsoft.com/office/drawing/2018/hyperlinkcolor" xmlns="" val="tx"/>
                    </a:ext>
                  </a:extLst>
                </a:hlinkClick>
              </a:rPr>
              <a:t>This Photo</a:t>
            </a:r>
            <a:r>
              <a:rPr lang="en-US" sz="700">
                <a:solidFill>
                  <a:srgbClr val="FFFFFF"/>
                </a:solidFill>
              </a:rPr>
              <a:t> by Unknown author is licensed under </a:t>
            </a:r>
            <a:r>
              <a:rPr lang="en-US" sz="700">
                <a:solidFill>
                  <a:srgbClr val="FFFFFF"/>
                </a:solidFill>
                <a:hlinkClick r:id="rId7">
                  <a:extLst>
                    <a:ext uri="{A12FA001-AC4F-418D-AE19-62706E023703}">
                      <ahyp:hlinkClr xmlns:ahyp="http://schemas.microsoft.com/office/drawing/2018/hyperlinkcolor" xmlns="" val="tx"/>
                    </a:ext>
                  </a:extLst>
                </a:hlinkClick>
              </a:rPr>
              <a:t>CC BY-SA</a:t>
            </a:r>
            <a:r>
              <a:rPr lang="en-US" sz="700">
                <a:solidFill>
                  <a:srgbClr val="FFFFFF"/>
                </a:solidFill>
              </a:rPr>
              <a:t>.</a:t>
            </a:r>
          </a:p>
        </p:txBody>
      </p:sp>
    </p:spTree>
    <p:extLst>
      <p:ext uri="{BB962C8B-B14F-4D97-AF65-F5344CB8AC3E}">
        <p14:creationId xmlns:p14="http://schemas.microsoft.com/office/powerpoint/2010/main" xmlns="" val="263648785"/>
      </p:ext>
    </p:extLst>
  </p:cSld>
  <p:clrMapOvr>
    <a:overrideClrMapping bg1="dk1" tx1="lt1" bg2="dk2" tx2="lt2" accent1="accent1" accent2="accent2" accent3="accent3" accent4="accent4" accent5="accent5" accent6="accent6" hlink="hlink" folHlink="folHlink"/>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xmlns="" id="{E0D60ECE-8986-45DC-B7FE-EC7699B466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xmlns="" id="{96964194-5878-40D2-8EC0-DDC58387FA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 name="Picture 3" descr="A picture containing indoor, computer, monitor, desk&#10;&#10;Description automatically generated">
            <a:extLst>
              <a:ext uri="{FF2B5EF4-FFF2-40B4-BE49-F238E27FC236}">
                <a16:creationId xmlns:a16="http://schemas.microsoft.com/office/drawing/2014/main" xmlns="" id="{6AD8A4FF-B271-4694-9525-8036ADA4683D}"/>
              </a:ext>
            </a:extLst>
          </p:cNvPr>
          <p:cNvPicPr>
            <a:picLocks noChangeAspect="1"/>
          </p:cNvPicPr>
          <p:nvPr/>
        </p:nvPicPr>
        <p:blipFill>
          <a:blip r:embed="rId2" cstate="print">
            <a:extLst>
              <a:ext uri="{837473B0-CC2E-450A-ABE3-18F120FF3D39}">
                <a1611:picAttrSrcUrl xmlns:a1611="http://schemas.microsoft.com/office/drawing/2016/11/main" xmlns="" r:id="rId3"/>
              </a:ext>
            </a:extLst>
          </a:blip>
          <a:stretch>
            <a:fillRect/>
          </a:stretch>
        </p:blipFill>
        <p:spPr>
          <a:xfrm>
            <a:off x="321733" y="1379271"/>
            <a:ext cx="3835488" cy="2163215"/>
          </a:xfrm>
          <a:prstGeom prst="rect">
            <a:avLst/>
          </a:prstGeom>
        </p:spPr>
      </p:pic>
      <p:sp>
        <p:nvSpPr>
          <p:cNvPr id="3" name="Content Placeholder 2">
            <a:extLst>
              <a:ext uri="{FF2B5EF4-FFF2-40B4-BE49-F238E27FC236}">
                <a16:creationId xmlns:a16="http://schemas.microsoft.com/office/drawing/2014/main" xmlns="" id="{845703F1-F001-4F72-9D66-91BF93FE91AF}"/>
              </a:ext>
            </a:extLst>
          </p:cNvPr>
          <p:cNvSpPr>
            <a:spLocks noGrp="1"/>
          </p:cNvSpPr>
          <p:nvPr>
            <p:ph idx="1"/>
          </p:nvPr>
        </p:nvSpPr>
        <p:spPr>
          <a:xfrm>
            <a:off x="6053667" y="2279018"/>
            <a:ext cx="5314543" cy="3375920"/>
          </a:xfrm>
        </p:spPr>
        <p:txBody>
          <a:bodyPr anchor="t">
            <a:normAutofit/>
          </a:bodyPr>
          <a:lstStyle/>
          <a:p>
            <a:r>
              <a:rPr lang="en-IN" sz="1500"/>
              <a:t>Gesture-based controllers. These controllers act as an extension of the body so that when gestures are performed, some of their motion can be conveniently captured by software. An example of emerging gesture-based motion capture is through skeletal hand tracking, which is being developed for virtual reality and augmented reality applications</a:t>
            </a:r>
          </a:p>
          <a:p>
            <a:r>
              <a:rPr lang="en-IN" sz="1500"/>
              <a:t>Single camera. A standard 2D camera can be used for gesture recognition where the resources/environment would not be convenient for other forms of image-based recognition. Earlier it was thought that single camera may not be as effective as stereo or depth aware cameras, but some companies are challenging this theory. Software-based gesture recognition technology using a standard 2D camera that can detect robust hand gestures.</a:t>
            </a:r>
          </a:p>
        </p:txBody>
      </p:sp>
      <p:sp>
        <p:nvSpPr>
          <p:cNvPr id="4" name="TextBox 3">
            <a:extLst>
              <a:ext uri="{FF2B5EF4-FFF2-40B4-BE49-F238E27FC236}">
                <a16:creationId xmlns:a16="http://schemas.microsoft.com/office/drawing/2014/main" xmlns="" id="{3A1E845D-CC42-412A-AB45-75D5D7839F54}"/>
              </a:ext>
            </a:extLst>
          </p:cNvPr>
          <p:cNvSpPr txBox="1"/>
          <p:nvPr/>
        </p:nvSpPr>
        <p:spPr>
          <a:xfrm>
            <a:off x="1702703" y="3342431"/>
            <a:ext cx="2454518"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xmlns=""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xmlns="" val="tx"/>
                    </a:ext>
                  </a:extLst>
                </a:hlinkClick>
              </a:rPr>
              <a:t>CC BY-SA-NC</a:t>
            </a:r>
            <a:r>
              <a:rPr lang="en-US" sz="700">
                <a:solidFill>
                  <a:srgbClr val="FFFFFF"/>
                </a:solidFill>
              </a:rPr>
              <a:t>.</a:t>
            </a:r>
          </a:p>
        </p:txBody>
      </p:sp>
    </p:spTree>
    <p:extLst>
      <p:ext uri="{BB962C8B-B14F-4D97-AF65-F5344CB8AC3E}">
        <p14:creationId xmlns:p14="http://schemas.microsoft.com/office/powerpoint/2010/main" xmlns="" val="2856193664"/>
      </p:ext>
    </p:extLst>
  </p:cSld>
  <p:clrMapOvr>
    <a:overrideClrMapping bg1="dk1" tx1="lt1" bg2="dk2" tx2="lt2" accent1="accent1" accent2="accent2" accent3="accent3" accent4="accent4" accent5="accent5" accent6="accent6" hlink="hlink" folHlink="folHlink"/>
  </p:clrMapOvr>
  <p:transition>
    <p:wipe dir="d"/>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70BEA8-2A05-40BA-B5D3-1F2168222A3C}"/>
              </a:ext>
            </a:extLst>
          </p:cNvPr>
          <p:cNvSpPr>
            <a:spLocks noGrp="1"/>
          </p:cNvSpPr>
          <p:nvPr>
            <p:ph type="title"/>
          </p:nvPr>
        </p:nvSpPr>
        <p:spPr>
          <a:xfrm>
            <a:off x="762001" y="803325"/>
            <a:ext cx="5314536" cy="1325563"/>
          </a:xfrm>
        </p:spPr>
        <p:txBody>
          <a:bodyPr>
            <a:normAutofit/>
          </a:bodyPr>
          <a:lstStyle/>
          <a:p>
            <a:r>
              <a:rPr lang="en-US" sz="2800" b="1" u="heavy">
                <a:uFill>
                  <a:solidFill>
                    <a:srgbClr val="000000"/>
                  </a:solidFill>
                </a:uFill>
                <a:latin typeface="Times New Roman" panose="02020603050405020304" pitchFamily="18" charset="0"/>
                <a:ea typeface="Times New Roman" panose="02020603050405020304" pitchFamily="18" charset="0"/>
              </a:rPr>
              <a:t>DIFFERENT RECOGNITION</a:t>
            </a:r>
            <a:r>
              <a:rPr lang="en-US" sz="2800" b="1" u="heavy" spc="-390">
                <a:uFill>
                  <a:solidFill>
                    <a:srgbClr val="000000"/>
                  </a:solidFill>
                </a:uFill>
                <a:latin typeface="Times New Roman" panose="02020603050405020304" pitchFamily="18" charset="0"/>
                <a:ea typeface="Times New Roman" panose="02020603050405020304" pitchFamily="18" charset="0"/>
              </a:rPr>
              <a:t> </a:t>
            </a:r>
            <a:r>
              <a:rPr lang="en-US" sz="2800" b="1" u="heavy">
                <a:uFill>
                  <a:solidFill>
                    <a:srgbClr val="000000"/>
                  </a:solidFill>
                </a:uFill>
                <a:latin typeface="Times New Roman" panose="02020603050405020304" pitchFamily="18" charset="0"/>
                <a:ea typeface="Times New Roman" panose="02020603050405020304" pitchFamily="18" charset="0"/>
              </a:rPr>
              <a:t>APPROACHES</a:t>
            </a:r>
            <a:r>
              <a:rPr lang="en-IN" sz="2800" b="1" u="sng">
                <a:uFill>
                  <a:solidFill>
                    <a:srgbClr val="000000"/>
                  </a:solidFill>
                </a:uFill>
                <a:latin typeface="Times New Roman" panose="02020603050405020304" pitchFamily="18" charset="0"/>
                <a:ea typeface="Times New Roman" panose="02020603050405020304" pitchFamily="18" charset="0"/>
              </a:rPr>
              <a:t/>
            </a:r>
            <a:br>
              <a:rPr lang="en-IN" sz="2800" b="1" u="sng">
                <a:uFill>
                  <a:solidFill>
                    <a:srgbClr val="000000"/>
                  </a:solidFill>
                </a:uFill>
                <a:latin typeface="Times New Roman" panose="02020603050405020304" pitchFamily="18" charset="0"/>
                <a:ea typeface="Times New Roman" panose="02020603050405020304" pitchFamily="18" charset="0"/>
              </a:rPr>
            </a:br>
            <a:endParaRPr lang="en-IN" sz="2800"/>
          </a:p>
        </p:txBody>
      </p:sp>
      <p:sp>
        <p:nvSpPr>
          <p:cNvPr id="3" name="Content Placeholder 2">
            <a:extLst>
              <a:ext uri="{FF2B5EF4-FFF2-40B4-BE49-F238E27FC236}">
                <a16:creationId xmlns:a16="http://schemas.microsoft.com/office/drawing/2014/main" xmlns="" id="{84DE9B8B-E7FC-4970-BF47-57942DEA5C14}"/>
              </a:ext>
            </a:extLst>
          </p:cNvPr>
          <p:cNvSpPr>
            <a:spLocks noGrp="1"/>
          </p:cNvSpPr>
          <p:nvPr>
            <p:ph idx="1"/>
          </p:nvPr>
        </p:nvSpPr>
        <p:spPr>
          <a:xfrm>
            <a:off x="762000" y="2279018"/>
            <a:ext cx="5314543" cy="3375920"/>
          </a:xfrm>
        </p:spPr>
        <p:txBody>
          <a:bodyPr anchor="t">
            <a:normAutofit/>
          </a:bodyPr>
          <a:lstStyle/>
          <a:p>
            <a:r>
              <a:rPr lang="en-US" sz="1500" b="1" spc="-155">
                <a:latin typeface="Times New Roman" panose="02020603050405020304" pitchFamily="18" charset="0"/>
                <a:ea typeface="Times New Roman" panose="02020603050405020304" pitchFamily="18" charset="0"/>
              </a:rPr>
              <a:t>PEN-BASED GESTURE</a:t>
            </a:r>
            <a:r>
              <a:rPr lang="en-US" sz="1500" b="1" spc="-290">
                <a:latin typeface="Times New Roman" panose="02020603050405020304" pitchFamily="18" charset="0"/>
                <a:ea typeface="Times New Roman" panose="02020603050405020304" pitchFamily="18" charset="0"/>
              </a:rPr>
              <a:t> </a:t>
            </a:r>
            <a:r>
              <a:rPr lang="en-US" sz="1500" b="1" spc="-155">
                <a:latin typeface="Times New Roman" panose="02020603050405020304" pitchFamily="18" charset="0"/>
                <a:ea typeface="Times New Roman" panose="02020603050405020304" pitchFamily="18" charset="0"/>
              </a:rPr>
              <a:t>RECOGNITION</a:t>
            </a:r>
            <a:endParaRPr lang="en-US" sz="1500">
              <a:latin typeface="Times New Roman" panose="02020603050405020304" pitchFamily="18" charset="0"/>
              <a:ea typeface="Times New Roman" panose="02020603050405020304" pitchFamily="18" charset="0"/>
            </a:endParaRPr>
          </a:p>
          <a:p>
            <a:pPr marL="0" indent="0">
              <a:buNone/>
            </a:pPr>
            <a:r>
              <a:rPr lang="en-US" sz="1500">
                <a:latin typeface="Times New Roman" panose="02020603050405020304" pitchFamily="18" charset="0"/>
                <a:ea typeface="Times New Roman" panose="02020603050405020304" pitchFamily="18" charset="0"/>
              </a:rPr>
              <a:t>Recognizing gestures from two-dimensional input devices such as a pen or mouse has been considered for some time. The early Sketchpad system in 1963 used light-pen gestures, for example. Some commercial systems have used pen gestures since the 1970s. There are examples of gesture recognition for document editing for air traffic control, and for design tasks such as editing splines</a:t>
            </a:r>
          </a:p>
          <a:p>
            <a:r>
              <a:rPr lang="en-US" sz="1500" b="1" spc="-155">
                <a:latin typeface="Times New Roman" panose="02020603050405020304" pitchFamily="18" charset="0"/>
                <a:ea typeface="Times New Roman" panose="02020603050405020304" pitchFamily="18" charset="0"/>
              </a:rPr>
              <a:t>TRACKER-BASED GESTURE</a:t>
            </a:r>
            <a:r>
              <a:rPr lang="en-US" sz="1500" b="1" spc="-265">
                <a:latin typeface="Times New Roman" panose="02020603050405020304" pitchFamily="18" charset="0"/>
                <a:ea typeface="Times New Roman" panose="02020603050405020304" pitchFamily="18" charset="0"/>
              </a:rPr>
              <a:t> </a:t>
            </a:r>
            <a:r>
              <a:rPr lang="en-US" sz="1500" b="1" spc="-155">
                <a:latin typeface="Times New Roman" panose="02020603050405020304" pitchFamily="18" charset="0"/>
                <a:ea typeface="Times New Roman" panose="02020603050405020304" pitchFamily="18" charset="0"/>
              </a:rPr>
              <a:t>RECOGNITION</a:t>
            </a:r>
            <a:endParaRPr lang="en-IN" sz="1500" b="1" spc="-155">
              <a:latin typeface="Times New Roman" panose="02020603050405020304" pitchFamily="18" charset="0"/>
              <a:ea typeface="Times New Roman" panose="02020603050405020304" pitchFamily="18" charset="0"/>
            </a:endParaRPr>
          </a:p>
          <a:p>
            <a:pPr marL="0" indent="0">
              <a:buNone/>
            </a:pPr>
            <a:r>
              <a:rPr lang="en-US" sz="1500">
                <a:latin typeface="Times New Roman" panose="02020603050405020304" pitchFamily="18" charset="0"/>
                <a:ea typeface="Times New Roman" panose="02020603050405020304" pitchFamily="18" charset="0"/>
              </a:rPr>
              <a:t>There are many tracking system available commercially which can used for gesture recognition, primarily tracking eye gaze, hand gesture, and overall body and its position. In virtual environment interaction each sensor has its own strengths and weaknesses. Gestural interface eye gaze can be useful</a:t>
            </a:r>
            <a:endParaRPr lang="en-IN" sz="1500"/>
          </a:p>
        </p:txBody>
      </p:sp>
      <p:sp>
        <p:nvSpPr>
          <p:cNvPr id="10" name="Freeform: Shape 9">
            <a:extLst>
              <a:ext uri="{FF2B5EF4-FFF2-40B4-BE49-F238E27FC236}">
                <a16:creationId xmlns:a16="http://schemas.microsoft.com/office/drawing/2014/main" xmlns="" id="{CF62D2A7-8207-488C-9F46-316BA81A16C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descr="A close up of a device&#10;&#10;Description automatically generated">
            <a:extLst>
              <a:ext uri="{FF2B5EF4-FFF2-40B4-BE49-F238E27FC236}">
                <a16:creationId xmlns:a16="http://schemas.microsoft.com/office/drawing/2014/main" xmlns="" id="{7E430F44-3679-4780-A0F8-842AB032EF90}"/>
              </a:ext>
            </a:extLst>
          </p:cNvPr>
          <p:cNvPicPr>
            <a:picLocks noChangeAspect="1"/>
          </p:cNvPicPr>
          <p:nvPr/>
        </p:nvPicPr>
        <p:blipFill rotWithShape="1">
          <a:blip r:embed="rId2" cstate="print">
            <a:extLst>
              <a:ext uri="{837473B0-CC2E-450A-ABE3-18F120FF3D39}">
                <a1611:picAttrSrcUrl xmlns:a1611="http://schemas.microsoft.com/office/drawing/2016/11/main" xmlns="" r:id="rId3"/>
              </a:ext>
            </a:extLst>
          </a:blip>
          <a:srcRect r="3766" b="-2"/>
          <a:stretch/>
        </p:blipFill>
        <p:spPr>
          <a:xfrm>
            <a:off x="6750141" y="-2"/>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
        <p:nvSpPr>
          <p:cNvPr id="5" name="TextBox 4">
            <a:extLst>
              <a:ext uri="{FF2B5EF4-FFF2-40B4-BE49-F238E27FC236}">
                <a16:creationId xmlns:a16="http://schemas.microsoft.com/office/drawing/2014/main" xmlns="" id="{E77C7925-881C-4986-8C3F-906C31E627A1}"/>
              </a:ext>
            </a:extLst>
          </p:cNvPr>
          <p:cNvSpPr txBox="1"/>
          <p:nvPr/>
        </p:nvSpPr>
        <p:spPr>
          <a:xfrm>
            <a:off x="9737482" y="6657945"/>
            <a:ext cx="2454518"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xmlns=""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xmlns="" val="tx"/>
                    </a:ext>
                  </a:extLst>
                </a:hlinkClick>
              </a:rPr>
              <a:t>CC BY-SA-NC</a:t>
            </a:r>
            <a:r>
              <a:rPr lang="en-US" sz="700">
                <a:solidFill>
                  <a:srgbClr val="FFFFFF"/>
                </a:solidFill>
              </a:rPr>
              <a:t>.</a:t>
            </a:r>
          </a:p>
        </p:txBody>
      </p:sp>
    </p:spTree>
    <p:extLst>
      <p:ext uri="{BB962C8B-B14F-4D97-AF65-F5344CB8AC3E}">
        <p14:creationId xmlns:p14="http://schemas.microsoft.com/office/powerpoint/2010/main" xmlns="" val="3583664760"/>
      </p:ext>
    </p:extLst>
  </p:cSld>
  <p:clrMapOvr>
    <a:overrideClrMapping bg1="dk1" tx1="lt1" bg2="dk2" tx2="lt2" accent1="accent1" accent2="accent2" accent3="accent3" accent4="accent4" accent5="accent5" accent6="accent6" hlink="hlink" folHlink="folHlink"/>
  </p:clrMapOvr>
  <p:transition>
    <p:wedg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xmlns="" id="{357DD0D3-F869-46D0-944C-6EC60E19E35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6136816" cy="5254922"/>
          </a:xfrm>
          <a:custGeom>
            <a:avLst/>
            <a:gdLst>
              <a:gd name="connsiteX0" fmla="*/ 0 w 6136816"/>
              <a:gd name="connsiteY0" fmla="*/ 0 h 5254922"/>
              <a:gd name="connsiteX1" fmla="*/ 6136816 w 6136816"/>
              <a:gd name="connsiteY1" fmla="*/ 0 h 5254922"/>
              <a:gd name="connsiteX2" fmla="*/ 6134892 w 6136816"/>
              <a:gd name="connsiteY2" fmla="*/ 111520 h 5254922"/>
              <a:gd name="connsiteX3" fmla="*/ 6066513 w 6136816"/>
              <a:gd name="connsiteY3" fmla="*/ 752995 h 5254922"/>
              <a:gd name="connsiteX4" fmla="*/ 140712 w 6136816"/>
              <a:gd name="connsiteY4" fmla="*/ 5219363 h 5254922"/>
              <a:gd name="connsiteX5" fmla="*/ 0 w 6136816"/>
              <a:gd name="connsiteY5" fmla="*/ 5199534 h 525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36816" h="5254922">
                <a:moveTo>
                  <a:pt x="0" y="0"/>
                </a:moveTo>
                <a:lnTo>
                  <a:pt x="6136816" y="0"/>
                </a:lnTo>
                <a:lnTo>
                  <a:pt x="6134892" y="111520"/>
                </a:lnTo>
                <a:cubicBezTo>
                  <a:pt x="6124961" y="323936"/>
                  <a:pt x="6102367" y="538040"/>
                  <a:pt x="6066513" y="752995"/>
                </a:cubicBezTo>
                <a:cubicBezTo>
                  <a:pt x="5592281" y="3596146"/>
                  <a:pt x="2972232" y="5545369"/>
                  <a:pt x="140712" y="5219363"/>
                </a:cubicBezTo>
                <a:lnTo>
                  <a:pt x="0" y="5199534"/>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 name="Picture 3" descr="A picture containing person, person, holding, person&#10;&#10;Description automatically generated">
            <a:extLst>
              <a:ext uri="{FF2B5EF4-FFF2-40B4-BE49-F238E27FC236}">
                <a16:creationId xmlns:a16="http://schemas.microsoft.com/office/drawing/2014/main" xmlns="" id="{FAD998E7-1910-4A75-9140-8AC666C32A90}"/>
              </a:ext>
            </a:extLst>
          </p:cNvPr>
          <p:cNvPicPr>
            <a:picLocks noChangeAspect="1"/>
          </p:cNvPicPr>
          <p:nvPr/>
        </p:nvPicPr>
        <p:blipFill rotWithShape="1">
          <a:blip r:embed="rId2" cstate="print">
            <a:extLst>
              <a:ext uri="{837473B0-CC2E-450A-ABE3-18F120FF3D39}">
                <a1611:picAttrSrcUrl xmlns:a1611="http://schemas.microsoft.com/office/drawing/2016/11/main" xmlns="" r:id="rId3"/>
              </a:ext>
            </a:extLst>
          </a:blip>
          <a:srcRect l="4942" r="14127" b="1"/>
          <a:stretch/>
        </p:blipFill>
        <p:spPr>
          <a:xfrm>
            <a:off x="1" y="2"/>
            <a:ext cx="5863721" cy="4984915"/>
          </a:xfrm>
          <a:custGeom>
            <a:avLst/>
            <a:gdLst/>
            <a:ahLst/>
            <a:cxnLst/>
            <a:rect l="l" t="t" r="r" b="b"/>
            <a:pathLst>
              <a:path w="5863721" h="4984915">
                <a:moveTo>
                  <a:pt x="0" y="0"/>
                </a:moveTo>
                <a:lnTo>
                  <a:pt x="5863721" y="0"/>
                </a:lnTo>
                <a:lnTo>
                  <a:pt x="5844576" y="326138"/>
                </a:lnTo>
                <a:cubicBezTo>
                  <a:pt x="5833049" y="448313"/>
                  <a:pt x="5817094" y="570952"/>
                  <a:pt x="5796589" y="693884"/>
                </a:cubicBezTo>
                <a:cubicBezTo>
                  <a:pt x="5344573" y="3403845"/>
                  <a:pt x="2847261" y="5261756"/>
                  <a:pt x="148386" y="4951022"/>
                </a:cubicBezTo>
                <a:lnTo>
                  <a:pt x="0" y="4930112"/>
                </a:lnTo>
                <a:close/>
              </a:path>
            </a:pathLst>
          </a:custGeom>
        </p:spPr>
      </p:pic>
      <p:sp>
        <p:nvSpPr>
          <p:cNvPr id="3" name="Content Placeholder 2">
            <a:extLst>
              <a:ext uri="{FF2B5EF4-FFF2-40B4-BE49-F238E27FC236}">
                <a16:creationId xmlns:a16="http://schemas.microsoft.com/office/drawing/2014/main" xmlns="" id="{8958BCE3-C494-40D1-A1E1-63B7147EDF4E}"/>
              </a:ext>
            </a:extLst>
          </p:cNvPr>
          <p:cNvSpPr>
            <a:spLocks noGrp="1"/>
          </p:cNvSpPr>
          <p:nvPr>
            <p:ph idx="1"/>
          </p:nvPr>
        </p:nvSpPr>
        <p:spPr>
          <a:xfrm>
            <a:off x="6289158" y="1056943"/>
            <a:ext cx="5259714" cy="4597995"/>
          </a:xfrm>
        </p:spPr>
        <p:txBody>
          <a:bodyPr anchor="t">
            <a:normAutofit/>
          </a:bodyPr>
          <a:lstStyle/>
          <a:p>
            <a:r>
              <a:rPr lang="en-US" sz="1600" b="1" dirty="0">
                <a:latin typeface="Times New Roman"/>
                <a:ea typeface="Times New Roman" panose="02020603050405020304" pitchFamily="18" charset="0"/>
                <a:cs typeface="Times New Roman"/>
              </a:rPr>
              <a:t>DATA</a:t>
            </a:r>
            <a:r>
              <a:rPr lang="en-US" sz="1600" b="1" spc="-135" dirty="0">
                <a:latin typeface="Times New Roman"/>
                <a:ea typeface="Times New Roman" panose="02020603050405020304" pitchFamily="18" charset="0"/>
                <a:cs typeface="Times New Roman"/>
              </a:rPr>
              <a:t> </a:t>
            </a:r>
            <a:r>
              <a:rPr lang="en-US" sz="1600" b="1" dirty="0">
                <a:latin typeface="Times New Roman"/>
                <a:ea typeface="Times New Roman" panose="02020603050405020304" pitchFamily="18" charset="0"/>
                <a:cs typeface="Times New Roman"/>
              </a:rPr>
              <a:t>GLOVES GESTURE RECOGNISATION</a:t>
            </a:r>
          </a:p>
          <a:p>
            <a:pPr marL="0" indent="0">
              <a:buNone/>
            </a:pPr>
            <a:r>
              <a:rPr lang="en-US" sz="1600" dirty="0">
                <a:latin typeface="Times New Roman"/>
                <a:ea typeface="Times New Roman" panose="02020603050405020304" pitchFamily="18" charset="0"/>
                <a:cs typeface="Times New Roman"/>
              </a:rPr>
              <a:t>taxonomy of whole-hand input that categorizes input techniques along two dimensions: Classes of hand actions that could</a:t>
            </a:r>
            <a:r>
              <a:rPr lang="en-US" sz="1600" spc="-105" dirty="0">
                <a:latin typeface="Times New Roman"/>
                <a:ea typeface="Times New Roman" panose="02020603050405020304" pitchFamily="18" charset="0"/>
                <a:cs typeface="Times New Roman"/>
              </a:rPr>
              <a:t> </a:t>
            </a:r>
            <a:r>
              <a:rPr lang="en-US" sz="1600" dirty="0">
                <a:latin typeface="Times New Roman"/>
                <a:ea typeface="Times New Roman" panose="02020603050405020304" pitchFamily="18" charset="0"/>
                <a:cs typeface="Times New Roman"/>
              </a:rPr>
              <a:t>be</a:t>
            </a:r>
            <a:r>
              <a:rPr lang="en-US" sz="1600" spc="-115" dirty="0">
                <a:latin typeface="Times New Roman"/>
                <a:ea typeface="Times New Roman" panose="02020603050405020304" pitchFamily="18" charset="0"/>
                <a:cs typeface="Times New Roman"/>
              </a:rPr>
              <a:t> </a:t>
            </a:r>
            <a:r>
              <a:rPr lang="en-US" sz="1600" i="1" dirty="0">
                <a:latin typeface="Times New Roman"/>
                <a:ea typeface="Times New Roman" panose="02020603050405020304" pitchFamily="18" charset="0"/>
                <a:cs typeface="Times New Roman"/>
              </a:rPr>
              <a:t>continuous</a:t>
            </a:r>
            <a:r>
              <a:rPr lang="en-US" sz="1600" i="1" spc="-100" dirty="0">
                <a:latin typeface="Times New Roman"/>
                <a:ea typeface="Times New Roman" panose="02020603050405020304" pitchFamily="18" charset="0"/>
                <a:cs typeface="Times New Roman"/>
              </a:rPr>
              <a:t> </a:t>
            </a:r>
            <a:r>
              <a:rPr lang="en-US" sz="1600" dirty="0">
                <a:latin typeface="Times New Roman"/>
                <a:ea typeface="Times New Roman" panose="02020603050405020304" pitchFamily="18" charset="0"/>
                <a:cs typeface="Times New Roman"/>
              </a:rPr>
              <a:t>or</a:t>
            </a:r>
            <a:r>
              <a:rPr lang="en-US" sz="1600" spc="-115" dirty="0">
                <a:latin typeface="Times New Roman"/>
                <a:ea typeface="Times New Roman" panose="02020603050405020304" pitchFamily="18" charset="0"/>
                <a:cs typeface="Times New Roman"/>
              </a:rPr>
              <a:t> </a:t>
            </a:r>
            <a:r>
              <a:rPr lang="en-US" sz="1600" i="1" dirty="0">
                <a:latin typeface="Times New Roman"/>
                <a:ea typeface="Times New Roman" panose="02020603050405020304" pitchFamily="18" charset="0"/>
                <a:cs typeface="Times New Roman"/>
              </a:rPr>
              <a:t>discrete</a:t>
            </a:r>
            <a:r>
              <a:rPr lang="en-US" sz="1600" i="1" spc="-110" dirty="0">
                <a:latin typeface="Times New Roman"/>
                <a:ea typeface="Times New Roman" panose="02020603050405020304" pitchFamily="18" charset="0"/>
                <a:cs typeface="Times New Roman"/>
              </a:rPr>
              <a:t> </a:t>
            </a:r>
            <a:r>
              <a:rPr lang="en-US" sz="1600" dirty="0">
                <a:latin typeface="Times New Roman"/>
                <a:ea typeface="Times New Roman" panose="02020603050405020304" pitchFamily="18" charset="0"/>
                <a:cs typeface="Times New Roman"/>
              </a:rPr>
              <a:t>and</a:t>
            </a:r>
            <a:r>
              <a:rPr lang="en-US" sz="1600" spc="-105" dirty="0">
                <a:latin typeface="Times New Roman"/>
                <a:ea typeface="Times New Roman" panose="02020603050405020304" pitchFamily="18" charset="0"/>
                <a:cs typeface="Times New Roman"/>
              </a:rPr>
              <a:t> </a:t>
            </a:r>
            <a:r>
              <a:rPr lang="en-US" sz="1600" dirty="0">
                <a:latin typeface="Times New Roman"/>
                <a:ea typeface="Times New Roman" panose="02020603050405020304" pitchFamily="18" charset="0"/>
                <a:cs typeface="Times New Roman"/>
              </a:rPr>
              <a:t>interpretation</a:t>
            </a:r>
            <a:r>
              <a:rPr lang="en-US" sz="1600" spc="-95" dirty="0">
                <a:latin typeface="Times New Roman"/>
                <a:ea typeface="Times New Roman" panose="02020603050405020304" pitchFamily="18" charset="0"/>
                <a:cs typeface="Times New Roman"/>
              </a:rPr>
              <a:t> </a:t>
            </a:r>
            <a:r>
              <a:rPr lang="en-US" sz="1600" dirty="0">
                <a:latin typeface="Times New Roman"/>
                <a:ea typeface="Times New Roman" panose="02020603050405020304" pitchFamily="18" charset="0"/>
                <a:cs typeface="Times New Roman"/>
              </a:rPr>
              <a:t>of</a:t>
            </a:r>
            <a:r>
              <a:rPr lang="en-US" sz="1600" spc="-105" dirty="0">
                <a:latin typeface="Times New Roman"/>
                <a:ea typeface="Times New Roman" panose="02020603050405020304" pitchFamily="18" charset="0"/>
                <a:cs typeface="Times New Roman"/>
              </a:rPr>
              <a:t> </a:t>
            </a:r>
            <a:r>
              <a:rPr lang="en-US" sz="1600" dirty="0">
                <a:latin typeface="Times New Roman"/>
                <a:ea typeface="Times New Roman" panose="02020603050405020304" pitchFamily="18" charset="0"/>
                <a:cs typeface="Times New Roman"/>
              </a:rPr>
              <a:t>hand</a:t>
            </a:r>
            <a:r>
              <a:rPr lang="en-US" sz="1600" spc="-115" dirty="0">
                <a:latin typeface="Times New Roman"/>
                <a:ea typeface="Times New Roman" panose="02020603050405020304" pitchFamily="18" charset="0"/>
                <a:cs typeface="Times New Roman"/>
              </a:rPr>
              <a:t> </a:t>
            </a:r>
            <a:r>
              <a:rPr lang="en-US" sz="1600" dirty="0">
                <a:latin typeface="Times New Roman"/>
                <a:ea typeface="Times New Roman" panose="02020603050405020304" pitchFamily="18" charset="0"/>
                <a:cs typeface="Times New Roman"/>
              </a:rPr>
              <a:t>actions</a:t>
            </a:r>
            <a:r>
              <a:rPr lang="en-US" sz="1600" spc="-105" dirty="0">
                <a:latin typeface="Times New Roman"/>
                <a:ea typeface="Times New Roman" panose="02020603050405020304" pitchFamily="18" charset="0"/>
                <a:cs typeface="Times New Roman"/>
              </a:rPr>
              <a:t> </a:t>
            </a:r>
            <a:r>
              <a:rPr lang="en-US" sz="1600" dirty="0">
                <a:latin typeface="Times New Roman"/>
                <a:ea typeface="Times New Roman" panose="02020603050405020304" pitchFamily="18" charset="0"/>
                <a:cs typeface="Times New Roman"/>
              </a:rPr>
              <a:t>that could</a:t>
            </a:r>
            <a:r>
              <a:rPr lang="en-US" sz="1600" spc="-110" dirty="0">
                <a:latin typeface="Times New Roman"/>
                <a:ea typeface="Times New Roman" panose="02020603050405020304" pitchFamily="18" charset="0"/>
                <a:cs typeface="Times New Roman"/>
              </a:rPr>
              <a:t> </a:t>
            </a:r>
            <a:r>
              <a:rPr lang="en-US" sz="1600" dirty="0">
                <a:latin typeface="Times New Roman"/>
                <a:ea typeface="Times New Roman" panose="02020603050405020304" pitchFamily="18" charset="0"/>
                <a:cs typeface="Times New Roman"/>
              </a:rPr>
              <a:t>be</a:t>
            </a:r>
            <a:r>
              <a:rPr lang="en-US" sz="1600" spc="-115" dirty="0">
                <a:latin typeface="Times New Roman"/>
                <a:ea typeface="Times New Roman" panose="02020603050405020304" pitchFamily="18" charset="0"/>
                <a:cs typeface="Times New Roman"/>
              </a:rPr>
              <a:t> </a:t>
            </a:r>
            <a:r>
              <a:rPr lang="en-US" sz="1600" i="1" dirty="0">
                <a:latin typeface="Times New Roman"/>
                <a:ea typeface="Times New Roman" panose="02020603050405020304" pitchFamily="18" charset="0"/>
                <a:cs typeface="Times New Roman"/>
              </a:rPr>
              <a:t>direct</a:t>
            </a:r>
            <a:r>
              <a:rPr lang="en-US" sz="1600" dirty="0">
                <a:latin typeface="Times New Roman"/>
                <a:ea typeface="Times New Roman" panose="02020603050405020304" pitchFamily="18" charset="0"/>
                <a:cs typeface="Times New Roman"/>
              </a:rPr>
              <a:t>,</a:t>
            </a:r>
            <a:r>
              <a:rPr lang="en-US" sz="1600" spc="-105" dirty="0">
                <a:latin typeface="Times New Roman"/>
                <a:ea typeface="Times New Roman" panose="02020603050405020304" pitchFamily="18" charset="0"/>
                <a:cs typeface="Times New Roman"/>
              </a:rPr>
              <a:t> </a:t>
            </a:r>
            <a:r>
              <a:rPr lang="en-US" sz="1600" i="1" dirty="0">
                <a:latin typeface="Times New Roman"/>
                <a:ea typeface="Times New Roman" panose="02020603050405020304" pitchFamily="18" charset="0"/>
                <a:cs typeface="Times New Roman"/>
              </a:rPr>
              <a:t>mapped</a:t>
            </a:r>
            <a:r>
              <a:rPr lang="en-US" sz="1600" dirty="0">
                <a:latin typeface="Times New Roman"/>
                <a:ea typeface="Times New Roman" panose="02020603050405020304" pitchFamily="18" charset="0"/>
                <a:cs typeface="Times New Roman"/>
              </a:rPr>
              <a:t>,</a:t>
            </a:r>
            <a:r>
              <a:rPr lang="en-US" sz="1600" spc="-105" dirty="0">
                <a:latin typeface="Times New Roman"/>
                <a:ea typeface="Times New Roman" panose="02020603050405020304" pitchFamily="18" charset="0"/>
                <a:cs typeface="Times New Roman"/>
              </a:rPr>
              <a:t> </a:t>
            </a:r>
            <a:r>
              <a:rPr lang="en-US" sz="1600" dirty="0">
                <a:latin typeface="Times New Roman"/>
                <a:ea typeface="Times New Roman" panose="02020603050405020304" pitchFamily="18" charset="0"/>
                <a:cs typeface="Times New Roman"/>
              </a:rPr>
              <a:t>or</a:t>
            </a:r>
            <a:r>
              <a:rPr lang="en-US" sz="1600" spc="-120" dirty="0">
                <a:latin typeface="Times New Roman"/>
                <a:ea typeface="Times New Roman" panose="02020603050405020304" pitchFamily="18" charset="0"/>
                <a:cs typeface="Times New Roman"/>
              </a:rPr>
              <a:t> </a:t>
            </a:r>
            <a:r>
              <a:rPr lang="en-US" sz="1600" i="1" dirty="0">
                <a:latin typeface="Times New Roman"/>
                <a:ea typeface="Times New Roman" panose="02020603050405020304" pitchFamily="18" charset="0"/>
                <a:cs typeface="Times New Roman"/>
              </a:rPr>
              <a:t>symbolic</a:t>
            </a:r>
            <a:r>
              <a:rPr lang="en-US" sz="1600" i="1" spc="-110" dirty="0">
                <a:latin typeface="Times New Roman"/>
                <a:ea typeface="Times New Roman" panose="02020603050405020304" pitchFamily="18" charset="0"/>
                <a:cs typeface="Times New Roman"/>
              </a:rPr>
              <a:t> </a:t>
            </a:r>
            <a:endParaRPr lang="en-US" sz="1600" i="1" spc="-110" dirty="0">
              <a:latin typeface="Times New Roman" panose="02020603050405020304" pitchFamily="18" charset="0"/>
              <a:ea typeface="Times New Roman" panose="02020603050405020304" pitchFamily="18" charset="0"/>
              <a:cs typeface="Times New Roman"/>
            </a:endParaRPr>
          </a:p>
          <a:p>
            <a:pPr marL="0" indent="0">
              <a:buNone/>
            </a:pPr>
            <a:r>
              <a:rPr lang="en-US" sz="1600" dirty="0">
                <a:latin typeface="Times New Roman"/>
                <a:ea typeface="Times New Roman" panose="02020603050405020304" pitchFamily="18" charset="0"/>
                <a:cs typeface="Times New Roman"/>
              </a:rPr>
              <a:t>These devices include exoskeleton and instrumented gloves mounted on hand and figure that are known as “Data</a:t>
            </a:r>
            <a:r>
              <a:rPr lang="en-US" sz="1600" spc="-105" dirty="0">
                <a:latin typeface="Times New Roman"/>
                <a:ea typeface="Times New Roman" panose="02020603050405020304" pitchFamily="18" charset="0"/>
                <a:cs typeface="Times New Roman"/>
              </a:rPr>
              <a:t> </a:t>
            </a:r>
            <a:r>
              <a:rPr lang="en-US" sz="1600" dirty="0">
                <a:latin typeface="Times New Roman"/>
                <a:ea typeface="Times New Roman" panose="02020603050405020304" pitchFamily="18" charset="0"/>
                <a:cs typeface="Times New Roman"/>
              </a:rPr>
              <a:t>gloves”.</a:t>
            </a:r>
            <a:r>
              <a:rPr lang="en-US" sz="1600" spc="-100" dirty="0">
                <a:latin typeface="Times New Roman"/>
                <a:ea typeface="Times New Roman" panose="02020603050405020304" pitchFamily="18" charset="0"/>
                <a:cs typeface="Times New Roman"/>
              </a:rPr>
              <a:t> </a:t>
            </a:r>
            <a:r>
              <a:rPr lang="en-US" sz="1600" dirty="0">
                <a:latin typeface="Times New Roman"/>
                <a:ea typeface="Times New Roman" panose="02020603050405020304" pitchFamily="18" charset="0"/>
                <a:cs typeface="Times New Roman"/>
              </a:rPr>
              <a:t>Few</a:t>
            </a:r>
            <a:r>
              <a:rPr lang="en-US" sz="1600" spc="-105" dirty="0">
                <a:latin typeface="Times New Roman"/>
                <a:ea typeface="Times New Roman" panose="02020603050405020304" pitchFamily="18" charset="0"/>
                <a:cs typeface="Times New Roman"/>
              </a:rPr>
              <a:t> </a:t>
            </a:r>
            <a:r>
              <a:rPr lang="en-US" sz="1600" dirty="0">
                <a:latin typeface="Times New Roman"/>
                <a:ea typeface="Times New Roman" panose="02020603050405020304" pitchFamily="18" charset="0"/>
                <a:cs typeface="Times New Roman"/>
              </a:rPr>
              <a:t>advantages</a:t>
            </a:r>
            <a:r>
              <a:rPr lang="en-US" sz="1600" spc="-95" dirty="0">
                <a:latin typeface="Times New Roman"/>
                <a:ea typeface="Times New Roman" panose="02020603050405020304" pitchFamily="18" charset="0"/>
                <a:cs typeface="Times New Roman"/>
              </a:rPr>
              <a:t> </a:t>
            </a:r>
            <a:r>
              <a:rPr lang="en-US" sz="1600" dirty="0">
                <a:latin typeface="Times New Roman"/>
                <a:ea typeface="Times New Roman" panose="02020603050405020304" pitchFamily="18" charset="0"/>
                <a:cs typeface="Times New Roman"/>
              </a:rPr>
              <a:t>of</a:t>
            </a:r>
            <a:r>
              <a:rPr lang="en-US" sz="1600" spc="-90" dirty="0">
                <a:latin typeface="Times New Roman"/>
                <a:ea typeface="Times New Roman" panose="02020603050405020304" pitchFamily="18" charset="0"/>
                <a:cs typeface="Times New Roman"/>
              </a:rPr>
              <a:t> </a:t>
            </a:r>
            <a:r>
              <a:rPr lang="en-US" sz="1600" dirty="0">
                <a:latin typeface="Times New Roman"/>
                <a:ea typeface="Times New Roman" panose="02020603050405020304" pitchFamily="18" charset="0"/>
                <a:cs typeface="Times New Roman"/>
              </a:rPr>
              <a:t>data</a:t>
            </a:r>
            <a:r>
              <a:rPr lang="en-US" sz="1600" spc="-105" dirty="0">
                <a:latin typeface="Times New Roman"/>
                <a:ea typeface="Times New Roman" panose="02020603050405020304" pitchFamily="18" charset="0"/>
                <a:cs typeface="Times New Roman"/>
              </a:rPr>
              <a:t> </a:t>
            </a:r>
            <a:r>
              <a:rPr lang="en-US" sz="1600" dirty="0">
                <a:latin typeface="Times New Roman"/>
                <a:ea typeface="Times New Roman" panose="02020603050405020304" pitchFamily="18" charset="0"/>
                <a:cs typeface="Times New Roman"/>
              </a:rPr>
              <a:t>gloves,</a:t>
            </a:r>
            <a:r>
              <a:rPr lang="en-US" sz="1600" spc="-100" dirty="0">
                <a:latin typeface="Times New Roman"/>
                <a:ea typeface="Times New Roman" panose="02020603050405020304" pitchFamily="18" charset="0"/>
                <a:cs typeface="Times New Roman"/>
              </a:rPr>
              <a:t> </a:t>
            </a:r>
            <a:r>
              <a:rPr lang="en-US" sz="1600" dirty="0">
                <a:latin typeface="Times New Roman"/>
                <a:ea typeface="Times New Roman" panose="02020603050405020304" pitchFamily="18" charset="0"/>
                <a:cs typeface="Times New Roman"/>
              </a:rPr>
              <a:t>direct</a:t>
            </a:r>
            <a:r>
              <a:rPr lang="en-US" sz="1600" spc="-80" dirty="0">
                <a:latin typeface="Times New Roman"/>
                <a:ea typeface="Times New Roman" panose="02020603050405020304" pitchFamily="18" charset="0"/>
                <a:cs typeface="Times New Roman"/>
              </a:rPr>
              <a:t> </a:t>
            </a:r>
            <a:r>
              <a:rPr lang="en-US" sz="1600" dirty="0">
                <a:latin typeface="Times New Roman"/>
                <a:ea typeface="Times New Roman" panose="02020603050405020304" pitchFamily="18" charset="0"/>
                <a:cs typeface="Times New Roman"/>
              </a:rPr>
              <a:t>measurement</a:t>
            </a:r>
            <a:r>
              <a:rPr lang="en-US" sz="1600" spc="-95" dirty="0">
                <a:latin typeface="Times New Roman"/>
                <a:ea typeface="Times New Roman" panose="02020603050405020304" pitchFamily="18" charset="0"/>
                <a:cs typeface="Times New Roman"/>
              </a:rPr>
              <a:t> </a:t>
            </a:r>
            <a:r>
              <a:rPr lang="en-US" sz="1600" dirty="0">
                <a:latin typeface="Times New Roman"/>
                <a:ea typeface="Times New Roman" panose="02020603050405020304" pitchFamily="18" charset="0"/>
                <a:cs typeface="Times New Roman"/>
              </a:rPr>
              <a:t>of hand and finger parameters, provision of data, high sampling frequency, easy if use, line of sight, low cost version and translation independency</a:t>
            </a:r>
            <a:r>
              <a:rPr lang="en-US" sz="1600" spc="-115" dirty="0">
                <a:latin typeface="Times New Roman"/>
                <a:ea typeface="Times New Roman" panose="02020603050405020304" pitchFamily="18" charset="0"/>
                <a:cs typeface="Times New Roman"/>
              </a:rPr>
              <a:t> </a:t>
            </a:r>
            <a:r>
              <a:rPr lang="en-US" sz="1600" dirty="0">
                <a:latin typeface="Times New Roman"/>
                <a:ea typeface="Times New Roman" panose="02020603050405020304" pitchFamily="18" charset="0"/>
                <a:cs typeface="Times New Roman"/>
              </a:rPr>
              <a:t>feature</a:t>
            </a:r>
            <a:r>
              <a:rPr lang="en-US" sz="1600" spc="-105" dirty="0">
                <a:latin typeface="Times New Roman"/>
                <a:ea typeface="Times New Roman" panose="02020603050405020304" pitchFamily="18" charset="0"/>
                <a:cs typeface="Times New Roman"/>
              </a:rPr>
              <a:t> </a:t>
            </a:r>
            <a:r>
              <a:rPr lang="en-US" sz="1600" dirty="0">
                <a:latin typeface="Times New Roman"/>
                <a:ea typeface="Times New Roman" panose="02020603050405020304" pitchFamily="18" charset="0"/>
                <a:cs typeface="Times New Roman"/>
              </a:rPr>
              <a:t>of</a:t>
            </a:r>
            <a:r>
              <a:rPr lang="en-US" sz="1600" spc="-180" dirty="0">
                <a:latin typeface="Times New Roman"/>
                <a:ea typeface="Times New Roman" panose="02020603050405020304" pitchFamily="18" charset="0"/>
                <a:cs typeface="Times New Roman"/>
              </a:rPr>
              <a:t> </a:t>
            </a:r>
            <a:r>
              <a:rPr lang="en-US" sz="1600" dirty="0">
                <a:latin typeface="Times New Roman"/>
                <a:ea typeface="Times New Roman" panose="02020603050405020304" pitchFamily="18" charset="0"/>
                <a:cs typeface="Times New Roman"/>
              </a:rPr>
              <a:t>data</a:t>
            </a:r>
          </a:p>
          <a:p>
            <a:r>
              <a:rPr lang="en-US" sz="1600" b="1" dirty="0">
                <a:latin typeface="Times New Roman"/>
                <a:ea typeface="Times New Roman" panose="02020603050405020304" pitchFamily="18" charset="0"/>
                <a:cs typeface="Times New Roman"/>
              </a:rPr>
              <a:t>VISION-BASED GESTURE</a:t>
            </a:r>
            <a:r>
              <a:rPr lang="en-US" sz="1600" b="1" spc="-290" dirty="0">
                <a:latin typeface="Times New Roman"/>
                <a:ea typeface="Times New Roman" panose="02020603050405020304" pitchFamily="18" charset="0"/>
                <a:cs typeface="Times New Roman"/>
              </a:rPr>
              <a:t> </a:t>
            </a:r>
            <a:r>
              <a:rPr lang="en-US" sz="1600" b="1" dirty="0">
                <a:latin typeface="Times New Roman"/>
                <a:ea typeface="Times New Roman" panose="02020603050405020304" pitchFamily="18" charset="0"/>
                <a:cs typeface="Times New Roman"/>
              </a:rPr>
              <a:t>RECOGNITION</a:t>
            </a:r>
          </a:p>
          <a:p>
            <a:pPr marL="0" indent="0">
              <a:buNone/>
            </a:pPr>
            <a:r>
              <a:rPr lang="en-IN" sz="1600" dirty="0">
                <a:latin typeface="Times New Roman"/>
                <a:ea typeface="Times New Roman" panose="02020603050405020304" pitchFamily="18" charset="0"/>
                <a:cs typeface="Times New Roman"/>
              </a:rPr>
              <a:t>Only a single camera is used which captures the image of hands which is used for </a:t>
            </a:r>
            <a:r>
              <a:rPr lang="en-IN" sz="1600" dirty="0" err="1">
                <a:latin typeface="Times New Roman"/>
                <a:ea typeface="Times New Roman" panose="02020603050405020304" pitchFamily="18" charset="0"/>
                <a:cs typeface="Times New Roman"/>
              </a:rPr>
              <a:t>interactionbetween</a:t>
            </a:r>
            <a:r>
              <a:rPr lang="en-IN" sz="1600" dirty="0">
                <a:latin typeface="Times New Roman"/>
                <a:ea typeface="Times New Roman" panose="02020603050405020304" pitchFamily="18" charset="0"/>
                <a:cs typeface="Times New Roman"/>
              </a:rPr>
              <a:t> human and computers.</a:t>
            </a:r>
            <a:endParaRPr lang="en-US" sz="1600" dirty="0">
              <a:latin typeface="Times New Roman"/>
              <a:ea typeface="Times New Roman" panose="02020603050405020304" pitchFamily="18" charset="0"/>
              <a:cs typeface="Times New Roman"/>
            </a:endParaRPr>
          </a:p>
          <a:p>
            <a:pPr marL="0" indent="0">
              <a:buNone/>
            </a:pPr>
            <a:endParaRPr lang="en-IN" sz="1600" b="1" dirty="0">
              <a:cs typeface="Calibri"/>
            </a:endParaRPr>
          </a:p>
        </p:txBody>
      </p:sp>
      <p:sp>
        <p:nvSpPr>
          <p:cNvPr id="4" name="TextBox 3">
            <a:extLst>
              <a:ext uri="{FF2B5EF4-FFF2-40B4-BE49-F238E27FC236}">
                <a16:creationId xmlns:a16="http://schemas.microsoft.com/office/drawing/2014/main" xmlns="" id="{2562CD41-3E0E-4045-AD09-A75DD3FC476F}"/>
              </a:ext>
            </a:extLst>
          </p:cNvPr>
          <p:cNvSpPr txBox="1"/>
          <p:nvPr/>
        </p:nvSpPr>
        <p:spPr>
          <a:xfrm>
            <a:off x="9990756" y="6657945"/>
            <a:ext cx="2201244"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xmlns=""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xmlns="" val="tx"/>
                    </a:ext>
                  </a:extLst>
                </a:hlinkClick>
              </a:rPr>
              <a:t>CC BY</a:t>
            </a:r>
            <a:r>
              <a:rPr lang="en-US" sz="700">
                <a:solidFill>
                  <a:srgbClr val="FFFFFF"/>
                </a:solidFill>
              </a:rPr>
              <a:t>.</a:t>
            </a:r>
          </a:p>
        </p:txBody>
      </p:sp>
    </p:spTree>
    <p:extLst>
      <p:ext uri="{BB962C8B-B14F-4D97-AF65-F5344CB8AC3E}">
        <p14:creationId xmlns:p14="http://schemas.microsoft.com/office/powerpoint/2010/main" xmlns="" val="3733398476"/>
      </p:ext>
    </p:extLst>
  </p:cSld>
  <p:clrMapOvr>
    <a:overrideClrMapping bg1="dk1" tx1="lt1" bg2="dk2" tx2="lt2" accent1="accent1" accent2="accent2" accent3="accent3" accent4="accent4" accent5="accent5" accent6="accent6" hlink="hlink" folHlink="folHlink"/>
  </p:clrMapOvr>
  <p:transition>
    <p:pull dir="d"/>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xmlns="" id="{CB5DFCDA-694D-4637-8E9B-0385751943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flipV="1">
            <a:off x="0" y="0"/>
            <a:ext cx="9952075" cy="6858000"/>
          </a:xfrm>
          <a:custGeom>
            <a:avLst/>
            <a:gdLst>
              <a:gd name="connsiteX0" fmla="*/ 9952075 w 9952075"/>
              <a:gd name="connsiteY0" fmla="*/ 6858000 h 6858000"/>
              <a:gd name="connsiteX1" fmla="*/ 108694 w 9952075"/>
              <a:gd name="connsiteY1" fmla="*/ 6858000 h 6858000"/>
              <a:gd name="connsiteX2" fmla="*/ 79127 w 9952075"/>
              <a:gd name="connsiteY2" fmla="*/ 6681235 h 6858000"/>
              <a:gd name="connsiteX3" fmla="*/ 0 w 9952075"/>
              <a:gd name="connsiteY3" fmla="*/ 5565888 h 6858000"/>
              <a:gd name="connsiteX4" fmla="*/ 2190696 w 9952075"/>
              <a:gd name="connsiteY4" fmla="*/ 145339 h 6858000"/>
              <a:gd name="connsiteX5" fmla="*/ 2339431 w 9952075"/>
              <a:gd name="connsiteY5" fmla="*/ 0 h 6858000"/>
              <a:gd name="connsiteX6" fmla="*/ 9952075 w 9952075"/>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52075" h="6858000">
                <a:moveTo>
                  <a:pt x="9952075"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9952075"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xmlns="" id="{E4DB276E-BFF1-43F5-AB90-7ABA4B9A919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flipV="1">
            <a:off x="0" y="0"/>
            <a:ext cx="9652017" cy="6858000"/>
          </a:xfrm>
          <a:custGeom>
            <a:avLst/>
            <a:gdLst>
              <a:gd name="connsiteX0" fmla="*/ 9652017 w 9652017"/>
              <a:gd name="connsiteY0" fmla="*/ 6858000 h 6858000"/>
              <a:gd name="connsiteX1" fmla="*/ 112827 w 9652017"/>
              <a:gd name="connsiteY1" fmla="*/ 6858000 h 6858000"/>
              <a:gd name="connsiteX2" fmla="*/ 76084 w 9652017"/>
              <a:gd name="connsiteY2" fmla="*/ 6638337 h 6858000"/>
              <a:gd name="connsiteX3" fmla="*/ 0 w 9652017"/>
              <a:gd name="connsiteY3" fmla="*/ 5565888 h 6858000"/>
              <a:gd name="connsiteX4" fmla="*/ 2157501 w 9652017"/>
              <a:gd name="connsiteY4" fmla="*/ 301488 h 6858000"/>
              <a:gd name="connsiteX5" fmla="*/ 2472310 w 9652017"/>
              <a:gd name="connsiteY5" fmla="*/ 0 h 6858000"/>
              <a:gd name="connsiteX6" fmla="*/ 9652017 w 9652017"/>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52017" h="6858000">
                <a:moveTo>
                  <a:pt x="9652017" y="6858000"/>
                </a:moveTo>
                <a:lnTo>
                  <a:pt x="112827" y="6858000"/>
                </a:lnTo>
                <a:lnTo>
                  <a:pt x="76084" y="6638337"/>
                </a:lnTo>
                <a:cubicBezTo>
                  <a:pt x="25944" y="6288079"/>
                  <a:pt x="0" y="5930014"/>
                  <a:pt x="0" y="5565888"/>
                </a:cubicBezTo>
                <a:cubicBezTo>
                  <a:pt x="0" y="3514654"/>
                  <a:pt x="823309" y="1655711"/>
                  <a:pt x="2157501" y="301488"/>
                </a:cubicBezTo>
                <a:lnTo>
                  <a:pt x="2472310" y="0"/>
                </a:lnTo>
                <a:lnTo>
                  <a:pt x="9652017" y="0"/>
                </a:ln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302C1860-3130-4CC9-BE1A-A80635BD047B}"/>
              </a:ext>
            </a:extLst>
          </p:cNvPr>
          <p:cNvSpPr>
            <a:spLocks noGrp="1"/>
          </p:cNvSpPr>
          <p:nvPr>
            <p:ph type="title"/>
          </p:nvPr>
        </p:nvSpPr>
        <p:spPr>
          <a:xfrm>
            <a:off x="838200" y="365126"/>
            <a:ext cx="7757694" cy="1288238"/>
          </a:xfrm>
        </p:spPr>
        <p:txBody>
          <a:bodyPr anchor="b">
            <a:normAutofit/>
          </a:bodyPr>
          <a:lstStyle/>
          <a:p>
            <a:r>
              <a:rPr lang="en-IN" dirty="0"/>
              <a:t>Choosing appropriate technique</a:t>
            </a:r>
          </a:p>
        </p:txBody>
      </p:sp>
      <p:sp>
        <p:nvSpPr>
          <p:cNvPr id="3" name="Content Placeholder 2">
            <a:extLst>
              <a:ext uri="{FF2B5EF4-FFF2-40B4-BE49-F238E27FC236}">
                <a16:creationId xmlns:a16="http://schemas.microsoft.com/office/drawing/2014/main" xmlns="" id="{3468F64A-4BCE-4C99-AE17-047070340960}"/>
              </a:ext>
            </a:extLst>
          </p:cNvPr>
          <p:cNvSpPr>
            <a:spLocks noGrp="1"/>
          </p:cNvSpPr>
          <p:nvPr>
            <p:ph idx="1"/>
          </p:nvPr>
        </p:nvSpPr>
        <p:spPr>
          <a:xfrm>
            <a:off x="838198" y="1956390"/>
            <a:ext cx="7322290" cy="3907465"/>
          </a:xfrm>
        </p:spPr>
        <p:txBody>
          <a:bodyPr vert="horz" lIns="91440" tIns="45720" rIns="91440" bIns="45720" rtlCol="0" anchor="t">
            <a:noAutofit/>
          </a:bodyPr>
          <a:lstStyle/>
          <a:p>
            <a:r>
              <a:rPr lang="en-IN" sz="2000" b="1" dirty="0"/>
              <a:t>Glove based technique</a:t>
            </a:r>
            <a:endParaRPr lang="en-IN" sz="2000" b="1" dirty="0">
              <a:cs typeface="Calibri"/>
            </a:endParaRPr>
          </a:p>
          <a:p>
            <a:pPr marL="514350" indent="-514350">
              <a:buFont typeface="+mj-lt"/>
              <a:buAutoNum type="arabicPeriod"/>
            </a:pPr>
            <a:r>
              <a:rPr lang="en-IN" sz="1600" b="1" dirty="0"/>
              <a:t>More hardware needed</a:t>
            </a:r>
            <a:endParaRPr lang="en-IN" sz="1600" b="1" dirty="0">
              <a:cs typeface="Calibri"/>
            </a:endParaRPr>
          </a:p>
          <a:p>
            <a:pPr marL="514350" indent="-514350">
              <a:buFont typeface="+mj-lt"/>
              <a:buAutoNum type="arabicPeriod"/>
            </a:pPr>
            <a:r>
              <a:rPr lang="en-IN" sz="1600" b="1" dirty="0"/>
              <a:t>More training needed </a:t>
            </a:r>
            <a:endParaRPr lang="en-IN" sz="1600" b="1" dirty="0">
              <a:cs typeface="Calibri"/>
            </a:endParaRPr>
          </a:p>
          <a:p>
            <a:pPr marL="514350" indent="-514350">
              <a:buFont typeface="+mj-lt"/>
              <a:buAutoNum type="arabicPeriod"/>
            </a:pPr>
            <a:r>
              <a:rPr lang="en-IN" sz="1600" b="1" dirty="0"/>
              <a:t>Expensive</a:t>
            </a:r>
            <a:endParaRPr lang="en-IN" sz="1600" b="1" dirty="0">
              <a:cs typeface="Calibri"/>
            </a:endParaRPr>
          </a:p>
          <a:p>
            <a:pPr marL="514350" indent="-514350">
              <a:buFont typeface="+mj-lt"/>
              <a:buAutoNum type="arabicPeriod"/>
            </a:pPr>
            <a:r>
              <a:rPr lang="en-IN" sz="1600" b="1" dirty="0"/>
              <a:t>Non mobility of system</a:t>
            </a:r>
            <a:endParaRPr lang="en-IN" sz="1600" b="1" dirty="0">
              <a:cs typeface="Calibri"/>
            </a:endParaRPr>
          </a:p>
          <a:p>
            <a:pPr marL="514350" indent="-514350">
              <a:buFont typeface="+mj-lt"/>
              <a:buAutoNum type="arabicPeriod"/>
            </a:pPr>
            <a:r>
              <a:rPr lang="en-IN" sz="1600" b="1" dirty="0"/>
              <a:t>Complexity in structure</a:t>
            </a:r>
            <a:endParaRPr lang="en-IN" sz="1600" b="1" dirty="0">
              <a:cs typeface="Calibri"/>
            </a:endParaRPr>
          </a:p>
          <a:p>
            <a:r>
              <a:rPr lang="en-IN" sz="2000" b="1" dirty="0"/>
              <a:t>Analysis by drawing gestures</a:t>
            </a:r>
            <a:endParaRPr lang="en-IN" sz="2000" b="1" dirty="0">
              <a:cs typeface="Calibri"/>
            </a:endParaRPr>
          </a:p>
          <a:p>
            <a:pPr marL="514350" indent="-514350">
              <a:buFont typeface="+mj-lt"/>
              <a:buAutoNum type="arabicPeriod"/>
            </a:pPr>
            <a:r>
              <a:rPr lang="en-IN" sz="1600" b="1" dirty="0"/>
              <a:t>Stylus or similar input hardware needed</a:t>
            </a:r>
            <a:endParaRPr lang="en-IN" sz="1600" b="1" dirty="0">
              <a:cs typeface="Calibri"/>
            </a:endParaRPr>
          </a:p>
          <a:p>
            <a:pPr marL="514350" indent="-514350">
              <a:buFont typeface="+mj-lt"/>
              <a:buAutoNum type="arabicPeriod"/>
            </a:pPr>
            <a:r>
              <a:rPr lang="en-IN" sz="1600" b="1" dirty="0"/>
              <a:t>Touch screens will be needed</a:t>
            </a:r>
            <a:endParaRPr lang="en-IN" sz="1600" b="1" dirty="0">
              <a:cs typeface="Calibri"/>
            </a:endParaRPr>
          </a:p>
          <a:p>
            <a:pPr marL="514350" indent="-514350">
              <a:buFont typeface="+mj-lt"/>
              <a:buAutoNum type="arabicPeriod"/>
            </a:pPr>
            <a:r>
              <a:rPr lang="en-IN" sz="1600" b="1" dirty="0"/>
              <a:t>More expensive</a:t>
            </a:r>
            <a:endParaRPr lang="en-IN" sz="1600" b="1" dirty="0">
              <a:cs typeface="Calibri"/>
            </a:endParaRPr>
          </a:p>
          <a:p>
            <a:pPr marL="514350" indent="-514350">
              <a:buFont typeface="+mj-lt"/>
              <a:buAutoNum type="arabicPeriod"/>
            </a:pPr>
            <a:r>
              <a:rPr lang="en-IN" sz="1600" b="1" dirty="0"/>
              <a:t>Electromagnetic noise</a:t>
            </a:r>
            <a:endParaRPr lang="en-IN" sz="1600" b="1" dirty="0">
              <a:cs typeface="Calibri"/>
            </a:endParaRPr>
          </a:p>
          <a:p>
            <a:pPr marL="514350" indent="-514350">
              <a:buFont typeface="+mj-lt"/>
              <a:buAutoNum type="arabicPeriod"/>
            </a:pPr>
            <a:r>
              <a:rPr lang="en-IN" sz="1600" b="1" dirty="0"/>
              <a:t>Human errors</a:t>
            </a:r>
            <a:endParaRPr lang="en-IN" sz="1600" b="1" dirty="0">
              <a:cs typeface="Calibri"/>
            </a:endParaRPr>
          </a:p>
          <a:p>
            <a:pPr marL="514350" indent="-514350">
              <a:buFont typeface="+mj-lt"/>
              <a:buAutoNum type="arabicPeriod"/>
            </a:pPr>
            <a:endParaRPr lang="en-IN" sz="1600" b="1" dirty="0">
              <a:cs typeface="Calibri"/>
            </a:endParaRPr>
          </a:p>
        </p:txBody>
      </p:sp>
    </p:spTree>
    <p:extLst>
      <p:ext uri="{BB962C8B-B14F-4D97-AF65-F5344CB8AC3E}">
        <p14:creationId xmlns:p14="http://schemas.microsoft.com/office/powerpoint/2010/main" xmlns="" val="1373304971"/>
      </p:ext>
    </p:extLst>
  </p:cSld>
  <p:clrMapOvr>
    <a:overrideClrMapping bg1="dk1" tx1="lt1" bg2="dk2" tx2="lt2" accent1="accent1" accent2="accent2" accent3="accent3" accent4="accent4" accent5="accent5" accent6="accent6" hlink="hlink" folHlink="folHlink"/>
  </p:clrMapOvr>
  <p:transition>
    <p:pull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1871</Words>
  <Application>Microsoft Office PowerPoint</Application>
  <PresentationFormat>Custom</PresentationFormat>
  <Paragraphs>189</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 HAND GESTURE DETECTION MODEL  USING PYTHON </vt:lpstr>
      <vt:lpstr>Introduction</vt:lpstr>
      <vt:lpstr>Techinques used for gestures</vt:lpstr>
      <vt:lpstr>Slide 4</vt:lpstr>
      <vt:lpstr>Different input </vt:lpstr>
      <vt:lpstr>Slide 6</vt:lpstr>
      <vt:lpstr>DIFFERENT RECOGNITION APPROACHES </vt:lpstr>
      <vt:lpstr>Slide 8</vt:lpstr>
      <vt:lpstr>Choosing appropriate technique</vt:lpstr>
      <vt:lpstr>Slide 10</vt:lpstr>
      <vt:lpstr>Choosing appropriate input technique</vt:lpstr>
      <vt:lpstr>Keras vs tensorflow vs pytorch</vt:lpstr>
      <vt:lpstr>Terminologies</vt:lpstr>
      <vt:lpstr>Deep Learning</vt:lpstr>
      <vt:lpstr>Deep learning models</vt:lpstr>
      <vt:lpstr>Convolutional neural network (CNN)</vt:lpstr>
      <vt:lpstr>Slide 17</vt:lpstr>
      <vt:lpstr>Slide 18</vt:lpstr>
      <vt:lpstr>Implementation  We have Created 3 Modules</vt:lpstr>
      <vt:lpstr>Collect-data.py</vt:lpstr>
      <vt:lpstr>Working </vt:lpstr>
      <vt:lpstr>Working</vt:lpstr>
      <vt:lpstr>Train.py </vt:lpstr>
      <vt:lpstr>Working</vt:lpstr>
      <vt:lpstr>Working</vt:lpstr>
      <vt:lpstr>Working</vt:lpstr>
      <vt:lpstr>Working</vt:lpstr>
      <vt:lpstr>Predict.py </vt:lpstr>
      <vt:lpstr>Working </vt:lpstr>
      <vt:lpstr>working</vt:lpstr>
      <vt:lpstr>A Glimpse of the Future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Techinques used for gestures</dc:title>
  <dc:creator>MECH@ N!K</dc:creator>
  <cp:lastModifiedBy>madhvendra ahirwar</cp:lastModifiedBy>
  <cp:revision>719</cp:revision>
  <dcterms:created xsi:type="dcterms:W3CDTF">2020-08-13T13:07:38Z</dcterms:created>
  <dcterms:modified xsi:type="dcterms:W3CDTF">2020-08-14T02:44:22Z</dcterms:modified>
</cp:coreProperties>
</file>