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5" r:id="rId3"/>
    <p:sldId id="287" r:id="rId4"/>
    <p:sldId id="276" r:id="rId5"/>
    <p:sldId id="277" r:id="rId6"/>
    <p:sldId id="278" r:id="rId7"/>
    <p:sldId id="279" r:id="rId8"/>
    <p:sldId id="280" r:id="rId9"/>
    <p:sldId id="281" r:id="rId10"/>
    <p:sldId id="282" r:id="rId11"/>
    <p:sldId id="293" r:id="rId12"/>
    <p:sldId id="283" r:id="rId13"/>
    <p:sldId id="284" r:id="rId14"/>
    <p:sldId id="285" r:id="rId15"/>
    <p:sldId id="294" r:id="rId16"/>
    <p:sldId id="295" r:id="rId17"/>
    <p:sldId id="296" r:id="rId18"/>
    <p:sldId id="288" r:id="rId19"/>
    <p:sldId id="289"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3AFF"/>
    <a:srgbClr val="F3103A"/>
    <a:srgbClr val="FA3EE0"/>
    <a:srgbClr val="F947F0"/>
    <a:srgbClr val="F81A53"/>
    <a:srgbClr val="FD3C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79"/>
  </p:normalViewPr>
  <p:slideViewPr>
    <p:cSldViewPr snapToGrid="0">
      <p:cViewPr varScale="1">
        <p:scale>
          <a:sx n="183" d="100"/>
          <a:sy n="183" d="100"/>
        </p:scale>
        <p:origin x="968"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193B6-5E70-9947-90BB-6115D3AF2A14}" type="datetimeFigureOut">
              <a:rPr lang="fr-FR" smtClean="0"/>
              <a:t>20/11/2024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C3375-AD00-2849-8B47-02ED823D7559}" type="slidenum">
              <a:rPr lang="fr-FR" smtClean="0"/>
              <a:t>‹#›</a:t>
            </a:fld>
            <a:endParaRPr lang="fr-FR"/>
          </a:p>
        </p:txBody>
      </p:sp>
    </p:spTree>
    <p:extLst>
      <p:ext uri="{BB962C8B-B14F-4D97-AF65-F5344CB8AC3E}">
        <p14:creationId xmlns:p14="http://schemas.microsoft.com/office/powerpoint/2010/main" val="313889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Bienvenue dans cet atelier qui se nomme « maitriser </a:t>
            </a:r>
            <a:r>
              <a:rPr lang="fr-FR" dirty="0" err="1"/>
              <a:t>angular</a:t>
            </a:r>
            <a:r>
              <a:rPr lang="fr-FR" dirty="0"/>
              <a:t> 17 … » Notre objectif aujourd’hui n’est pas de vous faire maitriser </a:t>
            </a:r>
            <a:r>
              <a:rPr lang="fr-FR" dirty="0" err="1"/>
              <a:t>Angular</a:t>
            </a:r>
            <a:r>
              <a:rPr lang="fr-FR" dirty="0"/>
              <a:t> 17 mais de vous présenter les nouveautés inclus jusqu’à cette version ainsi que vous montrer comment migrer votre application existante vers ces nouveautés.</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1</a:t>
            </a:fld>
            <a:endParaRPr lang="fr-FR"/>
          </a:p>
        </p:txBody>
      </p:sp>
    </p:spTree>
    <p:extLst>
      <p:ext uri="{BB962C8B-B14F-4D97-AF65-F5344CB8AC3E}">
        <p14:creationId xmlns:p14="http://schemas.microsoft.com/office/powerpoint/2010/main" val="1336400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F84CA-E9C7-E21A-551B-83D69EE7BB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3C61A0-68D4-CD34-9D4C-A64F14F575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7C52168-ADB6-6D69-30FA-6B8AA1F38007}"/>
              </a:ext>
            </a:extLst>
          </p:cNvPr>
          <p:cNvSpPr>
            <a:spLocks noGrp="1"/>
          </p:cNvSpPr>
          <p:nvPr>
            <p:ph type="body" idx="1"/>
          </p:nvPr>
        </p:nvSpPr>
        <p:spPr/>
        <p:txBody>
          <a:bodyPr/>
          <a:lstStyle/>
          <a:p>
            <a:r>
              <a:rPr lang="fr-FR" dirty="0"/>
              <a:t>Sans </a:t>
            </a:r>
            <a:r>
              <a:rPr lang="fr-FR" dirty="0" err="1"/>
              <a:t>esbuild</a:t>
            </a:r>
            <a:r>
              <a:rPr lang="fr-FR" dirty="0"/>
              <a:t> -&gt; Création d’un bundle (minification / regroupement de tout ce qui concerne un module dans une fichier …) puis on était prêt à rendre l’application (comme ça que fonctionnait jusqu’ici </a:t>
            </a:r>
            <a:r>
              <a:rPr lang="fr-FR" dirty="0" err="1"/>
              <a:t>Angular</a:t>
            </a:r>
            <a:r>
              <a:rPr lang="fr-FR" dirty="0"/>
              <a:t> via </a:t>
            </a:r>
            <a:r>
              <a:rPr lang="fr-FR" dirty="0" err="1"/>
              <a:t>Webpack</a:t>
            </a:r>
            <a:r>
              <a:rPr lang="fr-FR" dirty="0"/>
              <a:t>)</a:t>
            </a:r>
          </a:p>
        </p:txBody>
      </p:sp>
      <p:sp>
        <p:nvSpPr>
          <p:cNvPr id="4" name="Espace réservé du numéro de diapositive 3">
            <a:extLst>
              <a:ext uri="{FF2B5EF4-FFF2-40B4-BE49-F238E27FC236}">
                <a16:creationId xmlns:a16="http://schemas.microsoft.com/office/drawing/2014/main" id="{2AD28C42-A23B-FECB-3FBF-D9D536989C1E}"/>
              </a:ext>
            </a:extLst>
          </p:cNvPr>
          <p:cNvSpPr>
            <a:spLocks noGrp="1"/>
          </p:cNvSpPr>
          <p:nvPr>
            <p:ph type="sldNum" sz="quarter" idx="5"/>
          </p:nvPr>
        </p:nvSpPr>
        <p:spPr/>
        <p:txBody>
          <a:bodyPr/>
          <a:lstStyle/>
          <a:p>
            <a:fld id="{EB0C3375-AD00-2849-8B47-02ED823D7559}" type="slidenum">
              <a:rPr lang="fr-FR" smtClean="0"/>
              <a:t>10</a:t>
            </a:fld>
            <a:endParaRPr lang="fr-FR"/>
          </a:p>
        </p:txBody>
      </p:sp>
    </p:spTree>
    <p:extLst>
      <p:ext uri="{BB962C8B-B14F-4D97-AF65-F5344CB8AC3E}">
        <p14:creationId xmlns:p14="http://schemas.microsoft.com/office/powerpoint/2010/main" val="167334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320A-6B38-FDBE-8CBC-B335E195E0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7C0E1F-0928-8926-85A8-50B077ED5B5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C598F18-62EB-6CD1-1C02-FF1466FD7FE1}"/>
              </a:ext>
            </a:extLst>
          </p:cNvPr>
          <p:cNvSpPr>
            <a:spLocks noGrp="1"/>
          </p:cNvSpPr>
          <p:nvPr>
            <p:ph type="body" idx="1"/>
          </p:nvPr>
        </p:nvSpPr>
        <p:spPr/>
        <p:txBody>
          <a:bodyPr/>
          <a:lstStyle/>
          <a:p>
            <a:r>
              <a:rPr lang="fr-FR" dirty="0"/>
              <a:t>Avec </a:t>
            </a:r>
            <a:r>
              <a:rPr lang="fr-FR" dirty="0" err="1"/>
              <a:t>EsBuild</a:t>
            </a:r>
            <a:r>
              <a:rPr lang="fr-FR" dirty="0"/>
              <a:t> -&gt; le serveur est prêt directement. Lorsqu’on tape une requête http, on va </a:t>
            </a:r>
            <a:r>
              <a:rPr lang="fr-FR" dirty="0" err="1"/>
              <a:t>builder</a:t>
            </a:r>
            <a:r>
              <a:rPr lang="fr-FR" dirty="0"/>
              <a:t> via </a:t>
            </a:r>
            <a:r>
              <a:rPr lang="fr-FR" dirty="0" err="1"/>
              <a:t>ViteJs</a:t>
            </a:r>
            <a:r>
              <a:rPr lang="fr-FR" dirty="0"/>
              <a:t> et </a:t>
            </a:r>
            <a:r>
              <a:rPr lang="fr-FR" dirty="0" err="1"/>
              <a:t>EsBuild</a:t>
            </a:r>
            <a:r>
              <a:rPr lang="fr-FR" dirty="0"/>
              <a:t> l’application et renvoyé uniquement ce qui est nécessaire à l’application.</a:t>
            </a:r>
          </a:p>
        </p:txBody>
      </p:sp>
      <p:sp>
        <p:nvSpPr>
          <p:cNvPr id="4" name="Espace réservé du numéro de diapositive 3">
            <a:extLst>
              <a:ext uri="{FF2B5EF4-FFF2-40B4-BE49-F238E27FC236}">
                <a16:creationId xmlns:a16="http://schemas.microsoft.com/office/drawing/2014/main" id="{D380122B-73B1-7F50-9FD8-FEF8C3543F38}"/>
              </a:ext>
            </a:extLst>
          </p:cNvPr>
          <p:cNvSpPr>
            <a:spLocks noGrp="1"/>
          </p:cNvSpPr>
          <p:nvPr>
            <p:ph type="sldNum" sz="quarter" idx="5"/>
          </p:nvPr>
        </p:nvSpPr>
        <p:spPr/>
        <p:txBody>
          <a:bodyPr/>
          <a:lstStyle/>
          <a:p>
            <a:fld id="{EB0C3375-AD00-2849-8B47-02ED823D7559}" type="slidenum">
              <a:rPr lang="fr-FR" smtClean="0"/>
              <a:t>11</a:t>
            </a:fld>
            <a:endParaRPr lang="fr-FR"/>
          </a:p>
        </p:txBody>
      </p:sp>
    </p:spTree>
    <p:extLst>
      <p:ext uri="{BB962C8B-B14F-4D97-AF65-F5344CB8AC3E}">
        <p14:creationId xmlns:p14="http://schemas.microsoft.com/office/powerpoint/2010/main" val="167279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74937-9BE7-EB22-677D-58638D427A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5666B3-37AF-B0EB-F5F2-124B6F49BBC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7260E2-E1D2-8162-F882-D26D168EBBF1}"/>
              </a:ext>
            </a:extLst>
          </p:cNvPr>
          <p:cNvSpPr>
            <a:spLocks noGrp="1"/>
          </p:cNvSpPr>
          <p:nvPr>
            <p:ph type="body" idx="1"/>
          </p:nvPr>
        </p:nvSpPr>
        <p:spPr/>
        <p:txBody>
          <a:bodyPr/>
          <a:lstStyle/>
          <a:p>
            <a:r>
              <a:rPr lang="fr-FR" dirty="0"/>
              <a:t>Le SSR est la capacité à généré côté back les pages front avec le </a:t>
            </a:r>
            <a:r>
              <a:rPr lang="fr-FR" dirty="0" err="1"/>
              <a:t>framework</a:t>
            </a:r>
            <a:r>
              <a:rPr lang="fr-FR" dirty="0"/>
              <a:t> </a:t>
            </a:r>
            <a:r>
              <a:rPr lang="fr-FR" dirty="0" err="1"/>
              <a:t>Angular</a:t>
            </a:r>
            <a:r>
              <a:rPr lang="fr-FR" dirty="0"/>
              <a:t>.</a:t>
            </a:r>
          </a:p>
          <a:p>
            <a:r>
              <a:rPr lang="fr-FR" dirty="0"/>
              <a:t>Cette fonctionnalité existait dans un package séparé, ça a été réintégré dans </a:t>
            </a:r>
            <a:r>
              <a:rPr lang="fr-FR" dirty="0" err="1"/>
              <a:t>Angular</a:t>
            </a:r>
            <a:r>
              <a:rPr lang="fr-FR" dirty="0"/>
              <a:t> et doté d’une notion de de </a:t>
            </a:r>
            <a:r>
              <a:rPr lang="fr-FR" dirty="0" err="1"/>
              <a:t>hydration</a:t>
            </a:r>
            <a:r>
              <a:rPr lang="fr-FR" dirty="0"/>
              <a:t> (Hydratation). Cette Hydratation est la grosse nouveauté qui rend l’usage du SSR avec </a:t>
            </a:r>
            <a:r>
              <a:rPr lang="fr-FR" dirty="0" err="1"/>
              <a:t>Angular</a:t>
            </a:r>
            <a:r>
              <a:rPr lang="fr-FR" dirty="0"/>
              <a:t> « utilisable ». Avant à chaque changement, on rechargeait l’ensemble de la page. </a:t>
            </a:r>
            <a:r>
              <a:rPr lang="fr-FR" dirty="0" err="1"/>
              <a:t>Mainteant</a:t>
            </a:r>
            <a:r>
              <a:rPr lang="fr-FR" dirty="0"/>
              <a:t> on va être capable de modifier uniquement les partie modifiées.</a:t>
            </a:r>
          </a:p>
        </p:txBody>
      </p:sp>
      <p:sp>
        <p:nvSpPr>
          <p:cNvPr id="4" name="Espace réservé du numéro de diapositive 3">
            <a:extLst>
              <a:ext uri="{FF2B5EF4-FFF2-40B4-BE49-F238E27FC236}">
                <a16:creationId xmlns:a16="http://schemas.microsoft.com/office/drawing/2014/main" id="{369DEF03-8486-B504-ECBC-8DEE59D6314D}"/>
              </a:ext>
            </a:extLst>
          </p:cNvPr>
          <p:cNvSpPr>
            <a:spLocks noGrp="1"/>
          </p:cNvSpPr>
          <p:nvPr>
            <p:ph type="sldNum" sz="quarter" idx="5"/>
          </p:nvPr>
        </p:nvSpPr>
        <p:spPr/>
        <p:txBody>
          <a:bodyPr/>
          <a:lstStyle/>
          <a:p>
            <a:fld id="{EB0C3375-AD00-2849-8B47-02ED823D7559}" type="slidenum">
              <a:rPr lang="fr-FR" smtClean="0"/>
              <a:t>12</a:t>
            </a:fld>
            <a:endParaRPr lang="fr-FR"/>
          </a:p>
        </p:txBody>
      </p:sp>
    </p:spTree>
    <p:extLst>
      <p:ext uri="{BB962C8B-B14F-4D97-AF65-F5344CB8AC3E}">
        <p14:creationId xmlns:p14="http://schemas.microsoft.com/office/powerpoint/2010/main" val="371362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5114-7467-48EC-7633-99E9550AF9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9C72FA6-F5B2-8F80-0D2D-9CD8B5F41C4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143F98-F9F2-1EB3-03E0-A050D20BCFE9}"/>
              </a:ext>
            </a:extLst>
          </p:cNvPr>
          <p:cNvSpPr>
            <a:spLocks noGrp="1"/>
          </p:cNvSpPr>
          <p:nvPr>
            <p:ph type="body" idx="1"/>
          </p:nvPr>
        </p:nvSpPr>
        <p:spPr/>
        <p:txBody>
          <a:bodyPr/>
          <a:lstStyle/>
          <a:p>
            <a:r>
              <a:rPr lang="fr-FR" dirty="0"/>
              <a:t>Nouveau système d’injection -&gt; via une fonction </a:t>
            </a:r>
            <a:r>
              <a:rPr lang="fr-FR" dirty="0" err="1"/>
              <a:t>inject</a:t>
            </a:r>
            <a:r>
              <a:rPr lang="fr-FR" dirty="0"/>
              <a:t> présent dans @</a:t>
            </a:r>
            <a:r>
              <a:rPr lang="fr-FR" dirty="0" err="1"/>
              <a:t>angular</a:t>
            </a:r>
            <a:r>
              <a:rPr lang="fr-FR" dirty="0"/>
              <a:t>/</a:t>
            </a:r>
            <a:r>
              <a:rPr lang="fr-FR" dirty="0" err="1"/>
              <a:t>core</a:t>
            </a:r>
            <a:endParaRPr lang="fr-FR" dirty="0"/>
          </a:p>
          <a:p>
            <a:r>
              <a:rPr lang="fr-FR" dirty="0"/>
              <a:t>Avantage, on va pouvoir se passer de classe pour utiliser des fonctions. C’est l’évolution qui a permis d’avoir des </a:t>
            </a:r>
            <a:r>
              <a:rPr lang="fr-FR" dirty="0" err="1"/>
              <a:t>guards</a:t>
            </a:r>
            <a:r>
              <a:rPr lang="fr-FR" dirty="0"/>
              <a:t> sous forme de fonction …</a:t>
            </a:r>
          </a:p>
          <a:p>
            <a:r>
              <a:rPr lang="fr-FR" dirty="0"/>
              <a:t>Il existe des limitations bien entendu : On ne peut pas utiliser cette fonction </a:t>
            </a:r>
            <a:r>
              <a:rPr lang="fr-FR" dirty="0" err="1"/>
              <a:t>inject</a:t>
            </a:r>
            <a:r>
              <a:rPr lang="fr-FR" dirty="0"/>
              <a:t> partout, il est nécessaire d’être dans un </a:t>
            </a:r>
            <a:r>
              <a:rPr lang="fr-FR"/>
              <a:t>contexte d’injection.</a:t>
            </a:r>
            <a:endParaRPr lang="fr-FR" dirty="0"/>
          </a:p>
        </p:txBody>
      </p:sp>
      <p:sp>
        <p:nvSpPr>
          <p:cNvPr id="4" name="Espace réservé du numéro de diapositive 3">
            <a:extLst>
              <a:ext uri="{FF2B5EF4-FFF2-40B4-BE49-F238E27FC236}">
                <a16:creationId xmlns:a16="http://schemas.microsoft.com/office/drawing/2014/main" id="{2E65AB9E-845B-24FE-8FC5-208C5FA641A1}"/>
              </a:ext>
            </a:extLst>
          </p:cNvPr>
          <p:cNvSpPr>
            <a:spLocks noGrp="1"/>
          </p:cNvSpPr>
          <p:nvPr>
            <p:ph type="sldNum" sz="quarter" idx="5"/>
          </p:nvPr>
        </p:nvSpPr>
        <p:spPr/>
        <p:txBody>
          <a:bodyPr/>
          <a:lstStyle/>
          <a:p>
            <a:fld id="{EB0C3375-AD00-2849-8B47-02ED823D7559}" type="slidenum">
              <a:rPr lang="fr-FR" smtClean="0"/>
              <a:t>13</a:t>
            </a:fld>
            <a:endParaRPr lang="fr-FR"/>
          </a:p>
        </p:txBody>
      </p:sp>
    </p:spTree>
    <p:extLst>
      <p:ext uri="{BB962C8B-B14F-4D97-AF65-F5344CB8AC3E}">
        <p14:creationId xmlns:p14="http://schemas.microsoft.com/office/powerpoint/2010/main" val="2676522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EC613-D596-1363-6830-D64D3A0A56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56D55A-7008-91D3-A163-3413DF36C38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75949F8-8705-3F31-897C-0D5895EB805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9BC6EDD-279B-6AE9-58F0-927ABA40505F}"/>
              </a:ext>
            </a:extLst>
          </p:cNvPr>
          <p:cNvSpPr>
            <a:spLocks noGrp="1"/>
          </p:cNvSpPr>
          <p:nvPr>
            <p:ph type="sldNum" sz="quarter" idx="5"/>
          </p:nvPr>
        </p:nvSpPr>
        <p:spPr/>
        <p:txBody>
          <a:bodyPr/>
          <a:lstStyle/>
          <a:p>
            <a:fld id="{EB0C3375-AD00-2849-8B47-02ED823D7559}" type="slidenum">
              <a:rPr lang="fr-FR" smtClean="0"/>
              <a:t>14</a:t>
            </a:fld>
            <a:endParaRPr lang="fr-FR"/>
          </a:p>
        </p:txBody>
      </p:sp>
    </p:spTree>
    <p:extLst>
      <p:ext uri="{BB962C8B-B14F-4D97-AF65-F5344CB8AC3E}">
        <p14:creationId xmlns:p14="http://schemas.microsoft.com/office/powerpoint/2010/main" val="281423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19F01-C1AA-EB05-1EE6-8B84B70AB23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0F4CF9-7127-5271-B119-CE21E99110B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6DC35A5-DA4F-5905-12EA-3A099D7CD4E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32C3865-3E37-1447-B1CC-EF6690AD0691}"/>
              </a:ext>
            </a:extLst>
          </p:cNvPr>
          <p:cNvSpPr>
            <a:spLocks noGrp="1"/>
          </p:cNvSpPr>
          <p:nvPr>
            <p:ph type="sldNum" sz="quarter" idx="5"/>
          </p:nvPr>
        </p:nvSpPr>
        <p:spPr/>
        <p:txBody>
          <a:bodyPr/>
          <a:lstStyle/>
          <a:p>
            <a:fld id="{EB0C3375-AD00-2849-8B47-02ED823D7559}" type="slidenum">
              <a:rPr lang="fr-FR" smtClean="0"/>
              <a:t>15</a:t>
            </a:fld>
            <a:endParaRPr lang="fr-FR"/>
          </a:p>
        </p:txBody>
      </p:sp>
    </p:spTree>
    <p:extLst>
      <p:ext uri="{BB962C8B-B14F-4D97-AF65-F5344CB8AC3E}">
        <p14:creationId xmlns:p14="http://schemas.microsoft.com/office/powerpoint/2010/main" val="3385922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EF810-7C93-ABF3-9E8B-8F290186095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4BDA25-0672-0926-D1BE-A2D21F20C7B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697D3CB-90C0-5820-F03B-7CB73BEE069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35EB8E9-488E-70A9-BC67-FF6D5F1495A4}"/>
              </a:ext>
            </a:extLst>
          </p:cNvPr>
          <p:cNvSpPr>
            <a:spLocks noGrp="1"/>
          </p:cNvSpPr>
          <p:nvPr>
            <p:ph type="sldNum" sz="quarter" idx="5"/>
          </p:nvPr>
        </p:nvSpPr>
        <p:spPr/>
        <p:txBody>
          <a:bodyPr/>
          <a:lstStyle/>
          <a:p>
            <a:fld id="{EB0C3375-AD00-2849-8B47-02ED823D7559}" type="slidenum">
              <a:rPr lang="fr-FR" smtClean="0"/>
              <a:t>16</a:t>
            </a:fld>
            <a:endParaRPr lang="fr-FR"/>
          </a:p>
        </p:txBody>
      </p:sp>
    </p:spTree>
    <p:extLst>
      <p:ext uri="{BB962C8B-B14F-4D97-AF65-F5344CB8AC3E}">
        <p14:creationId xmlns:p14="http://schemas.microsoft.com/office/powerpoint/2010/main" val="27568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F2974-0190-70B0-CCAB-C56B407C80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FAFE27-4246-FBD2-F60C-E0670ACED96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F2D69F3-D63B-584B-354E-BB5D27DD8A5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4E2DBC7-6ABD-8A80-6C93-D2BA5142D39B}"/>
              </a:ext>
            </a:extLst>
          </p:cNvPr>
          <p:cNvSpPr>
            <a:spLocks noGrp="1"/>
          </p:cNvSpPr>
          <p:nvPr>
            <p:ph type="sldNum" sz="quarter" idx="5"/>
          </p:nvPr>
        </p:nvSpPr>
        <p:spPr/>
        <p:txBody>
          <a:bodyPr/>
          <a:lstStyle/>
          <a:p>
            <a:fld id="{EB0C3375-AD00-2849-8B47-02ED823D7559}" type="slidenum">
              <a:rPr lang="fr-FR" smtClean="0"/>
              <a:t>17</a:t>
            </a:fld>
            <a:endParaRPr lang="fr-FR"/>
          </a:p>
        </p:txBody>
      </p:sp>
    </p:spTree>
    <p:extLst>
      <p:ext uri="{BB962C8B-B14F-4D97-AF65-F5344CB8AC3E}">
        <p14:creationId xmlns:p14="http://schemas.microsoft.com/office/powerpoint/2010/main" val="3603548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D5E84-2CE3-9548-EE69-BF923738A1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7D894F-772D-5E4B-1243-8266B8DDA65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D83025-DB39-07F0-EA02-0EEDE356C91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695B049-66C2-B44C-D3BA-30A6938FE4BC}"/>
              </a:ext>
            </a:extLst>
          </p:cNvPr>
          <p:cNvSpPr>
            <a:spLocks noGrp="1"/>
          </p:cNvSpPr>
          <p:nvPr>
            <p:ph type="sldNum" sz="quarter" idx="5"/>
          </p:nvPr>
        </p:nvSpPr>
        <p:spPr/>
        <p:txBody>
          <a:bodyPr/>
          <a:lstStyle/>
          <a:p>
            <a:fld id="{EB0C3375-AD00-2849-8B47-02ED823D7559}" type="slidenum">
              <a:rPr lang="fr-FR" smtClean="0"/>
              <a:t>18</a:t>
            </a:fld>
            <a:endParaRPr lang="fr-FR"/>
          </a:p>
        </p:txBody>
      </p:sp>
    </p:spTree>
    <p:extLst>
      <p:ext uri="{BB962C8B-B14F-4D97-AF65-F5344CB8AC3E}">
        <p14:creationId xmlns:p14="http://schemas.microsoft.com/office/powerpoint/2010/main" val="3296688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11A7E-4646-B6FB-2B53-97F31F9A9C4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1AFE55-B6F8-2204-C2FB-4552E4A9783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89D098-6A73-1198-4406-45943C74189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A16D995-1F2F-F047-9953-519E94397D9D}"/>
              </a:ext>
            </a:extLst>
          </p:cNvPr>
          <p:cNvSpPr>
            <a:spLocks noGrp="1"/>
          </p:cNvSpPr>
          <p:nvPr>
            <p:ph type="sldNum" sz="quarter" idx="5"/>
          </p:nvPr>
        </p:nvSpPr>
        <p:spPr/>
        <p:txBody>
          <a:bodyPr/>
          <a:lstStyle/>
          <a:p>
            <a:fld id="{EB0C3375-AD00-2849-8B47-02ED823D7559}" type="slidenum">
              <a:rPr lang="fr-FR" smtClean="0"/>
              <a:t>19</a:t>
            </a:fld>
            <a:endParaRPr lang="fr-FR"/>
          </a:p>
        </p:txBody>
      </p:sp>
    </p:spTree>
    <p:extLst>
      <p:ext uri="{BB962C8B-B14F-4D97-AF65-F5344CB8AC3E}">
        <p14:creationId xmlns:p14="http://schemas.microsoft.com/office/powerpoint/2010/main" val="222472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présentation</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2</a:t>
            </a:fld>
            <a:endParaRPr lang="fr-FR"/>
          </a:p>
        </p:txBody>
      </p:sp>
    </p:spTree>
    <p:extLst>
      <p:ext uri="{BB962C8B-B14F-4D97-AF65-F5344CB8AC3E}">
        <p14:creationId xmlns:p14="http://schemas.microsoft.com/office/powerpoint/2010/main" val="138076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2CF0-DCFB-F0AD-1BDF-4916640D94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5E629D-DB2C-99A2-60CE-F755B91D6F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A5DA84-4282-F299-AB24-30F46ABA13FB}"/>
              </a:ext>
            </a:extLst>
          </p:cNvPr>
          <p:cNvSpPr>
            <a:spLocks noGrp="1"/>
          </p:cNvSpPr>
          <p:nvPr>
            <p:ph type="body" idx="1"/>
          </p:nvPr>
        </p:nvSpPr>
        <p:spPr/>
        <p:txBody>
          <a:bodyPr/>
          <a:lstStyle/>
          <a:p>
            <a:r>
              <a:rPr lang="fr-FR" dirty="0"/>
              <a:t>Nous allons d’abord passer en revue les grandes nouveautés introduit dans les dernières versions d’</a:t>
            </a:r>
            <a:r>
              <a:rPr lang="fr-FR" dirty="0" err="1"/>
              <a:t>Angular</a:t>
            </a:r>
            <a:r>
              <a:rPr lang="fr-FR" dirty="0"/>
              <a:t> (pas forcément la 17)</a:t>
            </a:r>
          </a:p>
          <a:p>
            <a:endParaRPr lang="fr-FR" dirty="0"/>
          </a:p>
          <a:p>
            <a:r>
              <a:rPr lang="fr-FR" dirty="0"/>
              <a:t>Nous présenterons ensuite le TP que nous allons réaliser au cours de cet atelier.</a:t>
            </a:r>
          </a:p>
        </p:txBody>
      </p:sp>
      <p:sp>
        <p:nvSpPr>
          <p:cNvPr id="4" name="Espace réservé du numéro de diapositive 3">
            <a:extLst>
              <a:ext uri="{FF2B5EF4-FFF2-40B4-BE49-F238E27FC236}">
                <a16:creationId xmlns:a16="http://schemas.microsoft.com/office/drawing/2014/main" id="{00C74362-3677-E287-004E-DC4619BFD224}"/>
              </a:ext>
            </a:extLst>
          </p:cNvPr>
          <p:cNvSpPr>
            <a:spLocks noGrp="1"/>
          </p:cNvSpPr>
          <p:nvPr>
            <p:ph type="sldNum" sz="quarter" idx="5"/>
          </p:nvPr>
        </p:nvSpPr>
        <p:spPr/>
        <p:txBody>
          <a:bodyPr/>
          <a:lstStyle/>
          <a:p>
            <a:fld id="{EB0C3375-AD00-2849-8B47-02ED823D7559}" type="slidenum">
              <a:rPr lang="fr-FR" smtClean="0"/>
              <a:t>3</a:t>
            </a:fld>
            <a:endParaRPr lang="fr-FR"/>
          </a:p>
        </p:txBody>
      </p:sp>
    </p:spTree>
    <p:extLst>
      <p:ext uri="{BB962C8B-B14F-4D97-AF65-F5344CB8AC3E}">
        <p14:creationId xmlns:p14="http://schemas.microsoft.com/office/powerpoint/2010/main" val="406159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0A86-E577-1E8A-AC1A-B9E688F3B2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27017F-672C-B95E-C071-4FF1D8A549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B78A83F-393E-123C-2AEE-44C031F0D998}"/>
              </a:ext>
            </a:extLst>
          </p:cNvPr>
          <p:cNvSpPr>
            <a:spLocks noGrp="1"/>
          </p:cNvSpPr>
          <p:nvPr>
            <p:ph type="body" idx="1"/>
          </p:nvPr>
        </p:nvSpPr>
        <p:spPr/>
        <p:txBody>
          <a:bodyPr/>
          <a:lstStyle/>
          <a:p>
            <a:r>
              <a:rPr lang="fr-FR" dirty="0" err="1"/>
              <a:t>Angular</a:t>
            </a:r>
            <a:r>
              <a:rPr lang="fr-FR" dirty="0"/>
              <a:t> 17 marque un renouveau pour </a:t>
            </a:r>
            <a:r>
              <a:rPr lang="fr-FR" dirty="0" err="1"/>
              <a:t>Angular</a:t>
            </a:r>
            <a:r>
              <a:rPr lang="fr-FR" dirty="0"/>
              <a:t> -&gt; ils ont fait les choses en grand, nouveau logo, attention c’est pas non plus la même marche que lorsqu’on est passé de </a:t>
            </a:r>
            <a:r>
              <a:rPr lang="fr-FR" dirty="0" err="1"/>
              <a:t>angularjs</a:t>
            </a:r>
            <a:r>
              <a:rPr lang="fr-FR" dirty="0"/>
              <a:t> à </a:t>
            </a:r>
            <a:r>
              <a:rPr lang="fr-FR" dirty="0" err="1"/>
              <a:t>angular</a:t>
            </a:r>
            <a:r>
              <a:rPr lang="fr-FR" dirty="0"/>
              <a:t> 2 !!!</a:t>
            </a:r>
          </a:p>
        </p:txBody>
      </p:sp>
      <p:sp>
        <p:nvSpPr>
          <p:cNvPr id="4" name="Espace réservé du numéro de diapositive 3">
            <a:extLst>
              <a:ext uri="{FF2B5EF4-FFF2-40B4-BE49-F238E27FC236}">
                <a16:creationId xmlns:a16="http://schemas.microsoft.com/office/drawing/2014/main" id="{B46E45B7-9477-0B2E-1FCA-27B5685D0C0B}"/>
              </a:ext>
            </a:extLst>
          </p:cNvPr>
          <p:cNvSpPr>
            <a:spLocks noGrp="1"/>
          </p:cNvSpPr>
          <p:nvPr>
            <p:ph type="sldNum" sz="quarter" idx="5"/>
          </p:nvPr>
        </p:nvSpPr>
        <p:spPr/>
        <p:txBody>
          <a:bodyPr/>
          <a:lstStyle/>
          <a:p>
            <a:fld id="{EB0C3375-AD00-2849-8B47-02ED823D7559}" type="slidenum">
              <a:rPr lang="fr-FR" smtClean="0"/>
              <a:t>4</a:t>
            </a:fld>
            <a:endParaRPr lang="fr-FR"/>
          </a:p>
        </p:txBody>
      </p:sp>
    </p:spTree>
    <p:extLst>
      <p:ext uri="{BB962C8B-B14F-4D97-AF65-F5344CB8AC3E}">
        <p14:creationId xmlns:p14="http://schemas.microsoft.com/office/powerpoint/2010/main" val="407424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F96D5-57AF-E358-48DF-1810C949187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CAC1E8-05B9-59A5-6729-B82D56802A6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AECFE99-2EB9-6B0F-2486-ABE642683AF7}"/>
              </a:ext>
            </a:extLst>
          </p:cNvPr>
          <p:cNvSpPr>
            <a:spLocks noGrp="1"/>
          </p:cNvSpPr>
          <p:nvPr>
            <p:ph type="body" idx="1"/>
          </p:nvPr>
        </p:nvSpPr>
        <p:spPr/>
        <p:txBody>
          <a:bodyPr/>
          <a:lstStyle/>
          <a:p>
            <a:r>
              <a:rPr lang="fr-FR" dirty="0"/>
              <a:t>Nouvelle documentation -&gt; l’ancienne existe toujours !!!</a:t>
            </a:r>
          </a:p>
        </p:txBody>
      </p:sp>
      <p:sp>
        <p:nvSpPr>
          <p:cNvPr id="4" name="Espace réservé du numéro de diapositive 3">
            <a:extLst>
              <a:ext uri="{FF2B5EF4-FFF2-40B4-BE49-F238E27FC236}">
                <a16:creationId xmlns:a16="http://schemas.microsoft.com/office/drawing/2014/main" id="{17040E66-B213-D403-66FD-D0E92FB1FCE1}"/>
              </a:ext>
            </a:extLst>
          </p:cNvPr>
          <p:cNvSpPr>
            <a:spLocks noGrp="1"/>
          </p:cNvSpPr>
          <p:nvPr>
            <p:ph type="sldNum" sz="quarter" idx="5"/>
          </p:nvPr>
        </p:nvSpPr>
        <p:spPr/>
        <p:txBody>
          <a:bodyPr/>
          <a:lstStyle/>
          <a:p>
            <a:fld id="{EB0C3375-AD00-2849-8B47-02ED823D7559}" type="slidenum">
              <a:rPr lang="fr-FR" smtClean="0"/>
              <a:t>5</a:t>
            </a:fld>
            <a:endParaRPr lang="fr-FR"/>
          </a:p>
        </p:txBody>
      </p:sp>
    </p:spTree>
    <p:extLst>
      <p:ext uri="{BB962C8B-B14F-4D97-AF65-F5344CB8AC3E}">
        <p14:creationId xmlns:p14="http://schemas.microsoft.com/office/powerpoint/2010/main" val="53182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29752-53E3-A132-C745-C69854F0084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FE0B35-5E77-A2F1-7B92-3F2F65ADD9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09DBE28-A7C8-D810-96E2-69CA322E7A5D}"/>
              </a:ext>
            </a:extLst>
          </p:cNvPr>
          <p:cNvSpPr>
            <a:spLocks noGrp="1"/>
          </p:cNvSpPr>
          <p:nvPr>
            <p:ph type="body" idx="1"/>
          </p:nvPr>
        </p:nvSpPr>
        <p:spPr/>
        <p:txBody>
          <a:bodyPr/>
          <a:lstStyle/>
          <a:p>
            <a:r>
              <a:rPr lang="fr-FR" dirty="0" err="1"/>
              <a:t>Playgrond</a:t>
            </a:r>
            <a:r>
              <a:rPr lang="fr-FR" dirty="0"/>
              <a:t> disponible pour jouer directement sur votre navigateur sans installation sur votre poste. Idem pour les tutoriaux …</a:t>
            </a:r>
          </a:p>
        </p:txBody>
      </p:sp>
      <p:sp>
        <p:nvSpPr>
          <p:cNvPr id="4" name="Espace réservé du numéro de diapositive 3">
            <a:extLst>
              <a:ext uri="{FF2B5EF4-FFF2-40B4-BE49-F238E27FC236}">
                <a16:creationId xmlns:a16="http://schemas.microsoft.com/office/drawing/2014/main" id="{44AE43C6-D655-1123-FE63-301038B7E899}"/>
              </a:ext>
            </a:extLst>
          </p:cNvPr>
          <p:cNvSpPr>
            <a:spLocks noGrp="1"/>
          </p:cNvSpPr>
          <p:nvPr>
            <p:ph type="sldNum" sz="quarter" idx="5"/>
          </p:nvPr>
        </p:nvSpPr>
        <p:spPr/>
        <p:txBody>
          <a:bodyPr/>
          <a:lstStyle/>
          <a:p>
            <a:fld id="{EB0C3375-AD00-2849-8B47-02ED823D7559}" type="slidenum">
              <a:rPr lang="fr-FR" smtClean="0"/>
              <a:t>6</a:t>
            </a:fld>
            <a:endParaRPr lang="fr-FR"/>
          </a:p>
        </p:txBody>
      </p:sp>
    </p:spTree>
    <p:extLst>
      <p:ext uri="{BB962C8B-B14F-4D97-AF65-F5344CB8AC3E}">
        <p14:creationId xmlns:p14="http://schemas.microsoft.com/office/powerpoint/2010/main" val="142097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792C-CD17-507E-94AB-690AF449AB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3E8F257-72F8-425A-EF31-78B2670320A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F5AA5E-1AE1-64B9-5C38-A7725425081C}"/>
              </a:ext>
            </a:extLst>
          </p:cNvPr>
          <p:cNvSpPr>
            <a:spLocks noGrp="1"/>
          </p:cNvSpPr>
          <p:nvPr>
            <p:ph type="body" idx="1"/>
          </p:nvPr>
        </p:nvSpPr>
        <p:spPr/>
        <p:txBody>
          <a:bodyPr/>
          <a:lstStyle/>
          <a:p>
            <a:r>
              <a:rPr lang="fr-FR" dirty="0"/>
              <a:t>Les standalones sont un nouveau concept introduit afin de se séparer de la notion de module au niveau du code.</a:t>
            </a:r>
          </a:p>
          <a:p>
            <a:endParaRPr lang="fr-FR" dirty="0"/>
          </a:p>
          <a:p>
            <a:r>
              <a:rPr lang="fr-FR" dirty="0"/>
              <a:t>Comment faire un standalone, c’est pas très compliqué :</a:t>
            </a:r>
          </a:p>
          <a:p>
            <a:r>
              <a:rPr lang="fr-FR" dirty="0"/>
              <a:t>- on ajoute le flag standalone au composant</a:t>
            </a:r>
          </a:p>
          <a:p>
            <a:r>
              <a:rPr lang="fr-FR" dirty="0"/>
              <a:t>- On supprime le composant des </a:t>
            </a:r>
            <a:r>
              <a:rPr lang="fr-FR" dirty="0" err="1"/>
              <a:t>declarations</a:t>
            </a:r>
            <a:r>
              <a:rPr lang="fr-FR" dirty="0"/>
              <a:t> du modules</a:t>
            </a:r>
          </a:p>
          <a:p>
            <a:r>
              <a:rPr lang="fr-FR" dirty="0"/>
              <a:t>- On ajoute les imports nécessaires au composant</a:t>
            </a:r>
          </a:p>
          <a:p>
            <a:endParaRPr lang="fr-FR" dirty="0"/>
          </a:p>
          <a:p>
            <a:r>
              <a:rPr lang="fr-FR" dirty="0"/>
              <a:t>Et voilà</a:t>
            </a:r>
          </a:p>
          <a:p>
            <a:endParaRPr lang="fr-FR" dirty="0"/>
          </a:p>
          <a:p>
            <a:r>
              <a:rPr lang="fr-FR" dirty="0"/>
              <a:t>En réalité, c’est comme si il existait un module avec uniquement le composant !!!</a:t>
            </a:r>
          </a:p>
        </p:txBody>
      </p:sp>
      <p:sp>
        <p:nvSpPr>
          <p:cNvPr id="4" name="Espace réservé du numéro de diapositive 3">
            <a:extLst>
              <a:ext uri="{FF2B5EF4-FFF2-40B4-BE49-F238E27FC236}">
                <a16:creationId xmlns:a16="http://schemas.microsoft.com/office/drawing/2014/main" id="{AC53FD6E-57F6-1480-15E0-8BE0F8794267}"/>
              </a:ext>
            </a:extLst>
          </p:cNvPr>
          <p:cNvSpPr>
            <a:spLocks noGrp="1"/>
          </p:cNvSpPr>
          <p:nvPr>
            <p:ph type="sldNum" sz="quarter" idx="5"/>
          </p:nvPr>
        </p:nvSpPr>
        <p:spPr/>
        <p:txBody>
          <a:bodyPr/>
          <a:lstStyle/>
          <a:p>
            <a:fld id="{EB0C3375-AD00-2849-8B47-02ED823D7559}" type="slidenum">
              <a:rPr lang="fr-FR" smtClean="0"/>
              <a:t>7</a:t>
            </a:fld>
            <a:endParaRPr lang="fr-FR"/>
          </a:p>
        </p:txBody>
      </p:sp>
    </p:spTree>
    <p:extLst>
      <p:ext uri="{BB962C8B-B14F-4D97-AF65-F5344CB8AC3E}">
        <p14:creationId xmlns:p14="http://schemas.microsoft.com/office/powerpoint/2010/main" val="2742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FF61-D737-C641-44C0-630727D0B4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6FF00B-FCF6-62D8-3C03-6B38BA53112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5C9EE96-BC28-29D4-5664-E1C7650346D6}"/>
              </a:ext>
            </a:extLst>
          </p:cNvPr>
          <p:cNvSpPr>
            <a:spLocks noGrp="1"/>
          </p:cNvSpPr>
          <p:nvPr>
            <p:ph type="body" idx="1"/>
          </p:nvPr>
        </p:nvSpPr>
        <p:spPr/>
        <p:txBody>
          <a:bodyPr/>
          <a:lstStyle/>
          <a:p>
            <a:r>
              <a:rPr lang="fr-FR" dirty="0"/>
              <a:t>Les signaux sont de nouveau type d’objet permettant de commencer une transition pour se passer de </a:t>
            </a:r>
            <a:r>
              <a:rPr lang="fr-FR" dirty="0" err="1"/>
              <a:t>zoneJs</a:t>
            </a:r>
            <a:r>
              <a:rPr lang="fr-FR" dirty="0"/>
              <a:t>. Comment ça fonctionne. En gros les signaux sont indépendant sur cycle de vie d’un composant. Lorsqu’une valeur est changé dans un signal, elle est auto propagé aux autres signaux en cascade. Il existe plein de façon de pouvoir les utiliser.</a:t>
            </a:r>
          </a:p>
        </p:txBody>
      </p:sp>
      <p:sp>
        <p:nvSpPr>
          <p:cNvPr id="4" name="Espace réservé du numéro de diapositive 3">
            <a:extLst>
              <a:ext uri="{FF2B5EF4-FFF2-40B4-BE49-F238E27FC236}">
                <a16:creationId xmlns:a16="http://schemas.microsoft.com/office/drawing/2014/main" id="{4C8DE538-CE53-C827-546B-59A844A00775}"/>
              </a:ext>
            </a:extLst>
          </p:cNvPr>
          <p:cNvSpPr>
            <a:spLocks noGrp="1"/>
          </p:cNvSpPr>
          <p:nvPr>
            <p:ph type="sldNum" sz="quarter" idx="5"/>
          </p:nvPr>
        </p:nvSpPr>
        <p:spPr/>
        <p:txBody>
          <a:bodyPr/>
          <a:lstStyle/>
          <a:p>
            <a:fld id="{EB0C3375-AD00-2849-8B47-02ED823D7559}" type="slidenum">
              <a:rPr lang="fr-FR" smtClean="0"/>
              <a:t>8</a:t>
            </a:fld>
            <a:endParaRPr lang="fr-FR"/>
          </a:p>
        </p:txBody>
      </p:sp>
    </p:spTree>
    <p:extLst>
      <p:ext uri="{BB962C8B-B14F-4D97-AF65-F5344CB8AC3E}">
        <p14:creationId xmlns:p14="http://schemas.microsoft.com/office/powerpoint/2010/main" val="341993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A2BC-5167-6A03-0A00-9529303254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43D55B-AF8E-4F2F-1C91-F298F98081E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4805E78-FAFC-3FBD-D7A1-C80B355B73F1}"/>
              </a:ext>
            </a:extLst>
          </p:cNvPr>
          <p:cNvSpPr>
            <a:spLocks noGrp="1"/>
          </p:cNvSpPr>
          <p:nvPr>
            <p:ph type="body" idx="1"/>
          </p:nvPr>
        </p:nvSpPr>
        <p:spPr/>
        <p:txBody>
          <a:bodyPr/>
          <a:lstStyle/>
          <a:p>
            <a:r>
              <a:rPr lang="fr-FR" dirty="0"/>
              <a:t>Jusqu’à la version 13, il n’y avait pas de typage sur les formulaires. Ce qui veut dire qu’on avait pas de contrôle de cohérence sur les données sortie du formulaire. Aujourd’hui ce n’est plus le cas !!! On va pouvoir profiter de la puissance de </a:t>
            </a:r>
            <a:r>
              <a:rPr lang="fr-FR" dirty="0" err="1"/>
              <a:t>typescript</a:t>
            </a:r>
            <a:r>
              <a:rPr lang="fr-FR" dirty="0"/>
              <a:t> même sur cette partie là</a:t>
            </a:r>
          </a:p>
        </p:txBody>
      </p:sp>
      <p:sp>
        <p:nvSpPr>
          <p:cNvPr id="4" name="Espace réservé du numéro de diapositive 3">
            <a:extLst>
              <a:ext uri="{FF2B5EF4-FFF2-40B4-BE49-F238E27FC236}">
                <a16:creationId xmlns:a16="http://schemas.microsoft.com/office/drawing/2014/main" id="{F08E4A46-71DD-EE67-71FB-407F9DCAFAE2}"/>
              </a:ext>
            </a:extLst>
          </p:cNvPr>
          <p:cNvSpPr>
            <a:spLocks noGrp="1"/>
          </p:cNvSpPr>
          <p:nvPr>
            <p:ph type="sldNum" sz="quarter" idx="5"/>
          </p:nvPr>
        </p:nvSpPr>
        <p:spPr/>
        <p:txBody>
          <a:bodyPr/>
          <a:lstStyle/>
          <a:p>
            <a:fld id="{EB0C3375-AD00-2849-8B47-02ED823D7559}" type="slidenum">
              <a:rPr lang="fr-FR" smtClean="0"/>
              <a:t>9</a:t>
            </a:fld>
            <a:endParaRPr lang="fr-FR"/>
          </a:p>
        </p:txBody>
      </p:sp>
    </p:spTree>
    <p:extLst>
      <p:ext uri="{BB962C8B-B14F-4D97-AF65-F5344CB8AC3E}">
        <p14:creationId xmlns:p14="http://schemas.microsoft.com/office/powerpoint/2010/main" val="3255709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AB7B1-31CA-9D62-CCCE-6C839DBBA5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0FED2C1-1851-96A5-FFAA-8893C469A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8B6236-D165-69C9-53D2-054BCEE4F6DF}"/>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5" name="Espace réservé du pied de page 4">
            <a:extLst>
              <a:ext uri="{FF2B5EF4-FFF2-40B4-BE49-F238E27FC236}">
                <a16:creationId xmlns:a16="http://schemas.microsoft.com/office/drawing/2014/main" id="{B5F91FE5-B9A5-7CBE-1D4E-E1C8C2F11B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720631-9B62-137B-E9F3-7F1AC6224064}"/>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316660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88C1F-15F2-1511-20DB-667B3F912CC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87BF6C-33DD-A35D-E48A-A4451E20E87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616619-7FC6-B45B-7D43-167EDCAA02BF}"/>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5" name="Espace réservé du pied de page 4">
            <a:extLst>
              <a:ext uri="{FF2B5EF4-FFF2-40B4-BE49-F238E27FC236}">
                <a16:creationId xmlns:a16="http://schemas.microsoft.com/office/drawing/2014/main" id="{B7459926-154A-0CD0-908C-1F3DD53837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3726B7-F2FA-13D7-C98F-EF6CF7D1BB59}"/>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294138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56749D-666C-0E88-25AB-9C6B33661FC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A2BF32-A442-2D2E-963D-1BD858CD8E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E691FA-8EAE-C6A2-8C21-E1078B66AAB2}"/>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5" name="Espace réservé du pied de page 4">
            <a:extLst>
              <a:ext uri="{FF2B5EF4-FFF2-40B4-BE49-F238E27FC236}">
                <a16:creationId xmlns:a16="http://schemas.microsoft.com/office/drawing/2014/main" id="{CBBB41C9-5C5B-F13D-AB5B-7871DA4BF5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7EE195-25E1-EAD9-6A18-9A2AD26821E9}"/>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39354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A6B1E-5EC3-289D-F187-F25EFBFC81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53D12C-026C-0E03-8B64-3C969D1317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2B7F1-E45F-9D80-5C39-43143D92BED0}"/>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5" name="Espace réservé du pied de page 4">
            <a:extLst>
              <a:ext uri="{FF2B5EF4-FFF2-40B4-BE49-F238E27FC236}">
                <a16:creationId xmlns:a16="http://schemas.microsoft.com/office/drawing/2014/main" id="{EA4A5750-92D3-A05D-722E-57C10D57C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57A3B3-CC98-F02F-C08B-264450B7037F}"/>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184089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9B697-EC02-CCB4-B355-627B964A64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B1781D6-F8BE-CABC-4389-45EB15DA3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13D1E7-8DD8-DEE6-0419-9F863F723322}"/>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5" name="Espace réservé du pied de page 4">
            <a:extLst>
              <a:ext uri="{FF2B5EF4-FFF2-40B4-BE49-F238E27FC236}">
                <a16:creationId xmlns:a16="http://schemas.microsoft.com/office/drawing/2014/main" id="{0116B54D-ACBE-DE0C-3BC4-B2EFC7181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27D844-30DB-4749-EF92-2A41884CC7B2}"/>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104903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691F1-7DC1-F86F-0529-4A98DF425F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61498-4293-7FD7-AE5F-F1654534027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F3F2BB-2B72-7DB7-B6BC-D316090F46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5599F94-F297-823C-FD29-3DF3242A31AF}"/>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6" name="Espace réservé du pied de page 5">
            <a:extLst>
              <a:ext uri="{FF2B5EF4-FFF2-40B4-BE49-F238E27FC236}">
                <a16:creationId xmlns:a16="http://schemas.microsoft.com/office/drawing/2014/main" id="{D4C3F366-DC16-001E-8E9A-91C4102E1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4FD3BD-0CC2-6E87-9BB3-084F073EED3B}"/>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407764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FFBEA-D946-BE22-2753-4711A77DB8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EAF72DA-88ED-B33D-10FB-228D11760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EFA6C59-D2E0-6E83-F0D6-24B66D0C5A0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73EFD61-6191-20C3-5BFB-994ABEECC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4D0A1D-308D-61B7-6367-8A91720621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4EACE4-EE40-074B-0C56-1CF9A3A7FAAD}"/>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8" name="Espace réservé du pied de page 7">
            <a:extLst>
              <a:ext uri="{FF2B5EF4-FFF2-40B4-BE49-F238E27FC236}">
                <a16:creationId xmlns:a16="http://schemas.microsoft.com/office/drawing/2014/main" id="{566753B0-625E-526E-7A74-A48EBCF39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3973340-F37E-6A8F-5E55-0FE20ECCC56A}"/>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322464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DCD2E-ED7B-2433-BFDD-E5907838C6F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6ECB8F7-1DDD-8ED9-EABB-FD8F7F79206E}"/>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4" name="Espace réservé du pied de page 3">
            <a:extLst>
              <a:ext uri="{FF2B5EF4-FFF2-40B4-BE49-F238E27FC236}">
                <a16:creationId xmlns:a16="http://schemas.microsoft.com/office/drawing/2014/main" id="{ACB40375-4180-86B8-5D09-502C8687DC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1E68B59-F98D-574C-C2FB-5F3F1DC60BD1}"/>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94377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A3E85F-484E-D095-0A62-2FD2F7E0B7BB}"/>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3" name="Espace réservé du pied de page 2">
            <a:extLst>
              <a:ext uri="{FF2B5EF4-FFF2-40B4-BE49-F238E27FC236}">
                <a16:creationId xmlns:a16="http://schemas.microsoft.com/office/drawing/2014/main" id="{0A2CB311-974C-2B32-8072-5D09842A622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273060-9911-7F3A-C55B-48A4C3042CC6}"/>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377198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E7801-E28B-9BF3-494E-591ADC5CCE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7E7C0E-983D-A7B9-98AD-30CCFCC87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B6F97B2-366F-C142-D489-3F43DF1B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84FBE4-C88D-BDD1-29E0-F672E5F8B20C}"/>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6" name="Espace réservé du pied de page 5">
            <a:extLst>
              <a:ext uri="{FF2B5EF4-FFF2-40B4-BE49-F238E27FC236}">
                <a16:creationId xmlns:a16="http://schemas.microsoft.com/office/drawing/2014/main" id="{ECAEA760-319B-4C4D-4F50-1596E9B2CA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286410-1149-BC0E-B7D0-D0C492CEA5A7}"/>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20518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0B1CC-05E3-2299-C5CE-FD788EA4D4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4503BA-3C05-3400-3EA5-5699A83A2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EECD7EF-A9EE-6B7A-4560-873DB31A7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561B2F-05FB-46BD-9DC9-C368038CF3B6}"/>
              </a:ext>
            </a:extLst>
          </p:cNvPr>
          <p:cNvSpPr>
            <a:spLocks noGrp="1"/>
          </p:cNvSpPr>
          <p:nvPr>
            <p:ph type="dt" sz="half" idx="10"/>
          </p:nvPr>
        </p:nvSpPr>
        <p:spPr/>
        <p:txBody>
          <a:bodyPr/>
          <a:lstStyle/>
          <a:p>
            <a:fld id="{B31D952E-9AEA-B24E-B6B1-F2B5D1DED824}" type="datetimeFigureOut">
              <a:rPr lang="fr-FR" smtClean="0"/>
              <a:t>20/11/2024</a:t>
            </a:fld>
            <a:endParaRPr lang="fr-FR"/>
          </a:p>
        </p:txBody>
      </p:sp>
      <p:sp>
        <p:nvSpPr>
          <p:cNvPr id="6" name="Espace réservé du pied de page 5">
            <a:extLst>
              <a:ext uri="{FF2B5EF4-FFF2-40B4-BE49-F238E27FC236}">
                <a16:creationId xmlns:a16="http://schemas.microsoft.com/office/drawing/2014/main" id="{7098EE5A-8A5F-2565-92FF-BBC711FD37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C07C4B-6C61-9260-F1FD-1E0C50EBD162}"/>
              </a:ext>
            </a:extLst>
          </p:cNvPr>
          <p:cNvSpPr>
            <a:spLocks noGrp="1"/>
          </p:cNvSpPr>
          <p:nvPr>
            <p:ph type="sldNum" sz="quarter" idx="12"/>
          </p:nvPr>
        </p:nvSpPr>
        <p:spPr/>
        <p:txBody>
          <a:bodyPr/>
          <a:lstStyle/>
          <a:p>
            <a:fld id="{1734B60F-DB63-5F41-86F4-5A0CC13919DB}" type="slidenum">
              <a:rPr lang="fr-FR" smtClean="0"/>
              <a:t>‹#›</a:t>
            </a:fld>
            <a:endParaRPr lang="fr-FR"/>
          </a:p>
        </p:txBody>
      </p:sp>
    </p:spTree>
    <p:extLst>
      <p:ext uri="{BB962C8B-B14F-4D97-AF65-F5344CB8AC3E}">
        <p14:creationId xmlns:p14="http://schemas.microsoft.com/office/powerpoint/2010/main" val="425233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AE5E7EE-4B11-B77D-1A03-15CED19B7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6E3298-B22B-6315-0537-68FC97C4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36AA4E-43E7-789A-2A4A-4C3BC083D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D952E-9AEA-B24E-B6B1-F2B5D1DED824}" type="datetimeFigureOut">
              <a:rPr lang="fr-FR" smtClean="0"/>
              <a:t>20/11/2024</a:t>
            </a:fld>
            <a:endParaRPr lang="fr-FR"/>
          </a:p>
        </p:txBody>
      </p:sp>
      <p:sp>
        <p:nvSpPr>
          <p:cNvPr id="5" name="Espace réservé du pied de page 4">
            <a:extLst>
              <a:ext uri="{FF2B5EF4-FFF2-40B4-BE49-F238E27FC236}">
                <a16:creationId xmlns:a16="http://schemas.microsoft.com/office/drawing/2014/main" id="{615EB88D-2E34-7366-7A97-CA5D769CB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C9819CE-BEEE-7306-9DF9-252A8B68A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4B60F-DB63-5F41-86F4-5A0CC13919DB}" type="slidenum">
              <a:rPr lang="fr-FR" smtClean="0"/>
              <a:t>‹#›</a:t>
            </a:fld>
            <a:endParaRPr lang="fr-FR"/>
          </a:p>
        </p:txBody>
      </p:sp>
    </p:spTree>
    <p:extLst>
      <p:ext uri="{BB962C8B-B14F-4D97-AF65-F5344CB8AC3E}">
        <p14:creationId xmlns:p14="http://schemas.microsoft.com/office/powerpoint/2010/main" val="152679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it.ly/atelier-angular-1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bit.ly/atelier-angular-17" TargetMode="Externa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hyperlink" Target="https://bit.ly/atelier-angular-17" TargetMode="External"/><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angular.io/" TargetMode="External"/><Relationship Id="rId4" Type="http://schemas.openxmlformats.org/officeDocument/2006/relationships/hyperlink" Target="https://angular.de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gular.dev/playgroun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709D11-0C9D-2770-47B9-6C3645089497}"/>
              </a:ext>
            </a:extLst>
          </p:cNvPr>
          <p:cNvSpPr/>
          <p:nvPr/>
        </p:nvSpPr>
        <p:spPr>
          <a:xfrm>
            <a:off x="-19878" y="-19878"/>
            <a:ext cx="12370982" cy="722482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pic>
        <p:nvPicPr>
          <p:cNvPr id="3" name="Image 2">
            <a:extLst>
              <a:ext uri="{FF2B5EF4-FFF2-40B4-BE49-F238E27FC236}">
                <a16:creationId xmlns:a16="http://schemas.microsoft.com/office/drawing/2014/main" id="{904890E4-F5D4-F00F-83F6-FEEB7DC49E0F}"/>
              </a:ext>
            </a:extLst>
          </p:cNvPr>
          <p:cNvPicPr>
            <a:picLocks noChangeAspect="1"/>
          </p:cNvPicPr>
          <p:nvPr/>
        </p:nvPicPr>
        <p:blipFill>
          <a:blip r:embed="rId3"/>
          <a:stretch>
            <a:fillRect/>
          </a:stretch>
        </p:blipFill>
        <p:spPr>
          <a:xfrm>
            <a:off x="2209800" y="489098"/>
            <a:ext cx="7772400" cy="2430195"/>
          </a:xfrm>
          <a:prstGeom prst="rect">
            <a:avLst/>
          </a:prstGeom>
        </p:spPr>
      </p:pic>
      <p:sp>
        <p:nvSpPr>
          <p:cNvPr id="12" name="ZoneTexte 11">
            <a:extLst>
              <a:ext uri="{FF2B5EF4-FFF2-40B4-BE49-F238E27FC236}">
                <a16:creationId xmlns:a16="http://schemas.microsoft.com/office/drawing/2014/main" id="{2E3B251F-7B20-E658-080F-BC057C19E63F}"/>
              </a:ext>
            </a:extLst>
          </p:cNvPr>
          <p:cNvSpPr txBox="1"/>
          <p:nvPr/>
        </p:nvSpPr>
        <p:spPr>
          <a:xfrm>
            <a:off x="562641" y="3185107"/>
            <a:ext cx="11245700" cy="3139321"/>
          </a:xfrm>
          <a:prstGeom prst="rect">
            <a:avLst/>
          </a:prstGeom>
          <a:noFill/>
        </p:spPr>
        <p:txBody>
          <a:bodyPr wrap="square" rtlCol="0">
            <a:spAutoFit/>
          </a:bodyPr>
          <a:lstStyle/>
          <a:p>
            <a:r>
              <a:rPr lang="fr-FR" sz="6600" b="1" i="0" dirty="0">
                <a:ln>
                  <a:solidFill>
                    <a:sysClr val="windowText" lastClr="000000"/>
                  </a:solidFill>
                </a:ln>
                <a:solidFill>
                  <a:schemeClr val="bg1"/>
                </a:solidFill>
                <a:effectLst/>
                <a:latin typeface="Source Sans Pro" panose="020F0502020204030204" pitchFamily="34" charset="0"/>
              </a:rPr>
              <a:t>Maîtriser </a:t>
            </a:r>
            <a:r>
              <a:rPr lang="fr-FR" sz="6600" b="1" i="0" dirty="0" err="1">
                <a:ln>
                  <a:solidFill>
                    <a:sysClr val="windowText" lastClr="000000"/>
                  </a:solidFill>
                </a:ln>
                <a:solidFill>
                  <a:schemeClr val="bg1"/>
                </a:solidFill>
                <a:effectLst/>
                <a:latin typeface="Source Sans Pro" panose="020F0502020204030204" pitchFamily="34" charset="0"/>
              </a:rPr>
              <a:t>Angular</a:t>
            </a:r>
            <a:r>
              <a:rPr lang="fr-FR" sz="6600" b="1" i="0" dirty="0">
                <a:ln>
                  <a:solidFill>
                    <a:sysClr val="windowText" lastClr="000000"/>
                  </a:solidFill>
                </a:ln>
                <a:solidFill>
                  <a:schemeClr val="bg1"/>
                </a:solidFill>
                <a:effectLst/>
                <a:latin typeface="Source Sans Pro" panose="020F0502020204030204" pitchFamily="34" charset="0"/>
              </a:rPr>
              <a:t> 17: Développement Avancé et Techniques Novatrices</a:t>
            </a:r>
            <a:endParaRPr lang="fr-FR" sz="6600" dirty="0"/>
          </a:p>
        </p:txBody>
      </p:sp>
      <p:sp>
        <p:nvSpPr>
          <p:cNvPr id="2" name="ZoneTexte 1">
            <a:extLst>
              <a:ext uri="{FF2B5EF4-FFF2-40B4-BE49-F238E27FC236}">
                <a16:creationId xmlns:a16="http://schemas.microsoft.com/office/drawing/2014/main" id="{5AC3ABA5-EE5C-5AC6-9F37-1C1CD48A1E2A}"/>
              </a:ext>
            </a:extLst>
          </p:cNvPr>
          <p:cNvSpPr txBox="1"/>
          <p:nvPr/>
        </p:nvSpPr>
        <p:spPr>
          <a:xfrm>
            <a:off x="8752652" y="131704"/>
            <a:ext cx="3239911" cy="646331"/>
          </a:xfrm>
          <a:prstGeom prst="rect">
            <a:avLst/>
          </a:prstGeom>
          <a:noFill/>
        </p:spPr>
        <p:txBody>
          <a:bodyPr wrap="square" rtlCol="0">
            <a:spAutoFit/>
          </a:bodyPr>
          <a:lstStyle/>
          <a:p>
            <a:r>
              <a:rPr lang="fr-FR" dirty="0">
                <a:solidFill>
                  <a:schemeClr val="bg1"/>
                </a:solidFill>
                <a:hlinkClick r:id="rId4">
                  <a:extLst>
                    <a:ext uri="{A12FA001-AC4F-418D-AE19-62706E023703}">
                      <ahyp:hlinkClr xmlns:ahyp="http://schemas.microsoft.com/office/drawing/2018/hyperlinkcolor" val="tx"/>
                    </a:ext>
                  </a:extLst>
                </a:hlinkClick>
              </a:rPr>
              <a:t>Adresse du TP : </a:t>
            </a:r>
            <a:r>
              <a:rPr lang="fr-FR" dirty="0">
                <a:solidFill>
                  <a:srgbClr val="0563C1"/>
                </a:solidFill>
                <a:hlinkClick r:id="rId4">
                  <a:extLst>
                    <a:ext uri="{A12FA001-AC4F-418D-AE19-62706E023703}">
                      <ahyp:hlinkClr xmlns:ahyp="http://schemas.microsoft.com/office/drawing/2018/hyperlinkcolor" val="tx"/>
                    </a:ext>
                  </a:extLst>
                </a:hlinkClick>
              </a:rPr>
              <a:t>https://bit.ly/atelier-angular-17</a:t>
            </a:r>
            <a:endParaRPr lang="fr-FR" dirty="0"/>
          </a:p>
        </p:txBody>
      </p:sp>
    </p:spTree>
    <p:extLst>
      <p:ext uri="{BB962C8B-B14F-4D97-AF65-F5344CB8AC3E}">
        <p14:creationId xmlns:p14="http://schemas.microsoft.com/office/powerpoint/2010/main" val="115565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73722-CDB3-F5CE-5B9A-057D536C4D5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DB66283-A629-26D2-F1CE-47A18D9461B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1F0FB0BE-C811-886D-1BDB-871EE20B45E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3304956C-9FFC-5C71-8A28-58C69486BF5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2AE02B4-F562-9C16-0CF5-6ED82C82A350}"/>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D617D25A-4608-C3AB-79A1-7A3DC02632AE}"/>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75E730E7-5115-2DB3-E69D-01C22CEB0B89}"/>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402A1156-2A38-591A-4D49-10CA211A7646}"/>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38E6736F-7697-866A-9D48-98174607799E}"/>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6" name="Image 5" descr="Une image contenant capture d’écran, texte, diagramme, ligne&#10;&#10;Description générée automatiquement">
            <a:extLst>
              <a:ext uri="{FF2B5EF4-FFF2-40B4-BE49-F238E27FC236}">
                <a16:creationId xmlns:a16="http://schemas.microsoft.com/office/drawing/2014/main" id="{52F43BC2-79A0-9F57-39D2-453436D02A29}"/>
              </a:ext>
            </a:extLst>
          </p:cNvPr>
          <p:cNvPicPr>
            <a:picLocks noChangeAspect="1"/>
          </p:cNvPicPr>
          <p:nvPr/>
        </p:nvPicPr>
        <p:blipFill rotWithShape="1">
          <a:blip r:embed="rId4"/>
          <a:srcRect l="1285"/>
          <a:stretch/>
        </p:blipFill>
        <p:spPr>
          <a:xfrm>
            <a:off x="3250361" y="1333788"/>
            <a:ext cx="8421224" cy="4871580"/>
          </a:xfrm>
          <a:prstGeom prst="rect">
            <a:avLst/>
          </a:prstGeom>
        </p:spPr>
      </p:pic>
      <p:sp>
        <p:nvSpPr>
          <p:cNvPr id="9" name="ZoneTexte 8">
            <a:extLst>
              <a:ext uri="{FF2B5EF4-FFF2-40B4-BE49-F238E27FC236}">
                <a16:creationId xmlns:a16="http://schemas.microsoft.com/office/drawing/2014/main" id="{E3D83EBE-E6D4-D2C9-85AB-39CA86210383}"/>
              </a:ext>
            </a:extLst>
          </p:cNvPr>
          <p:cNvSpPr txBox="1"/>
          <p:nvPr/>
        </p:nvSpPr>
        <p:spPr>
          <a:xfrm>
            <a:off x="3250361" y="887896"/>
            <a:ext cx="6341166" cy="369332"/>
          </a:xfrm>
          <a:prstGeom prst="rect">
            <a:avLst/>
          </a:prstGeom>
          <a:noFill/>
        </p:spPr>
        <p:txBody>
          <a:bodyPr wrap="square" rtlCol="0">
            <a:spAutoFit/>
          </a:bodyPr>
          <a:lstStyle/>
          <a:p>
            <a:r>
              <a:rPr lang="fr-FR" dirty="0"/>
              <a:t>Sans </a:t>
            </a:r>
            <a:r>
              <a:rPr lang="fr-FR" dirty="0" err="1"/>
              <a:t>ESBuild</a:t>
            </a:r>
            <a:endParaRPr lang="fr-FR" dirty="0"/>
          </a:p>
        </p:txBody>
      </p:sp>
    </p:spTree>
    <p:extLst>
      <p:ext uri="{BB962C8B-B14F-4D97-AF65-F5344CB8AC3E}">
        <p14:creationId xmlns:p14="http://schemas.microsoft.com/office/powerpoint/2010/main" val="2592693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8E0E-AFB5-AEEF-7CED-9B63C106E8C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AA94758D-DBAB-9B50-7107-2906BA4510FB}"/>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89B63361-FF23-E77F-301C-63A5DD4A7694}"/>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F020B09-9196-7023-454A-43FB1A1323D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5426F4D-184F-7071-24D5-1B66D55E4BB8}"/>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0E4D903-BA5E-698B-818D-481BE1E49F3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FFE1712A-6C6D-B709-CB2C-024B5EC292FD}"/>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6A7CFD2F-C4BA-652B-2432-B0F9C6987A2F}"/>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E5D51979-8D10-340C-8727-28DEDB83FF36}"/>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4" name="Image 3" descr="Une image contenant texte, capture d’écran, diagramme, Police&#10;&#10;Description générée automatiquement">
            <a:extLst>
              <a:ext uri="{FF2B5EF4-FFF2-40B4-BE49-F238E27FC236}">
                <a16:creationId xmlns:a16="http://schemas.microsoft.com/office/drawing/2014/main" id="{0966F26B-815F-D53C-6D59-0D0B0881BCFB}"/>
              </a:ext>
            </a:extLst>
          </p:cNvPr>
          <p:cNvPicPr>
            <a:picLocks noChangeAspect="1"/>
          </p:cNvPicPr>
          <p:nvPr/>
        </p:nvPicPr>
        <p:blipFill>
          <a:blip r:embed="rId4"/>
          <a:stretch>
            <a:fillRect/>
          </a:stretch>
        </p:blipFill>
        <p:spPr>
          <a:xfrm>
            <a:off x="3263612" y="1333788"/>
            <a:ext cx="8407973" cy="4862590"/>
          </a:xfrm>
          <a:prstGeom prst="rect">
            <a:avLst/>
          </a:prstGeom>
        </p:spPr>
      </p:pic>
      <p:sp>
        <p:nvSpPr>
          <p:cNvPr id="7" name="ZoneTexte 6">
            <a:extLst>
              <a:ext uri="{FF2B5EF4-FFF2-40B4-BE49-F238E27FC236}">
                <a16:creationId xmlns:a16="http://schemas.microsoft.com/office/drawing/2014/main" id="{03FA2C8C-65B9-A0C0-A0A7-E8DB7CE2DAC1}"/>
              </a:ext>
            </a:extLst>
          </p:cNvPr>
          <p:cNvSpPr txBox="1"/>
          <p:nvPr/>
        </p:nvSpPr>
        <p:spPr>
          <a:xfrm>
            <a:off x="3250361" y="887896"/>
            <a:ext cx="6341166" cy="369332"/>
          </a:xfrm>
          <a:prstGeom prst="rect">
            <a:avLst/>
          </a:prstGeom>
          <a:noFill/>
        </p:spPr>
        <p:txBody>
          <a:bodyPr wrap="square" rtlCol="0">
            <a:spAutoFit/>
          </a:bodyPr>
          <a:lstStyle/>
          <a:p>
            <a:r>
              <a:rPr lang="fr-FR" dirty="0"/>
              <a:t>Avec </a:t>
            </a:r>
            <a:r>
              <a:rPr lang="fr-FR" dirty="0" err="1"/>
              <a:t>ESBuild</a:t>
            </a:r>
            <a:r>
              <a:rPr lang="fr-FR" dirty="0"/>
              <a:t> (Théorie)</a:t>
            </a:r>
          </a:p>
        </p:txBody>
      </p:sp>
    </p:spTree>
    <p:extLst>
      <p:ext uri="{BB962C8B-B14F-4D97-AF65-F5344CB8AC3E}">
        <p14:creationId xmlns:p14="http://schemas.microsoft.com/office/powerpoint/2010/main" val="2362202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285C6-DABD-1477-F466-F95CECEB05CB}"/>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9595AAD1-373C-5F2B-9C7F-E61B3C2D6234}"/>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9334709C-024C-EB41-18A1-F8F3D2322CE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D6221A7-8096-2181-0787-90E5098AB4A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F8CD77AF-EFD5-9B5E-58A9-C84BA04223D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81209F9B-7AE2-9054-3BAE-365702549539}"/>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5C7E25E7-F7D1-2C39-F5F5-B481EBEF6D71}"/>
              </a:ext>
            </a:extLst>
          </p:cNvPr>
          <p:cNvSpPr txBox="1"/>
          <p:nvPr/>
        </p:nvSpPr>
        <p:spPr>
          <a:xfrm>
            <a:off x="277548" y="200834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 name="ZoneTexte 1">
            <a:extLst>
              <a:ext uri="{FF2B5EF4-FFF2-40B4-BE49-F238E27FC236}">
                <a16:creationId xmlns:a16="http://schemas.microsoft.com/office/drawing/2014/main" id="{0C604DC3-BF64-16C2-948B-81C17224D0F1}"/>
              </a:ext>
            </a:extLst>
          </p:cNvPr>
          <p:cNvSpPr txBox="1"/>
          <p:nvPr/>
        </p:nvSpPr>
        <p:spPr>
          <a:xfrm>
            <a:off x="277548" y="1482883"/>
            <a:ext cx="1716832" cy="400110"/>
          </a:xfrm>
          <a:prstGeom prst="rect">
            <a:avLst/>
          </a:prstGeom>
          <a:noFill/>
        </p:spPr>
        <p:txBody>
          <a:bodyPr wrap="square" rtlCol="0">
            <a:spAutoFit/>
          </a:bodyPr>
          <a:lstStyle/>
          <a:p>
            <a:r>
              <a:rPr lang="fr-FR" sz="2000" dirty="0">
                <a:solidFill>
                  <a:schemeClr val="bg1"/>
                </a:solidFill>
              </a:rPr>
              <a:t>SSR</a:t>
            </a:r>
          </a:p>
        </p:txBody>
      </p:sp>
      <p:pic>
        <p:nvPicPr>
          <p:cNvPr id="6" name="Image 5">
            <a:extLst>
              <a:ext uri="{FF2B5EF4-FFF2-40B4-BE49-F238E27FC236}">
                <a16:creationId xmlns:a16="http://schemas.microsoft.com/office/drawing/2014/main" id="{6DC8BED6-0B79-621A-5CD1-F65BD23D0AA2}"/>
              </a:ext>
            </a:extLst>
          </p:cNvPr>
          <p:cNvPicPr>
            <a:picLocks noChangeAspect="1"/>
          </p:cNvPicPr>
          <p:nvPr/>
        </p:nvPicPr>
        <p:blipFill>
          <a:blip r:embed="rId4"/>
          <a:stretch>
            <a:fillRect/>
          </a:stretch>
        </p:blipFill>
        <p:spPr>
          <a:xfrm>
            <a:off x="3458466" y="1195664"/>
            <a:ext cx="7772400" cy="415319"/>
          </a:xfrm>
          <a:prstGeom prst="rect">
            <a:avLst/>
          </a:prstGeom>
        </p:spPr>
      </p:pic>
      <p:pic>
        <p:nvPicPr>
          <p:cNvPr id="8" name="Image 7">
            <a:extLst>
              <a:ext uri="{FF2B5EF4-FFF2-40B4-BE49-F238E27FC236}">
                <a16:creationId xmlns:a16="http://schemas.microsoft.com/office/drawing/2014/main" id="{B71BBED1-EEE7-B60E-CCBD-6B65FA3FCFEB}"/>
              </a:ext>
            </a:extLst>
          </p:cNvPr>
          <p:cNvPicPr>
            <a:picLocks noChangeAspect="1"/>
          </p:cNvPicPr>
          <p:nvPr/>
        </p:nvPicPr>
        <p:blipFill>
          <a:blip r:embed="rId5"/>
          <a:stretch>
            <a:fillRect/>
          </a:stretch>
        </p:blipFill>
        <p:spPr>
          <a:xfrm>
            <a:off x="3458466" y="1628596"/>
            <a:ext cx="7772400" cy="404688"/>
          </a:xfrm>
          <a:prstGeom prst="rect">
            <a:avLst/>
          </a:prstGeom>
        </p:spPr>
      </p:pic>
      <p:pic>
        <p:nvPicPr>
          <p:cNvPr id="12" name="Image 11" descr="Une image contenant texte, reçu, blanc, algèbre&#10;&#10;Description générée automatiquement">
            <a:extLst>
              <a:ext uri="{FF2B5EF4-FFF2-40B4-BE49-F238E27FC236}">
                <a16:creationId xmlns:a16="http://schemas.microsoft.com/office/drawing/2014/main" id="{8F08CD26-380A-C7F5-D7EB-DFE796B5F27B}"/>
              </a:ext>
            </a:extLst>
          </p:cNvPr>
          <p:cNvPicPr>
            <a:picLocks noChangeAspect="1"/>
          </p:cNvPicPr>
          <p:nvPr/>
        </p:nvPicPr>
        <p:blipFill>
          <a:blip r:embed="rId6"/>
          <a:stretch>
            <a:fillRect/>
          </a:stretch>
        </p:blipFill>
        <p:spPr>
          <a:xfrm>
            <a:off x="3458466" y="2351099"/>
            <a:ext cx="7772400" cy="1500332"/>
          </a:xfrm>
          <a:prstGeom prst="rect">
            <a:avLst/>
          </a:prstGeom>
        </p:spPr>
      </p:pic>
      <p:pic>
        <p:nvPicPr>
          <p:cNvPr id="14" name="Image 13" descr="Une image contenant texte, Police, capture d’écran, ligne&#10;&#10;Description générée automatiquement">
            <a:extLst>
              <a:ext uri="{FF2B5EF4-FFF2-40B4-BE49-F238E27FC236}">
                <a16:creationId xmlns:a16="http://schemas.microsoft.com/office/drawing/2014/main" id="{2A588921-8DDA-894F-B5C0-5C4C05DB5D03}"/>
              </a:ext>
            </a:extLst>
          </p:cNvPr>
          <p:cNvPicPr>
            <a:picLocks noChangeAspect="1"/>
          </p:cNvPicPr>
          <p:nvPr/>
        </p:nvPicPr>
        <p:blipFill>
          <a:blip r:embed="rId7"/>
          <a:stretch>
            <a:fillRect/>
          </a:stretch>
        </p:blipFill>
        <p:spPr>
          <a:xfrm>
            <a:off x="3458466" y="4205142"/>
            <a:ext cx="7772400" cy="1745800"/>
          </a:xfrm>
          <a:prstGeom prst="rect">
            <a:avLst/>
          </a:prstGeom>
        </p:spPr>
      </p:pic>
    </p:spTree>
    <p:extLst>
      <p:ext uri="{BB962C8B-B14F-4D97-AF65-F5344CB8AC3E}">
        <p14:creationId xmlns:p14="http://schemas.microsoft.com/office/powerpoint/2010/main" val="421017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78D0D-2BD2-B55F-2119-4A37E8D0CA5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13642561-F37B-1BC4-0E8E-C9DD6F123FB8}"/>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7F0C488-3F0C-23B9-D4D8-2DC8D7AC23F7}"/>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6F58122-12BE-2C03-4303-AFD41D201A49}"/>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21272E3-DE17-E93D-376A-ED5486A9147B}"/>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BE3BAB55-2185-441F-F8FC-47B34F291C9B}"/>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7CD2B6C5-E2B7-F82D-B859-070741571CF4}"/>
              </a:ext>
            </a:extLst>
          </p:cNvPr>
          <p:cNvSpPr txBox="1"/>
          <p:nvPr/>
        </p:nvSpPr>
        <p:spPr>
          <a:xfrm>
            <a:off x="282573" y="1487676"/>
            <a:ext cx="1716832" cy="400110"/>
          </a:xfrm>
          <a:prstGeom prst="rect">
            <a:avLst/>
          </a:prstGeom>
          <a:noFill/>
        </p:spPr>
        <p:txBody>
          <a:bodyPr wrap="square" rtlCol="0">
            <a:spAutoFit/>
          </a:bodyPr>
          <a:lstStyle/>
          <a:p>
            <a:r>
              <a:rPr lang="fr-FR" sz="2000" dirty="0" err="1">
                <a:solidFill>
                  <a:schemeClr val="bg1"/>
                </a:solidFill>
              </a:rPr>
              <a:t>Inject</a:t>
            </a:r>
            <a:endParaRPr lang="fr-FR" sz="2000" dirty="0">
              <a:solidFill>
                <a:schemeClr val="bg1"/>
              </a:solidFill>
            </a:endParaRPr>
          </a:p>
        </p:txBody>
      </p:sp>
      <p:pic>
        <p:nvPicPr>
          <p:cNvPr id="4" name="Image 3" descr="Une image contenant texte, Police, capture d’écran, ligne&#10;&#10;Description générée automatiquement">
            <a:extLst>
              <a:ext uri="{FF2B5EF4-FFF2-40B4-BE49-F238E27FC236}">
                <a16:creationId xmlns:a16="http://schemas.microsoft.com/office/drawing/2014/main" id="{2B12B226-103B-3C5A-A150-1BD4075EA02C}"/>
              </a:ext>
            </a:extLst>
          </p:cNvPr>
          <p:cNvPicPr>
            <a:picLocks noChangeAspect="1"/>
          </p:cNvPicPr>
          <p:nvPr/>
        </p:nvPicPr>
        <p:blipFill>
          <a:blip r:embed="rId4"/>
          <a:stretch>
            <a:fillRect/>
          </a:stretch>
        </p:blipFill>
        <p:spPr>
          <a:xfrm>
            <a:off x="4893255" y="3934403"/>
            <a:ext cx="4902200" cy="1104900"/>
          </a:xfrm>
          <a:prstGeom prst="rect">
            <a:avLst/>
          </a:prstGeom>
        </p:spPr>
      </p:pic>
      <p:pic>
        <p:nvPicPr>
          <p:cNvPr id="6" name="Image 5" descr="Une image contenant texte, Police, capture d’écran, ligne&#10;&#10;Description générée automatiquement">
            <a:extLst>
              <a:ext uri="{FF2B5EF4-FFF2-40B4-BE49-F238E27FC236}">
                <a16:creationId xmlns:a16="http://schemas.microsoft.com/office/drawing/2014/main" id="{A05A3A32-2E52-866C-C927-A7DDDDA19523}"/>
              </a:ext>
            </a:extLst>
          </p:cNvPr>
          <p:cNvPicPr>
            <a:picLocks noChangeAspect="1"/>
          </p:cNvPicPr>
          <p:nvPr/>
        </p:nvPicPr>
        <p:blipFill>
          <a:blip r:embed="rId5"/>
          <a:stretch>
            <a:fillRect/>
          </a:stretch>
        </p:blipFill>
        <p:spPr>
          <a:xfrm>
            <a:off x="4747205" y="2137201"/>
            <a:ext cx="5194300" cy="1143000"/>
          </a:xfrm>
          <a:prstGeom prst="rect">
            <a:avLst/>
          </a:prstGeom>
        </p:spPr>
      </p:pic>
    </p:spTree>
    <p:extLst>
      <p:ext uri="{BB962C8B-B14F-4D97-AF65-F5344CB8AC3E}">
        <p14:creationId xmlns:p14="http://schemas.microsoft.com/office/powerpoint/2010/main" val="3470553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37032-D4E8-6CD7-3620-D42DAD244C0E}"/>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B258515-8DAF-2F0D-5555-A80A9D65C281}"/>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4D85DFFA-F363-F575-2304-21177227222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4A4CD24-6702-6587-2A32-AD7ADD3DC32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0DDA0B2C-992F-C3AB-04DB-4A1E43518B78}"/>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611EB613-7A03-765A-249C-56777CA0B3CE}"/>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5" name="Image 4" descr="Une image contenant capture d’écran&#10;&#10;Description générée automatiquement">
            <a:extLst>
              <a:ext uri="{FF2B5EF4-FFF2-40B4-BE49-F238E27FC236}">
                <a16:creationId xmlns:a16="http://schemas.microsoft.com/office/drawing/2014/main" id="{146EFA30-12ED-CB70-722A-3676047D0C25}"/>
              </a:ext>
            </a:extLst>
          </p:cNvPr>
          <p:cNvPicPr>
            <a:picLocks noChangeAspect="1"/>
          </p:cNvPicPr>
          <p:nvPr/>
        </p:nvPicPr>
        <p:blipFill>
          <a:blip r:embed="rId4"/>
          <a:stretch>
            <a:fillRect/>
          </a:stretch>
        </p:blipFill>
        <p:spPr>
          <a:xfrm>
            <a:off x="3315694" y="1289358"/>
            <a:ext cx="7772400" cy="3685710"/>
          </a:xfrm>
          <a:prstGeom prst="rect">
            <a:avLst/>
          </a:prstGeom>
        </p:spPr>
      </p:pic>
      <p:sp>
        <p:nvSpPr>
          <p:cNvPr id="2" name="ZoneTexte 1">
            <a:extLst>
              <a:ext uri="{FF2B5EF4-FFF2-40B4-BE49-F238E27FC236}">
                <a16:creationId xmlns:a16="http://schemas.microsoft.com/office/drawing/2014/main" id="{835EDDD8-5712-2985-8274-0D6908C43A02}"/>
              </a:ext>
            </a:extLst>
          </p:cNvPr>
          <p:cNvSpPr txBox="1"/>
          <p:nvPr/>
        </p:nvSpPr>
        <p:spPr>
          <a:xfrm>
            <a:off x="4110824" y="800580"/>
            <a:ext cx="3239911" cy="369332"/>
          </a:xfrm>
          <a:prstGeom prst="rect">
            <a:avLst/>
          </a:prstGeom>
          <a:noFill/>
        </p:spPr>
        <p:txBody>
          <a:bodyPr wrap="square" rtlCol="0">
            <a:spAutoFit/>
          </a:bodyPr>
          <a:lstStyle/>
          <a:p>
            <a:r>
              <a:rPr lang="fr-FR" dirty="0">
                <a:hlinkClick r:id="rId5"/>
              </a:rPr>
              <a:t>https://bit.ly/atelier-angular-17</a:t>
            </a:r>
            <a:endParaRPr lang="fr-FR" dirty="0"/>
          </a:p>
        </p:txBody>
      </p:sp>
    </p:spTree>
    <p:extLst>
      <p:ext uri="{BB962C8B-B14F-4D97-AF65-F5344CB8AC3E}">
        <p14:creationId xmlns:p14="http://schemas.microsoft.com/office/powerpoint/2010/main" val="1597963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E13F-6B7D-858F-023A-0C8E6A5A092F}"/>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DD66F86A-4A0A-52C6-28C5-91C620D2C1EE}"/>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A7E8F8D5-8F04-9678-90EB-B9367161BF5F}"/>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7B4DE39-A229-55AB-6AF1-A6696857D26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DD98F052-D33A-2664-B04F-D57633F16910}"/>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769D5F88-ACC9-44C5-8C77-DDEDDA02630C}"/>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4" name="Image 3" descr="Une image contenant texte, nombre, ligne, Police&#10;&#10;Description générée automatiquement">
            <a:extLst>
              <a:ext uri="{FF2B5EF4-FFF2-40B4-BE49-F238E27FC236}">
                <a16:creationId xmlns:a16="http://schemas.microsoft.com/office/drawing/2014/main" id="{1F41C116-84D1-3B52-7159-46D2577E9CBF}"/>
              </a:ext>
            </a:extLst>
          </p:cNvPr>
          <p:cNvPicPr>
            <a:picLocks noChangeAspect="1"/>
          </p:cNvPicPr>
          <p:nvPr/>
        </p:nvPicPr>
        <p:blipFill>
          <a:blip r:embed="rId4"/>
          <a:stretch>
            <a:fillRect/>
          </a:stretch>
        </p:blipFill>
        <p:spPr>
          <a:xfrm>
            <a:off x="2678414" y="1289359"/>
            <a:ext cx="5349003" cy="1684430"/>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C7643D27-CB74-886C-084B-BC87E748826D}"/>
              </a:ext>
            </a:extLst>
          </p:cNvPr>
          <p:cNvPicPr>
            <a:picLocks noChangeAspect="1"/>
          </p:cNvPicPr>
          <p:nvPr/>
        </p:nvPicPr>
        <p:blipFill>
          <a:blip r:embed="rId5"/>
          <a:stretch>
            <a:fillRect/>
          </a:stretch>
        </p:blipFill>
        <p:spPr>
          <a:xfrm>
            <a:off x="8982477" y="1289358"/>
            <a:ext cx="2847275" cy="3256059"/>
          </a:xfrm>
          <a:prstGeom prst="rect">
            <a:avLst/>
          </a:prstGeom>
        </p:spPr>
      </p:pic>
      <p:pic>
        <p:nvPicPr>
          <p:cNvPr id="10" name="Image 9" descr="Une image contenant texte, capture d’écran, logiciel&#10;&#10;Description générée automatiquement">
            <a:extLst>
              <a:ext uri="{FF2B5EF4-FFF2-40B4-BE49-F238E27FC236}">
                <a16:creationId xmlns:a16="http://schemas.microsoft.com/office/drawing/2014/main" id="{C94C7194-FB70-1AB9-D124-ED29F96AE4A3}"/>
              </a:ext>
            </a:extLst>
          </p:cNvPr>
          <p:cNvPicPr>
            <a:picLocks noChangeAspect="1"/>
          </p:cNvPicPr>
          <p:nvPr/>
        </p:nvPicPr>
        <p:blipFill>
          <a:blip r:embed="rId6"/>
          <a:stretch>
            <a:fillRect/>
          </a:stretch>
        </p:blipFill>
        <p:spPr>
          <a:xfrm>
            <a:off x="2678414" y="2846566"/>
            <a:ext cx="3632272" cy="2783401"/>
          </a:xfrm>
          <a:prstGeom prst="rect">
            <a:avLst/>
          </a:prstGeom>
        </p:spPr>
      </p:pic>
      <p:pic>
        <p:nvPicPr>
          <p:cNvPr id="12" name="Image 11" descr="Une image contenant texte, Police, capture d’écran&#10;&#10;Description générée automatiquement">
            <a:extLst>
              <a:ext uri="{FF2B5EF4-FFF2-40B4-BE49-F238E27FC236}">
                <a16:creationId xmlns:a16="http://schemas.microsoft.com/office/drawing/2014/main" id="{0A6FDFA4-E139-70AF-C3F4-0E89F1B74A34}"/>
              </a:ext>
            </a:extLst>
          </p:cNvPr>
          <p:cNvPicPr>
            <a:picLocks noChangeAspect="1"/>
          </p:cNvPicPr>
          <p:nvPr/>
        </p:nvPicPr>
        <p:blipFill>
          <a:blip r:embed="rId7"/>
          <a:stretch>
            <a:fillRect/>
          </a:stretch>
        </p:blipFill>
        <p:spPr>
          <a:xfrm>
            <a:off x="6830170" y="4956485"/>
            <a:ext cx="4857419" cy="1541469"/>
          </a:xfrm>
          <a:prstGeom prst="rect">
            <a:avLst/>
          </a:prstGeom>
        </p:spPr>
      </p:pic>
      <p:sp>
        <p:nvSpPr>
          <p:cNvPr id="2" name="ZoneTexte 1">
            <a:extLst>
              <a:ext uri="{FF2B5EF4-FFF2-40B4-BE49-F238E27FC236}">
                <a16:creationId xmlns:a16="http://schemas.microsoft.com/office/drawing/2014/main" id="{DD8FC1FD-0857-A5C2-9FFC-443D3233948F}"/>
              </a:ext>
            </a:extLst>
          </p:cNvPr>
          <p:cNvSpPr txBox="1"/>
          <p:nvPr/>
        </p:nvSpPr>
        <p:spPr>
          <a:xfrm>
            <a:off x="4110824" y="800580"/>
            <a:ext cx="3239911" cy="369332"/>
          </a:xfrm>
          <a:prstGeom prst="rect">
            <a:avLst/>
          </a:prstGeom>
          <a:noFill/>
        </p:spPr>
        <p:txBody>
          <a:bodyPr wrap="square" rtlCol="0">
            <a:spAutoFit/>
          </a:bodyPr>
          <a:lstStyle/>
          <a:p>
            <a:r>
              <a:rPr lang="fr-FR" dirty="0">
                <a:hlinkClick r:id="rId8"/>
              </a:rPr>
              <a:t>https://bit.ly/atelier-angular-17</a:t>
            </a:r>
            <a:endParaRPr lang="fr-FR" dirty="0"/>
          </a:p>
        </p:txBody>
      </p:sp>
    </p:spTree>
    <p:extLst>
      <p:ext uri="{BB962C8B-B14F-4D97-AF65-F5344CB8AC3E}">
        <p14:creationId xmlns:p14="http://schemas.microsoft.com/office/powerpoint/2010/main" val="1946024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941F756-C388-9090-568F-A852EAE373DE}"/>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290B0BA-0AA1-181B-C98D-BBE6160126B3}"/>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19</a:t>
            </a:r>
          </a:p>
        </p:txBody>
      </p:sp>
      <p:sp>
        <p:nvSpPr>
          <p:cNvPr id="53" name="Forme libre 52">
            <a:extLst>
              <a:ext uri="{FF2B5EF4-FFF2-40B4-BE49-F238E27FC236}">
                <a16:creationId xmlns:a16="http://schemas.microsoft.com/office/drawing/2014/main" id="{C978450F-91E7-5EBA-E7AA-6F38FAAA245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0BC47051-012D-F172-CD5E-62A5B337830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91101742-5D9A-BE4E-DE77-7C639DB6CD0B}"/>
              </a:ext>
            </a:extLst>
          </p:cNvPr>
          <p:cNvSpPr txBox="1"/>
          <p:nvPr/>
        </p:nvSpPr>
        <p:spPr>
          <a:xfrm>
            <a:off x="282573" y="1487676"/>
            <a:ext cx="1868956" cy="400110"/>
          </a:xfrm>
          <a:prstGeom prst="rect">
            <a:avLst/>
          </a:prstGeom>
          <a:noFill/>
        </p:spPr>
        <p:txBody>
          <a:bodyPr wrap="square" rtlCol="0">
            <a:spAutoFit/>
          </a:bodyPr>
          <a:lstStyle/>
          <a:p>
            <a:r>
              <a:rPr lang="fr-FR" sz="2000" dirty="0">
                <a:solidFill>
                  <a:schemeClr val="bg1"/>
                </a:solidFill>
              </a:rPr>
              <a:t>Allons plus loin</a:t>
            </a:r>
          </a:p>
        </p:txBody>
      </p:sp>
      <p:sp>
        <p:nvSpPr>
          <p:cNvPr id="49" name="Forme libre 48">
            <a:extLst>
              <a:ext uri="{FF2B5EF4-FFF2-40B4-BE49-F238E27FC236}">
                <a16:creationId xmlns:a16="http://schemas.microsoft.com/office/drawing/2014/main" id="{97D7B32C-E383-5AD0-4169-A76189D23EC9}"/>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6" name="Picture 5" descr="A screenshot of a computer code&#10;&#10;Description automatically generated">
            <a:extLst>
              <a:ext uri="{FF2B5EF4-FFF2-40B4-BE49-F238E27FC236}">
                <a16:creationId xmlns:a16="http://schemas.microsoft.com/office/drawing/2014/main" id="{D3F741C3-2ED0-A27E-E2A9-F35B81A21369}"/>
              </a:ext>
            </a:extLst>
          </p:cNvPr>
          <p:cNvPicPr>
            <a:picLocks noChangeAspect="1"/>
          </p:cNvPicPr>
          <p:nvPr/>
        </p:nvPicPr>
        <p:blipFill>
          <a:blip r:embed="rId4"/>
          <a:stretch>
            <a:fillRect/>
          </a:stretch>
        </p:blipFill>
        <p:spPr>
          <a:xfrm>
            <a:off x="3402927" y="1214596"/>
            <a:ext cx="7772400" cy="1599866"/>
          </a:xfrm>
          <a:prstGeom prst="rect">
            <a:avLst/>
          </a:prstGeom>
        </p:spPr>
      </p:pic>
      <p:pic>
        <p:nvPicPr>
          <p:cNvPr id="9" name="Picture 8" descr="A close-up of a computer code&#10;&#10;Description automatically generated">
            <a:extLst>
              <a:ext uri="{FF2B5EF4-FFF2-40B4-BE49-F238E27FC236}">
                <a16:creationId xmlns:a16="http://schemas.microsoft.com/office/drawing/2014/main" id="{084121C2-2559-C329-1969-8EEFB6307FAE}"/>
              </a:ext>
            </a:extLst>
          </p:cNvPr>
          <p:cNvPicPr>
            <a:picLocks noChangeAspect="1"/>
          </p:cNvPicPr>
          <p:nvPr/>
        </p:nvPicPr>
        <p:blipFill>
          <a:blip r:embed="rId5"/>
          <a:stretch>
            <a:fillRect/>
          </a:stretch>
        </p:blipFill>
        <p:spPr>
          <a:xfrm>
            <a:off x="5473027" y="2965450"/>
            <a:ext cx="3632200" cy="1435100"/>
          </a:xfrm>
          <a:prstGeom prst="rect">
            <a:avLst/>
          </a:prstGeom>
        </p:spPr>
      </p:pic>
      <p:pic>
        <p:nvPicPr>
          <p:cNvPr id="13" name="Picture 12" descr="A computer screen shot of text&#10;&#10;Description automatically generated">
            <a:extLst>
              <a:ext uri="{FF2B5EF4-FFF2-40B4-BE49-F238E27FC236}">
                <a16:creationId xmlns:a16="http://schemas.microsoft.com/office/drawing/2014/main" id="{2EE09BE5-E432-77BF-689F-E6355077D759}"/>
              </a:ext>
            </a:extLst>
          </p:cNvPr>
          <p:cNvPicPr>
            <a:picLocks noChangeAspect="1"/>
          </p:cNvPicPr>
          <p:nvPr/>
        </p:nvPicPr>
        <p:blipFill>
          <a:blip r:embed="rId6"/>
          <a:stretch>
            <a:fillRect/>
          </a:stretch>
        </p:blipFill>
        <p:spPr>
          <a:xfrm>
            <a:off x="4488777" y="4558518"/>
            <a:ext cx="5600700" cy="1625600"/>
          </a:xfrm>
          <a:prstGeom prst="rect">
            <a:avLst/>
          </a:prstGeom>
        </p:spPr>
      </p:pic>
    </p:spTree>
    <p:extLst>
      <p:ext uri="{BB962C8B-B14F-4D97-AF65-F5344CB8AC3E}">
        <p14:creationId xmlns:p14="http://schemas.microsoft.com/office/powerpoint/2010/main" val="30467590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3A57E-517C-AD93-8F61-C1A3D9A47884}"/>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6A996943-92DD-B45E-B031-3F057C895D00}"/>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19</a:t>
            </a:r>
          </a:p>
        </p:txBody>
      </p:sp>
      <p:sp>
        <p:nvSpPr>
          <p:cNvPr id="53" name="Forme libre 52">
            <a:extLst>
              <a:ext uri="{FF2B5EF4-FFF2-40B4-BE49-F238E27FC236}">
                <a16:creationId xmlns:a16="http://schemas.microsoft.com/office/drawing/2014/main" id="{6CD23771-8F6A-78B6-B43E-1D0E88523E6F}"/>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1FF010D-E676-C799-3AA5-4D9310B9762A}"/>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8F0F3400-2945-42FC-637C-9FD31D721D81}"/>
              </a:ext>
            </a:extLst>
          </p:cNvPr>
          <p:cNvSpPr txBox="1"/>
          <p:nvPr/>
        </p:nvSpPr>
        <p:spPr>
          <a:xfrm>
            <a:off x="282573" y="1487676"/>
            <a:ext cx="1868956" cy="400110"/>
          </a:xfrm>
          <a:prstGeom prst="rect">
            <a:avLst/>
          </a:prstGeom>
          <a:noFill/>
        </p:spPr>
        <p:txBody>
          <a:bodyPr wrap="square" rtlCol="0">
            <a:spAutoFit/>
          </a:bodyPr>
          <a:lstStyle/>
          <a:p>
            <a:r>
              <a:rPr lang="fr-FR" sz="2000" dirty="0">
                <a:solidFill>
                  <a:schemeClr val="bg1"/>
                </a:solidFill>
              </a:rPr>
              <a:t>Allons plus loin</a:t>
            </a:r>
          </a:p>
        </p:txBody>
      </p:sp>
      <p:sp>
        <p:nvSpPr>
          <p:cNvPr id="49" name="Forme libre 48">
            <a:extLst>
              <a:ext uri="{FF2B5EF4-FFF2-40B4-BE49-F238E27FC236}">
                <a16:creationId xmlns:a16="http://schemas.microsoft.com/office/drawing/2014/main" id="{0FB26BD8-2C5A-79A7-FF35-8CEF7705EFA0}"/>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4" name="Picture 3">
            <a:extLst>
              <a:ext uri="{FF2B5EF4-FFF2-40B4-BE49-F238E27FC236}">
                <a16:creationId xmlns:a16="http://schemas.microsoft.com/office/drawing/2014/main" id="{C4A151E5-71BD-BE9E-F84B-37857A2C09ED}"/>
              </a:ext>
            </a:extLst>
          </p:cNvPr>
          <p:cNvPicPr>
            <a:picLocks noChangeAspect="1"/>
          </p:cNvPicPr>
          <p:nvPr/>
        </p:nvPicPr>
        <p:blipFill>
          <a:blip r:embed="rId4"/>
          <a:stretch>
            <a:fillRect/>
          </a:stretch>
        </p:blipFill>
        <p:spPr>
          <a:xfrm>
            <a:off x="5564101" y="3259459"/>
            <a:ext cx="3708400" cy="53340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8F24E93B-A0E5-82C8-1C26-2307F64F8560}"/>
              </a:ext>
            </a:extLst>
          </p:cNvPr>
          <p:cNvPicPr>
            <a:picLocks noChangeAspect="1"/>
          </p:cNvPicPr>
          <p:nvPr/>
        </p:nvPicPr>
        <p:blipFill>
          <a:blip r:embed="rId5"/>
          <a:stretch>
            <a:fillRect/>
          </a:stretch>
        </p:blipFill>
        <p:spPr>
          <a:xfrm>
            <a:off x="4752870" y="4414188"/>
            <a:ext cx="5524500" cy="977900"/>
          </a:xfrm>
          <a:prstGeom prst="rect">
            <a:avLst/>
          </a:prstGeom>
        </p:spPr>
      </p:pic>
      <p:pic>
        <p:nvPicPr>
          <p:cNvPr id="10" name="Picture 9">
            <a:extLst>
              <a:ext uri="{FF2B5EF4-FFF2-40B4-BE49-F238E27FC236}">
                <a16:creationId xmlns:a16="http://schemas.microsoft.com/office/drawing/2014/main" id="{68D8C3E6-C028-7EC9-27DB-D105657C4005}"/>
              </a:ext>
            </a:extLst>
          </p:cNvPr>
          <p:cNvPicPr>
            <a:picLocks noChangeAspect="1"/>
          </p:cNvPicPr>
          <p:nvPr/>
        </p:nvPicPr>
        <p:blipFill>
          <a:blip r:embed="rId6"/>
          <a:stretch>
            <a:fillRect/>
          </a:stretch>
        </p:blipFill>
        <p:spPr>
          <a:xfrm>
            <a:off x="5635520" y="2115861"/>
            <a:ext cx="3759200" cy="431800"/>
          </a:xfrm>
          <a:prstGeom prst="rect">
            <a:avLst/>
          </a:prstGeom>
        </p:spPr>
      </p:pic>
    </p:spTree>
    <p:extLst>
      <p:ext uri="{BB962C8B-B14F-4D97-AF65-F5344CB8AC3E}">
        <p14:creationId xmlns:p14="http://schemas.microsoft.com/office/powerpoint/2010/main" val="886674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FFE71-9B98-9B1F-4B52-78C62C0453F2}"/>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9F1E427B-0882-9B77-624C-BE9021BFE934}"/>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1A940947-5AD3-B5FF-4609-0AACFBF39AEE}"/>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Conclusion</a:t>
            </a:r>
          </a:p>
        </p:txBody>
      </p:sp>
      <p:pic>
        <p:nvPicPr>
          <p:cNvPr id="6" name="Image 5">
            <a:extLst>
              <a:ext uri="{FF2B5EF4-FFF2-40B4-BE49-F238E27FC236}">
                <a16:creationId xmlns:a16="http://schemas.microsoft.com/office/drawing/2014/main" id="{7BA6CB53-9ECB-C913-117C-7B7301939BF7}"/>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32538189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D6E6C-E82E-5903-5BFA-47B455C7DCA3}"/>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D8B2147D-1787-A166-FC41-CBB71DFBC6DA}"/>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724392C2-A484-587A-8ABC-2345136F15D6}"/>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Merci !</a:t>
            </a:r>
          </a:p>
        </p:txBody>
      </p:sp>
      <p:pic>
        <p:nvPicPr>
          <p:cNvPr id="6" name="Image 5">
            <a:extLst>
              <a:ext uri="{FF2B5EF4-FFF2-40B4-BE49-F238E27FC236}">
                <a16:creationId xmlns:a16="http://schemas.microsoft.com/office/drawing/2014/main" id="{01ECC903-B862-A4B2-F8A4-5D8FC7605713}"/>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1437912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E441-08BF-286A-4B66-F5D59368E1ED}"/>
            </a:ext>
          </a:extLst>
        </p:cNvPr>
        <p:cNvGrpSpPr/>
        <p:nvPr/>
      </p:nvGrpSpPr>
      <p:grpSpPr>
        <a:xfrm>
          <a:off x="0" y="0"/>
          <a:ext cx="0" cy="0"/>
          <a:chOff x="0" y="0"/>
          <a:chExt cx="0" cy="0"/>
        </a:xfrm>
      </p:grpSpPr>
      <p:sp>
        <p:nvSpPr>
          <p:cNvPr id="13" name="ZoneTexte 12">
            <a:extLst>
              <a:ext uri="{FF2B5EF4-FFF2-40B4-BE49-F238E27FC236}">
                <a16:creationId xmlns:a16="http://schemas.microsoft.com/office/drawing/2014/main" id="{AA57B60F-8576-A786-482E-039877BAC99D}"/>
              </a:ext>
            </a:extLst>
          </p:cNvPr>
          <p:cNvSpPr txBox="1"/>
          <p:nvPr/>
        </p:nvSpPr>
        <p:spPr>
          <a:xfrm>
            <a:off x="5059221" y="1547893"/>
            <a:ext cx="2073558" cy="646331"/>
          </a:xfrm>
          <a:prstGeom prst="rect">
            <a:avLst/>
          </a:prstGeom>
          <a:noFill/>
        </p:spPr>
        <p:txBody>
          <a:bodyPr wrap="square" rtlCol="0">
            <a:spAutoFit/>
          </a:bodyPr>
          <a:lstStyle/>
          <a:p>
            <a:r>
              <a:rPr lang="fr-FR" sz="3600" dirty="0"/>
              <a:t>Sommaire</a:t>
            </a:r>
          </a:p>
        </p:txBody>
      </p:sp>
      <p:sp>
        <p:nvSpPr>
          <p:cNvPr id="6" name="Rectangle 5">
            <a:extLst>
              <a:ext uri="{FF2B5EF4-FFF2-40B4-BE49-F238E27FC236}">
                <a16:creationId xmlns:a16="http://schemas.microsoft.com/office/drawing/2014/main" id="{09312BE7-2466-DD53-CF2F-AE75A0E78F34}"/>
              </a:ext>
            </a:extLst>
          </p:cNvPr>
          <p:cNvSpPr/>
          <p:nvPr/>
        </p:nvSpPr>
        <p:spPr>
          <a:xfrm>
            <a:off x="0" y="0"/>
            <a:ext cx="12370982"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36716B1E-40D7-AFBE-8CF1-B185E34F5CC6}"/>
              </a:ext>
            </a:extLst>
          </p:cNvPr>
          <p:cNvSpPr txBox="1"/>
          <p:nvPr/>
        </p:nvSpPr>
        <p:spPr>
          <a:xfrm>
            <a:off x="6636562" y="2927805"/>
            <a:ext cx="5659151" cy="4154984"/>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 "Juliette </a:t>
            </a:r>
            <a:r>
              <a:rPr lang="fr-FR" sz="2400" b="0" dirty="0" err="1">
                <a:solidFill>
                  <a:srgbClr val="A5D6FF"/>
                </a:solidFill>
                <a:effectLst/>
                <a:latin typeface="JetBrains Mono"/>
              </a:rPr>
              <a:t>Parillot</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"Lead Dev"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"Orléans"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"julietteparillot45"</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/in/juliette-parillot-919471b8/"</a:t>
            </a:r>
            <a:endParaRPr lang="fr-FR" sz="2400" b="0" dirty="0">
              <a:solidFill>
                <a:srgbClr val="C9D1D9"/>
              </a:solidFill>
              <a:effectLst/>
              <a:latin typeface="JetBrains Mono"/>
            </a:endParaRPr>
          </a:p>
          <a:p>
            <a:r>
              <a:rPr lang="fr-FR" sz="2400" b="0" dirty="0">
                <a:solidFill>
                  <a:srgbClr val="C9D1D9"/>
                </a:solidFill>
                <a:effectLst/>
                <a:latin typeface="JetBrains Mono"/>
              </a:rPr>
              <a:t>}</a:t>
            </a:r>
          </a:p>
          <a:p>
            <a:endParaRPr lang="fr-FR" sz="2400" dirty="0"/>
          </a:p>
        </p:txBody>
      </p:sp>
      <p:pic>
        <p:nvPicPr>
          <p:cNvPr id="3" name="Image 2">
            <a:extLst>
              <a:ext uri="{FF2B5EF4-FFF2-40B4-BE49-F238E27FC236}">
                <a16:creationId xmlns:a16="http://schemas.microsoft.com/office/drawing/2014/main" id="{5CA335F5-0834-2455-108B-38AD1055CA05}"/>
              </a:ext>
            </a:extLst>
          </p:cNvPr>
          <p:cNvPicPr>
            <a:picLocks noChangeAspect="1"/>
          </p:cNvPicPr>
          <p:nvPr/>
        </p:nvPicPr>
        <p:blipFill rotWithShape="1">
          <a:blip r:embed="rId3"/>
          <a:srcRect r="72930"/>
          <a:stretch/>
        </p:blipFill>
        <p:spPr>
          <a:xfrm>
            <a:off x="10598721" y="49486"/>
            <a:ext cx="1593279" cy="1840277"/>
          </a:xfrm>
          <a:prstGeom prst="rect">
            <a:avLst/>
          </a:prstGeom>
        </p:spPr>
      </p:pic>
      <p:pic>
        <p:nvPicPr>
          <p:cNvPr id="2" name="Image 1" descr="Une image contenant personne, habits, Visage humain, meubles&#10;&#10;Description générée automatiquement">
            <a:extLst>
              <a:ext uri="{FF2B5EF4-FFF2-40B4-BE49-F238E27FC236}">
                <a16:creationId xmlns:a16="http://schemas.microsoft.com/office/drawing/2014/main" id="{03CA5674-61E4-9512-3C2A-14ABBB2D451F}"/>
              </a:ext>
            </a:extLst>
          </p:cNvPr>
          <p:cNvPicPr>
            <a:picLocks noChangeAspect="1"/>
          </p:cNvPicPr>
          <p:nvPr/>
        </p:nvPicPr>
        <p:blipFill>
          <a:blip r:embed="rId4"/>
          <a:stretch>
            <a:fillRect/>
          </a:stretch>
        </p:blipFill>
        <p:spPr>
          <a:xfrm>
            <a:off x="1837736" y="900619"/>
            <a:ext cx="1980908" cy="19782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ZoneTexte 6">
            <a:extLst>
              <a:ext uri="{FF2B5EF4-FFF2-40B4-BE49-F238E27FC236}">
                <a16:creationId xmlns:a16="http://schemas.microsoft.com/office/drawing/2014/main" id="{A909C87E-0C60-8EF1-E444-C3F4453A714C}"/>
              </a:ext>
            </a:extLst>
          </p:cNvPr>
          <p:cNvSpPr txBox="1"/>
          <p:nvPr/>
        </p:nvSpPr>
        <p:spPr>
          <a:xfrm>
            <a:off x="100939" y="3014132"/>
            <a:ext cx="5454501" cy="3785652"/>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"Yann-Thomas Le Moigne"</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 </a:t>
            </a:r>
            <a:r>
              <a:rPr lang="fr-FR" sz="2400" b="0" dirty="0">
                <a:solidFill>
                  <a:srgbClr val="A5D6FF"/>
                </a:solidFill>
                <a:effectLst/>
                <a:latin typeface="JetBrains Mono"/>
              </a:rPr>
              <a:t>"SDIS37",  "</a:t>
            </a:r>
            <a:r>
              <a:rPr lang="fr-FR" sz="2400" b="0" dirty="0" err="1">
                <a:solidFill>
                  <a:srgbClr val="A5D6FF"/>
                </a:solidFill>
                <a:effectLst/>
                <a:latin typeface="JetBrains Mono"/>
              </a:rPr>
              <a:t>Angular</a:t>
            </a:r>
            <a:r>
              <a:rPr lang="fr-FR" sz="2400" b="0" dirty="0">
                <a:solidFill>
                  <a:srgbClr val="A5D6FF"/>
                </a:solidFill>
                <a:effectLst/>
                <a:latin typeface="JetBrains Mono"/>
              </a:rPr>
              <a:t> Devs France" </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"Tech Lead"</a:t>
            </a:r>
            <a:r>
              <a:rPr lang="fr-FR" sz="2400" b="0" dirty="0">
                <a:solidFill>
                  <a:srgbClr val="C9D1D9"/>
                </a:solidFill>
                <a:effectLst/>
                <a:latin typeface="JetBrains Mono"/>
              </a:rPr>
              <a:t>, </a:t>
            </a:r>
            <a:r>
              <a:rPr lang="fr-FR" sz="2400" b="0" dirty="0">
                <a:solidFill>
                  <a:srgbClr val="A5D6FF"/>
                </a:solidFill>
                <a:effectLst/>
                <a:latin typeface="JetBrains Mono"/>
              </a:rPr>
              <a:t>"SPV"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"Tours"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t>
            </a:r>
            <a:r>
              <a:rPr lang="fr-FR" sz="2400" b="0" dirty="0" err="1">
                <a:solidFill>
                  <a:srgbClr val="A5D6FF"/>
                </a:solidFill>
                <a:effectLst/>
                <a:latin typeface="JetBrains Mono"/>
              </a:rPr>
              <a:t>yatho</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a:t>
            </a:r>
            <a:r>
              <a:rPr lang="fr-FR" sz="2400" b="0" dirty="0" err="1">
                <a:solidFill>
                  <a:srgbClr val="A5D6FF"/>
                </a:solidFill>
                <a:effectLst/>
                <a:latin typeface="JetBrains Mono"/>
              </a:rPr>
              <a:t>yatho</a:t>
            </a:r>
            <a:r>
              <a:rPr lang="fr-FR" sz="2400" b="0" dirty="0">
                <a:solidFill>
                  <a:srgbClr val="A5D6FF"/>
                </a:solidFill>
                <a:effectLst/>
                <a:latin typeface="JetBrains Mono"/>
              </a:rPr>
              <a:t>"</a:t>
            </a:r>
            <a:endParaRPr lang="fr-FR" sz="2400" b="0" dirty="0">
              <a:solidFill>
                <a:srgbClr val="C9D1D9"/>
              </a:solidFill>
              <a:effectLst/>
              <a:latin typeface="JetBrains Mono"/>
            </a:endParaRPr>
          </a:p>
          <a:p>
            <a:r>
              <a:rPr lang="fr-FR" sz="2400" b="0" dirty="0">
                <a:solidFill>
                  <a:srgbClr val="C9D1D9"/>
                </a:solidFill>
                <a:effectLst/>
                <a:latin typeface="JetBrains Mono"/>
              </a:rPr>
              <a:t>}</a:t>
            </a:r>
            <a:endParaRPr lang="fr-FR" sz="2400" dirty="0"/>
          </a:p>
        </p:txBody>
      </p:sp>
      <p:pic>
        <p:nvPicPr>
          <p:cNvPr id="4" name="Picture 2" descr="@yatho">
            <a:extLst>
              <a:ext uri="{FF2B5EF4-FFF2-40B4-BE49-F238E27FC236}">
                <a16:creationId xmlns:a16="http://schemas.microsoft.com/office/drawing/2014/main" id="{03F1487B-037A-D104-3B5E-2C879D76C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861" y="4902943"/>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63CFB8-13B1-09DE-1B97-8E576E297ACC}"/>
              </a:ext>
            </a:extLst>
          </p:cNvPr>
          <p:cNvSpPr txBox="1"/>
          <p:nvPr/>
        </p:nvSpPr>
        <p:spPr>
          <a:xfrm>
            <a:off x="4143454" y="1547894"/>
            <a:ext cx="3905092" cy="646331"/>
          </a:xfrm>
          <a:prstGeom prst="rect">
            <a:avLst/>
          </a:prstGeom>
          <a:noFill/>
        </p:spPr>
        <p:txBody>
          <a:bodyPr wrap="square" rtlCol="0">
            <a:spAutoFit/>
          </a:bodyPr>
          <a:lstStyle/>
          <a:p>
            <a:r>
              <a:rPr lang="fr-FR" sz="3600" dirty="0">
                <a:solidFill>
                  <a:schemeClr val="bg1"/>
                </a:solidFill>
              </a:rPr>
              <a:t>Qui sommes-nous ?</a:t>
            </a:r>
          </a:p>
        </p:txBody>
      </p:sp>
      <p:pic>
        <p:nvPicPr>
          <p:cNvPr id="9" name="Image 8">
            <a:extLst>
              <a:ext uri="{FF2B5EF4-FFF2-40B4-BE49-F238E27FC236}">
                <a16:creationId xmlns:a16="http://schemas.microsoft.com/office/drawing/2014/main" id="{C2B172A1-F66A-CCDD-9053-9F7DEAF5450F}"/>
              </a:ext>
            </a:extLst>
          </p:cNvPr>
          <p:cNvPicPr>
            <a:picLocks noChangeAspect="1"/>
          </p:cNvPicPr>
          <p:nvPr/>
        </p:nvPicPr>
        <p:blipFill>
          <a:blip r:embed="rId6"/>
          <a:stretch>
            <a:fillRect/>
          </a:stretch>
        </p:blipFill>
        <p:spPr>
          <a:xfrm>
            <a:off x="8475684" y="900619"/>
            <a:ext cx="1980908" cy="19809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Image 9">
            <a:extLst>
              <a:ext uri="{FF2B5EF4-FFF2-40B4-BE49-F238E27FC236}">
                <a16:creationId xmlns:a16="http://schemas.microsoft.com/office/drawing/2014/main" id="{7256CAE7-9B34-E1BB-EB7F-55DED7F7474B}"/>
              </a:ext>
            </a:extLst>
          </p:cNvPr>
          <p:cNvPicPr>
            <a:picLocks noChangeAspect="1"/>
          </p:cNvPicPr>
          <p:nvPr/>
        </p:nvPicPr>
        <p:blipFill>
          <a:blip r:embed="rId7"/>
          <a:stretch>
            <a:fillRect/>
          </a:stretch>
        </p:blipFill>
        <p:spPr>
          <a:xfrm>
            <a:off x="10946855" y="4598134"/>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426131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0238-96B1-DBB9-CA1F-0E4E8F04A6E2}"/>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BEC4F97A-8073-8284-CAD7-B8F42826E59C}"/>
              </a:ext>
            </a:extLst>
          </p:cNvPr>
          <p:cNvPicPr>
            <a:picLocks noChangeAspect="1"/>
          </p:cNvPicPr>
          <p:nvPr/>
        </p:nvPicPr>
        <p:blipFill rotWithShape="1">
          <a:blip r:embed="rId3"/>
          <a:srcRect r="72930"/>
          <a:stretch/>
        </p:blipFill>
        <p:spPr>
          <a:xfrm>
            <a:off x="7683499" y="1764438"/>
            <a:ext cx="6081221" cy="7023962"/>
          </a:xfrm>
          <a:prstGeom prst="rect">
            <a:avLst/>
          </a:prstGeom>
        </p:spPr>
      </p:pic>
      <p:sp>
        <p:nvSpPr>
          <p:cNvPr id="18" name="ZoneTexte 17">
            <a:extLst>
              <a:ext uri="{FF2B5EF4-FFF2-40B4-BE49-F238E27FC236}">
                <a16:creationId xmlns:a16="http://schemas.microsoft.com/office/drawing/2014/main" id="{FC5FF3EA-E48B-CA0E-66AB-68C3D12386EA}"/>
              </a:ext>
            </a:extLst>
          </p:cNvPr>
          <p:cNvSpPr txBox="1"/>
          <p:nvPr/>
        </p:nvSpPr>
        <p:spPr>
          <a:xfrm>
            <a:off x="9992130" y="179169"/>
            <a:ext cx="2073558" cy="646331"/>
          </a:xfrm>
          <a:prstGeom prst="rect">
            <a:avLst/>
          </a:prstGeom>
          <a:noFill/>
        </p:spPr>
        <p:txBody>
          <a:bodyPr wrap="square" rtlCol="0">
            <a:spAutoFit/>
          </a:bodyPr>
          <a:lstStyle/>
          <a:p>
            <a:r>
              <a:rPr lang="fr-FR" sz="3600" dirty="0"/>
              <a:t>Sommaire</a:t>
            </a:r>
          </a:p>
        </p:txBody>
      </p:sp>
      <p:sp>
        <p:nvSpPr>
          <p:cNvPr id="44" name="Forme libre 43">
            <a:extLst>
              <a:ext uri="{FF2B5EF4-FFF2-40B4-BE49-F238E27FC236}">
                <a16:creationId xmlns:a16="http://schemas.microsoft.com/office/drawing/2014/main" id="{40DB53B8-0B4E-3D76-91E5-070E4A5A23BC}"/>
              </a:ext>
            </a:extLst>
          </p:cNvPr>
          <p:cNvSpPr/>
          <p:nvPr/>
        </p:nvSpPr>
        <p:spPr>
          <a:xfrm>
            <a:off x="2376435" y="58420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074B249A-A2FD-8C9F-7159-64EE45D27F6C}"/>
              </a:ext>
            </a:extLst>
          </p:cNvPr>
          <p:cNvSpPr txBox="1"/>
          <p:nvPr/>
        </p:nvSpPr>
        <p:spPr>
          <a:xfrm>
            <a:off x="2808235" y="711200"/>
            <a:ext cx="4572000" cy="646331"/>
          </a:xfrm>
          <a:prstGeom prst="rect">
            <a:avLst/>
          </a:prstGeom>
          <a:noFill/>
        </p:spPr>
        <p:txBody>
          <a:bodyPr wrap="square" rtlCol="0">
            <a:spAutoFit/>
          </a:bodyPr>
          <a:lstStyle/>
          <a:p>
            <a:r>
              <a:rPr lang="fr-FR" dirty="0"/>
              <a:t>Quelques nouveautés d’</a:t>
            </a:r>
            <a:r>
              <a:rPr lang="fr-FR" dirty="0" err="1"/>
              <a:t>Angular</a:t>
            </a:r>
            <a:endParaRPr lang="fr-FR" dirty="0"/>
          </a:p>
          <a:p>
            <a:endParaRPr lang="fr-FR" dirty="0"/>
          </a:p>
        </p:txBody>
      </p:sp>
      <p:sp>
        <p:nvSpPr>
          <p:cNvPr id="53" name="Forme libre 52">
            <a:extLst>
              <a:ext uri="{FF2B5EF4-FFF2-40B4-BE49-F238E27FC236}">
                <a16:creationId xmlns:a16="http://schemas.microsoft.com/office/drawing/2014/main" id="{F6D21E42-AA14-DB00-A08D-839725766C3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a:ln>
            <a:noFill/>
          </a:ln>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8DD817D-C5EF-DD1E-051F-3756779BA104}"/>
              </a:ext>
            </a:extLst>
          </p:cNvPr>
          <p:cNvSpPr/>
          <p:nvPr/>
        </p:nvSpPr>
        <p:spPr>
          <a:xfrm>
            <a:off x="2376435" y="1650138"/>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9" name="ZoneTexte 38">
            <a:extLst>
              <a:ext uri="{FF2B5EF4-FFF2-40B4-BE49-F238E27FC236}">
                <a16:creationId xmlns:a16="http://schemas.microsoft.com/office/drawing/2014/main" id="{B830A25C-5A56-7AA1-E848-FFD8C9FC6FA4}"/>
              </a:ext>
            </a:extLst>
          </p:cNvPr>
          <p:cNvSpPr txBox="1"/>
          <p:nvPr/>
        </p:nvSpPr>
        <p:spPr>
          <a:xfrm>
            <a:off x="2808235" y="1795672"/>
            <a:ext cx="4572000" cy="369332"/>
          </a:xfrm>
          <a:prstGeom prst="rect">
            <a:avLst/>
          </a:prstGeom>
          <a:noFill/>
        </p:spPr>
        <p:txBody>
          <a:bodyPr wrap="square" rtlCol="0">
            <a:spAutoFit/>
          </a:bodyPr>
          <a:lstStyle/>
          <a:p>
            <a:r>
              <a:rPr lang="fr-FR" dirty="0"/>
              <a:t>Migrer une application vers </a:t>
            </a:r>
            <a:r>
              <a:rPr lang="fr-FR" dirty="0" err="1"/>
              <a:t>Angular</a:t>
            </a:r>
            <a:r>
              <a:rPr lang="fr-FR" dirty="0"/>
              <a:t> 17</a:t>
            </a:r>
          </a:p>
        </p:txBody>
      </p:sp>
    </p:spTree>
    <p:extLst>
      <p:ext uri="{BB962C8B-B14F-4D97-AF65-F5344CB8AC3E}">
        <p14:creationId xmlns:p14="http://schemas.microsoft.com/office/powerpoint/2010/main" val="919323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BA482-3FE9-A9DD-73E8-5C59327C65E9}"/>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44E88C48-EB71-7EA5-5B18-D3453C793142}"/>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CC3314FA-624E-FCB8-CC15-2B560022353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55EC00EE-2B68-46C2-837B-8CE6D440CFC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34466EE9-2226-B209-8232-138F06C1720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2" name="ZoneTexte 1">
            <a:extLst>
              <a:ext uri="{FF2B5EF4-FFF2-40B4-BE49-F238E27FC236}">
                <a16:creationId xmlns:a16="http://schemas.microsoft.com/office/drawing/2014/main" id="{856E1DD5-BF3F-217B-3A35-7E6CF5659A2D}"/>
              </a:ext>
            </a:extLst>
          </p:cNvPr>
          <p:cNvSpPr txBox="1"/>
          <p:nvPr/>
        </p:nvSpPr>
        <p:spPr>
          <a:xfrm>
            <a:off x="329799" y="1456898"/>
            <a:ext cx="2046635" cy="400110"/>
          </a:xfrm>
          <a:prstGeom prst="rect">
            <a:avLst/>
          </a:prstGeom>
          <a:noFill/>
        </p:spPr>
        <p:txBody>
          <a:bodyPr wrap="square" rtlCol="0">
            <a:spAutoFit/>
          </a:bodyPr>
          <a:lstStyle/>
          <a:p>
            <a:r>
              <a:rPr lang="fr-FR" sz="2000" dirty="0">
                <a:solidFill>
                  <a:schemeClr val="bg1"/>
                </a:solidFill>
              </a:rPr>
              <a:t>Logo</a:t>
            </a:r>
          </a:p>
        </p:txBody>
      </p:sp>
      <p:sp>
        <p:nvSpPr>
          <p:cNvPr id="3" name="ZoneTexte 2">
            <a:extLst>
              <a:ext uri="{FF2B5EF4-FFF2-40B4-BE49-F238E27FC236}">
                <a16:creationId xmlns:a16="http://schemas.microsoft.com/office/drawing/2014/main" id="{CCF89AD6-5AA6-EADE-0D89-79129C897769}"/>
              </a:ext>
            </a:extLst>
          </p:cNvPr>
          <p:cNvSpPr txBox="1"/>
          <p:nvPr/>
        </p:nvSpPr>
        <p:spPr>
          <a:xfrm>
            <a:off x="277548" y="1910582"/>
            <a:ext cx="1716832" cy="276999"/>
          </a:xfrm>
          <a:prstGeom prst="rect">
            <a:avLst/>
          </a:prstGeom>
          <a:noFill/>
        </p:spPr>
        <p:txBody>
          <a:bodyPr wrap="square" rtlCol="0">
            <a:spAutoFit/>
          </a:bodyPr>
          <a:lstStyle/>
          <a:p>
            <a:r>
              <a:rPr lang="fr-FR" sz="1200" dirty="0">
                <a:solidFill>
                  <a:schemeClr val="bg1"/>
                </a:solidFill>
              </a:rPr>
              <a:t>Documentation</a:t>
            </a:r>
          </a:p>
        </p:txBody>
      </p:sp>
      <p:pic>
        <p:nvPicPr>
          <p:cNvPr id="8" name="Picture 4" descr="Angular - PRESS KIT">
            <a:extLst>
              <a:ext uri="{FF2B5EF4-FFF2-40B4-BE49-F238E27FC236}">
                <a16:creationId xmlns:a16="http://schemas.microsoft.com/office/drawing/2014/main" id="{BEB4CECE-6710-5F93-B1EF-DEA329DF7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904" y="2156048"/>
            <a:ext cx="2548910" cy="254891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2934182-5E3A-0489-46DC-606E61F1E196}"/>
              </a:ext>
            </a:extLst>
          </p:cNvPr>
          <p:cNvPicPr>
            <a:picLocks noChangeAspect="1"/>
          </p:cNvPicPr>
          <p:nvPr/>
        </p:nvPicPr>
        <p:blipFill rotWithShape="1">
          <a:blip r:embed="rId3"/>
          <a:srcRect r="72930"/>
          <a:stretch/>
        </p:blipFill>
        <p:spPr>
          <a:xfrm>
            <a:off x="8755847" y="2056579"/>
            <a:ext cx="2376435" cy="2744841"/>
          </a:xfrm>
          <a:prstGeom prst="rect">
            <a:avLst/>
          </a:prstGeom>
        </p:spPr>
      </p:pic>
      <p:cxnSp>
        <p:nvCxnSpPr>
          <p:cNvPr id="10" name="Connecteur droit avec flèche 9">
            <a:extLst>
              <a:ext uri="{FF2B5EF4-FFF2-40B4-BE49-F238E27FC236}">
                <a16:creationId xmlns:a16="http://schemas.microsoft.com/office/drawing/2014/main" id="{7A799D87-FDDD-7967-33A7-805CD52D5D7A}"/>
              </a:ext>
            </a:extLst>
          </p:cNvPr>
          <p:cNvCxnSpPr>
            <a:cxnSpLocks/>
          </p:cNvCxnSpPr>
          <p:nvPr/>
        </p:nvCxnSpPr>
        <p:spPr>
          <a:xfrm>
            <a:off x="6885992" y="3428999"/>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37F804C8-C158-415C-CA3B-86512A352563}"/>
              </a:ext>
            </a:extLst>
          </p:cNvPr>
          <p:cNvSpPr txBox="1"/>
          <p:nvPr/>
        </p:nvSpPr>
        <p:spPr>
          <a:xfrm>
            <a:off x="277548" y="2174478"/>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5" name="ZoneTexte 14">
            <a:extLst>
              <a:ext uri="{FF2B5EF4-FFF2-40B4-BE49-F238E27FC236}">
                <a16:creationId xmlns:a16="http://schemas.microsoft.com/office/drawing/2014/main" id="{5BE3089B-8FC4-93BF-B80A-F66ACF14AB09}"/>
              </a:ext>
            </a:extLst>
          </p:cNvPr>
          <p:cNvSpPr txBox="1"/>
          <p:nvPr/>
        </p:nvSpPr>
        <p:spPr>
          <a:xfrm>
            <a:off x="277548" y="2438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7" name="ZoneTexte 16">
            <a:extLst>
              <a:ext uri="{FF2B5EF4-FFF2-40B4-BE49-F238E27FC236}">
                <a16:creationId xmlns:a16="http://schemas.microsoft.com/office/drawing/2014/main" id="{BE66C74F-A077-6E93-EA8F-EA3F7CA8550D}"/>
              </a:ext>
            </a:extLst>
          </p:cNvPr>
          <p:cNvSpPr txBox="1"/>
          <p:nvPr/>
        </p:nvSpPr>
        <p:spPr>
          <a:xfrm>
            <a:off x="277548" y="270227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19" name="ZoneTexte 18">
            <a:extLst>
              <a:ext uri="{FF2B5EF4-FFF2-40B4-BE49-F238E27FC236}">
                <a16:creationId xmlns:a16="http://schemas.microsoft.com/office/drawing/2014/main" id="{76575239-E883-CB57-05A6-C44B30E4E379}"/>
              </a:ext>
            </a:extLst>
          </p:cNvPr>
          <p:cNvSpPr txBox="1"/>
          <p:nvPr/>
        </p:nvSpPr>
        <p:spPr>
          <a:xfrm>
            <a:off x="277548" y="2966166"/>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0" name="ZoneTexte 19">
            <a:extLst>
              <a:ext uri="{FF2B5EF4-FFF2-40B4-BE49-F238E27FC236}">
                <a16:creationId xmlns:a16="http://schemas.microsoft.com/office/drawing/2014/main" id="{AB0DB348-9F42-1427-FA37-8FA692FFBE90}"/>
              </a:ext>
            </a:extLst>
          </p:cNvPr>
          <p:cNvSpPr txBox="1"/>
          <p:nvPr/>
        </p:nvSpPr>
        <p:spPr>
          <a:xfrm>
            <a:off x="277548" y="3230062"/>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2" name="Forme libre 21">
            <a:extLst>
              <a:ext uri="{FF2B5EF4-FFF2-40B4-BE49-F238E27FC236}">
                <a16:creationId xmlns:a16="http://schemas.microsoft.com/office/drawing/2014/main" id="{DFCE5BE8-EA82-0DCF-3CFE-0ECEAE8076FE}"/>
              </a:ext>
            </a:extLst>
          </p:cNvPr>
          <p:cNvSpPr/>
          <p:nvPr/>
        </p:nvSpPr>
        <p:spPr>
          <a:xfrm>
            <a:off x="-7637" y="134720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83A5A33-DBEB-C6EA-87F0-AAAB38FB2004}"/>
              </a:ext>
            </a:extLst>
          </p:cNvPr>
          <p:cNvSpPr txBox="1"/>
          <p:nvPr/>
        </p:nvSpPr>
        <p:spPr>
          <a:xfrm>
            <a:off x="277548" y="3493958"/>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1CDB184C-9812-F36F-810D-14D46068DEDA}"/>
              </a:ext>
            </a:extLst>
          </p:cNvPr>
          <p:cNvSpPr txBox="1"/>
          <p:nvPr/>
        </p:nvSpPr>
        <p:spPr>
          <a:xfrm>
            <a:off x="277548" y="37578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3913593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760E2-6D03-D670-FED5-189D745E1794}"/>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532FF3A-7D68-1ABB-2496-9901A4113C61}"/>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8FFEBD1-5ADD-29C5-FB92-AC3993EB4672}"/>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61F449AE-DF6D-A235-4BFC-7E6711D3EC68}"/>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BB8C793-E15B-EC45-F446-D63B303C1CE4}"/>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ECDD26AB-501D-0E6F-7571-031C928D09B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cxnSp>
        <p:nvCxnSpPr>
          <p:cNvPr id="10" name="Connecteur droit avec flèche 9">
            <a:extLst>
              <a:ext uri="{FF2B5EF4-FFF2-40B4-BE49-F238E27FC236}">
                <a16:creationId xmlns:a16="http://schemas.microsoft.com/office/drawing/2014/main" id="{F9297B13-9DCF-71EE-730F-B280A719501E}"/>
              </a:ext>
            </a:extLst>
          </p:cNvPr>
          <p:cNvCxnSpPr>
            <a:cxnSpLocks/>
          </p:cNvCxnSpPr>
          <p:nvPr/>
        </p:nvCxnSpPr>
        <p:spPr>
          <a:xfrm>
            <a:off x="6752560" y="2416488"/>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ZoneTexte 3">
            <a:extLst>
              <a:ext uri="{FF2B5EF4-FFF2-40B4-BE49-F238E27FC236}">
                <a16:creationId xmlns:a16="http://schemas.microsoft.com/office/drawing/2014/main" id="{ECECB050-E879-7EBA-C629-949F1EFC1ACB}"/>
              </a:ext>
            </a:extLst>
          </p:cNvPr>
          <p:cNvSpPr txBox="1"/>
          <p:nvPr/>
        </p:nvSpPr>
        <p:spPr>
          <a:xfrm>
            <a:off x="8853259" y="2231822"/>
            <a:ext cx="2062545" cy="369332"/>
          </a:xfrm>
          <a:prstGeom prst="rect">
            <a:avLst/>
          </a:prstGeom>
          <a:noFill/>
        </p:spPr>
        <p:txBody>
          <a:bodyPr wrap="square">
            <a:spAutoFit/>
          </a:bodyPr>
          <a:lstStyle/>
          <a:p>
            <a:r>
              <a:rPr lang="fr-FR" dirty="0">
                <a:hlinkClick r:id="rId4"/>
              </a:rPr>
              <a:t>https://angular.dev/</a:t>
            </a:r>
            <a:r>
              <a:rPr lang="fr-FR" dirty="0"/>
              <a:t> </a:t>
            </a:r>
          </a:p>
        </p:txBody>
      </p:sp>
      <p:sp>
        <p:nvSpPr>
          <p:cNvPr id="5" name="ZoneTexte 4">
            <a:extLst>
              <a:ext uri="{FF2B5EF4-FFF2-40B4-BE49-F238E27FC236}">
                <a16:creationId xmlns:a16="http://schemas.microsoft.com/office/drawing/2014/main" id="{50B69093-8A44-5528-37E4-577A29AE4397}"/>
              </a:ext>
            </a:extLst>
          </p:cNvPr>
          <p:cNvSpPr txBox="1"/>
          <p:nvPr/>
        </p:nvSpPr>
        <p:spPr>
          <a:xfrm>
            <a:off x="3767358" y="2231822"/>
            <a:ext cx="1960806" cy="369332"/>
          </a:xfrm>
          <a:prstGeom prst="rect">
            <a:avLst/>
          </a:prstGeom>
          <a:noFill/>
        </p:spPr>
        <p:txBody>
          <a:bodyPr wrap="square">
            <a:spAutoFit/>
          </a:bodyPr>
          <a:lstStyle/>
          <a:p>
            <a:r>
              <a:rPr lang="fr-FR" dirty="0">
                <a:hlinkClick r:id="rId5"/>
              </a:rPr>
              <a:t>https://angular.io/</a:t>
            </a:r>
            <a:r>
              <a:rPr lang="fr-FR" dirty="0"/>
              <a:t> </a:t>
            </a:r>
          </a:p>
        </p:txBody>
      </p:sp>
      <p:pic>
        <p:nvPicPr>
          <p:cNvPr id="12" name="Image 11" descr="Une image contenant texte, Police, capture d’écran&#10;&#10;Description générée automatiquement">
            <a:extLst>
              <a:ext uri="{FF2B5EF4-FFF2-40B4-BE49-F238E27FC236}">
                <a16:creationId xmlns:a16="http://schemas.microsoft.com/office/drawing/2014/main" id="{7982B9C0-4FAC-58B2-C5DE-921988281285}"/>
              </a:ext>
            </a:extLst>
          </p:cNvPr>
          <p:cNvPicPr>
            <a:picLocks noChangeAspect="1"/>
          </p:cNvPicPr>
          <p:nvPr/>
        </p:nvPicPr>
        <p:blipFill>
          <a:blip r:embed="rId6"/>
          <a:stretch>
            <a:fillRect/>
          </a:stretch>
        </p:blipFill>
        <p:spPr>
          <a:xfrm>
            <a:off x="7678156" y="2794378"/>
            <a:ext cx="4412752" cy="2520000"/>
          </a:xfrm>
          <a:prstGeom prst="rect">
            <a:avLst/>
          </a:prstGeom>
        </p:spPr>
      </p:pic>
      <p:pic>
        <p:nvPicPr>
          <p:cNvPr id="14" name="Image 13" descr="Une image contenant texte, capture d’écran, logo, Police&#10;&#10;Description générée automatiquement">
            <a:extLst>
              <a:ext uri="{FF2B5EF4-FFF2-40B4-BE49-F238E27FC236}">
                <a16:creationId xmlns:a16="http://schemas.microsoft.com/office/drawing/2014/main" id="{A6B2B8A0-111C-6B0C-03ED-85A8CF7AB89D}"/>
              </a:ext>
            </a:extLst>
          </p:cNvPr>
          <p:cNvPicPr>
            <a:picLocks noChangeAspect="1"/>
          </p:cNvPicPr>
          <p:nvPr/>
        </p:nvPicPr>
        <p:blipFill>
          <a:blip r:embed="rId7"/>
          <a:stretch>
            <a:fillRect/>
          </a:stretch>
        </p:blipFill>
        <p:spPr>
          <a:xfrm>
            <a:off x="2550662" y="2794378"/>
            <a:ext cx="4394199" cy="2520000"/>
          </a:xfrm>
          <a:prstGeom prst="rect">
            <a:avLst/>
          </a:prstGeom>
        </p:spPr>
      </p:pic>
      <p:sp>
        <p:nvSpPr>
          <p:cNvPr id="15" name="ZoneTexte 14">
            <a:extLst>
              <a:ext uri="{FF2B5EF4-FFF2-40B4-BE49-F238E27FC236}">
                <a16:creationId xmlns:a16="http://schemas.microsoft.com/office/drawing/2014/main" id="{85051AEE-E5D7-E3CC-902A-AC85AAEFCC06}"/>
              </a:ext>
            </a:extLst>
          </p:cNvPr>
          <p:cNvSpPr txBox="1"/>
          <p:nvPr/>
        </p:nvSpPr>
        <p:spPr>
          <a:xfrm>
            <a:off x="277548" y="1483173"/>
            <a:ext cx="1864561" cy="400110"/>
          </a:xfrm>
          <a:prstGeom prst="rect">
            <a:avLst/>
          </a:prstGeom>
          <a:noFill/>
        </p:spPr>
        <p:txBody>
          <a:bodyPr wrap="square" rtlCol="0">
            <a:spAutoFit/>
          </a:bodyPr>
          <a:lstStyle/>
          <a:p>
            <a:r>
              <a:rPr lang="fr-FR" sz="2000" dirty="0">
                <a:solidFill>
                  <a:schemeClr val="bg1"/>
                </a:solidFill>
              </a:rPr>
              <a:t>Documentation</a:t>
            </a:r>
          </a:p>
        </p:txBody>
      </p:sp>
      <p:sp>
        <p:nvSpPr>
          <p:cNvPr id="17" name="ZoneTexte 16">
            <a:extLst>
              <a:ext uri="{FF2B5EF4-FFF2-40B4-BE49-F238E27FC236}">
                <a16:creationId xmlns:a16="http://schemas.microsoft.com/office/drawing/2014/main" id="{F1359E3A-23BE-F099-CA03-C550FC39673A}"/>
              </a:ext>
            </a:extLst>
          </p:cNvPr>
          <p:cNvSpPr txBox="1"/>
          <p:nvPr/>
        </p:nvSpPr>
        <p:spPr>
          <a:xfrm>
            <a:off x="277548" y="1935367"/>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8" name="ZoneTexte 17">
            <a:extLst>
              <a:ext uri="{FF2B5EF4-FFF2-40B4-BE49-F238E27FC236}">
                <a16:creationId xmlns:a16="http://schemas.microsoft.com/office/drawing/2014/main" id="{147FF0BF-3C87-C880-BADE-ADE338166FB4}"/>
              </a:ext>
            </a:extLst>
          </p:cNvPr>
          <p:cNvSpPr txBox="1"/>
          <p:nvPr/>
        </p:nvSpPr>
        <p:spPr>
          <a:xfrm>
            <a:off x="277548" y="2196282"/>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C926AEB9-E567-2FAB-D0AF-46A6E834A079}"/>
              </a:ext>
            </a:extLst>
          </p:cNvPr>
          <p:cNvSpPr txBox="1"/>
          <p:nvPr/>
        </p:nvSpPr>
        <p:spPr>
          <a:xfrm>
            <a:off x="277548" y="2457197"/>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C4864792-B353-5C12-46D8-776831FFFEC3}"/>
              </a:ext>
            </a:extLst>
          </p:cNvPr>
          <p:cNvSpPr txBox="1"/>
          <p:nvPr/>
        </p:nvSpPr>
        <p:spPr>
          <a:xfrm>
            <a:off x="277548" y="271811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FEE8AEE9-E732-EB42-A42C-EA52E4F02491}"/>
              </a:ext>
            </a:extLst>
          </p:cNvPr>
          <p:cNvSpPr txBox="1"/>
          <p:nvPr/>
        </p:nvSpPr>
        <p:spPr>
          <a:xfrm>
            <a:off x="277548" y="2979027"/>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DD5D4B5A-9D95-3AC1-389B-B5955E08558F}"/>
              </a:ext>
            </a:extLst>
          </p:cNvPr>
          <p:cNvSpPr txBox="1"/>
          <p:nvPr/>
        </p:nvSpPr>
        <p:spPr>
          <a:xfrm>
            <a:off x="277548" y="3239942"/>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A38E9FEA-164C-9FAE-D11A-B227DCEF75B8}"/>
              </a:ext>
            </a:extLst>
          </p:cNvPr>
          <p:cNvSpPr txBox="1"/>
          <p:nvPr/>
        </p:nvSpPr>
        <p:spPr>
          <a:xfrm>
            <a:off x="277548" y="3500859"/>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1679543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EA2D-2B21-7DD2-B6B9-F0092FF5539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3A33D2D1-E9FF-6C3E-BCAB-7026BF95A773}"/>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13E655C-2708-5F7E-5EC1-25286723BDA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EF15852F-6060-03FC-759D-F7F4EA986DD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C7F437BC-5C91-3B54-D22C-DB056C2E005F}"/>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F84F0E84-57BA-21ED-91BC-47A4C137CF87}"/>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6A58DF9-4170-D360-B581-E37B29C1E668}"/>
              </a:ext>
            </a:extLst>
          </p:cNvPr>
          <p:cNvSpPr txBox="1"/>
          <p:nvPr/>
        </p:nvSpPr>
        <p:spPr>
          <a:xfrm>
            <a:off x="5602099" y="1064703"/>
            <a:ext cx="3186963" cy="369332"/>
          </a:xfrm>
          <a:prstGeom prst="rect">
            <a:avLst/>
          </a:prstGeom>
          <a:noFill/>
        </p:spPr>
        <p:txBody>
          <a:bodyPr wrap="square">
            <a:spAutoFit/>
          </a:bodyPr>
          <a:lstStyle/>
          <a:p>
            <a:r>
              <a:rPr lang="fr-FR" dirty="0">
                <a:hlinkClick r:id="rId4"/>
              </a:rPr>
              <a:t>https://angular.dev/playground</a:t>
            </a:r>
            <a:r>
              <a:rPr lang="fr-FR" dirty="0"/>
              <a:t> </a:t>
            </a:r>
          </a:p>
        </p:txBody>
      </p:sp>
      <p:sp>
        <p:nvSpPr>
          <p:cNvPr id="18" name="ZoneTexte 17">
            <a:extLst>
              <a:ext uri="{FF2B5EF4-FFF2-40B4-BE49-F238E27FC236}">
                <a16:creationId xmlns:a16="http://schemas.microsoft.com/office/drawing/2014/main" id="{5D831680-1C79-B590-620B-0873852BEF4F}"/>
              </a:ext>
            </a:extLst>
          </p:cNvPr>
          <p:cNvSpPr txBox="1"/>
          <p:nvPr/>
        </p:nvSpPr>
        <p:spPr>
          <a:xfrm>
            <a:off x="277548" y="1932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06CA4FFC-BE5A-7207-BCCF-67B082296EE4}"/>
              </a:ext>
            </a:extLst>
          </p:cNvPr>
          <p:cNvSpPr txBox="1"/>
          <p:nvPr/>
        </p:nvSpPr>
        <p:spPr>
          <a:xfrm>
            <a:off x="277548" y="2200069"/>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EDD5BE6C-6DFD-D78F-2C27-D987FA456749}"/>
              </a:ext>
            </a:extLst>
          </p:cNvPr>
          <p:cNvSpPr txBox="1"/>
          <p:nvPr/>
        </p:nvSpPr>
        <p:spPr>
          <a:xfrm>
            <a:off x="277548" y="2467764"/>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2E6B06FA-93F2-EF38-A29C-293F93CDAB83}"/>
              </a:ext>
            </a:extLst>
          </p:cNvPr>
          <p:cNvSpPr txBox="1"/>
          <p:nvPr/>
        </p:nvSpPr>
        <p:spPr>
          <a:xfrm>
            <a:off x="277548" y="2735459"/>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7" name="ZoneTexte 16">
            <a:extLst>
              <a:ext uri="{FF2B5EF4-FFF2-40B4-BE49-F238E27FC236}">
                <a16:creationId xmlns:a16="http://schemas.microsoft.com/office/drawing/2014/main" id="{93584356-08A1-2515-CC70-B5A3938CAFC5}"/>
              </a:ext>
            </a:extLst>
          </p:cNvPr>
          <p:cNvSpPr txBox="1"/>
          <p:nvPr/>
        </p:nvSpPr>
        <p:spPr>
          <a:xfrm>
            <a:off x="277548" y="1481525"/>
            <a:ext cx="1716832" cy="400110"/>
          </a:xfrm>
          <a:prstGeom prst="rect">
            <a:avLst/>
          </a:prstGeom>
          <a:noFill/>
        </p:spPr>
        <p:txBody>
          <a:bodyPr wrap="square" rtlCol="0">
            <a:spAutoFit/>
          </a:bodyPr>
          <a:lstStyle/>
          <a:p>
            <a:r>
              <a:rPr lang="fr-FR" sz="2000" dirty="0" err="1">
                <a:solidFill>
                  <a:schemeClr val="bg1"/>
                </a:solidFill>
              </a:rPr>
              <a:t>Playground</a:t>
            </a:r>
            <a:endParaRPr lang="fr-FR" sz="2000" dirty="0">
              <a:solidFill>
                <a:schemeClr val="bg1"/>
              </a:solidFill>
            </a:endParaRPr>
          </a:p>
        </p:txBody>
      </p:sp>
      <p:pic>
        <p:nvPicPr>
          <p:cNvPr id="3" name="Image 2" descr="Une image contenant texte, capture d’écran, Police, nombre&#10;&#10;Description générée automatiquement">
            <a:extLst>
              <a:ext uri="{FF2B5EF4-FFF2-40B4-BE49-F238E27FC236}">
                <a16:creationId xmlns:a16="http://schemas.microsoft.com/office/drawing/2014/main" id="{4C47CA4B-1F5C-9C06-2090-0C0671F2B8B7}"/>
              </a:ext>
            </a:extLst>
          </p:cNvPr>
          <p:cNvPicPr>
            <a:picLocks noChangeAspect="1"/>
          </p:cNvPicPr>
          <p:nvPr/>
        </p:nvPicPr>
        <p:blipFill>
          <a:blip r:embed="rId5"/>
          <a:stretch>
            <a:fillRect/>
          </a:stretch>
        </p:blipFill>
        <p:spPr>
          <a:xfrm>
            <a:off x="3309381" y="1573120"/>
            <a:ext cx="7772400" cy="4409666"/>
          </a:xfrm>
          <a:prstGeom prst="rect">
            <a:avLst/>
          </a:prstGeom>
        </p:spPr>
      </p:pic>
      <p:sp>
        <p:nvSpPr>
          <p:cNvPr id="2" name="ZoneTexte 1">
            <a:extLst>
              <a:ext uri="{FF2B5EF4-FFF2-40B4-BE49-F238E27FC236}">
                <a16:creationId xmlns:a16="http://schemas.microsoft.com/office/drawing/2014/main" id="{5BB00721-E9FD-3F7F-15B5-944D5B46A66B}"/>
              </a:ext>
            </a:extLst>
          </p:cNvPr>
          <p:cNvSpPr txBox="1"/>
          <p:nvPr/>
        </p:nvSpPr>
        <p:spPr>
          <a:xfrm>
            <a:off x="277548" y="3003154"/>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28CABDC5-9F69-103B-D38D-AD7B00F99AE6}"/>
              </a:ext>
            </a:extLst>
          </p:cNvPr>
          <p:cNvSpPr txBox="1"/>
          <p:nvPr/>
        </p:nvSpPr>
        <p:spPr>
          <a:xfrm>
            <a:off x="277548" y="327084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89298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D0F80-515F-4B80-2FC5-E145CDF30305}"/>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6D722CAA-61D9-A049-C2EE-57E4FF8F7E5D}"/>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B4EECFBD-19F5-6884-8E6B-D33EC17587E3}"/>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FFB4B95-53EC-24D4-1030-7848FB983C32}"/>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2702FE4C-07E0-8C18-C79E-79D7661BDE22}"/>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A7ED33EB-0EE0-C6B5-AB4F-DCC6164E212A}"/>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19" name="ZoneTexte 18">
            <a:extLst>
              <a:ext uri="{FF2B5EF4-FFF2-40B4-BE49-F238E27FC236}">
                <a16:creationId xmlns:a16="http://schemas.microsoft.com/office/drawing/2014/main" id="{FA135111-3386-130A-5AB6-9E27499E811A}"/>
              </a:ext>
            </a:extLst>
          </p:cNvPr>
          <p:cNvSpPr txBox="1"/>
          <p:nvPr/>
        </p:nvSpPr>
        <p:spPr>
          <a:xfrm>
            <a:off x="277548" y="192942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1CDAB85A-2FF7-2AA0-E5EA-31B063BFDC6D}"/>
              </a:ext>
            </a:extLst>
          </p:cNvPr>
          <p:cNvSpPr txBox="1"/>
          <p:nvPr/>
        </p:nvSpPr>
        <p:spPr>
          <a:xfrm>
            <a:off x="277548" y="219659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CAA7BD6D-40F3-3460-6B5F-0B6E8678D465}"/>
              </a:ext>
            </a:extLst>
          </p:cNvPr>
          <p:cNvSpPr txBox="1"/>
          <p:nvPr/>
        </p:nvSpPr>
        <p:spPr>
          <a:xfrm>
            <a:off x="277548" y="2463764"/>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8" name="ZoneTexte 17">
            <a:extLst>
              <a:ext uri="{FF2B5EF4-FFF2-40B4-BE49-F238E27FC236}">
                <a16:creationId xmlns:a16="http://schemas.microsoft.com/office/drawing/2014/main" id="{A79008BB-EED7-D076-2C74-3CBE4B2D59C3}"/>
              </a:ext>
            </a:extLst>
          </p:cNvPr>
          <p:cNvSpPr txBox="1"/>
          <p:nvPr/>
        </p:nvSpPr>
        <p:spPr>
          <a:xfrm>
            <a:off x="277548" y="1490138"/>
            <a:ext cx="1716832" cy="400110"/>
          </a:xfrm>
          <a:prstGeom prst="rect">
            <a:avLst/>
          </a:prstGeom>
          <a:noFill/>
        </p:spPr>
        <p:txBody>
          <a:bodyPr wrap="square" rtlCol="0">
            <a:spAutoFit/>
          </a:bodyPr>
          <a:lstStyle/>
          <a:p>
            <a:r>
              <a:rPr lang="fr-FR" sz="2000" dirty="0">
                <a:solidFill>
                  <a:schemeClr val="bg1"/>
                </a:solidFill>
              </a:rPr>
              <a:t>Standalone</a:t>
            </a:r>
          </a:p>
        </p:txBody>
      </p:sp>
      <p:pic>
        <p:nvPicPr>
          <p:cNvPr id="5" name="Image 4" descr="Une image contenant texte, capture d’écran, logiciel, Logiciel multimédia&#10;&#10;Description générée automatiquement">
            <a:extLst>
              <a:ext uri="{FF2B5EF4-FFF2-40B4-BE49-F238E27FC236}">
                <a16:creationId xmlns:a16="http://schemas.microsoft.com/office/drawing/2014/main" id="{25D0375E-6D75-DB62-1519-FE0DC71DA718}"/>
              </a:ext>
            </a:extLst>
          </p:cNvPr>
          <p:cNvPicPr>
            <a:picLocks noChangeAspect="1"/>
          </p:cNvPicPr>
          <p:nvPr/>
        </p:nvPicPr>
        <p:blipFill>
          <a:blip r:embed="rId4"/>
          <a:stretch>
            <a:fillRect/>
          </a:stretch>
        </p:blipFill>
        <p:spPr>
          <a:xfrm>
            <a:off x="2422838" y="1929420"/>
            <a:ext cx="5107119" cy="3599572"/>
          </a:xfrm>
          <a:prstGeom prst="rect">
            <a:avLst/>
          </a:prstGeom>
        </p:spPr>
      </p:pic>
      <p:pic>
        <p:nvPicPr>
          <p:cNvPr id="7" name="Image 6" descr="Une image contenant texte, capture d’écran, logiciel, Logiciel multimédia&#10;&#10;Description générée automatiquement">
            <a:extLst>
              <a:ext uri="{FF2B5EF4-FFF2-40B4-BE49-F238E27FC236}">
                <a16:creationId xmlns:a16="http://schemas.microsoft.com/office/drawing/2014/main" id="{9AF7A263-5EEE-567A-419B-501CA52307B2}"/>
              </a:ext>
            </a:extLst>
          </p:cNvPr>
          <p:cNvPicPr>
            <a:picLocks noChangeAspect="1"/>
          </p:cNvPicPr>
          <p:nvPr/>
        </p:nvPicPr>
        <p:blipFill>
          <a:blip r:embed="rId5"/>
          <a:stretch>
            <a:fillRect/>
          </a:stretch>
        </p:blipFill>
        <p:spPr>
          <a:xfrm>
            <a:off x="7564587" y="1929420"/>
            <a:ext cx="4576395" cy="3599572"/>
          </a:xfrm>
          <a:prstGeom prst="rect">
            <a:avLst/>
          </a:prstGeom>
        </p:spPr>
      </p:pic>
      <p:sp>
        <p:nvSpPr>
          <p:cNvPr id="2" name="ZoneTexte 1">
            <a:extLst>
              <a:ext uri="{FF2B5EF4-FFF2-40B4-BE49-F238E27FC236}">
                <a16:creationId xmlns:a16="http://schemas.microsoft.com/office/drawing/2014/main" id="{5E6F7F5D-F90A-3FEC-73EF-9D88DF4891F2}"/>
              </a:ext>
            </a:extLst>
          </p:cNvPr>
          <p:cNvSpPr txBox="1"/>
          <p:nvPr/>
        </p:nvSpPr>
        <p:spPr>
          <a:xfrm>
            <a:off x="277548" y="2730936"/>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EF5853F1-2C1E-98A9-DBBB-69E01A61A53F}"/>
              </a:ext>
            </a:extLst>
          </p:cNvPr>
          <p:cNvSpPr txBox="1"/>
          <p:nvPr/>
        </p:nvSpPr>
        <p:spPr>
          <a:xfrm>
            <a:off x="277548" y="2998108"/>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4" name="Rectangle 3">
            <a:extLst>
              <a:ext uri="{FF2B5EF4-FFF2-40B4-BE49-F238E27FC236}">
                <a16:creationId xmlns:a16="http://schemas.microsoft.com/office/drawing/2014/main" id="{374534BE-559E-6390-9D00-0A7DDE97EAD8}"/>
              </a:ext>
            </a:extLst>
          </p:cNvPr>
          <p:cNvSpPr/>
          <p:nvPr/>
        </p:nvSpPr>
        <p:spPr>
          <a:xfrm>
            <a:off x="4431323" y="3587262"/>
            <a:ext cx="512466" cy="1256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6" name="Rectangle 5">
            <a:extLst>
              <a:ext uri="{FF2B5EF4-FFF2-40B4-BE49-F238E27FC236}">
                <a16:creationId xmlns:a16="http://schemas.microsoft.com/office/drawing/2014/main" id="{BCD2FD12-87E0-1B45-BB40-2756B398CC8B}"/>
              </a:ext>
            </a:extLst>
          </p:cNvPr>
          <p:cNvSpPr/>
          <p:nvPr/>
        </p:nvSpPr>
        <p:spPr>
          <a:xfrm>
            <a:off x="4518408" y="4151643"/>
            <a:ext cx="1093595" cy="10282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1690A7A1-5CD5-4CDB-16B6-98734DEEF88B}"/>
              </a:ext>
            </a:extLst>
          </p:cNvPr>
          <p:cNvSpPr/>
          <p:nvPr/>
        </p:nvSpPr>
        <p:spPr>
          <a:xfrm>
            <a:off x="9305986" y="2962589"/>
            <a:ext cx="2169232" cy="75027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Tree>
    <p:extLst>
      <p:ext uri="{BB962C8B-B14F-4D97-AF65-F5344CB8AC3E}">
        <p14:creationId xmlns:p14="http://schemas.microsoft.com/office/powerpoint/2010/main" val="2881701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96815-67FF-F86D-BD41-1A30455CF38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2BA6A56-226F-3D9F-2CAF-4CD8FD15364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313F1F8-D4CA-81F4-B517-E02BA94147B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2197A359-45C0-5DE1-A53D-B41AA008866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5203A69-4300-A909-30DF-150BF580B30A}"/>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98C4221-1A58-C3C6-ECB0-ADE7FFF8F8E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0" name="ZoneTexte 19">
            <a:extLst>
              <a:ext uri="{FF2B5EF4-FFF2-40B4-BE49-F238E27FC236}">
                <a16:creationId xmlns:a16="http://schemas.microsoft.com/office/drawing/2014/main" id="{9E2AB7D5-E7EF-F6EA-11C3-F1EE0CFDAF2D}"/>
              </a:ext>
            </a:extLst>
          </p:cNvPr>
          <p:cNvSpPr txBox="1"/>
          <p:nvPr/>
        </p:nvSpPr>
        <p:spPr>
          <a:xfrm>
            <a:off x="277548" y="1930311"/>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9FF28613-E777-9D40-98E0-B54E017DB7F3}"/>
              </a:ext>
            </a:extLst>
          </p:cNvPr>
          <p:cNvSpPr txBox="1"/>
          <p:nvPr/>
        </p:nvSpPr>
        <p:spPr>
          <a:xfrm>
            <a:off x="277548" y="2197483"/>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4E2D9439-F238-0297-AB9B-0B59B13274D8}"/>
              </a:ext>
            </a:extLst>
          </p:cNvPr>
          <p:cNvSpPr txBox="1"/>
          <p:nvPr/>
        </p:nvSpPr>
        <p:spPr>
          <a:xfrm>
            <a:off x="277548" y="246465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8E7CBF99-86DB-B582-E4DA-3C732FB5629D}"/>
              </a:ext>
            </a:extLst>
          </p:cNvPr>
          <p:cNvSpPr txBox="1"/>
          <p:nvPr/>
        </p:nvSpPr>
        <p:spPr>
          <a:xfrm>
            <a:off x="277548" y="273182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19" name="ZoneTexte 18">
            <a:extLst>
              <a:ext uri="{FF2B5EF4-FFF2-40B4-BE49-F238E27FC236}">
                <a16:creationId xmlns:a16="http://schemas.microsoft.com/office/drawing/2014/main" id="{B15E3F61-B452-7C7D-3383-6857F20BAD23}"/>
              </a:ext>
            </a:extLst>
          </p:cNvPr>
          <p:cNvSpPr txBox="1"/>
          <p:nvPr/>
        </p:nvSpPr>
        <p:spPr>
          <a:xfrm>
            <a:off x="277548" y="1483587"/>
            <a:ext cx="1716832" cy="400110"/>
          </a:xfrm>
          <a:prstGeom prst="rect">
            <a:avLst/>
          </a:prstGeom>
          <a:noFill/>
        </p:spPr>
        <p:txBody>
          <a:bodyPr wrap="square" rtlCol="0">
            <a:spAutoFit/>
          </a:bodyPr>
          <a:lstStyle/>
          <a:p>
            <a:r>
              <a:rPr lang="fr-FR" sz="2000" dirty="0" err="1">
                <a:solidFill>
                  <a:schemeClr val="bg1"/>
                </a:solidFill>
              </a:rPr>
              <a:t>Signals</a:t>
            </a:r>
            <a:endParaRPr lang="fr-FR" sz="2000" dirty="0">
              <a:solidFill>
                <a:schemeClr val="bg1"/>
              </a:solidFill>
            </a:endParaRPr>
          </a:p>
        </p:txBody>
      </p:sp>
      <p:pic>
        <p:nvPicPr>
          <p:cNvPr id="5" name="Image 4" descr="Une image contenant texte, Police, capture d’écran, algèbre&#10;&#10;Description générée automatiquement">
            <a:extLst>
              <a:ext uri="{FF2B5EF4-FFF2-40B4-BE49-F238E27FC236}">
                <a16:creationId xmlns:a16="http://schemas.microsoft.com/office/drawing/2014/main" id="{FFCB17DE-DD3D-71AF-0B6A-265C0157292D}"/>
              </a:ext>
            </a:extLst>
          </p:cNvPr>
          <p:cNvPicPr>
            <a:picLocks noChangeAspect="1"/>
          </p:cNvPicPr>
          <p:nvPr/>
        </p:nvPicPr>
        <p:blipFill rotWithShape="1">
          <a:blip r:embed="rId4"/>
          <a:srcRect l="2227" t="6066"/>
          <a:stretch/>
        </p:blipFill>
        <p:spPr>
          <a:xfrm>
            <a:off x="3757405" y="1073426"/>
            <a:ext cx="7599294" cy="1124057"/>
          </a:xfrm>
          <a:prstGeom prst="rect">
            <a:avLst/>
          </a:prstGeom>
        </p:spPr>
      </p:pic>
      <p:pic>
        <p:nvPicPr>
          <p:cNvPr id="7" name="Image 6">
            <a:extLst>
              <a:ext uri="{FF2B5EF4-FFF2-40B4-BE49-F238E27FC236}">
                <a16:creationId xmlns:a16="http://schemas.microsoft.com/office/drawing/2014/main" id="{9CDE54B3-759B-A141-99ED-EA46B29D3D48}"/>
              </a:ext>
            </a:extLst>
          </p:cNvPr>
          <p:cNvPicPr>
            <a:picLocks noChangeAspect="1"/>
          </p:cNvPicPr>
          <p:nvPr/>
        </p:nvPicPr>
        <p:blipFill>
          <a:blip r:embed="rId5"/>
          <a:stretch>
            <a:fillRect/>
          </a:stretch>
        </p:blipFill>
        <p:spPr>
          <a:xfrm>
            <a:off x="3670852" y="2313314"/>
            <a:ext cx="7772400" cy="418513"/>
          </a:xfrm>
          <a:prstGeom prst="rect">
            <a:avLst/>
          </a:prstGeom>
        </p:spPr>
      </p:pic>
      <p:pic>
        <p:nvPicPr>
          <p:cNvPr id="9" name="Image 8">
            <a:extLst>
              <a:ext uri="{FF2B5EF4-FFF2-40B4-BE49-F238E27FC236}">
                <a16:creationId xmlns:a16="http://schemas.microsoft.com/office/drawing/2014/main" id="{3F584AB5-6AAD-04E3-CA75-1B531E3C7058}"/>
              </a:ext>
            </a:extLst>
          </p:cNvPr>
          <p:cNvPicPr>
            <a:picLocks noChangeAspect="1"/>
          </p:cNvPicPr>
          <p:nvPr/>
        </p:nvPicPr>
        <p:blipFill>
          <a:blip r:embed="rId6"/>
          <a:stretch>
            <a:fillRect/>
          </a:stretch>
        </p:blipFill>
        <p:spPr>
          <a:xfrm>
            <a:off x="3670852" y="2881733"/>
            <a:ext cx="7772400" cy="599722"/>
          </a:xfrm>
          <a:prstGeom prst="rect">
            <a:avLst/>
          </a:prstGeom>
        </p:spPr>
      </p:pic>
      <p:pic>
        <p:nvPicPr>
          <p:cNvPr id="11" name="Image 10">
            <a:extLst>
              <a:ext uri="{FF2B5EF4-FFF2-40B4-BE49-F238E27FC236}">
                <a16:creationId xmlns:a16="http://schemas.microsoft.com/office/drawing/2014/main" id="{4F815114-2CAD-8B53-CD64-351C8AEF806E}"/>
              </a:ext>
            </a:extLst>
          </p:cNvPr>
          <p:cNvPicPr>
            <a:picLocks noChangeAspect="1"/>
          </p:cNvPicPr>
          <p:nvPr/>
        </p:nvPicPr>
        <p:blipFill>
          <a:blip r:embed="rId7"/>
          <a:stretch>
            <a:fillRect/>
          </a:stretch>
        </p:blipFill>
        <p:spPr>
          <a:xfrm>
            <a:off x="3670852" y="3550479"/>
            <a:ext cx="7772400" cy="667568"/>
          </a:xfrm>
          <a:prstGeom prst="rect">
            <a:avLst/>
          </a:prstGeom>
        </p:spPr>
      </p:pic>
      <p:pic>
        <p:nvPicPr>
          <p:cNvPr id="13" name="Image 12" descr="Une image contenant texte, capture d’écran, Police, ligne&#10;&#10;Description générée automatiquement">
            <a:extLst>
              <a:ext uri="{FF2B5EF4-FFF2-40B4-BE49-F238E27FC236}">
                <a16:creationId xmlns:a16="http://schemas.microsoft.com/office/drawing/2014/main" id="{C5E776E2-B197-1C74-5B31-708279BFD4B6}"/>
              </a:ext>
            </a:extLst>
          </p:cNvPr>
          <p:cNvPicPr>
            <a:picLocks noChangeAspect="1"/>
          </p:cNvPicPr>
          <p:nvPr/>
        </p:nvPicPr>
        <p:blipFill>
          <a:blip r:embed="rId8"/>
          <a:stretch>
            <a:fillRect/>
          </a:stretch>
        </p:blipFill>
        <p:spPr>
          <a:xfrm>
            <a:off x="3670852" y="4364684"/>
            <a:ext cx="7772400" cy="1981902"/>
          </a:xfrm>
          <a:prstGeom prst="rect">
            <a:avLst/>
          </a:prstGeom>
        </p:spPr>
      </p:pic>
    </p:spTree>
    <p:extLst>
      <p:ext uri="{BB962C8B-B14F-4D97-AF65-F5344CB8AC3E}">
        <p14:creationId xmlns:p14="http://schemas.microsoft.com/office/powerpoint/2010/main" val="4225465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02718-6022-1514-F1BB-85079349803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2EA991F-7935-9F6A-4904-839F2A218A29}"/>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946FEE9-FF06-70B6-083D-B58D35E2CCC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AE1F5BA-1967-1732-E9C0-A7785B5F2507}"/>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6755CC27-6302-B6B0-D67A-6F24C4DF122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1B893D89-0EB5-6B8F-1C50-9F4F23C3CD9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1" name="ZoneTexte 20">
            <a:extLst>
              <a:ext uri="{FF2B5EF4-FFF2-40B4-BE49-F238E27FC236}">
                <a16:creationId xmlns:a16="http://schemas.microsoft.com/office/drawing/2014/main" id="{B1C17CCB-E976-CE1C-8B75-CC8A1A289A8D}"/>
              </a:ext>
            </a:extLst>
          </p:cNvPr>
          <p:cNvSpPr txBox="1"/>
          <p:nvPr/>
        </p:nvSpPr>
        <p:spPr>
          <a:xfrm>
            <a:off x="277548" y="2016611"/>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319108EF-F1C9-9539-4CFB-90CEA5AF8513}"/>
              </a:ext>
            </a:extLst>
          </p:cNvPr>
          <p:cNvSpPr txBox="1"/>
          <p:nvPr/>
        </p:nvSpPr>
        <p:spPr>
          <a:xfrm>
            <a:off x="277548" y="2283783"/>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389A208A-0FC7-CCD2-8BFD-8CBAD2DB881E}"/>
              </a:ext>
            </a:extLst>
          </p:cNvPr>
          <p:cNvSpPr txBox="1"/>
          <p:nvPr/>
        </p:nvSpPr>
        <p:spPr>
          <a:xfrm>
            <a:off x="277548" y="25509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0" name="ZoneTexte 19">
            <a:extLst>
              <a:ext uri="{FF2B5EF4-FFF2-40B4-BE49-F238E27FC236}">
                <a16:creationId xmlns:a16="http://schemas.microsoft.com/office/drawing/2014/main" id="{C3CC2439-6019-5650-3845-E050FBE17195}"/>
              </a:ext>
            </a:extLst>
          </p:cNvPr>
          <p:cNvSpPr txBox="1"/>
          <p:nvPr/>
        </p:nvSpPr>
        <p:spPr>
          <a:xfrm>
            <a:off x="277548" y="1337846"/>
            <a:ext cx="1716832" cy="707886"/>
          </a:xfrm>
          <a:prstGeom prst="rect">
            <a:avLst/>
          </a:prstGeom>
          <a:noFill/>
        </p:spPr>
        <p:txBody>
          <a:bodyPr wrap="square" rtlCol="0">
            <a:spAutoFit/>
          </a:bodyPr>
          <a:lstStyle/>
          <a:p>
            <a:r>
              <a:rPr lang="fr-FR" sz="2000" dirty="0">
                <a:solidFill>
                  <a:schemeClr val="bg1"/>
                </a:solidFill>
              </a:rPr>
              <a:t>Formulaire Typé</a:t>
            </a:r>
          </a:p>
        </p:txBody>
      </p:sp>
      <p:pic>
        <p:nvPicPr>
          <p:cNvPr id="5" name="Image 4">
            <a:extLst>
              <a:ext uri="{FF2B5EF4-FFF2-40B4-BE49-F238E27FC236}">
                <a16:creationId xmlns:a16="http://schemas.microsoft.com/office/drawing/2014/main" id="{C0660E86-26F3-1B1B-5312-D38F5A91DA74}"/>
              </a:ext>
            </a:extLst>
          </p:cNvPr>
          <p:cNvPicPr>
            <a:picLocks noChangeAspect="1"/>
          </p:cNvPicPr>
          <p:nvPr/>
        </p:nvPicPr>
        <p:blipFill>
          <a:blip r:embed="rId4"/>
          <a:stretch>
            <a:fillRect/>
          </a:stretch>
        </p:blipFill>
        <p:spPr>
          <a:xfrm>
            <a:off x="3711437" y="1190100"/>
            <a:ext cx="7420785" cy="4991100"/>
          </a:xfrm>
          <a:prstGeom prst="rect">
            <a:avLst/>
          </a:prstGeom>
        </p:spPr>
      </p:pic>
    </p:spTree>
    <p:extLst>
      <p:ext uri="{BB962C8B-B14F-4D97-AF65-F5344CB8AC3E}">
        <p14:creationId xmlns:p14="http://schemas.microsoft.com/office/powerpoint/2010/main" val="2012407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900</Words>
  <Application>Microsoft Macintosh PowerPoint</Application>
  <PresentationFormat>Widescreen</PresentationFormat>
  <Paragraphs>144</Paragraphs>
  <Slides>19</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JetBrains Mono</vt:lpstr>
      <vt:lpstr>Source Sans Pro</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Maîtriser Angular 17: Développement Avancé et Techniques Novatrices</dc:title>
  <dc:creator>Yann-Thomas LE MOIGNE</dc:creator>
  <cp:lastModifiedBy>Yann-Thomas LE MOIGNE</cp:lastModifiedBy>
  <cp:revision>92</cp:revision>
  <dcterms:created xsi:type="dcterms:W3CDTF">2023-12-08T11:23:38Z</dcterms:created>
  <dcterms:modified xsi:type="dcterms:W3CDTF">2024-11-20T21:10:24Z</dcterms:modified>
</cp:coreProperties>
</file>