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88" r:id="rId6"/>
    <p:sldId id="263" r:id="rId7"/>
    <p:sldId id="264" r:id="rId8"/>
    <p:sldId id="289" r:id="rId9"/>
    <p:sldId id="261" r:id="rId10"/>
    <p:sldId id="262" r:id="rId11"/>
    <p:sldId id="290" r:id="rId12"/>
    <p:sldId id="265" r:id="rId13"/>
    <p:sldId id="266" r:id="rId14"/>
    <p:sldId id="267" r:id="rId15"/>
    <p:sldId id="291" r:id="rId16"/>
    <p:sldId id="268" r:id="rId17"/>
    <p:sldId id="269" r:id="rId18"/>
    <p:sldId id="29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81" autoAdjust="0"/>
  </p:normalViewPr>
  <p:slideViewPr>
    <p:cSldViewPr>
      <p:cViewPr varScale="1">
        <p:scale>
          <a:sx n="60" d="100"/>
          <a:sy n="60" d="100"/>
        </p:scale>
        <p:origin x="14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0ABF1-5DBF-47B9-972F-780BBC647373}" type="datetimeFigureOut">
              <a:rPr lang="en-US" smtClean="0"/>
              <a:pPr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0B562-A6AC-4463-99DE-6A39100A91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A797-D9EF-41C3-AD2B-AA0B47614692}" type="datetime1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A4F3-1957-4A4C-AD2E-E306CD203BF4}" type="datetime1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28AF-740C-4FEE-B93C-6E8A4A213A16}" type="datetime1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3D71-A3C8-44DC-A659-ACB277744F6C}" type="datetime1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865A-4346-45D4-8C84-98C268CA6FAA}" type="datetime1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4E48-3CB7-41E2-BB88-8D4132146F54}" type="datetime1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BC8-39D1-4D61-BB71-ACC964604978}" type="datetime1">
              <a:rPr lang="en-US" smtClean="0"/>
              <a:pPr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52B-5612-4A01-B611-7D61C64C2ABE}" type="datetime1">
              <a:rPr lang="en-US" smtClean="0"/>
              <a:pPr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4CF-16DA-42C0-AF34-928750C887B5}" type="datetime1">
              <a:rPr lang="en-US" smtClean="0"/>
              <a:pPr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2E68-756C-42B7-B6BC-038A6141A349}" type="datetime1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A8B5-F262-410D-8081-6F1207FD0921}" type="datetime1">
              <a:rPr lang="en-US" smtClean="0"/>
              <a:pPr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E5F7D-6294-4071-BC65-6E7C9886C6D2}" type="datetime1">
              <a:rPr lang="en-US" smtClean="0"/>
              <a:pPr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Aakanksha Chopra, Asst. Prof( IT)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51054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Decision Control And </a:t>
            </a:r>
            <a:br>
              <a:rPr lang="en-US" sz="7200" b="1" dirty="0">
                <a:solidFill>
                  <a:srgbClr val="FF0000"/>
                </a:solidFill>
              </a:rPr>
            </a:br>
            <a:r>
              <a:rPr lang="en-US" sz="7200" b="1" dirty="0">
                <a:solidFill>
                  <a:srgbClr val="FF0000"/>
                </a:solidFill>
              </a:rPr>
              <a:t>Looping Statements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>
            <a:off x="4418806" y="3048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3200400" y="533400"/>
            <a:ext cx="3124200" cy="1447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 expression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72200" y="2362200"/>
            <a:ext cx="25146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Statement Block 2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200400" y="4648200"/>
            <a:ext cx="35052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Statement X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1066800" y="18288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24600" y="1257300"/>
            <a:ext cx="1676400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7466806" y="1828800"/>
            <a:ext cx="10675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447800" y="381000"/>
            <a:ext cx="152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6477000" y="381000"/>
            <a:ext cx="1447800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FALSE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1676400" y="5715000"/>
            <a:ext cx="54102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Flowchart of if- else statement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90600" y="2362200"/>
            <a:ext cx="25146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Statement Block 1</a:t>
            </a:r>
            <a:endParaRPr lang="en-US" b="1" dirty="0"/>
          </a:p>
        </p:txBody>
      </p:sp>
      <p:cxnSp>
        <p:nvCxnSpPr>
          <p:cNvPr id="21" name="Straight Connector 20"/>
          <p:cNvCxnSpPr>
            <a:endCxn id="6" idx="1"/>
          </p:cNvCxnSpPr>
          <p:nvPr/>
        </p:nvCxnSpPr>
        <p:spPr>
          <a:xfrm>
            <a:off x="1676400" y="1219200"/>
            <a:ext cx="1524000" cy="38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ight Bracket 23"/>
          <p:cNvSpPr/>
          <p:nvPr/>
        </p:nvSpPr>
        <p:spPr>
          <a:xfrm rot="5400000">
            <a:off x="4343400" y="533400"/>
            <a:ext cx="914400" cy="6248400"/>
          </a:xfrm>
          <a:prstGeom prst="rightBracket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 rot="16200000" flipH="1">
            <a:off x="4533900" y="4381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 questions- if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638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Q3. WAP to find largest of two numbers using “if else” statement block. Take the number from user.</a:t>
            </a:r>
          </a:p>
          <a:p>
            <a:pPr marL="0" indent="0" algn="just">
              <a:buNone/>
            </a:pPr>
            <a:r>
              <a:rPr lang="en-US" sz="2000" dirty="0"/>
              <a:t>Q4. WAP to find whether a number is even or odd using “if else” statement block. Take the number from user.</a:t>
            </a:r>
          </a:p>
          <a:p>
            <a:pPr marL="0" indent="0" algn="just">
              <a:buNone/>
            </a:pPr>
            <a:r>
              <a:rPr lang="en-US" sz="2000" dirty="0"/>
              <a:t>Q5. WAP to convert upper case to lower case alphabet and lower case to upper case without using predefined function. Use if-else block.</a:t>
            </a:r>
          </a:p>
          <a:p>
            <a:pPr marL="0" indent="0" algn="just">
              <a:buNone/>
            </a:pPr>
            <a:r>
              <a:rPr lang="en-US" sz="2000" dirty="0"/>
              <a:t>Q6. WAP to convert upper case to lower case alphabet and lower case to upper case. Use predefined function- </a:t>
            </a:r>
            <a:r>
              <a:rPr lang="en-US" sz="2000" dirty="0" err="1"/>
              <a:t>toupper</a:t>
            </a:r>
            <a:r>
              <a:rPr lang="en-US" sz="2000" dirty="0"/>
              <a:t>() and </a:t>
            </a:r>
            <a:r>
              <a:rPr lang="en-US" sz="2000" dirty="0" err="1"/>
              <a:t>tolower</a:t>
            </a:r>
            <a:r>
              <a:rPr lang="en-US" sz="2000" dirty="0"/>
              <a:t>(). Use if-else block.</a:t>
            </a:r>
          </a:p>
          <a:p>
            <a:pPr marL="0" indent="0" algn="just">
              <a:buNone/>
            </a:pPr>
            <a:r>
              <a:rPr lang="en-US" sz="2000" dirty="0"/>
              <a:t>Q7. WAP to enter a character &amp; determine whether it is a vowel or not using “if else” statement block.</a:t>
            </a:r>
          </a:p>
          <a:p>
            <a:pPr marL="0" indent="0" algn="just">
              <a:buNone/>
            </a:pPr>
            <a:r>
              <a:rPr lang="en-US" sz="2000" dirty="0"/>
              <a:t>Q8. WAP to check if a given year is leap year or not using “if else” statement block.</a:t>
            </a:r>
          </a:p>
          <a:p>
            <a:pPr marL="0" indent="0" algn="just">
              <a:buNone/>
            </a:pPr>
            <a:r>
              <a:rPr lang="en-US" sz="2000" dirty="0"/>
              <a:t>Q9. In a company an employee is paid as under- </a:t>
            </a:r>
          </a:p>
          <a:p>
            <a:pPr marL="0" indent="0" algn="just">
              <a:buNone/>
            </a:pPr>
            <a:r>
              <a:rPr lang="en-US" sz="2000" dirty="0"/>
              <a:t>if the BS is less than </a:t>
            </a:r>
            <a:r>
              <a:rPr lang="en-US" sz="2000" dirty="0" err="1"/>
              <a:t>Rs</a:t>
            </a:r>
            <a:r>
              <a:rPr lang="en-US" sz="2000" dirty="0"/>
              <a:t>. 1500/-, then HRA is 10% of BS and DA is 90% of BS.</a:t>
            </a:r>
          </a:p>
          <a:p>
            <a:pPr marL="0" indent="0" algn="just">
              <a:buNone/>
            </a:pPr>
            <a:r>
              <a:rPr lang="en-US" sz="2000" dirty="0"/>
              <a:t>Else if BS is either equal to or above </a:t>
            </a:r>
            <a:r>
              <a:rPr lang="en-US" sz="2000" dirty="0" err="1"/>
              <a:t>Rs</a:t>
            </a:r>
            <a:r>
              <a:rPr lang="en-US" sz="2000" dirty="0"/>
              <a:t>. 1500/- then HRA=</a:t>
            </a:r>
            <a:r>
              <a:rPr lang="en-US" sz="2000" dirty="0" err="1"/>
              <a:t>Rs</a:t>
            </a:r>
            <a:r>
              <a:rPr lang="en-US" sz="2000" dirty="0"/>
              <a:t>. 500 and DA is 98% of BS. If employees salary is entered through keyboard write a program to find gross salary.</a:t>
            </a:r>
          </a:p>
          <a:p>
            <a:pPr marL="0" indent="0" algn="just">
              <a:buNone/>
            </a:pPr>
            <a:r>
              <a:rPr lang="en-US" sz="2000" dirty="0"/>
              <a:t>Note- BS is basic salary, DA is Dearness Allowance, HRA is house rent allowance.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  <p:extLst>
      <p:ext uri="{BB962C8B-B14F-4D97-AF65-F5344CB8AC3E}">
        <p14:creationId xmlns:p14="http://schemas.microsoft.com/office/powerpoint/2010/main" val="6656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Nested If – else statement syntax</a:t>
            </a:r>
          </a:p>
          <a:p>
            <a:pPr algn="ctr">
              <a:buNone/>
            </a:pPr>
            <a:endParaRPr lang="en-US" sz="1600" b="1" u="sng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/>
              <a:t>if(test expression 1)</a:t>
            </a:r>
          </a:p>
          <a:p>
            <a:pPr>
              <a:buNone/>
            </a:pPr>
            <a:r>
              <a:rPr lang="en-US" dirty="0"/>
              <a:t>  {     statement block 1;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 else</a:t>
            </a:r>
          </a:p>
          <a:p>
            <a:pPr>
              <a:buNone/>
            </a:pPr>
            <a:r>
              <a:rPr lang="en-US" dirty="0"/>
              <a:t>    {    if(test expression 2)</a:t>
            </a:r>
          </a:p>
          <a:p>
            <a:pPr>
              <a:buNone/>
            </a:pPr>
            <a:r>
              <a:rPr lang="en-US" dirty="0"/>
              <a:t>             {   statement block  2;</a:t>
            </a:r>
          </a:p>
          <a:p>
            <a:pPr>
              <a:buNone/>
            </a:pPr>
            <a:r>
              <a:rPr lang="en-US" dirty="0"/>
              <a:t>             }</a:t>
            </a:r>
          </a:p>
          <a:p>
            <a:pPr>
              <a:buNone/>
            </a:pPr>
            <a:r>
              <a:rPr lang="en-US" dirty="0"/>
              <a:t>          else</a:t>
            </a:r>
          </a:p>
          <a:p>
            <a:pPr>
              <a:buNone/>
            </a:pPr>
            <a:r>
              <a:rPr lang="en-US" dirty="0"/>
              <a:t>             {   statement block  3;</a:t>
            </a:r>
          </a:p>
          <a:p>
            <a:pPr>
              <a:buNone/>
            </a:pPr>
            <a:r>
              <a:rPr lang="en-US" dirty="0"/>
              <a:t>             }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Statement x;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81400" y="12954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029200" y="1143000"/>
            <a:ext cx="3505200" cy="1219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of test expression should not be 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962400" y="23622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>
            <a:off x="3276600" y="3048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2057400" y="533400"/>
            <a:ext cx="3124200" cy="1447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 expression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76600" y="3048000"/>
            <a:ext cx="28194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Statement Block 2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3048000" y="5410200"/>
            <a:ext cx="3505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Statement X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-75406" y="18288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3"/>
          </p:cNvCxnSpPr>
          <p:nvPr/>
        </p:nvCxnSpPr>
        <p:spPr>
          <a:xfrm>
            <a:off x="5181600" y="1257300"/>
            <a:ext cx="1447800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0" idx="0"/>
          </p:cNvCxnSpPr>
          <p:nvPr/>
        </p:nvCxnSpPr>
        <p:spPr>
          <a:xfrm rot="5400000">
            <a:off x="6439694" y="1485900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191000" y="1752600"/>
            <a:ext cx="914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762000" y="381000"/>
            <a:ext cx="152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7696200" y="1447800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FALSE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1752600" y="6096000"/>
            <a:ext cx="54102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Flowchart of nested if- else statement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400" y="2438400"/>
            <a:ext cx="28956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Statement Block 1</a:t>
            </a:r>
            <a:endParaRPr lang="en-US" sz="1600" b="1" dirty="0"/>
          </a:p>
        </p:txBody>
      </p:sp>
      <p:cxnSp>
        <p:nvCxnSpPr>
          <p:cNvPr id="21" name="Straight Connector 20"/>
          <p:cNvCxnSpPr>
            <a:endCxn id="6" idx="1"/>
          </p:cNvCxnSpPr>
          <p:nvPr/>
        </p:nvCxnSpPr>
        <p:spPr>
          <a:xfrm>
            <a:off x="533400" y="1219200"/>
            <a:ext cx="1524000" cy="38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4000500" y="5067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5029200" y="1676400"/>
            <a:ext cx="3200400" cy="1143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 expression 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8305800" y="2819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0" idx="3"/>
          </p:cNvCxnSpPr>
          <p:nvPr/>
        </p:nvCxnSpPr>
        <p:spPr>
          <a:xfrm>
            <a:off x="8229600" y="2247900"/>
            <a:ext cx="609600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343400" y="2247900"/>
            <a:ext cx="685800" cy="38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3961606" y="26662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477000" y="3352800"/>
            <a:ext cx="26670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Statement Block 3</a:t>
            </a:r>
            <a:endParaRPr lang="en-US" sz="1600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533400" y="4724400"/>
            <a:ext cx="6858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-342900" y="39243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>
            <a:off x="3848100" y="41529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>
            <a:off x="7123906" y="4456906"/>
            <a:ext cx="533400" cy="1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914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7030A0"/>
                </a:solidFill>
              </a:rPr>
              <a:t>DANGLING ELSE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endParaRPr lang="en-US" sz="2000" dirty="0"/>
          </a:p>
          <a:p>
            <a:pPr algn="just"/>
            <a:r>
              <a:rPr lang="en-US" sz="3600" b="1" dirty="0">
                <a:solidFill>
                  <a:srgbClr val="00B050"/>
                </a:solidFill>
              </a:rPr>
              <a:t>With nesting of if- else statements, we often encounter a problem called </a:t>
            </a:r>
            <a:r>
              <a:rPr lang="en-US" sz="3600" b="1" dirty="0">
                <a:solidFill>
                  <a:srgbClr val="00B0F0"/>
                </a:solidFill>
              </a:rPr>
              <a:t>‘Dangling else problem’</a:t>
            </a:r>
          </a:p>
          <a:p>
            <a:pPr algn="just"/>
            <a:endParaRPr lang="en-US" sz="1800" b="1" dirty="0">
              <a:solidFill>
                <a:srgbClr val="00B050"/>
              </a:solidFill>
            </a:endParaRPr>
          </a:p>
          <a:p>
            <a:pPr algn="just"/>
            <a:r>
              <a:rPr lang="en-US" sz="3600" b="1" dirty="0">
                <a:solidFill>
                  <a:srgbClr val="00B050"/>
                </a:solidFill>
              </a:rPr>
              <a:t>This problem is created when there is no matching else for every </a:t>
            </a:r>
            <a:r>
              <a:rPr lang="en-US" sz="3600" b="1" dirty="0">
                <a:solidFill>
                  <a:srgbClr val="FF0000"/>
                </a:solidFill>
              </a:rPr>
              <a:t>“if statement.” </a:t>
            </a:r>
            <a:r>
              <a:rPr lang="en-US" sz="3600" b="1" dirty="0">
                <a:solidFill>
                  <a:srgbClr val="00B050"/>
                </a:solidFill>
              </a:rPr>
              <a:t>In such cases ‘C’ always pairs an else statement to the most recent unpaired </a:t>
            </a:r>
            <a:r>
              <a:rPr lang="en-US" sz="3600" b="1" dirty="0">
                <a:solidFill>
                  <a:srgbClr val="FF0000"/>
                </a:solidFill>
              </a:rPr>
              <a:t>“if statement” </a:t>
            </a:r>
            <a:r>
              <a:rPr lang="en-US" sz="3600" b="1" dirty="0">
                <a:solidFill>
                  <a:srgbClr val="00B050"/>
                </a:solidFill>
              </a:rPr>
              <a:t>of current block.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/>
              <a:t>Aakanksha</a:t>
            </a:r>
            <a:r>
              <a:rPr lang="en-US" b="1" dirty="0"/>
              <a:t> Chopra, Asst. Prof( IT)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Practice questions- nested if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638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Q10. Enter marks for 5 different subjects, if percentage&gt;=60, then it is “FIRST DIVISION”, if percentage&gt;=50, then it is “SECOND DIVISION”, if percentage&gt;=40, then it is “THIRD DIVISION”, else “FAILED”. </a:t>
            </a:r>
          </a:p>
          <a:p>
            <a:pPr marL="457200" indent="-457200" algn="just">
              <a:buAutoNum type="alphaLcPeriod"/>
            </a:pPr>
            <a:r>
              <a:rPr lang="en-US" sz="2000" dirty="0"/>
              <a:t>WAP to print same using </a:t>
            </a:r>
            <a:r>
              <a:rPr lang="en-US" sz="2000" b="1" dirty="0"/>
              <a:t>nested if-else  </a:t>
            </a:r>
          </a:p>
          <a:p>
            <a:pPr marL="457200" indent="-457200" algn="just">
              <a:buAutoNum type="alphaLcPeriod"/>
            </a:pPr>
            <a:r>
              <a:rPr lang="en-US" sz="2000" dirty="0"/>
              <a:t>WAP to print same using </a:t>
            </a:r>
            <a:r>
              <a:rPr lang="en-US" sz="2000" b="1" dirty="0"/>
              <a:t>multiple if </a:t>
            </a:r>
          </a:p>
          <a:p>
            <a:pPr marL="457200" indent="-457200" algn="just">
              <a:buAutoNum type="alphaLcPeriod"/>
            </a:pPr>
            <a:r>
              <a:rPr lang="en-US" sz="2000" dirty="0"/>
              <a:t>WAP to print same using </a:t>
            </a:r>
            <a:r>
              <a:rPr lang="en-US" sz="2000" b="1" dirty="0"/>
              <a:t>multiple if and logical operators</a:t>
            </a:r>
          </a:p>
          <a:p>
            <a:pPr marL="0" indent="0" algn="just">
              <a:buNone/>
            </a:pPr>
            <a:endParaRPr lang="en-US" sz="2000" dirty="0"/>
          </a:p>
          <a:p>
            <a:pPr marL="457200" indent="-457200" algn="just">
              <a:buFont typeface="Arial" pitchFamily="34" charset="0"/>
              <a:buAutoNum type="alphaLcPeriod"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NOTE- do all above questions separately. </a:t>
            </a:r>
          </a:p>
          <a:p>
            <a:pPr marL="457200" indent="-457200" algn="just">
              <a:buAutoNum type="alphaLcPeriod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  <p:extLst>
      <p:ext uri="{BB962C8B-B14F-4D97-AF65-F5344CB8AC3E}">
        <p14:creationId xmlns:p14="http://schemas.microsoft.com/office/powerpoint/2010/main" val="1599970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If – else-if statement syntax</a:t>
            </a:r>
          </a:p>
          <a:p>
            <a:pPr algn="ctr">
              <a:buNone/>
            </a:pPr>
            <a:endParaRPr lang="en-US" sz="1600" b="1" u="sng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/>
              <a:t>if(test expression 1)</a:t>
            </a:r>
          </a:p>
          <a:p>
            <a:pPr>
              <a:buNone/>
            </a:pPr>
            <a:r>
              <a:rPr lang="en-US" dirty="0"/>
              <a:t>  {     statement block 1;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 else if(test expression 2)</a:t>
            </a:r>
          </a:p>
          <a:p>
            <a:pPr>
              <a:buNone/>
            </a:pPr>
            <a:r>
              <a:rPr lang="en-US" dirty="0"/>
              <a:t>  {   statement block  2;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else if(test expression 3)</a:t>
            </a:r>
          </a:p>
          <a:p>
            <a:pPr>
              <a:buNone/>
            </a:pPr>
            <a:r>
              <a:rPr lang="en-US" dirty="0"/>
              <a:t>  {   statement block  3;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. . . . . </a:t>
            </a:r>
          </a:p>
          <a:p>
            <a:pPr>
              <a:buNone/>
            </a:pPr>
            <a:r>
              <a:rPr lang="en-US" dirty="0"/>
              <a:t>else</a:t>
            </a:r>
          </a:p>
          <a:p>
            <a:pPr>
              <a:buNone/>
            </a:pPr>
            <a:r>
              <a:rPr lang="en-US" dirty="0"/>
              <a:t>  {   statement block  N;</a:t>
            </a:r>
          </a:p>
          <a:p>
            <a:pPr>
              <a:buNone/>
            </a:pPr>
            <a:r>
              <a:rPr lang="en-US" dirty="0"/>
              <a:t>  }</a:t>
            </a:r>
          </a:p>
          <a:p>
            <a:pPr>
              <a:buNone/>
            </a:pPr>
            <a:r>
              <a:rPr lang="en-US" dirty="0"/>
              <a:t>Statement x;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81400" y="12954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029200" y="1143000"/>
            <a:ext cx="3505200" cy="1219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of test expression should not be 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>
            <a:off x="2514600" y="3048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1295400" y="533400"/>
            <a:ext cx="3124200" cy="1447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 expression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3200400"/>
            <a:ext cx="1752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Statement Block 2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3048000" y="5410200"/>
            <a:ext cx="3505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Statement X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-75406" y="18288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3"/>
          </p:cNvCxnSpPr>
          <p:nvPr/>
        </p:nvCxnSpPr>
        <p:spPr>
          <a:xfrm>
            <a:off x="4419600" y="1257300"/>
            <a:ext cx="914400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5144294" y="1485900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76600" y="1752600"/>
            <a:ext cx="914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228600" y="533400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7010400" y="1676400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FALSE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1752600" y="6096000"/>
            <a:ext cx="54102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Flowchart of nested if- else- if statement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400" y="2438400"/>
            <a:ext cx="16764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Statement Block 1</a:t>
            </a:r>
            <a:endParaRPr lang="en-US" sz="1600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33400" y="1219200"/>
            <a:ext cx="762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4000500" y="5067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733800" y="1676400"/>
            <a:ext cx="3200400" cy="1143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 expression 2</a:t>
            </a:r>
          </a:p>
        </p:txBody>
      </p:sp>
      <p:cxnSp>
        <p:nvCxnSpPr>
          <p:cNvPr id="35" name="Straight Arrow Connector 34"/>
          <p:cNvCxnSpPr>
            <a:endCxn id="37" idx="0"/>
          </p:cNvCxnSpPr>
          <p:nvPr/>
        </p:nvCxnSpPr>
        <p:spPr>
          <a:xfrm rot="5400000">
            <a:off x="7048500" y="2552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858000" y="2209800"/>
            <a:ext cx="533400" cy="76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286000" y="2286000"/>
            <a:ext cx="14478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1791494" y="27805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505200" y="3733800"/>
            <a:ext cx="21336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Statement Block 3</a:t>
            </a:r>
            <a:endParaRPr lang="en-US" sz="1600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533400" y="4724400"/>
            <a:ext cx="70104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-342900" y="39243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>
            <a:off x="4228306" y="3619500"/>
            <a:ext cx="3817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7" idx="2"/>
          </p:cNvCxnSpPr>
          <p:nvPr/>
        </p:nvCxnSpPr>
        <p:spPr>
          <a:xfrm rot="16200000" flipH="1">
            <a:off x="6934200" y="4343400"/>
            <a:ext cx="762002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  <p:sp>
        <p:nvSpPr>
          <p:cNvPr id="37" name="Flowchart: Decision 36"/>
          <p:cNvSpPr/>
          <p:nvPr/>
        </p:nvSpPr>
        <p:spPr>
          <a:xfrm>
            <a:off x="5715000" y="2819400"/>
            <a:ext cx="3200400" cy="1143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 expression 3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419600" y="3429000"/>
            <a:ext cx="12954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543800" y="4191000"/>
            <a:ext cx="15240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Statement Block N</a:t>
            </a:r>
            <a:endParaRPr lang="en-US" sz="1600" b="1" dirty="0"/>
          </a:p>
        </p:txBody>
      </p:sp>
      <p:cxnSp>
        <p:nvCxnSpPr>
          <p:cNvPr id="59" name="Straight Arrow Connector 58"/>
          <p:cNvCxnSpPr/>
          <p:nvPr/>
        </p:nvCxnSpPr>
        <p:spPr>
          <a:xfrm rot="5400000">
            <a:off x="8496300" y="37711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077200" y="2590800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FALSE</a:t>
            </a:r>
            <a:endParaRPr lang="en-US" b="1" dirty="0"/>
          </a:p>
        </p:txBody>
      </p:sp>
      <p:sp>
        <p:nvSpPr>
          <p:cNvPr id="65" name="Rectangle 64"/>
          <p:cNvSpPr/>
          <p:nvPr/>
        </p:nvSpPr>
        <p:spPr>
          <a:xfrm>
            <a:off x="4343400" y="2819400"/>
            <a:ext cx="11430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</a:t>
            </a:r>
            <a:endParaRPr lang="en-US" b="1" dirty="0"/>
          </a:p>
        </p:txBody>
      </p:sp>
      <p:cxnSp>
        <p:nvCxnSpPr>
          <p:cNvPr id="72" name="Straight Arrow Connector 71"/>
          <p:cNvCxnSpPr/>
          <p:nvPr/>
        </p:nvCxnSpPr>
        <p:spPr>
          <a:xfrm rot="5400000">
            <a:off x="1866106" y="43045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>
            <a:off x="4114800" y="4572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495800" y="533400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FALSE</a:t>
            </a:r>
            <a:endParaRPr 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Practice questions- if –else-if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638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Q11. Enter marks for 5 different subjects, if percentage&gt;=60, then it is “FIRST DIVISION”, if percentage&gt;=50, then it is “SECOND DIVISION”, if percentage&gt;=40, then it is “THIRD DIVISION”, else “FAILED”. WAP to print same using </a:t>
            </a:r>
            <a:r>
              <a:rPr lang="en-US" sz="2000" b="1" dirty="0"/>
              <a:t>if-else-if block </a:t>
            </a:r>
            <a:endParaRPr lang="en-US" sz="2000" dirty="0"/>
          </a:p>
          <a:p>
            <a:pPr marL="457200" indent="-457200" algn="just">
              <a:buFont typeface="Arial" pitchFamily="34" charset="0"/>
              <a:buAutoNum type="alphaLcPeriod"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Q12. A company insures its drivers in the following cases-</a:t>
            </a:r>
          </a:p>
          <a:p>
            <a:pPr marL="0" indent="0" algn="just">
              <a:buNone/>
            </a:pPr>
            <a:r>
              <a:rPr lang="en-US" sz="2000" dirty="0"/>
              <a:t>If the driver is married, </a:t>
            </a:r>
          </a:p>
          <a:p>
            <a:pPr marL="0" indent="0" algn="just">
              <a:buNone/>
            </a:pPr>
            <a:r>
              <a:rPr lang="en-US" sz="2000" dirty="0"/>
              <a:t>If the driver is unmarried and MALE and above 30 years of age</a:t>
            </a:r>
          </a:p>
          <a:p>
            <a:pPr marL="0" indent="0" algn="just">
              <a:buNone/>
            </a:pPr>
            <a:r>
              <a:rPr lang="en-US" sz="2000" dirty="0"/>
              <a:t>If the driver is unmarried and FEMALE and above 25 years of age</a:t>
            </a:r>
          </a:p>
          <a:p>
            <a:pPr marL="0" indent="0" algn="just">
              <a:buNone/>
            </a:pPr>
            <a:r>
              <a:rPr lang="en-US" sz="2000" dirty="0"/>
              <a:t>In all other cases driver is NOT INSURED. </a:t>
            </a:r>
          </a:p>
          <a:p>
            <a:pPr marL="457200" indent="-457200" algn="just">
              <a:buAutoNum type="alphaLcPeriod"/>
            </a:pPr>
            <a:r>
              <a:rPr lang="en-US" sz="2000" dirty="0"/>
              <a:t>WAP using </a:t>
            </a:r>
            <a:r>
              <a:rPr lang="en-US" sz="2000" b="1" dirty="0"/>
              <a:t>if-else if block</a:t>
            </a:r>
            <a:r>
              <a:rPr lang="en-US" sz="2000" dirty="0"/>
              <a:t> to show whether a driver is insured or not.</a:t>
            </a:r>
          </a:p>
          <a:p>
            <a:pPr marL="457200" indent="-457200" algn="just">
              <a:buAutoNum type="alphaLcPeriod"/>
            </a:pPr>
            <a:r>
              <a:rPr lang="en-US" sz="2000" dirty="0"/>
              <a:t>WAP using </a:t>
            </a:r>
            <a:r>
              <a:rPr lang="en-US" sz="2000" b="1" dirty="0"/>
              <a:t>logical operator and if-else</a:t>
            </a:r>
            <a:r>
              <a:rPr lang="en-US" sz="2000" dirty="0"/>
              <a:t> to show whether a driver is insured or not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Q13. WAP to test whether a given number is positive, negative or equal to zero. Use </a:t>
            </a:r>
            <a:r>
              <a:rPr lang="en-US" sz="2000" b="1" dirty="0"/>
              <a:t>if-else-if block.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  <p:extLst>
      <p:ext uri="{BB962C8B-B14F-4D97-AF65-F5344CB8AC3E}">
        <p14:creationId xmlns:p14="http://schemas.microsoft.com/office/powerpoint/2010/main" val="91580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8580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By default all the instructions are executed from top to bottom step-by-step in sequence. </a:t>
            </a:r>
          </a:p>
          <a:p>
            <a:pPr algn="just">
              <a:buFont typeface="Wingdings" pitchFamily="2" charset="2"/>
              <a:buChar char="Ø"/>
            </a:pPr>
            <a:endParaRPr lang="en-US" sz="1100" dirty="0"/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But, if we want to execute only selected statements, we use </a:t>
            </a:r>
            <a:r>
              <a:rPr lang="en-US" b="1" dirty="0">
                <a:solidFill>
                  <a:srgbClr val="0070C0"/>
                </a:solidFill>
              </a:rPr>
              <a:t>decision control instructions or statements </a:t>
            </a:r>
            <a:r>
              <a:rPr lang="en-US" dirty="0"/>
              <a:t>in C language.</a:t>
            </a:r>
          </a:p>
          <a:p>
            <a:pPr algn="just">
              <a:buFont typeface="Wingdings" pitchFamily="2" charset="2"/>
              <a:buChar char="Ø"/>
            </a:pPr>
            <a:endParaRPr lang="en-US" sz="1100" dirty="0"/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Conditional Branching Statements </a:t>
            </a:r>
            <a:r>
              <a:rPr lang="en-US" dirty="0"/>
              <a:t>helps us to jump from one part of program to another depending on whether a particular condition is satisfied or not.</a:t>
            </a:r>
          </a:p>
          <a:p>
            <a:pPr algn="just">
              <a:buFont typeface="Wingdings" pitchFamily="2" charset="2"/>
              <a:buChar char="Ø"/>
            </a:pPr>
            <a:endParaRPr lang="en-US" sz="1050" dirty="0"/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It includes following 4 types of statements-</a:t>
            </a:r>
          </a:p>
          <a:p>
            <a:pPr marL="514350" indent="-514350" algn="just">
              <a:buAutoNum type="alphaLcPeriod"/>
            </a:pPr>
            <a:r>
              <a:rPr lang="en-US" dirty="0"/>
              <a:t>if stmt.				c. if- else- if stmt</a:t>
            </a:r>
          </a:p>
          <a:p>
            <a:pPr marL="514350" indent="-514350" algn="just">
              <a:buAutoNum type="alphaLcPeriod"/>
            </a:pPr>
            <a:r>
              <a:rPr lang="en-US" dirty="0"/>
              <a:t>if- else stmt.			d. switch case stmt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buNone/>
            </a:pPr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if statement syntax</a:t>
            </a:r>
          </a:p>
          <a:p>
            <a:pPr algn="ctr">
              <a:buNone/>
            </a:pPr>
            <a:endParaRPr lang="en-US" sz="1600" b="1" u="sng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/>
              <a:t> if(test expression)</a:t>
            </a:r>
          </a:p>
          <a:p>
            <a:pPr>
              <a:buNone/>
            </a:pPr>
            <a:r>
              <a:rPr lang="en-US" dirty="0"/>
              <a:t>  {</a:t>
            </a:r>
          </a:p>
          <a:p>
            <a:pPr>
              <a:buNone/>
            </a:pPr>
            <a:r>
              <a:rPr lang="en-US" dirty="0"/>
              <a:t>           statement 1;</a:t>
            </a:r>
          </a:p>
          <a:p>
            <a:pPr>
              <a:buNone/>
            </a:pPr>
            <a:r>
              <a:rPr lang="en-US" dirty="0"/>
              <a:t>	       statement 2;</a:t>
            </a:r>
          </a:p>
          <a:p>
            <a:pPr>
              <a:buNone/>
            </a:pPr>
            <a:r>
              <a:rPr lang="en-US" dirty="0"/>
              <a:t>           .</a:t>
            </a:r>
          </a:p>
          <a:p>
            <a:pPr>
              <a:buNone/>
            </a:pPr>
            <a:r>
              <a:rPr lang="en-US" dirty="0"/>
              <a:t>           .</a:t>
            </a:r>
          </a:p>
          <a:p>
            <a:pPr>
              <a:buNone/>
            </a:pPr>
            <a:r>
              <a:rPr lang="en-US" dirty="0"/>
              <a:t>           .</a:t>
            </a:r>
          </a:p>
          <a:p>
            <a:pPr>
              <a:buNone/>
            </a:pPr>
            <a:r>
              <a:rPr lang="en-US" dirty="0"/>
              <a:t>  }</a:t>
            </a:r>
          </a:p>
          <a:p>
            <a:pPr>
              <a:buNone/>
            </a:pPr>
            <a:r>
              <a:rPr lang="en-US" dirty="0"/>
              <a:t>Statement x;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657600" y="2286000"/>
            <a:ext cx="838200" cy="28956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724400" y="2971800"/>
            <a:ext cx="3581400" cy="1371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Statement block 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24200" y="1143000"/>
            <a:ext cx="1905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029200" y="1143000"/>
            <a:ext cx="3505200" cy="1828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of test expression should not be 0, therefore,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It can only have non-zero values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>
            <a:off x="3733006" y="3048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2438400" y="533400"/>
            <a:ext cx="3124200" cy="1447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 expression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rot="5400000">
            <a:off x="3618706" y="2362200"/>
            <a:ext cx="7627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0" y="2743200"/>
            <a:ext cx="35052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Statement Block 1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2133600" y="4648200"/>
            <a:ext cx="35052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Statement X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3429794" y="4114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3"/>
          </p:cNvCxnSpPr>
          <p:nvPr/>
        </p:nvCxnSpPr>
        <p:spPr>
          <a:xfrm>
            <a:off x="5562600" y="1257300"/>
            <a:ext cx="1676400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5830094" y="2704306"/>
            <a:ext cx="28194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4038600" y="4114800"/>
            <a:ext cx="3200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05000" y="1828800"/>
            <a:ext cx="152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1752600" y="1752600"/>
            <a:ext cx="152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1905000" y="1905000"/>
            <a:ext cx="152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5791200" y="381000"/>
            <a:ext cx="1447800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FALSE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1676400" y="5715000"/>
            <a:ext cx="54102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Flowchart of if statement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Aakanksha Chopra, Asst. Prof( IT)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 questions-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059363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Q1. WAP to check whether a citizen is eligible to vote or not using “if statement”.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  <p:extLst>
      <p:ext uri="{BB962C8B-B14F-4D97-AF65-F5344CB8AC3E}">
        <p14:creationId xmlns:p14="http://schemas.microsoft.com/office/powerpoint/2010/main" val="293008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Multiple if statement syntax</a:t>
            </a:r>
          </a:p>
          <a:p>
            <a:pPr algn="ctr">
              <a:buNone/>
            </a:pPr>
            <a:endParaRPr lang="en-US" sz="1600" b="1" u="sng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/>
              <a:t> </a:t>
            </a:r>
            <a:r>
              <a:rPr lang="en-US" sz="2800" dirty="0"/>
              <a:t>if(test expression 1)</a:t>
            </a:r>
          </a:p>
          <a:p>
            <a:pPr>
              <a:buNone/>
            </a:pPr>
            <a:r>
              <a:rPr lang="en-US" sz="2800" dirty="0"/>
              <a:t>  {  statement block 1;</a:t>
            </a:r>
          </a:p>
          <a:p>
            <a:pPr>
              <a:buNone/>
            </a:pPr>
            <a:r>
              <a:rPr lang="en-US" sz="2800" dirty="0"/>
              <a:t>  }</a:t>
            </a:r>
          </a:p>
          <a:p>
            <a:pPr>
              <a:buNone/>
            </a:pPr>
            <a:r>
              <a:rPr lang="en-US" sz="2800" dirty="0"/>
              <a:t> if(test expression 2)</a:t>
            </a:r>
          </a:p>
          <a:p>
            <a:pPr>
              <a:buNone/>
            </a:pPr>
            <a:r>
              <a:rPr lang="en-US" sz="2800" dirty="0"/>
              <a:t>  {  statement block 2;</a:t>
            </a:r>
          </a:p>
          <a:p>
            <a:pPr>
              <a:buNone/>
            </a:pPr>
            <a:r>
              <a:rPr lang="en-US" sz="2800" dirty="0"/>
              <a:t>  }           .</a:t>
            </a:r>
          </a:p>
          <a:p>
            <a:pPr>
              <a:buNone/>
            </a:pPr>
            <a:r>
              <a:rPr lang="en-US" sz="2800" dirty="0"/>
              <a:t>              .</a:t>
            </a:r>
          </a:p>
          <a:p>
            <a:pPr>
              <a:buNone/>
            </a:pPr>
            <a:r>
              <a:rPr lang="en-US" sz="2800" dirty="0"/>
              <a:t>              .</a:t>
            </a:r>
          </a:p>
          <a:p>
            <a:pPr>
              <a:buNone/>
            </a:pPr>
            <a:r>
              <a:rPr lang="en-US" sz="2800" dirty="0"/>
              <a:t>  if(test expression N)</a:t>
            </a:r>
          </a:p>
          <a:p>
            <a:pPr>
              <a:buNone/>
            </a:pPr>
            <a:r>
              <a:rPr lang="en-US" sz="2800" dirty="0"/>
              <a:t>  {  statement block N;</a:t>
            </a:r>
          </a:p>
          <a:p>
            <a:pPr>
              <a:buNone/>
            </a:pPr>
            <a:r>
              <a:rPr lang="en-US" sz="2800" dirty="0"/>
              <a:t>  }  </a:t>
            </a:r>
          </a:p>
          <a:p>
            <a:pPr>
              <a:buNone/>
            </a:pPr>
            <a:r>
              <a:rPr lang="en-US" sz="2800" dirty="0"/>
              <a:t>Statement X;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33800" y="12192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029200" y="1143000"/>
            <a:ext cx="3505200" cy="1219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of test expression should not be 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>
            <a:off x="3733006" y="3048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2438400" y="533400"/>
            <a:ext cx="3124200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Test expression 1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1067197" y="1295003"/>
            <a:ext cx="762000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3400" y="1676400"/>
            <a:ext cx="1752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Statement Block 1</a:t>
            </a:r>
            <a:endParaRPr lang="en-US" sz="1600" b="1" dirty="0"/>
          </a:p>
        </p:txBody>
      </p:sp>
      <p:cxnSp>
        <p:nvCxnSpPr>
          <p:cNvPr id="33" name="Straight Arrow Connector 32"/>
          <p:cNvCxnSpPr>
            <a:stCxn id="6" idx="2"/>
            <a:endCxn id="30" idx="0"/>
          </p:cNvCxnSpPr>
          <p:nvPr/>
        </p:nvCxnSpPr>
        <p:spPr>
          <a:xfrm rot="5400000">
            <a:off x="3390900" y="19812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419600" y="1371600"/>
            <a:ext cx="1447800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FALSE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5486400" y="0"/>
            <a:ext cx="3657600" cy="838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Flowchart of multiple if statement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0" name="Straight Connector 19"/>
          <p:cNvCxnSpPr>
            <a:endCxn id="6" idx="1"/>
          </p:cNvCxnSpPr>
          <p:nvPr/>
        </p:nvCxnSpPr>
        <p:spPr>
          <a:xfrm>
            <a:off x="1447800" y="914400"/>
            <a:ext cx="990600" cy="38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Flowchart: Decision 29"/>
          <p:cNvSpPr/>
          <p:nvPr/>
        </p:nvSpPr>
        <p:spPr>
          <a:xfrm>
            <a:off x="2438400" y="2590800"/>
            <a:ext cx="3124200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Test expression 2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447800" y="2971800"/>
            <a:ext cx="990600" cy="38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1218803" y="32000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33400" y="3429000"/>
            <a:ext cx="1752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Statement Block 2</a:t>
            </a:r>
            <a:endParaRPr lang="en-US" sz="1600" b="1" dirty="0"/>
          </a:p>
        </p:txBody>
      </p:sp>
      <p:sp>
        <p:nvSpPr>
          <p:cNvPr id="46" name="Rectangle 45"/>
          <p:cNvSpPr/>
          <p:nvPr/>
        </p:nvSpPr>
        <p:spPr>
          <a:xfrm>
            <a:off x="228600" y="685800"/>
            <a:ext cx="990600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</a:t>
            </a:r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228600" y="2667000"/>
            <a:ext cx="10668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</a:t>
            </a:r>
            <a:endParaRPr lang="en-US" b="1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3352800" y="4038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Flowchart: Decision 54"/>
          <p:cNvSpPr/>
          <p:nvPr/>
        </p:nvSpPr>
        <p:spPr>
          <a:xfrm>
            <a:off x="2438400" y="4572000"/>
            <a:ext cx="3124200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Test expression 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3400" y="5562600"/>
            <a:ext cx="1752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Statement Block N</a:t>
            </a:r>
            <a:endParaRPr lang="en-US" sz="1600" b="1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1447800" y="4991100"/>
            <a:ext cx="990600" cy="38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1181100" y="5295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572000" y="3505200"/>
            <a:ext cx="1447800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FALSE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86000" y="19050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286000" y="3808412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5" idx="2"/>
          </p:cNvCxnSpPr>
          <p:nvPr/>
        </p:nvCxnSpPr>
        <p:spPr>
          <a:xfrm rot="5400000">
            <a:off x="3676650" y="569595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04800" y="4572000"/>
            <a:ext cx="10668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</a:t>
            </a:r>
            <a:endParaRPr lang="en-US" b="1" dirty="0"/>
          </a:p>
        </p:txBody>
      </p:sp>
      <p:sp>
        <p:nvSpPr>
          <p:cNvPr id="49" name="Rectangle 48"/>
          <p:cNvSpPr/>
          <p:nvPr/>
        </p:nvSpPr>
        <p:spPr>
          <a:xfrm>
            <a:off x="2971800" y="6019800"/>
            <a:ext cx="1752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Statement X</a:t>
            </a:r>
            <a:endParaRPr lang="en-US" sz="1600" b="1" dirty="0"/>
          </a:p>
        </p:txBody>
      </p:sp>
      <p:cxnSp>
        <p:nvCxnSpPr>
          <p:cNvPr id="64" name="Straight Connector 63"/>
          <p:cNvCxnSpPr/>
          <p:nvPr/>
        </p:nvCxnSpPr>
        <p:spPr>
          <a:xfrm rot="5400000" flipH="1" flipV="1">
            <a:off x="1333103" y="6439297"/>
            <a:ext cx="381794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525588" y="6553200"/>
            <a:ext cx="1446212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495800" y="5486400"/>
            <a:ext cx="1447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FALSE</a:t>
            </a:r>
            <a:endParaRPr lang="en-US" b="1" dirty="0"/>
          </a:p>
        </p:txBody>
      </p:sp>
      <p:sp>
        <p:nvSpPr>
          <p:cNvPr id="82" name="Footer Placeholder 8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 questions-multiple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059363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Q2. WAP to show concept of “multiple if” statement. 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  <p:extLst>
      <p:ext uri="{BB962C8B-B14F-4D97-AF65-F5344CB8AC3E}">
        <p14:creationId xmlns:p14="http://schemas.microsoft.com/office/powerpoint/2010/main" val="315563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buNone/>
            </a:pPr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If – else statement syntax</a:t>
            </a:r>
          </a:p>
          <a:p>
            <a:pPr algn="ctr">
              <a:buNone/>
            </a:pPr>
            <a:endParaRPr lang="en-US" sz="1600" b="1" u="sng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/>
              <a:t>if(test expression)</a:t>
            </a:r>
          </a:p>
          <a:p>
            <a:pPr>
              <a:buNone/>
            </a:pPr>
            <a:r>
              <a:rPr lang="en-US" dirty="0"/>
              <a:t>  {</a:t>
            </a:r>
          </a:p>
          <a:p>
            <a:pPr>
              <a:buNone/>
            </a:pPr>
            <a:r>
              <a:rPr lang="en-US" dirty="0"/>
              <a:t>         statement block 1;</a:t>
            </a:r>
          </a:p>
          <a:p>
            <a:pPr>
              <a:buNone/>
            </a:pPr>
            <a:r>
              <a:rPr lang="en-US" dirty="0"/>
              <a:t> }</a:t>
            </a:r>
          </a:p>
          <a:p>
            <a:pPr>
              <a:buNone/>
            </a:pPr>
            <a:r>
              <a:rPr lang="en-US" dirty="0"/>
              <a:t>else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statement block  2;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Statement x;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24200" y="1143000"/>
            <a:ext cx="1905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029200" y="1143000"/>
            <a:ext cx="3505200" cy="1219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Value of test expression should not be 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Aakanksha Chopra, Asst. Prof( IT)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1277</Words>
  <Application>Microsoft Office PowerPoint</Application>
  <PresentationFormat>On-screen Show (4:3)</PresentationFormat>
  <Paragraphs>198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Decision Control And  Looping Statements</vt:lpstr>
      <vt:lpstr>PowerPoint Presentation</vt:lpstr>
      <vt:lpstr>PowerPoint Presentation</vt:lpstr>
      <vt:lpstr>PowerPoint Presentation</vt:lpstr>
      <vt:lpstr>Practice questions- if statement</vt:lpstr>
      <vt:lpstr>PowerPoint Presentation</vt:lpstr>
      <vt:lpstr>PowerPoint Presentation</vt:lpstr>
      <vt:lpstr>Practice questions-multiple if</vt:lpstr>
      <vt:lpstr>PowerPoint Presentation</vt:lpstr>
      <vt:lpstr>PowerPoint Presentation</vt:lpstr>
      <vt:lpstr>Practice questions- if else</vt:lpstr>
      <vt:lpstr>PowerPoint Presentation</vt:lpstr>
      <vt:lpstr>PowerPoint Presentation</vt:lpstr>
      <vt:lpstr>DANGLING ELSE PROBLEM</vt:lpstr>
      <vt:lpstr>Practice questions- nested if else</vt:lpstr>
      <vt:lpstr>PowerPoint Presentation</vt:lpstr>
      <vt:lpstr>PowerPoint Presentation</vt:lpstr>
      <vt:lpstr>Practice questions- if –else-if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Control And  Looping Statements</dc:title>
  <dc:creator>aakankshac</dc:creator>
  <cp:lastModifiedBy>yatin sharma</cp:lastModifiedBy>
  <cp:revision>174</cp:revision>
  <dcterms:created xsi:type="dcterms:W3CDTF">2015-08-17T04:55:49Z</dcterms:created>
  <dcterms:modified xsi:type="dcterms:W3CDTF">2022-02-11T17:43:19Z</dcterms:modified>
</cp:coreProperties>
</file>