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82" r:id="rId4"/>
    <p:sldId id="289" r:id="rId5"/>
    <p:sldId id="283" r:id="rId6"/>
    <p:sldId id="284" r:id="rId7"/>
    <p:sldId id="285" r:id="rId8"/>
    <p:sldId id="286" r:id="rId9"/>
    <p:sldId id="287" r:id="rId10"/>
    <p:sldId id="288" r:id="rId11"/>
    <p:sldId id="257" r:id="rId12"/>
    <p:sldId id="278" r:id="rId13"/>
    <p:sldId id="279" r:id="rId14"/>
    <p:sldId id="263" r:id="rId15"/>
    <p:sldId id="264" r:id="rId16"/>
    <p:sldId id="266" r:id="rId17"/>
    <p:sldId id="267" r:id="rId18"/>
    <p:sldId id="268" r:id="rId19"/>
    <p:sldId id="269" r:id="rId20"/>
    <p:sldId id="265" r:id="rId21"/>
    <p:sldId id="258" r:id="rId22"/>
    <p:sldId id="259" r:id="rId23"/>
    <p:sldId id="270" r:id="rId24"/>
    <p:sldId id="271" r:id="rId25"/>
    <p:sldId id="272" r:id="rId26"/>
    <p:sldId id="273" r:id="rId27"/>
    <p:sldId id="274" r:id="rId28"/>
    <p:sldId id="275" r:id="rId29"/>
    <p:sldId id="276" r:id="rId30"/>
    <p:sldId id="277" r:id="rId31"/>
    <p:sldId id="280" r:id="rId32"/>
    <p:sldId id="290"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8" autoAdjust="0"/>
    <p:restoredTop sz="94660"/>
  </p:normalViewPr>
  <p:slideViewPr>
    <p:cSldViewPr snapToGrid="0">
      <p:cViewPr varScale="1">
        <p:scale>
          <a:sx n="66" d="100"/>
          <a:sy n="66" d="100"/>
        </p:scale>
        <p:origin x="72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tin sharma" userId="5b7fc278791e6805" providerId="LiveId" clId="{D9C4252C-2AD8-4BF6-98C7-B7E218551C5A}"/>
    <pc:docChg chg="modSld">
      <pc:chgData name="yatin sharma" userId="5b7fc278791e6805" providerId="LiveId" clId="{D9C4252C-2AD8-4BF6-98C7-B7E218551C5A}" dt="2022-02-26T17:25:57.705" v="0" actId="1076"/>
      <pc:docMkLst>
        <pc:docMk/>
      </pc:docMkLst>
      <pc:sldChg chg="modSp mod">
        <pc:chgData name="yatin sharma" userId="5b7fc278791e6805" providerId="LiveId" clId="{D9C4252C-2AD8-4BF6-98C7-B7E218551C5A}" dt="2022-02-26T17:25:57.705" v="0" actId="1076"/>
        <pc:sldMkLst>
          <pc:docMk/>
          <pc:sldMk cId="4099862963" sldId="290"/>
        </pc:sldMkLst>
        <pc:picChg chg="mod">
          <ac:chgData name="yatin sharma" userId="5b7fc278791e6805" providerId="LiveId" clId="{D9C4252C-2AD8-4BF6-98C7-B7E218551C5A}" dt="2022-02-26T17:25:57.705" v="0" actId="1076"/>
          <ac:picMkLst>
            <pc:docMk/>
            <pc:sldMk cId="4099862963" sldId="290"/>
            <ac:picMk id="4"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2-09T07:46:45.522"/>
    </inkml:context>
    <inkml:brush xml:id="br0">
      <inkml:brushProperty name="width" value="0.05292" units="cm"/>
      <inkml:brushProperty name="height" value="0.05292" units="cm"/>
      <inkml:brushProperty name="color" value="#FF0000"/>
    </inkml:brush>
  </inkml:definitions>
  <inkml:trace contextRef="#ctx0" brushRef="#br0">12626 11633 0,'74'372'62,"-49"-297"-62,0-1 16,-1-49 0,1-25 15,50 0-31,-26-50 16,75-74-16,124-99 15,0 50 1,25-26-16,50 26 15,-100 123-15,-25-49 16,-98 49-16,-51 25 16,-24 25-16</inkml:trace>
  <inkml:trace contextRef="#ctx0" brushRef="#br0" timeOffset="1318.24">2729 13568 0,'99'0'78,"74"0"-63,621 99 1,-447-49 0,-99-25-16,124 49 15,-49-24-15,99 24 16,-298-49 0,-50-25-16</inkml:trace>
  <inkml:trace contextRef="#ctx0" brushRef="#br0" timeOffset="7132.16">7243 13816 0,'25'0'140,"74"0"-140,25 0 16,0 0-16,-25 0 16,0 0-16,1 0 15,-26 0-15,25 0 16,1 0-16,24 0 15,-25 0 1,0 0-16,124 0 16,-148 0-16,24 0 15,0 0-15,-24 0 16,-26 0-16,1 0 31,-1 0-31,1 25 16,0 0-1,-26 0-15,125-1 16,-99 1 0,24 0-16,25-25 0,1 0 15,-51 25-15,26-25 16,-1 0-16,1 0 31</inkml:trace>
  <inkml:trace contextRef="#ctx0" brushRef="#br0" timeOffset="8347.15">12080 13717 0,'0'25'78,"0"24"-62,49-49 62,51 0-78,24-24 16,25-1-1,74-74-15,-74 74 16,-1-25-16,200 1 31,-323 49-31,-1 0 16</inkml:trace>
  <inkml:trace contextRef="#ctx0" brushRef="#br0" timeOffset="12489.68">2753 15354 0,'25'0'109,"50"0"-109,24 0 16,198 0-1,-98 0-15,-50 0 16,0 0-16,24 25 15,-24 0-15,-50-25 16,0 0 0,-49 0-16,24 0 15,-24 0 1,-25 0-16,74 0 16,-49 0-16,24 0 15,-24 0-15,123 0 16,-49 0-16,0 0 15,25 0 1,25 0-16,-75 0 0,0 0 16,-74 0-16,49 25 15,-24-25-15,-25 0 32,0 0-1</inkml:trace>
  <inkml:trace contextRef="#ctx0" brushRef="#br0" timeOffset="13873.64">8310 15453 0,'24'-24'16,"1"-1"-1,0 25 16,0 0 1,0 0-32,-1-25 15,26 25-15,173-50 32,-99 50-32,25 0 15,50-25-15,-100 25 16,50-24-16,-50 24 15,-25 0-15,1 0 16,-26-50-16,1 25 16,49 25-1,-25 0-15,-24 0 16,25 0-16,-1 0 16,25 0-16,25-25 31,-49 25-31,-1 0 0,-49 0 15,24 0 1,1 0-16,0 0 16,-26 0-16,26 0 15,-25 0-15,24 0 16,-24 0 0,50 0-16,-51 0 15,51 0-15,-1 0 0,26 0 31,-51 0-15,-24 0-16,0 0 16,49 0-1,-24 25 1,-25-25 0,24 0-1,-24 0-15,25 0 16,-26 0-16,1 0 15,0 0-15,25 25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ECA78A-FECA-46A7-9F56-64BAA26D1BAE}"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20074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ECA78A-FECA-46A7-9F56-64BAA26D1BAE}"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296627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ECA78A-FECA-46A7-9F56-64BAA26D1BAE}"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334720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ECA78A-FECA-46A7-9F56-64BAA26D1BAE}"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83590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ECA78A-FECA-46A7-9F56-64BAA26D1BAE}"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94296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AECA78A-FECA-46A7-9F56-64BAA26D1BAE}"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414076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AECA78A-FECA-46A7-9F56-64BAA26D1BAE}"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268517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ECA78A-FECA-46A7-9F56-64BAA26D1BAE}"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225977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CA78A-FECA-46A7-9F56-64BAA26D1BAE}" type="datetimeFigureOut">
              <a:rPr lang="en-IN" smtClean="0"/>
              <a:t>26-02-2022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37978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ECA78A-FECA-46A7-9F56-64BAA26D1BAE}"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413468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ECA78A-FECA-46A7-9F56-64BAA26D1BAE}"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72509-9EA7-400D-B357-2ACA49097228}" type="slidenum">
              <a:rPr lang="en-IN" smtClean="0"/>
              <a:t>‹#›</a:t>
            </a:fld>
            <a:endParaRPr lang="en-IN"/>
          </a:p>
        </p:txBody>
      </p:sp>
    </p:spTree>
    <p:extLst>
      <p:ext uri="{BB962C8B-B14F-4D97-AF65-F5344CB8AC3E}">
        <p14:creationId xmlns:p14="http://schemas.microsoft.com/office/powerpoint/2010/main" val="240302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CA78A-FECA-46A7-9F56-64BAA26D1BAE}" type="datetimeFigureOut">
              <a:rPr lang="en-IN" smtClean="0"/>
              <a:t>26-02-2022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72509-9EA7-400D-B357-2ACA49097228}" type="slidenum">
              <a:rPr lang="en-IN" smtClean="0"/>
              <a:t>‹#›</a:t>
            </a:fld>
            <a:endParaRPr lang="en-IN"/>
          </a:p>
        </p:txBody>
      </p:sp>
    </p:spTree>
    <p:extLst>
      <p:ext uri="{BB962C8B-B14F-4D97-AF65-F5344CB8AC3E}">
        <p14:creationId xmlns:p14="http://schemas.microsoft.com/office/powerpoint/2010/main" val="195568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800" dirty="0">
                <a:solidFill>
                  <a:srgbClr val="00B050"/>
                </a:solidFill>
              </a:rPr>
              <a:t>POINTERS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742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54546"/>
            <a:ext cx="12024575" cy="6022417"/>
          </a:xfrm>
        </p:spPr>
        <p:txBody>
          <a:bodyPr>
            <a:normAutofit/>
          </a:bodyPr>
          <a:lstStyle/>
          <a:p>
            <a:pPr marL="0" indent="0">
              <a:buNone/>
            </a:pPr>
            <a:r>
              <a:rPr lang="en-IN" dirty="0" err="1"/>
              <a:t>int</a:t>
            </a:r>
            <a:r>
              <a:rPr lang="en-IN" dirty="0"/>
              <a:t> </a:t>
            </a:r>
            <a:r>
              <a:rPr lang="en-IN" dirty="0" err="1"/>
              <a:t>i</a:t>
            </a:r>
            <a:r>
              <a:rPr lang="en-IN" dirty="0"/>
              <a:t>=3,*j;</a:t>
            </a:r>
          </a:p>
          <a:p>
            <a:pPr marL="0" indent="0">
              <a:buNone/>
            </a:pPr>
            <a:r>
              <a:rPr lang="en-IN" dirty="0"/>
              <a:t>j=&amp;</a:t>
            </a:r>
            <a:r>
              <a:rPr lang="en-IN" dirty="0" err="1"/>
              <a:t>i</a:t>
            </a:r>
            <a:r>
              <a:rPr lang="en-IN" dirty="0"/>
              <a:t>;</a:t>
            </a:r>
          </a:p>
          <a:p>
            <a:pPr marL="0" indent="0">
              <a:buNone/>
            </a:pPr>
            <a:r>
              <a:rPr lang="en-IN" dirty="0" err="1"/>
              <a:t>printf</a:t>
            </a:r>
            <a:r>
              <a:rPr lang="en-IN" dirty="0"/>
              <a:t>(“\n address of </a:t>
            </a:r>
            <a:r>
              <a:rPr lang="en-IN" dirty="0" err="1"/>
              <a:t>i</a:t>
            </a:r>
            <a:r>
              <a:rPr lang="en-IN" dirty="0"/>
              <a:t>=%u ”,&amp;</a:t>
            </a:r>
            <a:r>
              <a:rPr lang="en-IN" dirty="0" err="1"/>
              <a:t>i</a:t>
            </a:r>
            <a:r>
              <a:rPr lang="en-IN" dirty="0"/>
              <a:t>);</a:t>
            </a:r>
          </a:p>
          <a:p>
            <a:pPr marL="0" indent="0">
              <a:buNone/>
            </a:pPr>
            <a:r>
              <a:rPr lang="en-IN" dirty="0" err="1"/>
              <a:t>printf</a:t>
            </a:r>
            <a:r>
              <a:rPr lang="en-IN" dirty="0"/>
              <a:t>(“\n address of </a:t>
            </a:r>
            <a:r>
              <a:rPr lang="en-IN" dirty="0" err="1"/>
              <a:t>i</a:t>
            </a:r>
            <a:r>
              <a:rPr lang="en-IN" dirty="0"/>
              <a:t>=%u ”,j);</a:t>
            </a:r>
          </a:p>
          <a:p>
            <a:pPr marL="0" indent="0">
              <a:buNone/>
            </a:pPr>
            <a:r>
              <a:rPr lang="en-IN" dirty="0" err="1"/>
              <a:t>printf</a:t>
            </a:r>
            <a:r>
              <a:rPr lang="en-IN" dirty="0"/>
              <a:t>(“\n address of j=%u ”,&amp;j);</a:t>
            </a:r>
          </a:p>
          <a:p>
            <a:pPr marL="0" indent="0">
              <a:buNone/>
            </a:pPr>
            <a:r>
              <a:rPr lang="en-IN" dirty="0" err="1"/>
              <a:t>printf</a:t>
            </a:r>
            <a:r>
              <a:rPr lang="en-IN" dirty="0"/>
              <a:t>(“\n value at j=%u ”,j);</a:t>
            </a:r>
          </a:p>
          <a:p>
            <a:pPr marL="0" indent="0">
              <a:buNone/>
            </a:pPr>
            <a:r>
              <a:rPr lang="en-IN" dirty="0" err="1"/>
              <a:t>printf</a:t>
            </a:r>
            <a:r>
              <a:rPr lang="en-IN" dirty="0"/>
              <a:t>(“\n value at </a:t>
            </a:r>
            <a:r>
              <a:rPr lang="en-IN" dirty="0" err="1"/>
              <a:t>i</a:t>
            </a:r>
            <a:r>
              <a:rPr lang="en-IN" dirty="0"/>
              <a:t>=%d ”, </a:t>
            </a:r>
            <a:r>
              <a:rPr lang="en-IN" dirty="0" err="1"/>
              <a:t>i</a:t>
            </a:r>
            <a:r>
              <a:rPr lang="en-IN" dirty="0"/>
              <a:t>);</a:t>
            </a:r>
          </a:p>
          <a:p>
            <a:pPr marL="0" indent="0">
              <a:buNone/>
            </a:pPr>
            <a:r>
              <a:rPr lang="en-IN" dirty="0" err="1"/>
              <a:t>printf</a:t>
            </a:r>
            <a:r>
              <a:rPr lang="en-IN" dirty="0"/>
              <a:t>(“\n value of </a:t>
            </a:r>
            <a:r>
              <a:rPr lang="en-IN" dirty="0" err="1"/>
              <a:t>i</a:t>
            </a:r>
            <a:r>
              <a:rPr lang="en-IN" dirty="0"/>
              <a:t>=%d ”,*(&amp;</a:t>
            </a:r>
            <a:r>
              <a:rPr lang="en-IN" dirty="0" err="1"/>
              <a:t>i</a:t>
            </a:r>
            <a:r>
              <a:rPr lang="en-IN" dirty="0"/>
              <a:t>));</a:t>
            </a:r>
          </a:p>
          <a:p>
            <a:pPr marL="0" indent="0">
              <a:buNone/>
            </a:pPr>
            <a:r>
              <a:rPr lang="en-IN" dirty="0" err="1"/>
              <a:t>printf</a:t>
            </a:r>
            <a:r>
              <a:rPr lang="en-IN" dirty="0"/>
              <a:t>(“\n address of </a:t>
            </a:r>
            <a:r>
              <a:rPr lang="en-IN" dirty="0" err="1"/>
              <a:t>i</a:t>
            </a:r>
            <a:r>
              <a:rPr lang="en-IN" dirty="0"/>
              <a:t>=%d ”,*j);</a:t>
            </a:r>
          </a:p>
          <a:p>
            <a:pPr marL="0" indent="0">
              <a:buNone/>
            </a:pPr>
            <a:endParaRPr lang="en-IN" dirty="0"/>
          </a:p>
        </p:txBody>
      </p:sp>
      <p:sp>
        <p:nvSpPr>
          <p:cNvPr id="4" name="Rectangle 3"/>
          <p:cNvSpPr/>
          <p:nvPr/>
        </p:nvSpPr>
        <p:spPr>
          <a:xfrm>
            <a:off x="7068354" y="2339663"/>
            <a:ext cx="2947116" cy="2477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err="1"/>
              <a:t>i</a:t>
            </a:r>
            <a:r>
              <a:rPr lang="en-IN" sz="2800" b="1" dirty="0"/>
              <a:t>=3</a:t>
            </a:r>
          </a:p>
          <a:p>
            <a:pPr algn="ctr"/>
            <a:r>
              <a:rPr lang="en-IN" sz="2800" b="1" dirty="0"/>
              <a:t>Address= 1002</a:t>
            </a:r>
          </a:p>
        </p:txBody>
      </p:sp>
      <p:sp>
        <p:nvSpPr>
          <p:cNvPr id="5" name="Rectangle 4"/>
          <p:cNvSpPr/>
          <p:nvPr/>
        </p:nvSpPr>
        <p:spPr>
          <a:xfrm>
            <a:off x="6295623" y="186743"/>
            <a:ext cx="3183228" cy="155190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j=&amp;</a:t>
            </a:r>
            <a:r>
              <a:rPr lang="en-IN" sz="2800" b="1" dirty="0" err="1"/>
              <a:t>i</a:t>
            </a:r>
            <a:r>
              <a:rPr lang="en-IN" sz="2800" b="1" dirty="0"/>
              <a:t>=1002</a:t>
            </a:r>
          </a:p>
          <a:p>
            <a:pPr algn="ctr"/>
            <a:r>
              <a:rPr lang="en-IN" sz="2800" b="1" dirty="0"/>
              <a:t>Address 1004</a:t>
            </a:r>
          </a:p>
          <a:p>
            <a:pPr algn="ctr"/>
            <a:endParaRPr lang="en-IN" sz="2800" b="1" dirty="0"/>
          </a:p>
        </p:txBody>
      </p:sp>
    </p:spTree>
    <p:extLst>
      <p:ext uri="{BB962C8B-B14F-4D97-AF65-F5344CB8AC3E}">
        <p14:creationId xmlns:p14="http://schemas.microsoft.com/office/powerpoint/2010/main" val="97926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975" y="1"/>
            <a:ext cx="10822497" cy="729842"/>
          </a:xfrm>
        </p:spPr>
        <p:txBody>
          <a:bodyPr/>
          <a:lstStyle/>
          <a:p>
            <a:pPr algn="ctr"/>
            <a:r>
              <a:rPr lang="en-IN" dirty="0"/>
              <a:t>PRACTICE QUESTIONS </a:t>
            </a:r>
          </a:p>
        </p:txBody>
      </p:sp>
      <p:sp>
        <p:nvSpPr>
          <p:cNvPr id="3" name="Content Placeholder 2"/>
          <p:cNvSpPr>
            <a:spLocks noGrp="1"/>
          </p:cNvSpPr>
          <p:nvPr>
            <p:ph idx="1"/>
          </p:nvPr>
        </p:nvSpPr>
        <p:spPr>
          <a:xfrm>
            <a:off x="209725" y="713064"/>
            <a:ext cx="11982275" cy="6048463"/>
          </a:xfrm>
        </p:spPr>
        <p:txBody>
          <a:bodyPr>
            <a:normAutofit/>
          </a:bodyPr>
          <a:lstStyle/>
          <a:p>
            <a:pPr marL="0" indent="0">
              <a:buNone/>
            </a:pPr>
            <a:r>
              <a:rPr lang="en-IN" sz="2400" dirty="0"/>
              <a:t>Q1. </a:t>
            </a:r>
            <a:r>
              <a:rPr lang="en-IN" sz="2400" dirty="0">
                <a:solidFill>
                  <a:srgbClr val="FF0000"/>
                </a:solidFill>
              </a:rPr>
              <a:t>WAP to add two floating point numbers. The result should only be 2 digit after decimal.</a:t>
            </a:r>
          </a:p>
          <a:p>
            <a:pPr marL="0" indent="0">
              <a:buNone/>
            </a:pPr>
            <a:r>
              <a:rPr lang="en-IN" sz="2400" dirty="0"/>
              <a:t>Q2. WAP to calculate area of circle using pointers</a:t>
            </a:r>
          </a:p>
          <a:p>
            <a:pPr marL="0" indent="0">
              <a:buNone/>
            </a:pPr>
            <a:r>
              <a:rPr lang="en-IN" sz="2400" dirty="0"/>
              <a:t>Q3. WAP to convert floating point number to integer using pointers and type casting</a:t>
            </a:r>
          </a:p>
          <a:p>
            <a:pPr marL="0" indent="0">
              <a:buNone/>
            </a:pPr>
            <a:r>
              <a:rPr lang="en-IN" sz="2400" dirty="0"/>
              <a:t>Q4. WAP to find largest of 3 numbers using pointers</a:t>
            </a:r>
          </a:p>
          <a:p>
            <a:pPr marL="0" indent="0">
              <a:buNone/>
            </a:pPr>
            <a:r>
              <a:rPr lang="en-IN" sz="2400" dirty="0"/>
              <a:t>Q5. WAP to enter a character and then check whether entered character is vowel or not using pointers.</a:t>
            </a:r>
          </a:p>
          <a:p>
            <a:pPr marL="0" indent="0">
              <a:buNone/>
            </a:pPr>
            <a:r>
              <a:rPr lang="en-IN" sz="2400" dirty="0"/>
              <a:t>Q6. WAP to check whether a character entered is in upper case or lower case using pointers.</a:t>
            </a:r>
          </a:p>
          <a:p>
            <a:pPr marL="0" indent="0">
              <a:buNone/>
            </a:pPr>
            <a:r>
              <a:rPr lang="en-IN" sz="2400" dirty="0"/>
              <a:t>Q7. WAP to test whether a number is positive, negative or equal to zero using pointers.  </a:t>
            </a:r>
          </a:p>
          <a:p>
            <a:pPr marL="0" indent="0">
              <a:buNone/>
            </a:pPr>
            <a:r>
              <a:rPr lang="en-IN" sz="2400" dirty="0"/>
              <a:t>Q8. WAP to display the sum and average of numbers from m to n. </a:t>
            </a:r>
          </a:p>
          <a:p>
            <a:pPr marL="0" indent="0">
              <a:buNone/>
            </a:pPr>
            <a:r>
              <a:rPr lang="en-IN" sz="2400" dirty="0"/>
              <a:t>Q9. WAP to print all prime numbers from 1 to 50 using pointers.</a:t>
            </a:r>
          </a:p>
          <a:p>
            <a:pPr marL="0" indent="0">
              <a:buNone/>
            </a:pPr>
            <a:r>
              <a:rPr lang="en-IN" sz="2400" dirty="0"/>
              <a:t>Q10. WAP to print all even numbers from m to n using pointers.</a:t>
            </a:r>
          </a:p>
        </p:txBody>
      </p:sp>
    </p:spTree>
    <p:extLst>
      <p:ext uri="{BB962C8B-B14F-4D97-AF65-F5344CB8AC3E}">
        <p14:creationId xmlns:p14="http://schemas.microsoft.com/office/powerpoint/2010/main" val="37506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a:t>
            </a:r>
          </a:p>
        </p:txBody>
      </p:sp>
      <p:pic>
        <p:nvPicPr>
          <p:cNvPr id="4" name="Content Placeholder 3"/>
          <p:cNvPicPr>
            <a:picLocks noGrp="1" noChangeAspect="1"/>
          </p:cNvPicPr>
          <p:nvPr>
            <p:ph idx="1"/>
          </p:nvPr>
        </p:nvPicPr>
        <p:blipFill rotWithShape="1">
          <a:blip r:embed="rId2"/>
          <a:srcRect l="-1" t="37545" r="-5359"/>
          <a:stretch/>
        </p:blipFill>
        <p:spPr>
          <a:xfrm>
            <a:off x="2101018" y="1690688"/>
            <a:ext cx="7382577" cy="5016838"/>
          </a:xfrm>
          <a:prstGeom prst="rect">
            <a:avLst/>
          </a:prstGeom>
        </p:spPr>
      </p:pic>
    </p:spTree>
    <p:extLst>
      <p:ext uri="{BB962C8B-B14F-4D97-AF65-F5344CB8AC3E}">
        <p14:creationId xmlns:p14="http://schemas.microsoft.com/office/powerpoint/2010/main" val="373082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a:t>
            </a:r>
          </a:p>
        </p:txBody>
      </p:sp>
      <p:pic>
        <p:nvPicPr>
          <p:cNvPr id="4" name="Content Placeholder 3"/>
          <p:cNvPicPr>
            <a:picLocks noGrp="1" noChangeAspect="1"/>
          </p:cNvPicPr>
          <p:nvPr>
            <p:ph idx="1"/>
          </p:nvPr>
        </p:nvPicPr>
        <p:blipFill>
          <a:blip r:embed="rId2"/>
          <a:stretch>
            <a:fillRect/>
          </a:stretch>
        </p:blipFill>
        <p:spPr>
          <a:xfrm>
            <a:off x="3048000" y="2096294"/>
            <a:ext cx="6096000" cy="3810000"/>
          </a:xfrm>
          <a:prstGeom prst="rect">
            <a:avLst/>
          </a:prstGeom>
        </p:spPr>
      </p:pic>
    </p:spTree>
    <p:extLst>
      <p:ext uri="{BB962C8B-B14F-4D97-AF65-F5344CB8AC3E}">
        <p14:creationId xmlns:p14="http://schemas.microsoft.com/office/powerpoint/2010/main" val="87532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67" y="0"/>
            <a:ext cx="10468276" cy="895149"/>
          </a:xfrm>
        </p:spPr>
        <p:txBody>
          <a:bodyPr/>
          <a:lstStyle/>
          <a:p>
            <a:pPr algn="ctr"/>
            <a:r>
              <a:rPr lang="en-US" b="1" dirty="0">
                <a:solidFill>
                  <a:srgbClr val="7030A0"/>
                </a:solidFill>
              </a:rPr>
              <a:t>Pointer to an array</a:t>
            </a:r>
          </a:p>
        </p:txBody>
      </p:sp>
      <p:sp>
        <p:nvSpPr>
          <p:cNvPr id="3" name="Content Placeholder 2"/>
          <p:cNvSpPr>
            <a:spLocks noGrp="1"/>
          </p:cNvSpPr>
          <p:nvPr>
            <p:ph idx="1"/>
          </p:nvPr>
        </p:nvSpPr>
        <p:spPr>
          <a:xfrm>
            <a:off x="144379" y="702644"/>
            <a:ext cx="12047621" cy="6073541"/>
          </a:xfrm>
        </p:spPr>
        <p:txBody>
          <a:bodyPr>
            <a:normAutofit lnSpcReduction="10000"/>
          </a:bodyPr>
          <a:lstStyle/>
          <a:p>
            <a:r>
              <a:rPr lang="en-US" dirty="0"/>
              <a:t>Like we have pointer to an integer, a pointer to a float, a pointer to a character, we can also have pointer to an array.</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t>
            </a:r>
            <a:r>
              <a:rPr lang="en-US" dirty="0" err="1"/>
              <a:t>arr</a:t>
            </a:r>
            <a:r>
              <a:rPr lang="en-US" dirty="0"/>
              <a:t>[]={1,2,3,4,5};</a:t>
            </a:r>
          </a:p>
          <a:p>
            <a:pPr marL="0" indent="0">
              <a:buNone/>
            </a:pPr>
            <a:r>
              <a:rPr lang="en-US" dirty="0"/>
              <a:t>    </a:t>
            </a:r>
            <a:r>
              <a:rPr lang="en-US" dirty="0" err="1"/>
              <a:t>int</a:t>
            </a:r>
            <a:r>
              <a:rPr lang="en-US" dirty="0"/>
              <a:t> *</a:t>
            </a:r>
            <a:r>
              <a:rPr lang="en-US" dirty="0" err="1"/>
              <a:t>ptr,i</a:t>
            </a:r>
            <a:r>
              <a:rPr lang="en-US" dirty="0"/>
              <a:t>;</a:t>
            </a:r>
          </a:p>
          <a:p>
            <a:pPr marL="0" indent="0">
              <a:buNone/>
            </a:pPr>
            <a:r>
              <a:rPr lang="en-US" dirty="0"/>
              <a:t>    </a:t>
            </a:r>
            <a:r>
              <a:rPr lang="en-US" dirty="0" err="1"/>
              <a:t>ptr</a:t>
            </a:r>
            <a:r>
              <a:rPr lang="en-US" dirty="0"/>
              <a:t>=&amp;</a:t>
            </a:r>
            <a:r>
              <a:rPr lang="en-US" dirty="0" err="1"/>
              <a:t>arr</a:t>
            </a:r>
            <a:r>
              <a:rPr lang="en-US" dirty="0"/>
              <a:t>[0];  // base address </a:t>
            </a:r>
          </a:p>
          <a:p>
            <a:pPr marL="0" indent="0">
              <a:buNone/>
            </a:pPr>
            <a:r>
              <a:rPr lang="en-US" dirty="0"/>
              <a:t>   for(</a:t>
            </a:r>
            <a:r>
              <a:rPr lang="en-US" dirty="0" err="1"/>
              <a:t>i</a:t>
            </a:r>
            <a:r>
              <a:rPr lang="en-US" dirty="0"/>
              <a:t>=0;i&lt;5;i++)  </a:t>
            </a:r>
            <a:endParaRPr lang="en-US" u="sng" dirty="0"/>
          </a:p>
          <a:p>
            <a:pPr marL="0" indent="0">
              <a:buNone/>
            </a:pPr>
            <a:r>
              <a:rPr lang="en-US" dirty="0"/>
              <a:t>     {     </a:t>
            </a:r>
            <a:r>
              <a:rPr lang="en-US" dirty="0" err="1"/>
              <a:t>printf</a:t>
            </a:r>
            <a:r>
              <a:rPr lang="en-US" dirty="0"/>
              <a:t>(“Address are: %u %u %u”,</a:t>
            </a:r>
            <a:r>
              <a:rPr lang="en-US" dirty="0" err="1"/>
              <a:t>arr</a:t>
            </a:r>
            <a:r>
              <a:rPr lang="en-US" dirty="0"/>
              <a:t>,&amp;</a:t>
            </a:r>
            <a:r>
              <a:rPr lang="en-US" dirty="0" err="1"/>
              <a:t>arr</a:t>
            </a:r>
            <a:r>
              <a:rPr lang="en-US" dirty="0"/>
              <a:t>[i],&amp;</a:t>
            </a:r>
            <a:r>
              <a:rPr lang="en-US" dirty="0" err="1"/>
              <a:t>arr</a:t>
            </a:r>
            <a:r>
              <a:rPr lang="en-US" dirty="0"/>
              <a:t>); </a:t>
            </a:r>
            <a:r>
              <a:rPr lang="en-US" dirty="0">
                <a:solidFill>
                  <a:srgbClr val="FF0000"/>
                </a:solidFill>
              </a:rPr>
              <a:t>//1212, 1212, 1212  1214</a:t>
            </a:r>
          </a:p>
          <a:p>
            <a:pPr marL="0" indent="0">
              <a:buNone/>
            </a:pPr>
            <a:r>
              <a:rPr lang="en-US" dirty="0"/>
              <a:t>           </a:t>
            </a:r>
            <a:r>
              <a:rPr lang="en-US" dirty="0" err="1"/>
              <a:t>printf</a:t>
            </a:r>
            <a:r>
              <a:rPr lang="en-US" dirty="0"/>
              <a:t>(“\n Values are: %d”, *</a:t>
            </a:r>
            <a:r>
              <a:rPr lang="en-US" dirty="0" err="1"/>
              <a:t>ptr</a:t>
            </a:r>
            <a:r>
              <a:rPr lang="en-US" dirty="0"/>
              <a:t>);// </a:t>
            </a:r>
            <a:r>
              <a:rPr lang="en-US" dirty="0">
                <a:solidFill>
                  <a:srgbClr val="FF0000"/>
                </a:solidFill>
              </a:rPr>
              <a:t>*&amp;</a:t>
            </a:r>
            <a:r>
              <a:rPr lang="en-US" dirty="0" err="1">
                <a:solidFill>
                  <a:srgbClr val="FF0000"/>
                </a:solidFill>
              </a:rPr>
              <a:t>arr</a:t>
            </a:r>
            <a:r>
              <a:rPr lang="en-US" dirty="0">
                <a:solidFill>
                  <a:srgbClr val="FF0000"/>
                </a:solidFill>
              </a:rPr>
              <a:t>[0]=1   *&amp;</a:t>
            </a:r>
            <a:r>
              <a:rPr lang="en-US" dirty="0" err="1">
                <a:solidFill>
                  <a:srgbClr val="FF0000"/>
                </a:solidFill>
              </a:rPr>
              <a:t>arr</a:t>
            </a:r>
            <a:r>
              <a:rPr lang="en-US" dirty="0">
                <a:solidFill>
                  <a:srgbClr val="FF0000"/>
                </a:solidFill>
              </a:rPr>
              <a:t>[1]=2</a:t>
            </a:r>
          </a:p>
          <a:p>
            <a:pPr marL="0" indent="0">
              <a:buNone/>
            </a:pPr>
            <a:r>
              <a:rPr lang="en-US" dirty="0"/>
              <a:t>            </a:t>
            </a:r>
            <a:r>
              <a:rPr lang="en-US" dirty="0" err="1"/>
              <a:t>ptr</a:t>
            </a:r>
            <a:r>
              <a:rPr lang="en-US" dirty="0"/>
              <a:t>++;  // incrementing pointer variable= incrementing address by 2(INT)</a:t>
            </a:r>
          </a:p>
          <a:p>
            <a:pPr marL="0" indent="0">
              <a:buNone/>
            </a:pPr>
            <a:r>
              <a:rPr lang="en-US" dirty="0"/>
              <a:t>    }</a:t>
            </a:r>
          </a:p>
          <a:p>
            <a:pPr marL="0" indent="0">
              <a:buNone/>
            </a:pP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21316060"/>
              </p:ext>
            </p:extLst>
          </p:nvPr>
        </p:nvGraphicFramePr>
        <p:xfrm>
          <a:off x="2032000" y="1865881"/>
          <a:ext cx="8128000" cy="51670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516706">
                <a:tc>
                  <a:txBody>
                    <a:bodyPr/>
                    <a:lstStyle/>
                    <a:p>
                      <a:pPr algn="ctr"/>
                      <a:r>
                        <a:rPr lang="en-IN" dirty="0"/>
                        <a:t>1 (1212)</a:t>
                      </a:r>
                    </a:p>
                  </a:txBody>
                  <a:tcPr/>
                </a:tc>
                <a:tc>
                  <a:txBody>
                    <a:bodyPr/>
                    <a:lstStyle/>
                    <a:p>
                      <a:pPr algn="ctr"/>
                      <a:r>
                        <a:rPr lang="en-IN" dirty="0"/>
                        <a:t>2(1214)</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extLst>
                  <a:ext uri="{0D108BD9-81ED-4DB2-BD59-A6C34878D82A}">
                    <a16:rowId xmlns:a16="http://schemas.microsoft.com/office/drawing/2014/main" val="10000"/>
                  </a:ext>
                </a:extLst>
              </a:tr>
            </a:tbl>
          </a:graphicData>
        </a:graphic>
      </p:graphicFrame>
      <p:cxnSp>
        <p:nvCxnSpPr>
          <p:cNvPr id="6" name="Straight Arrow Connector 5"/>
          <p:cNvCxnSpPr/>
          <p:nvPr/>
        </p:nvCxnSpPr>
        <p:spPr>
          <a:xfrm flipV="1">
            <a:off x="4507606" y="2253803"/>
            <a:ext cx="38636" cy="927279"/>
          </a:xfrm>
          <a:prstGeom prst="straightConnector1">
            <a:avLst/>
          </a:prstGeom>
          <a:ln>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6864439" y="2859110"/>
            <a:ext cx="2137893" cy="8757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Ptr</a:t>
            </a:r>
            <a:r>
              <a:rPr lang="en-IN" dirty="0"/>
              <a:t>= &amp;</a:t>
            </a:r>
            <a:r>
              <a:rPr lang="en-IN" dirty="0" err="1"/>
              <a:t>arr</a:t>
            </a:r>
            <a:r>
              <a:rPr lang="en-IN" dirty="0"/>
              <a:t>[1]   1414</a:t>
            </a:r>
          </a:p>
        </p:txBody>
      </p:sp>
    </p:spTree>
    <p:extLst>
      <p:ext uri="{BB962C8B-B14F-4D97-AF65-F5344CB8AC3E}">
        <p14:creationId xmlns:p14="http://schemas.microsoft.com/office/powerpoint/2010/main" val="233519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56" y="67377"/>
            <a:ext cx="11980244" cy="1155031"/>
          </a:xfrm>
        </p:spPr>
        <p:txBody>
          <a:bodyPr>
            <a:normAutofit/>
          </a:bodyPr>
          <a:lstStyle/>
          <a:p>
            <a:pPr algn="ctr"/>
            <a:r>
              <a:rPr lang="en-US" sz="4800" b="1" dirty="0">
                <a:solidFill>
                  <a:srgbClr val="FF0000"/>
                </a:solidFill>
              </a:rPr>
              <a:t>Cont..</a:t>
            </a:r>
          </a:p>
        </p:txBody>
      </p:sp>
      <p:sp>
        <p:nvSpPr>
          <p:cNvPr id="3" name="Content Placeholder 2"/>
          <p:cNvSpPr>
            <a:spLocks noGrp="1"/>
          </p:cNvSpPr>
          <p:nvPr>
            <p:ph idx="1"/>
          </p:nvPr>
        </p:nvSpPr>
        <p:spPr>
          <a:xfrm>
            <a:off x="192505" y="1058779"/>
            <a:ext cx="11161295" cy="5118184"/>
          </a:xfrm>
        </p:spPr>
        <p:txBody>
          <a:bodyPr/>
          <a:lstStyle/>
          <a:p>
            <a:r>
              <a:rPr lang="en-US" dirty="0"/>
              <a:t>From array we know that </a:t>
            </a:r>
            <a:r>
              <a:rPr lang="en-US" dirty="0" err="1"/>
              <a:t>arr</a:t>
            </a:r>
            <a:r>
              <a:rPr lang="en-US" dirty="0"/>
              <a:t>[i] is equivalent to *(</a:t>
            </a:r>
            <a:r>
              <a:rPr lang="en-US" dirty="0" err="1"/>
              <a:t>arr+i</a:t>
            </a:r>
            <a:r>
              <a:rPr lang="en-US" dirty="0"/>
              <a:t>) and </a:t>
            </a:r>
            <a:r>
              <a:rPr lang="en-US" dirty="0" err="1"/>
              <a:t>arr</a:t>
            </a:r>
            <a:r>
              <a:rPr lang="en-US" dirty="0"/>
              <a:t>=</a:t>
            </a:r>
            <a:r>
              <a:rPr lang="en-US" dirty="0" err="1"/>
              <a:t>arr</a:t>
            </a:r>
            <a:r>
              <a:rPr lang="en-US" dirty="0"/>
              <a:t>[0]. Similarly, following is true </a:t>
            </a:r>
          </a:p>
          <a:p>
            <a:pPr marL="0" indent="0">
              <a:buNone/>
            </a:pPr>
            <a:r>
              <a:rPr lang="en-US" dirty="0"/>
              <a:t>	</a:t>
            </a:r>
            <a:r>
              <a:rPr lang="en-US" dirty="0" err="1"/>
              <a:t>ptr</a:t>
            </a:r>
            <a:r>
              <a:rPr lang="en-US" dirty="0"/>
              <a:t>=</a:t>
            </a:r>
            <a:r>
              <a:rPr lang="en-US" dirty="0" err="1"/>
              <a:t>arr</a:t>
            </a:r>
            <a:r>
              <a:rPr lang="en-US" dirty="0"/>
              <a:t>;    //</a:t>
            </a:r>
            <a:r>
              <a:rPr lang="en-US" dirty="0" err="1"/>
              <a:t>ptr</a:t>
            </a:r>
            <a:r>
              <a:rPr lang="en-US" dirty="0"/>
              <a:t>=&amp;</a:t>
            </a:r>
            <a:r>
              <a:rPr lang="en-US" dirty="0" err="1"/>
              <a:t>arr</a:t>
            </a:r>
            <a:r>
              <a:rPr lang="en-US" dirty="0"/>
              <a:t>[0]    BASE ADDRESS</a:t>
            </a:r>
          </a:p>
          <a:p>
            <a:pPr marL="0" indent="0">
              <a:buNone/>
            </a:pPr>
            <a:r>
              <a:rPr lang="en-US" dirty="0"/>
              <a:t>Therefore,</a:t>
            </a:r>
          </a:p>
          <a:p>
            <a:pPr marL="0" indent="0">
              <a:buNone/>
            </a:pPr>
            <a:r>
              <a:rPr lang="en-US" dirty="0"/>
              <a:t>The name of an array is equivalent to address of its first element, as a pointer is equivalent to  address of the element that it points to. Hence, arrays &amp; pointers have same concept. </a:t>
            </a:r>
          </a:p>
          <a:p>
            <a:pPr marL="0" indent="0">
              <a:buNone/>
            </a:pPr>
            <a:endParaRPr lang="en-US" dirty="0"/>
          </a:p>
          <a:p>
            <a:pPr marL="0" indent="0" algn="ctr">
              <a:buNone/>
            </a:pPr>
            <a:r>
              <a:rPr lang="en-US" sz="3600" b="1" dirty="0" err="1">
                <a:solidFill>
                  <a:srgbClr val="00B050"/>
                </a:solidFill>
              </a:rPr>
              <a:t>arr</a:t>
            </a:r>
            <a:r>
              <a:rPr lang="en-US" sz="3600" b="1" dirty="0">
                <a:solidFill>
                  <a:srgbClr val="00B050"/>
                </a:solidFill>
              </a:rPr>
              <a:t>=</a:t>
            </a:r>
            <a:r>
              <a:rPr lang="en-US" sz="3600" b="1" dirty="0" err="1">
                <a:solidFill>
                  <a:srgbClr val="00B050"/>
                </a:solidFill>
              </a:rPr>
              <a:t>arr</a:t>
            </a:r>
            <a:r>
              <a:rPr lang="en-US" sz="3600" b="1" dirty="0">
                <a:solidFill>
                  <a:srgbClr val="00B050"/>
                </a:solidFill>
              </a:rPr>
              <a:t>[i]=i[</a:t>
            </a:r>
            <a:r>
              <a:rPr lang="en-US" sz="3600" b="1" dirty="0" err="1">
                <a:solidFill>
                  <a:srgbClr val="00B050"/>
                </a:solidFill>
              </a:rPr>
              <a:t>arr</a:t>
            </a:r>
            <a:r>
              <a:rPr lang="en-US" sz="3600" b="1" dirty="0">
                <a:solidFill>
                  <a:srgbClr val="00B050"/>
                </a:solidFill>
              </a:rPr>
              <a:t>]=*(</a:t>
            </a:r>
            <a:r>
              <a:rPr lang="en-US" sz="3600" b="1" dirty="0" err="1">
                <a:solidFill>
                  <a:srgbClr val="00B050"/>
                </a:solidFill>
              </a:rPr>
              <a:t>arr+i</a:t>
            </a:r>
            <a:r>
              <a:rPr lang="en-US" sz="3600" b="1" dirty="0">
                <a:solidFill>
                  <a:srgbClr val="00B050"/>
                </a:solidFill>
              </a:rPr>
              <a:t>)=*(</a:t>
            </a:r>
            <a:r>
              <a:rPr lang="en-US" sz="3600" b="1" dirty="0" err="1">
                <a:solidFill>
                  <a:srgbClr val="00B050"/>
                </a:solidFill>
              </a:rPr>
              <a:t>i+arr</a:t>
            </a:r>
            <a:r>
              <a:rPr lang="en-US" sz="3600" b="1" dirty="0">
                <a:solidFill>
                  <a:srgbClr val="00B050"/>
                </a:solidFill>
              </a:rPr>
              <a:t>) gives same output</a:t>
            </a:r>
          </a:p>
        </p:txBody>
      </p:sp>
    </p:spTree>
    <p:extLst>
      <p:ext uri="{BB962C8B-B14F-4D97-AF65-F5344CB8AC3E}">
        <p14:creationId xmlns:p14="http://schemas.microsoft.com/office/powerpoint/2010/main" val="113432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77" y="0"/>
            <a:ext cx="11286423" cy="6176963"/>
          </a:xfrm>
        </p:spPr>
        <p:txBody>
          <a:bodyPr/>
          <a:lstStyle/>
          <a:p>
            <a:pPr marL="0" indent="0">
              <a:buNone/>
            </a:pPr>
            <a:r>
              <a:rPr lang="en-US" dirty="0" err="1"/>
              <a:t>Eg</a:t>
            </a:r>
            <a:r>
              <a:rPr lang="en-US" dirty="0"/>
              <a:t>  void main()</a:t>
            </a:r>
          </a:p>
          <a:p>
            <a:pPr marL="0" indent="0">
              <a:buNone/>
            </a:pPr>
            <a:r>
              <a:rPr lang="en-US" dirty="0"/>
              <a:t>        {</a:t>
            </a:r>
          </a:p>
          <a:p>
            <a:pPr marL="0" indent="0">
              <a:buNone/>
            </a:pPr>
            <a:r>
              <a:rPr lang="en-US" dirty="0"/>
              <a:t>	</a:t>
            </a:r>
            <a:r>
              <a:rPr lang="en-US" dirty="0" err="1"/>
              <a:t>int</a:t>
            </a:r>
            <a:r>
              <a:rPr lang="en-US" dirty="0"/>
              <a:t> a[]={1,2,3,4,5};</a:t>
            </a:r>
          </a:p>
          <a:p>
            <a:pPr marL="0" indent="0">
              <a:buNone/>
            </a:pPr>
            <a:r>
              <a:rPr lang="en-US" dirty="0"/>
              <a:t>	</a:t>
            </a:r>
            <a:r>
              <a:rPr lang="en-US" dirty="0" err="1"/>
              <a:t>int</a:t>
            </a:r>
            <a:r>
              <a:rPr lang="en-US" dirty="0"/>
              <a:t> *</a:t>
            </a:r>
            <a:r>
              <a:rPr lang="en-US" dirty="0" err="1"/>
              <a:t>p,i</a:t>
            </a:r>
            <a:r>
              <a:rPr lang="en-US" dirty="0"/>
              <a:t>;</a:t>
            </a:r>
          </a:p>
          <a:p>
            <a:pPr marL="0" indent="0">
              <a:buNone/>
            </a:pPr>
            <a:r>
              <a:rPr lang="en-US" dirty="0"/>
              <a:t>	p=&amp;a[2];</a:t>
            </a:r>
          </a:p>
          <a:p>
            <a:pPr marL="0" indent="0">
              <a:buNone/>
            </a:pPr>
            <a:r>
              <a:rPr lang="en-US" dirty="0"/>
              <a:t>	*p=-1;</a:t>
            </a:r>
          </a:p>
          <a:p>
            <a:pPr marL="0" indent="0">
              <a:buNone/>
            </a:pPr>
            <a:r>
              <a:rPr lang="en-US" dirty="0"/>
              <a:t>	*(p+1)=0;</a:t>
            </a:r>
          </a:p>
          <a:p>
            <a:pPr marL="0" indent="0">
              <a:buNone/>
            </a:pPr>
            <a:r>
              <a:rPr lang="en-US" dirty="0"/>
              <a:t>	*(p-1)=1;</a:t>
            </a:r>
          </a:p>
          <a:p>
            <a:pPr marL="0" indent="0">
              <a:buNone/>
            </a:pPr>
            <a:r>
              <a:rPr lang="en-US" dirty="0"/>
              <a:t>	</a:t>
            </a:r>
            <a:r>
              <a:rPr lang="en-US" dirty="0" err="1"/>
              <a:t>printf</a:t>
            </a:r>
            <a:r>
              <a:rPr lang="en-US" dirty="0"/>
              <a:t>(“\n The array is:”);</a:t>
            </a:r>
          </a:p>
          <a:p>
            <a:pPr marL="0" indent="0">
              <a:buNone/>
            </a:pPr>
            <a:r>
              <a:rPr lang="en-US" dirty="0"/>
              <a:t>	for(i=0;i&lt;5;i++)</a:t>
            </a:r>
          </a:p>
          <a:p>
            <a:pPr marL="0" indent="0">
              <a:buNone/>
            </a:pPr>
            <a:r>
              <a:rPr lang="en-US" dirty="0"/>
              <a:t>		</a:t>
            </a:r>
            <a:r>
              <a:rPr lang="en-US" dirty="0" err="1"/>
              <a:t>printf</a:t>
            </a:r>
            <a:r>
              <a:rPr lang="en-US" dirty="0"/>
              <a:t>(“\n %d”,*(</a:t>
            </a:r>
            <a:r>
              <a:rPr lang="en-US" dirty="0" err="1"/>
              <a:t>a+i</a:t>
            </a:r>
            <a:r>
              <a:rPr lang="en-US" dirty="0"/>
              <a:t>));// </a:t>
            </a:r>
          </a:p>
          <a:p>
            <a:pPr marL="0" indent="0">
              <a:buNone/>
            </a:pPr>
            <a:r>
              <a:rPr lang="en-US" dirty="0"/>
              <a:t>        }</a:t>
            </a:r>
          </a:p>
        </p:txBody>
      </p:sp>
      <p:graphicFrame>
        <p:nvGraphicFramePr>
          <p:cNvPr id="2" name="Table 1"/>
          <p:cNvGraphicFramePr>
            <a:graphicFrameLocks noGrp="1"/>
          </p:cNvGraphicFramePr>
          <p:nvPr>
            <p:extLst>
              <p:ext uri="{D42A27DB-BD31-4B8C-83A1-F6EECF244321}">
                <p14:modId xmlns:p14="http://schemas.microsoft.com/office/powerpoint/2010/main" val="3427210071"/>
              </p:ext>
            </p:extLst>
          </p:nvPr>
        </p:nvGraphicFramePr>
        <p:xfrm>
          <a:off x="2920642" y="1904523"/>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5</a:t>
                      </a:r>
                    </a:p>
                  </a:txBody>
                  <a:tcPr/>
                </a:tc>
                <a:extLst>
                  <a:ext uri="{0D108BD9-81ED-4DB2-BD59-A6C34878D82A}">
                    <a16:rowId xmlns:a16="http://schemas.microsoft.com/office/drawing/2014/main" val="10000"/>
                  </a:ext>
                </a:extLst>
              </a:tr>
            </a:tbl>
          </a:graphicData>
        </a:graphic>
      </p:graphicFrame>
      <p:cxnSp>
        <p:nvCxnSpPr>
          <p:cNvPr id="5" name="Straight Arrow Connector 4"/>
          <p:cNvCxnSpPr>
            <a:endCxn id="2" idx="2"/>
          </p:cNvCxnSpPr>
          <p:nvPr/>
        </p:nvCxnSpPr>
        <p:spPr>
          <a:xfrm flipV="1">
            <a:off x="6984642" y="2275363"/>
            <a:ext cx="0" cy="813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flipV="1">
            <a:off x="8553718" y="2195941"/>
            <a:ext cx="0" cy="813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5346879" y="2195941"/>
            <a:ext cx="0" cy="813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22924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85" y="365125"/>
            <a:ext cx="10978415" cy="1325563"/>
          </a:xfrm>
        </p:spPr>
        <p:txBody>
          <a:bodyPr>
            <a:normAutofit/>
          </a:bodyPr>
          <a:lstStyle/>
          <a:p>
            <a:r>
              <a:rPr lang="en-US" sz="3600" b="1" dirty="0">
                <a:solidFill>
                  <a:srgbClr val="7030A0"/>
                </a:solidFill>
              </a:rPr>
              <a:t>Subtraction of two pointer variables-</a:t>
            </a:r>
            <a:r>
              <a:rPr lang="en-US" sz="3600" b="1" dirty="0"/>
              <a:t> </a:t>
            </a:r>
            <a:r>
              <a:rPr lang="en-US" sz="3600" dirty="0"/>
              <a:t>we can subtract or add 2 pointers if they point to the same array.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x[]={10,20,30,40,50,60,70,80,90};</a:t>
            </a:r>
          </a:p>
          <a:p>
            <a:pPr marL="0" indent="0">
              <a:buNone/>
            </a:pPr>
            <a:r>
              <a:rPr lang="en-US" dirty="0"/>
              <a:t>    </a:t>
            </a:r>
            <a:r>
              <a:rPr lang="en-US" dirty="0" err="1"/>
              <a:t>int</a:t>
            </a:r>
            <a:r>
              <a:rPr lang="en-US" dirty="0"/>
              <a:t> *p1,*p2;</a:t>
            </a:r>
          </a:p>
          <a:p>
            <a:pPr marL="0" indent="0">
              <a:buNone/>
            </a:pPr>
            <a:r>
              <a:rPr lang="en-US" dirty="0"/>
              <a:t>    p1=x;                                   // p1= &amp;x[0]   or p1=x[0]</a:t>
            </a:r>
          </a:p>
          <a:p>
            <a:pPr marL="0" indent="0">
              <a:buNone/>
            </a:pPr>
            <a:r>
              <a:rPr lang="en-US" dirty="0"/>
              <a:t>    *p2=*p1 + 2;                    // 12</a:t>
            </a:r>
          </a:p>
          <a:p>
            <a:pPr marL="0" indent="0">
              <a:buNone/>
            </a:pPr>
            <a:r>
              <a:rPr lang="en-US" dirty="0"/>
              <a:t>     </a:t>
            </a:r>
            <a:r>
              <a:rPr lang="en-US" dirty="0" err="1"/>
              <a:t>printf</a:t>
            </a:r>
            <a:r>
              <a:rPr lang="en-US" dirty="0"/>
              <a:t>(“%d”,*p1);           // 10</a:t>
            </a:r>
          </a:p>
          <a:p>
            <a:pPr marL="0" indent="0">
              <a:buNone/>
            </a:pPr>
            <a:r>
              <a:rPr lang="en-US" dirty="0"/>
              <a:t>     </a:t>
            </a:r>
            <a:r>
              <a:rPr lang="en-US" dirty="0" err="1"/>
              <a:t>printf</a:t>
            </a:r>
            <a:r>
              <a:rPr lang="en-US" dirty="0"/>
              <a:t>(“\n %d”,*p2);     // 12</a:t>
            </a:r>
          </a:p>
          <a:p>
            <a:pPr marL="0" indent="0">
              <a:buNone/>
            </a:pPr>
            <a:r>
              <a:rPr lang="en-US" dirty="0"/>
              <a:t>     </a:t>
            </a:r>
            <a:r>
              <a:rPr lang="en-US" dirty="0" err="1"/>
              <a:t>printf</a:t>
            </a:r>
            <a:r>
              <a:rPr lang="en-US" dirty="0"/>
              <a:t>(“\n %d”, *p2 - *p1);   2</a:t>
            </a:r>
          </a:p>
          <a:p>
            <a:pPr marL="0" indent="0">
              <a:buNone/>
            </a:pPr>
            <a:r>
              <a:rPr lang="en-US" dirty="0"/>
              <a:t>}</a:t>
            </a:r>
          </a:p>
        </p:txBody>
      </p:sp>
    </p:spTree>
    <p:extLst>
      <p:ext uri="{BB962C8B-B14F-4D97-AF65-F5344CB8AC3E}">
        <p14:creationId xmlns:p14="http://schemas.microsoft.com/office/powerpoint/2010/main" val="344478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85" y="-72331"/>
            <a:ext cx="10978415" cy="1325563"/>
          </a:xfrm>
        </p:spPr>
        <p:txBody>
          <a:bodyPr>
            <a:normAutofit/>
          </a:bodyPr>
          <a:lstStyle/>
          <a:p>
            <a:pPr algn="ctr"/>
            <a:r>
              <a:rPr lang="en-US" sz="3600" b="1" dirty="0">
                <a:solidFill>
                  <a:srgbClr val="7030A0"/>
                </a:solidFill>
              </a:rPr>
              <a:t>Comparison of two pointer variables</a:t>
            </a:r>
            <a:r>
              <a:rPr lang="en-US" sz="3600" dirty="0"/>
              <a:t> </a:t>
            </a:r>
          </a:p>
        </p:txBody>
      </p:sp>
      <p:sp>
        <p:nvSpPr>
          <p:cNvPr id="3" name="Content Placeholder 2"/>
          <p:cNvSpPr>
            <a:spLocks noGrp="1"/>
          </p:cNvSpPr>
          <p:nvPr>
            <p:ph idx="1"/>
          </p:nvPr>
        </p:nvSpPr>
        <p:spPr>
          <a:xfrm>
            <a:off x="193183" y="1253232"/>
            <a:ext cx="11160617" cy="4923731"/>
          </a:xfrm>
        </p:spPr>
        <p:txBody>
          <a:bodyPr>
            <a:normAutofit fontScale="92500" lnSpcReduction="10000"/>
          </a:bodyPr>
          <a:lstStyle/>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x[]={10,20,30,40,50,60,70,80,90};</a:t>
            </a:r>
          </a:p>
          <a:p>
            <a:pPr marL="0" indent="0">
              <a:buNone/>
            </a:pPr>
            <a:r>
              <a:rPr lang="en-US" dirty="0"/>
              <a:t>    </a:t>
            </a:r>
            <a:r>
              <a:rPr lang="en-US" dirty="0" err="1"/>
              <a:t>int</a:t>
            </a:r>
            <a:r>
              <a:rPr lang="en-US" dirty="0"/>
              <a:t> *p,*q;</a:t>
            </a:r>
          </a:p>
          <a:p>
            <a:pPr marL="0" indent="0">
              <a:buNone/>
            </a:pPr>
            <a:r>
              <a:rPr lang="en-US" dirty="0"/>
              <a:t>     p=x;    // &amp;x[0]   or x[0]</a:t>
            </a:r>
          </a:p>
          <a:p>
            <a:pPr marL="0" indent="0">
              <a:buNone/>
            </a:pPr>
            <a:r>
              <a:rPr lang="en-US" dirty="0"/>
              <a:t>    q=&amp;x[8];</a:t>
            </a:r>
          </a:p>
          <a:p>
            <a:pPr marL="0" indent="0">
              <a:buNone/>
            </a:pPr>
            <a:r>
              <a:rPr lang="en-US" dirty="0"/>
              <a:t>     while(q&gt;=p)</a:t>
            </a:r>
          </a:p>
          <a:p>
            <a:pPr marL="0" indent="0">
              <a:buNone/>
            </a:pPr>
            <a:r>
              <a:rPr lang="en-US" dirty="0"/>
              <a:t>	{     </a:t>
            </a:r>
            <a:r>
              <a:rPr lang="en-US" dirty="0" err="1"/>
              <a:t>printf</a:t>
            </a:r>
            <a:r>
              <a:rPr lang="en-US" dirty="0"/>
              <a:t>(“%d”,*p);       // 10, 20, 30………………</a:t>
            </a:r>
          </a:p>
          <a:p>
            <a:pPr marL="0" indent="0">
              <a:buNone/>
            </a:pPr>
            <a:r>
              <a:rPr lang="en-US" dirty="0"/>
              <a:t>                    p++;</a:t>
            </a:r>
          </a:p>
          <a:p>
            <a:pPr marL="0" indent="0">
              <a:buNone/>
            </a:pPr>
            <a:r>
              <a:rPr lang="en-US" dirty="0"/>
              <a:t>             }</a:t>
            </a:r>
          </a:p>
          <a:p>
            <a:pPr marL="0" indent="0">
              <a:buNone/>
            </a:pP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895448482"/>
              </p:ext>
            </p:extLst>
          </p:nvPr>
        </p:nvGraphicFramePr>
        <p:xfrm>
          <a:off x="4247167" y="2750102"/>
          <a:ext cx="8127999" cy="6400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r>
                        <a:rPr lang="en-IN" dirty="0"/>
                        <a:t>10 (4545)</a:t>
                      </a:r>
                    </a:p>
                  </a:txBody>
                  <a:tcPr/>
                </a:tc>
                <a:tc>
                  <a:txBody>
                    <a:bodyPr/>
                    <a:lstStyle/>
                    <a:p>
                      <a:pPr algn="ctr"/>
                      <a:r>
                        <a:rPr lang="en-IN" dirty="0"/>
                        <a:t>20</a:t>
                      </a:r>
                    </a:p>
                  </a:txBody>
                  <a:tcPr/>
                </a:tc>
                <a:tc>
                  <a:txBody>
                    <a:bodyPr/>
                    <a:lstStyle/>
                    <a:p>
                      <a:pPr algn="ctr"/>
                      <a:r>
                        <a:rPr lang="en-IN" dirty="0"/>
                        <a:t>30</a:t>
                      </a:r>
                    </a:p>
                  </a:txBody>
                  <a:tcPr/>
                </a:tc>
                <a:tc>
                  <a:txBody>
                    <a:bodyPr/>
                    <a:lstStyle/>
                    <a:p>
                      <a:pPr algn="ctr"/>
                      <a:r>
                        <a:rPr lang="en-IN" dirty="0"/>
                        <a:t>40</a:t>
                      </a:r>
                    </a:p>
                  </a:txBody>
                  <a:tcPr/>
                </a:tc>
                <a:tc>
                  <a:txBody>
                    <a:bodyPr/>
                    <a:lstStyle/>
                    <a:p>
                      <a:pPr algn="ctr"/>
                      <a:r>
                        <a:rPr lang="en-IN" dirty="0"/>
                        <a:t>50</a:t>
                      </a:r>
                    </a:p>
                  </a:txBody>
                  <a:tcPr/>
                </a:tc>
                <a:tc>
                  <a:txBody>
                    <a:bodyPr/>
                    <a:lstStyle/>
                    <a:p>
                      <a:pPr algn="ctr"/>
                      <a:r>
                        <a:rPr lang="en-IN" dirty="0"/>
                        <a:t>60</a:t>
                      </a:r>
                    </a:p>
                  </a:txBody>
                  <a:tcPr/>
                </a:tc>
                <a:tc>
                  <a:txBody>
                    <a:bodyPr/>
                    <a:lstStyle/>
                    <a:p>
                      <a:pPr algn="ctr"/>
                      <a:r>
                        <a:rPr lang="en-IN" dirty="0"/>
                        <a:t>70</a:t>
                      </a:r>
                    </a:p>
                  </a:txBody>
                  <a:tcPr/>
                </a:tc>
                <a:tc>
                  <a:txBody>
                    <a:bodyPr/>
                    <a:lstStyle/>
                    <a:p>
                      <a:pPr algn="ctr"/>
                      <a:r>
                        <a:rPr lang="en-IN" dirty="0"/>
                        <a:t>80</a:t>
                      </a:r>
                    </a:p>
                  </a:txBody>
                  <a:tcPr/>
                </a:tc>
                <a:tc>
                  <a:txBody>
                    <a:bodyPr/>
                    <a:lstStyle/>
                    <a:p>
                      <a:pPr algn="ctr"/>
                      <a:r>
                        <a:rPr lang="en-IN" dirty="0"/>
                        <a:t>90</a:t>
                      </a:r>
                    </a:p>
                  </a:txBody>
                  <a:tcPr/>
                </a:tc>
                <a:extLst>
                  <a:ext uri="{0D108BD9-81ED-4DB2-BD59-A6C34878D82A}">
                    <a16:rowId xmlns:a16="http://schemas.microsoft.com/office/drawing/2014/main" val="10000"/>
                  </a:ext>
                </a:extLst>
              </a:tr>
            </a:tbl>
          </a:graphicData>
        </a:graphic>
      </p:graphicFrame>
      <p:sp>
        <p:nvSpPr>
          <p:cNvPr id="5" name="Up Arrow 4"/>
          <p:cNvSpPr/>
          <p:nvPr/>
        </p:nvSpPr>
        <p:spPr>
          <a:xfrm>
            <a:off x="6441278" y="3352764"/>
            <a:ext cx="115910" cy="923024"/>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Up Arrow 5"/>
          <p:cNvSpPr/>
          <p:nvPr/>
        </p:nvSpPr>
        <p:spPr>
          <a:xfrm>
            <a:off x="11822806" y="3120942"/>
            <a:ext cx="244698" cy="1103328"/>
          </a:xfrm>
          <a:prstGeom prst="up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9496697" y="4389120"/>
            <a:ext cx="1632857" cy="64008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 &amp;x[8]=1228</a:t>
            </a:r>
          </a:p>
        </p:txBody>
      </p:sp>
      <p:sp>
        <p:nvSpPr>
          <p:cNvPr id="8" name="Rectangle 7"/>
          <p:cNvSpPr/>
          <p:nvPr/>
        </p:nvSpPr>
        <p:spPr>
          <a:xfrm>
            <a:off x="5864592" y="3635708"/>
            <a:ext cx="1632857" cy="64008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 &amp;x[1]= 1214</a:t>
            </a:r>
          </a:p>
        </p:txBody>
      </p:sp>
    </p:spTree>
    <p:extLst>
      <p:ext uri="{BB962C8B-B14F-4D97-AF65-F5344CB8AC3E}">
        <p14:creationId xmlns:p14="http://schemas.microsoft.com/office/powerpoint/2010/main" val="244306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77" y="0"/>
            <a:ext cx="11286423" cy="6176963"/>
          </a:xfrm>
        </p:spPr>
        <p:txBody>
          <a:bodyPr>
            <a:normAutofit lnSpcReduction="10000"/>
          </a:bodyPr>
          <a:lstStyle/>
          <a:p>
            <a:pPr marL="0" indent="0" algn="ctr">
              <a:buNone/>
            </a:pPr>
            <a:r>
              <a:rPr lang="en-US" b="1" dirty="0"/>
              <a:t>Q. WAP to read and display an array of n integers-</a:t>
            </a:r>
          </a:p>
          <a:p>
            <a:pPr marL="0" indent="0">
              <a:buNone/>
            </a:pPr>
            <a:r>
              <a:rPr lang="en-US" dirty="0"/>
              <a:t>CODE- void main()</a:t>
            </a:r>
          </a:p>
          <a:p>
            <a:pPr marL="0" indent="0">
              <a:buNone/>
            </a:pPr>
            <a:r>
              <a:rPr lang="en-US" dirty="0"/>
              <a:t>        {</a:t>
            </a:r>
          </a:p>
          <a:p>
            <a:pPr marL="0" indent="0">
              <a:buNone/>
            </a:pPr>
            <a:r>
              <a:rPr lang="en-US" dirty="0"/>
              <a:t>	</a:t>
            </a:r>
            <a:r>
              <a:rPr lang="en-US" dirty="0" err="1"/>
              <a:t>int</a:t>
            </a:r>
            <a:r>
              <a:rPr lang="en-US" dirty="0"/>
              <a:t> </a:t>
            </a:r>
            <a:r>
              <a:rPr lang="en-US" dirty="0" err="1"/>
              <a:t>I,n,a</a:t>
            </a:r>
            <a:r>
              <a:rPr lang="en-US" dirty="0"/>
              <a:t>[10],</a:t>
            </a:r>
            <a:r>
              <a:rPr lang="en-US" b="1" dirty="0"/>
              <a:t>*p=a;  // p=a[0]</a:t>
            </a:r>
          </a:p>
          <a:p>
            <a:pPr marL="0" indent="0">
              <a:buNone/>
            </a:pPr>
            <a:r>
              <a:rPr lang="en-US" dirty="0"/>
              <a:t>	</a:t>
            </a:r>
            <a:r>
              <a:rPr lang="en-US" dirty="0" err="1"/>
              <a:t>printf</a:t>
            </a:r>
            <a:r>
              <a:rPr lang="en-US" dirty="0"/>
              <a:t>(“\n Enter the number of array elements”);</a:t>
            </a:r>
          </a:p>
          <a:p>
            <a:pPr marL="0" indent="0">
              <a:buNone/>
            </a:pPr>
            <a:r>
              <a:rPr lang="en-US" dirty="0"/>
              <a:t>            </a:t>
            </a:r>
            <a:r>
              <a:rPr lang="en-US" dirty="0" err="1"/>
              <a:t>scanf</a:t>
            </a:r>
            <a:r>
              <a:rPr lang="en-US" dirty="0"/>
              <a:t>(“%</a:t>
            </a:r>
            <a:r>
              <a:rPr lang="en-US" dirty="0" err="1"/>
              <a:t>d”,&amp;n</a:t>
            </a:r>
            <a:r>
              <a:rPr lang="en-US" dirty="0"/>
              <a:t>);</a:t>
            </a:r>
          </a:p>
          <a:p>
            <a:pPr marL="0" indent="0">
              <a:buNone/>
            </a:pPr>
            <a:r>
              <a:rPr lang="en-US" dirty="0"/>
              <a:t>            </a:t>
            </a:r>
            <a:r>
              <a:rPr lang="en-US" dirty="0" err="1"/>
              <a:t>printf</a:t>
            </a:r>
            <a:r>
              <a:rPr lang="en-US" dirty="0"/>
              <a:t>(“\n Enter the elements”);</a:t>
            </a:r>
          </a:p>
          <a:p>
            <a:pPr marL="0" indent="0">
              <a:buNone/>
            </a:pPr>
            <a:r>
              <a:rPr lang="en-US" dirty="0"/>
              <a:t>            for(i=0;i&lt;5;i++)</a:t>
            </a:r>
          </a:p>
          <a:p>
            <a:pPr marL="0" indent="0">
              <a:buNone/>
            </a:pPr>
            <a:r>
              <a:rPr lang="en-US" dirty="0"/>
              <a:t>                       </a:t>
            </a:r>
            <a:r>
              <a:rPr lang="en-US" dirty="0" err="1"/>
              <a:t>scanf</a:t>
            </a:r>
            <a:r>
              <a:rPr lang="en-US" dirty="0"/>
              <a:t>(“%d”,(</a:t>
            </a:r>
            <a:r>
              <a:rPr lang="en-US" dirty="0" err="1"/>
              <a:t>p+i</a:t>
            </a:r>
            <a:r>
              <a:rPr lang="en-US" dirty="0"/>
              <a:t>));</a:t>
            </a:r>
          </a:p>
          <a:p>
            <a:pPr marL="0" indent="0">
              <a:buNone/>
            </a:pPr>
            <a:r>
              <a:rPr lang="en-US" dirty="0"/>
              <a:t>	</a:t>
            </a:r>
            <a:r>
              <a:rPr lang="en-US" dirty="0" err="1"/>
              <a:t>printf</a:t>
            </a:r>
            <a:r>
              <a:rPr lang="en-US" dirty="0"/>
              <a:t>(“\n the elements entered are”);</a:t>
            </a:r>
          </a:p>
          <a:p>
            <a:pPr marL="0" indent="0">
              <a:buNone/>
            </a:pPr>
            <a:r>
              <a:rPr lang="en-US" dirty="0"/>
              <a:t>           for(i=0;i&lt;5;i++)</a:t>
            </a:r>
          </a:p>
          <a:p>
            <a:pPr marL="0" indent="0">
              <a:buNone/>
            </a:pPr>
            <a:r>
              <a:rPr lang="en-US" dirty="0"/>
              <a:t>		</a:t>
            </a:r>
            <a:r>
              <a:rPr lang="en-US" dirty="0" err="1"/>
              <a:t>printf</a:t>
            </a:r>
            <a:r>
              <a:rPr lang="en-US" dirty="0"/>
              <a:t>(“%d”,*(</a:t>
            </a:r>
            <a:r>
              <a:rPr lang="en-US" dirty="0" err="1"/>
              <a:t>p+i</a:t>
            </a:r>
            <a:r>
              <a:rPr lang="en-US" dirty="0"/>
              <a:t>));</a:t>
            </a:r>
          </a:p>
          <a:p>
            <a:pPr marL="0" indent="0">
              <a:buNone/>
            </a:pPr>
            <a:r>
              <a:rPr lang="en-US" dirty="0"/>
              <a:t>        }</a:t>
            </a:r>
          </a:p>
        </p:txBody>
      </p:sp>
    </p:spTree>
    <p:extLst>
      <p:ext uri="{BB962C8B-B14F-4D97-AF65-F5344CB8AC3E}">
        <p14:creationId xmlns:p14="http://schemas.microsoft.com/office/powerpoint/2010/main" val="15734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004" y="134224"/>
            <a:ext cx="11051796" cy="6042739"/>
          </a:xfrm>
        </p:spPr>
        <p:txBody>
          <a:bodyPr/>
          <a:lstStyle/>
          <a:p>
            <a:r>
              <a:rPr lang="en-US" dirty="0"/>
              <a:t>A pointer variable is a variable that stores address of other variable</a:t>
            </a:r>
          </a:p>
          <a:p>
            <a:r>
              <a:rPr lang="en-US" dirty="0"/>
              <a:t>A pointer variable is a variable that contains memory location of another variable.</a:t>
            </a:r>
          </a:p>
          <a:p>
            <a:r>
              <a:rPr lang="en-US" dirty="0"/>
              <a:t>It represents the location of a data item such as a variable or an array element.</a:t>
            </a:r>
          </a:p>
          <a:p>
            <a:r>
              <a:rPr lang="en-US" dirty="0"/>
              <a:t>Pointers provide a handy way to access arrays and strings</a:t>
            </a:r>
          </a:p>
          <a:p>
            <a:r>
              <a:rPr lang="en-US" dirty="0"/>
              <a:t>Pointers are also used for dynamically allocating memory for variables.</a:t>
            </a:r>
          </a:p>
          <a:p>
            <a:pPr marL="0" indent="0">
              <a:buNone/>
            </a:pPr>
            <a:endParaRPr lang="en-US" dirty="0"/>
          </a:p>
          <a:p>
            <a:pPr marL="0" indent="0">
              <a:buNone/>
            </a:pPr>
            <a:r>
              <a:rPr lang="en-US" b="1" u="sng" dirty="0"/>
              <a:t>Declaring pointer variable-</a:t>
            </a:r>
          </a:p>
          <a:p>
            <a:pPr marL="0" indent="0">
              <a:buNone/>
            </a:pPr>
            <a:r>
              <a:rPr lang="en-US" dirty="0"/>
              <a:t> </a:t>
            </a:r>
            <a:r>
              <a:rPr lang="en-US" dirty="0" err="1"/>
              <a:t>datatype</a:t>
            </a:r>
            <a:r>
              <a:rPr lang="en-US" dirty="0"/>
              <a:t> *</a:t>
            </a:r>
            <a:r>
              <a:rPr lang="en-US" dirty="0" err="1"/>
              <a:t>pointer_variable</a:t>
            </a:r>
            <a:r>
              <a:rPr lang="en-US" dirty="0"/>
              <a:t>;</a:t>
            </a:r>
          </a:p>
          <a:p>
            <a:pPr marL="0" indent="0">
              <a:buNone/>
            </a:pPr>
            <a:r>
              <a:rPr lang="en-US" dirty="0" err="1"/>
              <a:t>pointer_variable</a:t>
            </a:r>
            <a:r>
              <a:rPr lang="en-US" dirty="0"/>
              <a:t>= &amp;variable;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82440" y="3964680"/>
              <a:ext cx="4322160" cy="1598760"/>
            </p14:xfrm>
          </p:contentPart>
        </mc:Choice>
        <mc:Fallback xmlns="">
          <p:pic>
            <p:nvPicPr>
              <p:cNvPr id="2" name="Ink 1"/>
              <p:cNvPicPr/>
              <p:nvPr/>
            </p:nvPicPr>
            <p:blipFill>
              <a:blip r:embed="rId3"/>
              <a:stretch>
                <a:fillRect/>
              </a:stretch>
            </p:blipFill>
            <p:spPr>
              <a:xfrm>
                <a:off x="973080" y="3955320"/>
                <a:ext cx="4340880" cy="1617480"/>
              </a:xfrm>
              <a:prstGeom prst="rect">
                <a:avLst/>
              </a:prstGeom>
            </p:spPr>
          </p:pic>
        </mc:Fallback>
      </mc:AlternateContent>
    </p:spTree>
    <p:extLst>
      <p:ext uri="{BB962C8B-B14F-4D97-AF65-F5344CB8AC3E}">
        <p14:creationId xmlns:p14="http://schemas.microsoft.com/office/powerpoint/2010/main" val="1314099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4"/>
            <a:ext cx="10515600" cy="1325563"/>
          </a:xfrm>
        </p:spPr>
        <p:txBody>
          <a:bodyPr>
            <a:noAutofit/>
          </a:bodyPr>
          <a:lstStyle/>
          <a:p>
            <a:pPr algn="ctr"/>
            <a:r>
              <a:rPr lang="en-US" sz="4800" b="1" u="sng" dirty="0">
                <a:solidFill>
                  <a:srgbClr val="00B050"/>
                </a:solidFill>
              </a:rPr>
              <a:t>Array of pointers- </a:t>
            </a:r>
            <a:r>
              <a:rPr lang="en-US" sz="4800" b="1" dirty="0">
                <a:solidFill>
                  <a:srgbClr val="00B050"/>
                </a:solidFill>
              </a:rPr>
              <a:t>collection of addresses</a:t>
            </a:r>
            <a:br>
              <a:rPr lang="en-US" sz="4800" b="1" dirty="0">
                <a:solidFill>
                  <a:srgbClr val="00B050"/>
                </a:solidFill>
              </a:rPr>
            </a:br>
            <a:endParaRPr lang="en-US" sz="4800" b="1" dirty="0">
              <a:solidFill>
                <a:srgbClr val="00B050"/>
              </a:solidFill>
            </a:endParaRPr>
          </a:p>
        </p:txBody>
      </p:sp>
      <p:sp>
        <p:nvSpPr>
          <p:cNvPr id="3" name="Content Placeholder 2"/>
          <p:cNvSpPr>
            <a:spLocks noGrp="1"/>
          </p:cNvSpPr>
          <p:nvPr>
            <p:ph idx="1"/>
          </p:nvPr>
        </p:nvSpPr>
        <p:spPr>
          <a:xfrm>
            <a:off x="192505" y="875898"/>
            <a:ext cx="11896826" cy="5832909"/>
          </a:xfrm>
        </p:spPr>
        <p:txBody>
          <a:bodyPr>
            <a:normAutofit/>
          </a:bodyPr>
          <a:lstStyle/>
          <a:p>
            <a:r>
              <a:rPr lang="en-US" dirty="0"/>
              <a:t>As we have array of </a:t>
            </a:r>
            <a:r>
              <a:rPr lang="en-US" dirty="0" err="1"/>
              <a:t>ints</a:t>
            </a:r>
            <a:r>
              <a:rPr lang="en-US" dirty="0"/>
              <a:t> or array of floats we can have array of pointers. Since a pointer variable always contains addresses an array of pointers is a </a:t>
            </a:r>
            <a:r>
              <a:rPr lang="en-US" b="1" dirty="0"/>
              <a:t>collection of addresses</a:t>
            </a:r>
            <a:endParaRPr lang="en-US" dirty="0"/>
          </a:p>
          <a:p>
            <a:r>
              <a:rPr lang="en-US" b="1" dirty="0"/>
              <a:t> Datatype *</a:t>
            </a:r>
            <a:r>
              <a:rPr lang="en-US" b="1" dirty="0" err="1"/>
              <a:t>ptr_name</a:t>
            </a:r>
            <a:r>
              <a:rPr lang="en-US" b="1" dirty="0"/>
              <a:t>[size];   // 1 D</a:t>
            </a:r>
            <a:endParaRPr lang="en-US" dirty="0"/>
          </a:p>
          <a:p>
            <a:r>
              <a:rPr lang="en-US" b="1" dirty="0"/>
              <a:t>Datatype **</a:t>
            </a:r>
            <a:r>
              <a:rPr lang="en-US" b="1" dirty="0" err="1"/>
              <a:t>ptr_name</a:t>
            </a:r>
            <a:r>
              <a:rPr lang="en-US" b="1" dirty="0"/>
              <a:t>[</a:t>
            </a:r>
            <a:r>
              <a:rPr lang="en-US" b="1" dirty="0" err="1"/>
              <a:t>rowsize</a:t>
            </a:r>
            <a:r>
              <a:rPr lang="en-US" b="1" dirty="0"/>
              <a:t>][</a:t>
            </a:r>
            <a:r>
              <a:rPr lang="en-US" b="1" dirty="0" err="1"/>
              <a:t>colsize</a:t>
            </a:r>
            <a:r>
              <a:rPr lang="en-US" b="1" dirty="0"/>
              <a:t>];  // 2D</a:t>
            </a:r>
            <a:endParaRPr lang="en-US" dirty="0"/>
          </a:p>
          <a:p>
            <a:pPr marL="0" indent="0">
              <a:buNone/>
            </a:pPr>
            <a:r>
              <a:rPr lang="en-US" b="1" dirty="0"/>
              <a:t> </a:t>
            </a:r>
            <a:endParaRPr lang="en-US" dirty="0"/>
          </a:p>
          <a:p>
            <a:pPr marL="0" indent="0">
              <a:buNone/>
            </a:pPr>
            <a:r>
              <a:rPr lang="en-US" dirty="0"/>
              <a:t>The addresses present in the array of pointers can be-</a:t>
            </a:r>
          </a:p>
          <a:p>
            <a:r>
              <a:rPr lang="en-US" b="1" dirty="0"/>
              <a:t> addresses of isolated variables/ random, or     [&amp;x, &amp;</a:t>
            </a:r>
            <a:r>
              <a:rPr lang="en-US" b="1" dirty="0" err="1"/>
              <a:t>y,&amp;r</a:t>
            </a:r>
            <a:r>
              <a:rPr lang="en-US" b="1" dirty="0"/>
              <a:t>]   - array of pointers </a:t>
            </a:r>
            <a:endParaRPr lang="en-US" dirty="0"/>
          </a:p>
          <a:p>
            <a:pPr lvl="0"/>
            <a:r>
              <a:rPr lang="en-US" b="1" dirty="0"/>
              <a:t>address of other array variable. [1,2,3,4,5]   [4,-6,90, 5]  </a:t>
            </a:r>
            <a:endParaRPr lang="en-US" dirty="0"/>
          </a:p>
        </p:txBody>
      </p:sp>
    </p:spTree>
    <p:extLst>
      <p:ext uri="{BB962C8B-B14F-4D97-AF65-F5344CB8AC3E}">
        <p14:creationId xmlns:p14="http://schemas.microsoft.com/office/powerpoint/2010/main" val="257027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183520"/>
            <a:ext cx="10515600" cy="1325563"/>
          </a:xfrm>
        </p:spPr>
        <p:txBody>
          <a:bodyPr/>
          <a:lstStyle/>
          <a:p>
            <a:pPr algn="ctr"/>
            <a:r>
              <a:rPr lang="en-IN" b="1" dirty="0">
                <a:solidFill>
                  <a:srgbClr val="FF0000"/>
                </a:solidFill>
              </a:rPr>
              <a:t>Addresses of isolated variables/ random</a:t>
            </a:r>
          </a:p>
        </p:txBody>
      </p:sp>
      <p:sp>
        <p:nvSpPr>
          <p:cNvPr id="3" name="Content Placeholder 2"/>
          <p:cNvSpPr>
            <a:spLocks noGrp="1"/>
          </p:cNvSpPr>
          <p:nvPr>
            <p:ph idx="1"/>
          </p:nvPr>
        </p:nvSpPr>
        <p:spPr>
          <a:xfrm>
            <a:off x="437882" y="785611"/>
            <a:ext cx="10915918" cy="5391352"/>
          </a:xfrm>
        </p:spPr>
        <p:txBody>
          <a:bodyPr>
            <a:normAutofit fontScale="85000" lnSpcReduction="20000"/>
          </a:bodyPr>
          <a:lstStyle/>
          <a:p>
            <a:pPr marL="0" indent="0">
              <a:buNone/>
            </a:pPr>
            <a:r>
              <a:rPr lang="en-IN" dirty="0"/>
              <a:t>Void main()</a:t>
            </a:r>
          </a:p>
          <a:p>
            <a:pPr marL="0" indent="0">
              <a:buNone/>
            </a:pPr>
            <a:r>
              <a:rPr lang="en-IN" dirty="0"/>
              <a:t> {</a:t>
            </a:r>
          </a:p>
          <a:p>
            <a:pPr marL="0" indent="0">
              <a:buNone/>
            </a:pPr>
            <a:r>
              <a:rPr lang="en-IN" dirty="0"/>
              <a:t>      </a:t>
            </a:r>
            <a:r>
              <a:rPr lang="en-IN" dirty="0" err="1"/>
              <a:t>int</a:t>
            </a:r>
            <a:r>
              <a:rPr lang="en-IN" dirty="0"/>
              <a:t> *p[10];  // array of pointer//</a:t>
            </a:r>
            <a:r>
              <a:rPr lang="en-IN" dirty="0" err="1"/>
              <a:t>sequemce</a:t>
            </a:r>
            <a:endParaRPr lang="en-IN" dirty="0"/>
          </a:p>
          <a:p>
            <a:pPr marL="0" indent="0">
              <a:buNone/>
            </a:pPr>
            <a:r>
              <a:rPr lang="en-IN" dirty="0"/>
              <a:t>      </a:t>
            </a:r>
            <a:r>
              <a:rPr lang="en-IN" dirty="0" err="1"/>
              <a:t>int</a:t>
            </a:r>
            <a:r>
              <a:rPr lang="en-IN" dirty="0"/>
              <a:t> </a:t>
            </a:r>
            <a:r>
              <a:rPr lang="en-IN" b="1" dirty="0"/>
              <a:t>q=1, r=2,s=3,t=4,u=5;     // randomly </a:t>
            </a:r>
          </a:p>
          <a:p>
            <a:pPr marL="0" indent="0">
              <a:buNone/>
            </a:pPr>
            <a:r>
              <a:rPr lang="en-IN" dirty="0"/>
              <a:t>      p[0]=&amp;q;</a:t>
            </a:r>
          </a:p>
          <a:p>
            <a:pPr marL="0" indent="0">
              <a:buNone/>
            </a:pPr>
            <a:r>
              <a:rPr lang="en-IN" dirty="0"/>
              <a:t>      p[1]=&amp;r;</a:t>
            </a:r>
          </a:p>
          <a:p>
            <a:pPr marL="0" indent="0">
              <a:buNone/>
            </a:pPr>
            <a:r>
              <a:rPr lang="en-IN" dirty="0"/>
              <a:t>      p[2]=&amp;s;</a:t>
            </a:r>
          </a:p>
          <a:p>
            <a:pPr marL="0" indent="0">
              <a:buNone/>
            </a:pPr>
            <a:r>
              <a:rPr lang="en-IN" dirty="0"/>
              <a:t>      p[3]=&amp;t;</a:t>
            </a:r>
          </a:p>
          <a:p>
            <a:pPr marL="0" indent="0">
              <a:buNone/>
            </a:pPr>
            <a:r>
              <a:rPr lang="en-IN" dirty="0"/>
              <a:t>      p[4]=&amp;u;</a:t>
            </a:r>
          </a:p>
          <a:p>
            <a:pPr marL="0" indent="0">
              <a:buNone/>
            </a:pPr>
            <a:r>
              <a:rPr lang="en-IN" dirty="0"/>
              <a:t>     		</a:t>
            </a:r>
          </a:p>
          <a:p>
            <a:pPr marL="0" indent="0">
              <a:buNone/>
            </a:pPr>
            <a:endParaRPr lang="en-IN" dirty="0"/>
          </a:p>
          <a:p>
            <a:pPr marL="0" indent="0">
              <a:buNone/>
            </a:pPr>
            <a:r>
              <a:rPr lang="en-IN" dirty="0"/>
              <a:t>OR	p[]={&amp;</a:t>
            </a:r>
            <a:r>
              <a:rPr lang="en-IN" dirty="0" err="1"/>
              <a:t>q,&amp;r,&amp;s,&amp;t,&amp;u</a:t>
            </a:r>
            <a:r>
              <a:rPr lang="en-IN" dirty="0"/>
              <a:t>};</a:t>
            </a:r>
          </a:p>
          <a:p>
            <a:pPr marL="0" indent="0">
              <a:buNone/>
            </a:pPr>
            <a:r>
              <a:rPr lang="en-IN" dirty="0"/>
              <a:t>      </a:t>
            </a:r>
            <a:r>
              <a:rPr lang="en-IN" dirty="0" err="1"/>
              <a:t>printf</a:t>
            </a:r>
            <a:r>
              <a:rPr lang="en-IN" dirty="0"/>
              <a:t>(“%d”,*p[4]);   //    </a:t>
            </a:r>
            <a:r>
              <a:rPr lang="en-IN" sz="3500" b="1" dirty="0">
                <a:solidFill>
                  <a:srgbClr val="FF0000"/>
                </a:solidFill>
              </a:rPr>
              <a:t>*(&amp;u)= 5</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63344362"/>
              </p:ext>
            </p:extLst>
          </p:nvPr>
        </p:nvGraphicFramePr>
        <p:xfrm>
          <a:off x="2993620" y="2612572"/>
          <a:ext cx="9198380" cy="1463040"/>
        </p:xfrm>
        <a:graphic>
          <a:graphicData uri="http://schemas.openxmlformats.org/drawingml/2006/table">
            <a:tbl>
              <a:tblPr firstRow="1" bandRow="1">
                <a:tableStyleId>{5C22544A-7EE6-4342-B048-85BDC9FD1C3A}</a:tableStyleId>
              </a:tblPr>
              <a:tblGrid>
                <a:gridCol w="1839676">
                  <a:extLst>
                    <a:ext uri="{9D8B030D-6E8A-4147-A177-3AD203B41FA5}">
                      <a16:colId xmlns:a16="http://schemas.microsoft.com/office/drawing/2014/main" val="20000"/>
                    </a:ext>
                  </a:extLst>
                </a:gridCol>
                <a:gridCol w="1839676">
                  <a:extLst>
                    <a:ext uri="{9D8B030D-6E8A-4147-A177-3AD203B41FA5}">
                      <a16:colId xmlns:a16="http://schemas.microsoft.com/office/drawing/2014/main" val="20001"/>
                    </a:ext>
                  </a:extLst>
                </a:gridCol>
                <a:gridCol w="1839676">
                  <a:extLst>
                    <a:ext uri="{9D8B030D-6E8A-4147-A177-3AD203B41FA5}">
                      <a16:colId xmlns:a16="http://schemas.microsoft.com/office/drawing/2014/main" val="20002"/>
                    </a:ext>
                  </a:extLst>
                </a:gridCol>
                <a:gridCol w="1839676">
                  <a:extLst>
                    <a:ext uri="{9D8B030D-6E8A-4147-A177-3AD203B41FA5}">
                      <a16:colId xmlns:a16="http://schemas.microsoft.com/office/drawing/2014/main" val="20003"/>
                    </a:ext>
                  </a:extLst>
                </a:gridCol>
                <a:gridCol w="1839676">
                  <a:extLst>
                    <a:ext uri="{9D8B030D-6E8A-4147-A177-3AD203B41FA5}">
                      <a16:colId xmlns:a16="http://schemas.microsoft.com/office/drawing/2014/main" val="20004"/>
                    </a:ext>
                  </a:extLst>
                </a:gridCol>
              </a:tblGrid>
              <a:tr h="1126349">
                <a:tc>
                  <a:txBody>
                    <a:bodyPr/>
                    <a:lstStyle/>
                    <a:p>
                      <a:pPr algn="ctr"/>
                      <a:r>
                        <a:rPr lang="en-IN" dirty="0"/>
                        <a:t>P[0]</a:t>
                      </a:r>
                    </a:p>
                    <a:p>
                      <a:pPr algn="ctr"/>
                      <a:r>
                        <a:rPr lang="en-IN" dirty="0"/>
                        <a:t>&amp;q=1013</a:t>
                      </a:r>
                    </a:p>
                    <a:p>
                      <a:pPr algn="ctr"/>
                      <a:endParaRPr lang="en-IN" dirty="0"/>
                    </a:p>
                    <a:p>
                      <a:pPr algn="ctr"/>
                      <a:r>
                        <a:rPr lang="en-IN" dirty="0"/>
                        <a:t>&amp;p[0]= 1000</a:t>
                      </a:r>
                    </a:p>
                  </a:txBody>
                  <a:tcPr/>
                </a:tc>
                <a:tc>
                  <a:txBody>
                    <a:bodyPr/>
                    <a:lstStyle/>
                    <a:p>
                      <a:pPr algn="ctr"/>
                      <a:r>
                        <a:rPr lang="en-IN" dirty="0"/>
                        <a:t>P[1]=</a:t>
                      </a:r>
                    </a:p>
                    <a:p>
                      <a:pPr algn="ctr"/>
                      <a:r>
                        <a:rPr lang="en-IN" dirty="0"/>
                        <a:t>&amp;r=4007</a:t>
                      </a:r>
                    </a:p>
                    <a:p>
                      <a:pPr algn="ctr"/>
                      <a:endParaRPr lang="en-IN" dirty="0"/>
                    </a:p>
                    <a:p>
                      <a:pPr algn="ctr"/>
                      <a:r>
                        <a:rPr lang="en-IN" dirty="0"/>
                        <a:t>&amp;p[1]= 1002</a:t>
                      </a:r>
                    </a:p>
                    <a:p>
                      <a:pPr algn="ctr"/>
                      <a:endParaRPr lang="en-IN" dirty="0"/>
                    </a:p>
                  </a:txBody>
                  <a:tcPr/>
                </a:tc>
                <a:tc>
                  <a:txBody>
                    <a:bodyPr/>
                    <a:lstStyle/>
                    <a:p>
                      <a:pPr algn="ctr"/>
                      <a:r>
                        <a:rPr lang="en-IN" dirty="0"/>
                        <a:t>P[2]</a:t>
                      </a:r>
                    </a:p>
                    <a:p>
                      <a:pPr algn="ctr"/>
                      <a:r>
                        <a:rPr lang="en-IN" dirty="0"/>
                        <a:t>=&amp;s= 5656</a:t>
                      </a:r>
                    </a:p>
                    <a:p>
                      <a:pPr algn="ctr"/>
                      <a:endParaRPr lang="en-IN" dirty="0"/>
                    </a:p>
                    <a:p>
                      <a:pPr algn="ctr"/>
                      <a:r>
                        <a:rPr lang="en-IN" dirty="0"/>
                        <a:t>&amp;p[2]= 1004</a:t>
                      </a:r>
                    </a:p>
                  </a:txBody>
                  <a:tcPr/>
                </a:tc>
                <a:tc>
                  <a:txBody>
                    <a:bodyPr/>
                    <a:lstStyle/>
                    <a:p>
                      <a:pPr algn="ctr"/>
                      <a:r>
                        <a:rPr lang="en-IN" dirty="0"/>
                        <a:t>P[3]=&amp;t= 7890</a:t>
                      </a:r>
                    </a:p>
                    <a:p>
                      <a:pPr algn="ctr"/>
                      <a:endParaRPr lang="en-IN" dirty="0"/>
                    </a:p>
                    <a:p>
                      <a:pPr algn="ctr"/>
                      <a:endParaRPr lang="en-IN"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&amp;p[3]= 1006</a:t>
                      </a:r>
                    </a:p>
                    <a:p>
                      <a:pPr algn="ctr"/>
                      <a:endParaRPr lang="en-IN" dirty="0"/>
                    </a:p>
                  </a:txBody>
                  <a:tcPr/>
                </a:tc>
                <a:tc>
                  <a:txBody>
                    <a:bodyPr/>
                    <a:lstStyle/>
                    <a:p>
                      <a:pPr algn="ctr"/>
                      <a:r>
                        <a:rPr lang="en-IN" dirty="0"/>
                        <a:t>P[4]=&amp;u= 1234</a:t>
                      </a:r>
                    </a:p>
                    <a:p>
                      <a:pPr algn="ctr"/>
                      <a:endParaRPr lang="en-IN" dirty="0"/>
                    </a:p>
                    <a:p>
                      <a:pPr algn="ctr"/>
                      <a:endParaRPr lang="en-IN"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&amp;p[4]= 1008</a:t>
                      </a:r>
                    </a:p>
                    <a:p>
                      <a:pPr algn="ctr"/>
                      <a:endParaRPr lang="en-IN" dirty="0"/>
                    </a:p>
                  </a:txBody>
                  <a:tcPr/>
                </a:tc>
                <a:extLst>
                  <a:ext uri="{0D108BD9-81ED-4DB2-BD59-A6C34878D82A}">
                    <a16:rowId xmlns:a16="http://schemas.microsoft.com/office/drawing/2014/main" val="10000"/>
                  </a:ext>
                </a:extLst>
              </a:tr>
            </a:tbl>
          </a:graphicData>
        </a:graphic>
      </p:graphicFrame>
      <p:sp>
        <p:nvSpPr>
          <p:cNvPr id="5" name="Rectangle 4"/>
          <p:cNvSpPr/>
          <p:nvPr/>
        </p:nvSpPr>
        <p:spPr>
          <a:xfrm>
            <a:off x="8152327" y="1073778"/>
            <a:ext cx="1378040" cy="927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Tree>
    <p:extLst>
      <p:ext uri="{BB962C8B-B14F-4D97-AF65-F5344CB8AC3E}">
        <p14:creationId xmlns:p14="http://schemas.microsoft.com/office/powerpoint/2010/main" val="805066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150030"/>
            <a:ext cx="10515600" cy="1325563"/>
          </a:xfrm>
        </p:spPr>
        <p:txBody>
          <a:bodyPr/>
          <a:lstStyle/>
          <a:p>
            <a:pPr algn="ctr"/>
            <a:r>
              <a:rPr lang="en-IN" b="1" dirty="0">
                <a:solidFill>
                  <a:srgbClr val="7030A0"/>
                </a:solidFill>
              </a:rPr>
              <a:t>Addresses of entire array element</a:t>
            </a:r>
          </a:p>
        </p:txBody>
      </p:sp>
      <p:sp>
        <p:nvSpPr>
          <p:cNvPr id="3" name="Content Placeholder 2"/>
          <p:cNvSpPr>
            <a:spLocks noGrp="1"/>
          </p:cNvSpPr>
          <p:nvPr>
            <p:ph idx="1"/>
          </p:nvPr>
        </p:nvSpPr>
        <p:spPr>
          <a:xfrm>
            <a:off x="0" y="682580"/>
            <a:ext cx="11353800" cy="5494383"/>
          </a:xfrm>
        </p:spPr>
        <p:txBody>
          <a:bodyPr>
            <a:normAutofit fontScale="92500" lnSpcReduction="10000"/>
          </a:bodyPr>
          <a:lstStyle/>
          <a:p>
            <a:pPr marL="0" indent="0">
              <a:buNone/>
            </a:pPr>
            <a:endParaRPr lang="en-IN" dirty="0"/>
          </a:p>
          <a:p>
            <a:pPr marL="0" indent="0">
              <a:buNone/>
            </a:pPr>
            <a:r>
              <a:rPr lang="en-IN" dirty="0"/>
              <a:t> void main()</a:t>
            </a:r>
          </a:p>
          <a:p>
            <a:pPr marL="0" indent="0">
              <a:buNone/>
            </a:pPr>
            <a:r>
              <a:rPr lang="en-IN" dirty="0"/>
              <a:t>  {</a:t>
            </a:r>
          </a:p>
          <a:p>
            <a:pPr marL="0" indent="0">
              <a:buNone/>
            </a:pPr>
            <a:r>
              <a:rPr lang="en-IN" dirty="0"/>
              <a:t>	</a:t>
            </a:r>
            <a:r>
              <a:rPr lang="en-IN" dirty="0" err="1"/>
              <a:t>int</a:t>
            </a:r>
            <a:r>
              <a:rPr lang="en-IN" dirty="0"/>
              <a:t> p[]={</a:t>
            </a:r>
            <a:r>
              <a:rPr lang="en-IN" sz="3600" b="1" dirty="0">
                <a:solidFill>
                  <a:srgbClr val="FF0000"/>
                </a:solidFill>
              </a:rPr>
              <a:t>1</a:t>
            </a:r>
            <a:r>
              <a:rPr lang="en-IN" dirty="0"/>
              <a:t>,2,3,4,5};</a:t>
            </a:r>
          </a:p>
          <a:p>
            <a:pPr marL="0" indent="0">
              <a:buNone/>
            </a:pPr>
            <a:r>
              <a:rPr lang="en-IN" dirty="0"/>
              <a:t>	</a:t>
            </a:r>
            <a:r>
              <a:rPr lang="en-IN" dirty="0" err="1"/>
              <a:t>int</a:t>
            </a:r>
            <a:r>
              <a:rPr lang="en-IN" dirty="0"/>
              <a:t> q[]={</a:t>
            </a:r>
            <a:r>
              <a:rPr lang="en-IN" sz="3600" b="1" dirty="0">
                <a:solidFill>
                  <a:srgbClr val="FF0000"/>
                </a:solidFill>
              </a:rPr>
              <a:t>0</a:t>
            </a:r>
            <a:r>
              <a:rPr lang="en-IN" dirty="0"/>
              <a:t>,1,2,3,4};</a:t>
            </a:r>
          </a:p>
          <a:p>
            <a:pPr marL="0" indent="0">
              <a:buNone/>
            </a:pPr>
            <a:r>
              <a:rPr lang="en-IN" dirty="0"/>
              <a:t>	</a:t>
            </a:r>
            <a:r>
              <a:rPr lang="en-IN" dirty="0" err="1"/>
              <a:t>int</a:t>
            </a:r>
            <a:r>
              <a:rPr lang="en-IN" dirty="0"/>
              <a:t> r[]={</a:t>
            </a:r>
            <a:r>
              <a:rPr lang="en-IN" sz="3600" b="1" dirty="0">
                <a:solidFill>
                  <a:srgbClr val="FF0000"/>
                </a:solidFill>
              </a:rPr>
              <a:t>7</a:t>
            </a:r>
            <a:r>
              <a:rPr lang="en-IN" dirty="0"/>
              <a:t>,8,9,10,11};</a:t>
            </a:r>
          </a:p>
          <a:p>
            <a:pPr marL="0" indent="0">
              <a:buNone/>
            </a:pPr>
            <a:r>
              <a:rPr lang="en-IN" dirty="0"/>
              <a:t>	</a:t>
            </a:r>
            <a:r>
              <a:rPr lang="en-IN" dirty="0" err="1"/>
              <a:t>int</a:t>
            </a:r>
            <a:r>
              <a:rPr lang="en-IN" dirty="0"/>
              <a:t> *t[3]={</a:t>
            </a:r>
            <a:r>
              <a:rPr lang="en-IN" dirty="0" err="1"/>
              <a:t>p,q,r</a:t>
            </a:r>
            <a:r>
              <a:rPr lang="en-IN" dirty="0"/>
              <a:t>};   //</a:t>
            </a:r>
            <a:r>
              <a:rPr lang="en-IN" sz="3600" b="1" dirty="0">
                <a:solidFill>
                  <a:srgbClr val="FF0000"/>
                </a:solidFill>
              </a:rPr>
              <a:t>OR</a:t>
            </a:r>
            <a:r>
              <a:rPr lang="en-IN" dirty="0"/>
              <a:t> {&amp;p[0], &amp;q[0], &amp;r[0]}</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=0;i&lt;3;i++)    //</a:t>
            </a:r>
            <a:r>
              <a:rPr lang="en-IN" dirty="0" err="1"/>
              <a:t>i</a:t>
            </a:r>
            <a:r>
              <a:rPr lang="en-IN" dirty="0"/>
              <a:t>=0,1,2</a:t>
            </a:r>
          </a:p>
          <a:p>
            <a:pPr marL="0" indent="0">
              <a:buNone/>
            </a:pPr>
            <a:r>
              <a:rPr lang="en-IN" dirty="0"/>
              <a:t>    	</a:t>
            </a:r>
            <a:r>
              <a:rPr lang="en-IN" sz="3600" dirty="0"/>
              <a:t>	</a:t>
            </a:r>
            <a:r>
              <a:rPr lang="en-IN" sz="3600" dirty="0" err="1"/>
              <a:t>printf</a:t>
            </a:r>
            <a:r>
              <a:rPr lang="en-IN" sz="3600" dirty="0"/>
              <a:t>(“\n %d</a:t>
            </a:r>
            <a:r>
              <a:rPr lang="en-IN" sz="3600" dirty="0">
                <a:solidFill>
                  <a:srgbClr val="FF0000"/>
                </a:solidFill>
              </a:rPr>
              <a:t>”,*t[</a:t>
            </a:r>
            <a:r>
              <a:rPr lang="en-IN" sz="3600" dirty="0" err="1">
                <a:solidFill>
                  <a:srgbClr val="FF0000"/>
                </a:solidFill>
              </a:rPr>
              <a:t>i</a:t>
            </a:r>
            <a:r>
              <a:rPr lang="en-IN" sz="3600" dirty="0">
                <a:solidFill>
                  <a:srgbClr val="FF0000"/>
                </a:solidFill>
              </a:rPr>
              <a:t>]);   </a:t>
            </a:r>
            <a:r>
              <a:rPr lang="en-IN" sz="3600" dirty="0"/>
              <a:t>//   </a:t>
            </a:r>
            <a:r>
              <a:rPr lang="en-IN" sz="3600" b="1" dirty="0"/>
              <a:t>1, 0,7</a:t>
            </a:r>
            <a:endParaRPr lang="en-IN" b="1" dirty="0"/>
          </a:p>
          <a:p>
            <a:pPr marL="0" indent="0">
              <a:buNone/>
            </a:pPr>
            <a:r>
              <a:rPr lang="en-IN" dirty="0"/>
              <a:t>  }</a:t>
            </a:r>
          </a:p>
        </p:txBody>
      </p:sp>
      <p:graphicFrame>
        <p:nvGraphicFramePr>
          <p:cNvPr id="4" name="Table 3"/>
          <p:cNvGraphicFramePr>
            <a:graphicFrameLocks noGrp="1"/>
          </p:cNvGraphicFramePr>
          <p:nvPr>
            <p:extLst>
              <p:ext uri="{D42A27DB-BD31-4B8C-83A1-F6EECF244321}">
                <p14:modId xmlns:p14="http://schemas.microsoft.com/office/powerpoint/2010/main" val="1053779934"/>
              </p:ext>
            </p:extLst>
          </p:nvPr>
        </p:nvGraphicFramePr>
        <p:xfrm>
          <a:off x="4043965" y="1659823"/>
          <a:ext cx="6438006" cy="838678"/>
        </p:xfrm>
        <a:graphic>
          <a:graphicData uri="http://schemas.openxmlformats.org/drawingml/2006/table">
            <a:tbl>
              <a:tblPr firstRow="1" bandRow="1">
                <a:tableStyleId>{5C22544A-7EE6-4342-B048-85BDC9FD1C3A}</a:tableStyleId>
              </a:tblPr>
              <a:tblGrid>
                <a:gridCol w="2146002">
                  <a:extLst>
                    <a:ext uri="{9D8B030D-6E8A-4147-A177-3AD203B41FA5}">
                      <a16:colId xmlns:a16="http://schemas.microsoft.com/office/drawing/2014/main" val="20000"/>
                    </a:ext>
                  </a:extLst>
                </a:gridCol>
                <a:gridCol w="2146002">
                  <a:extLst>
                    <a:ext uri="{9D8B030D-6E8A-4147-A177-3AD203B41FA5}">
                      <a16:colId xmlns:a16="http://schemas.microsoft.com/office/drawing/2014/main" val="20001"/>
                    </a:ext>
                  </a:extLst>
                </a:gridCol>
                <a:gridCol w="2146002">
                  <a:extLst>
                    <a:ext uri="{9D8B030D-6E8A-4147-A177-3AD203B41FA5}">
                      <a16:colId xmlns:a16="http://schemas.microsoft.com/office/drawing/2014/main" val="20002"/>
                    </a:ext>
                  </a:extLst>
                </a:gridCol>
              </a:tblGrid>
              <a:tr h="838678">
                <a:tc>
                  <a:txBody>
                    <a:bodyPr/>
                    <a:lstStyle/>
                    <a:p>
                      <a:pPr algn="ctr"/>
                      <a:r>
                        <a:rPr lang="en-IN" dirty="0"/>
                        <a:t>T[0]=p= &amp;p[0]=</a:t>
                      </a:r>
                      <a:r>
                        <a:rPr lang="en-IN" baseline="0" dirty="0"/>
                        <a:t> 1234</a:t>
                      </a:r>
                      <a:endParaRPr lang="en-IN" dirty="0"/>
                    </a:p>
                  </a:txBody>
                  <a:tcPr/>
                </a:tc>
                <a:tc>
                  <a:txBody>
                    <a:bodyPr/>
                    <a:lstStyle/>
                    <a:p>
                      <a:pPr algn="ctr"/>
                      <a:r>
                        <a:rPr lang="en-IN" dirty="0"/>
                        <a:t>T[1]=q=&amp;q[0]=4567</a:t>
                      </a:r>
                    </a:p>
                  </a:txBody>
                  <a:tcPr/>
                </a:tc>
                <a:tc>
                  <a:txBody>
                    <a:bodyPr/>
                    <a:lstStyle/>
                    <a:p>
                      <a:pPr algn="ctr"/>
                      <a:r>
                        <a:rPr lang="en-IN" dirty="0"/>
                        <a:t>T[2]=r=&amp;r[0]= 9999</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06405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236337"/>
            <a:ext cx="10515600" cy="1325563"/>
          </a:xfrm>
        </p:spPr>
        <p:txBody>
          <a:bodyPr>
            <a:normAutofit/>
          </a:bodyPr>
          <a:lstStyle/>
          <a:p>
            <a:r>
              <a:rPr lang="en-IN" b="1" dirty="0">
                <a:solidFill>
                  <a:schemeClr val="accent6">
                    <a:lumMod val="50000"/>
                  </a:schemeClr>
                </a:solidFill>
              </a:rPr>
              <a:t>Pointer to function/ passing arguments to function using pointers/call by reference</a:t>
            </a:r>
            <a:endParaRPr lang="en-US" dirty="0">
              <a:solidFill>
                <a:srgbClr val="7030A0"/>
              </a:solidFill>
            </a:endParaRPr>
          </a:p>
        </p:txBody>
      </p:sp>
      <p:sp>
        <p:nvSpPr>
          <p:cNvPr id="3" name="Content Placeholder 2"/>
          <p:cNvSpPr>
            <a:spLocks noGrp="1"/>
          </p:cNvSpPr>
          <p:nvPr>
            <p:ph idx="1"/>
          </p:nvPr>
        </p:nvSpPr>
        <p:spPr>
          <a:xfrm>
            <a:off x="360608" y="1790163"/>
            <a:ext cx="10993192" cy="4386800"/>
          </a:xfrm>
        </p:spPr>
        <p:txBody>
          <a:bodyPr/>
          <a:lstStyle/>
          <a:p>
            <a:r>
              <a:rPr lang="en-US" dirty="0"/>
              <a:t>This concept is similar to</a:t>
            </a:r>
            <a:r>
              <a:rPr lang="en-US" b="1" dirty="0"/>
              <a:t> call by reference </a:t>
            </a:r>
            <a:r>
              <a:rPr lang="en-US" dirty="0"/>
              <a:t>in which the calling function passes address to the function call for reference. Thus, passing pointers to function avoids the overhead of copying data from one function to another. Hence, to use pointers for passing arguments to a function, following must be remembered-</a:t>
            </a:r>
          </a:p>
          <a:p>
            <a:r>
              <a:rPr lang="en-IN" dirty="0"/>
              <a:t>Declare the function arguments/ parameters as pointer</a:t>
            </a:r>
          </a:p>
          <a:p>
            <a:r>
              <a:rPr lang="en-IN" dirty="0"/>
              <a:t>Use of dereferenced pointers in the function body</a:t>
            </a:r>
          </a:p>
          <a:p>
            <a:r>
              <a:rPr lang="en-IN" dirty="0"/>
              <a:t>Pass the address as the actual arguments when the function is called.</a:t>
            </a:r>
          </a:p>
          <a:p>
            <a:pPr lvl="0"/>
            <a:endParaRPr lang="en-US" dirty="0"/>
          </a:p>
          <a:p>
            <a:endParaRPr lang="en-US" dirty="0"/>
          </a:p>
        </p:txBody>
      </p:sp>
    </p:spTree>
    <p:extLst>
      <p:ext uri="{BB962C8B-B14F-4D97-AF65-F5344CB8AC3E}">
        <p14:creationId xmlns:p14="http://schemas.microsoft.com/office/powerpoint/2010/main" val="1962422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1" y="133306"/>
            <a:ext cx="11109101" cy="1025793"/>
          </a:xfrm>
        </p:spPr>
        <p:txBody>
          <a:bodyPr>
            <a:normAutofit/>
          </a:bodyPr>
          <a:lstStyle/>
          <a:p>
            <a:pPr algn="ctr"/>
            <a:r>
              <a:rPr lang="en-IN" b="1" dirty="0" err="1">
                <a:solidFill>
                  <a:schemeClr val="accent6">
                    <a:lumMod val="50000"/>
                  </a:schemeClr>
                </a:solidFill>
              </a:rPr>
              <a:t>Cont</a:t>
            </a:r>
            <a:r>
              <a:rPr lang="en-IN" b="1" dirty="0">
                <a:solidFill>
                  <a:schemeClr val="accent6">
                    <a:lumMod val="50000"/>
                  </a:schemeClr>
                </a:solidFill>
              </a:rPr>
              <a:t>….</a:t>
            </a:r>
          </a:p>
        </p:txBody>
      </p:sp>
      <p:sp>
        <p:nvSpPr>
          <p:cNvPr id="3" name="Content Placeholder 2"/>
          <p:cNvSpPr>
            <a:spLocks noGrp="1"/>
          </p:cNvSpPr>
          <p:nvPr>
            <p:ph idx="1"/>
          </p:nvPr>
        </p:nvSpPr>
        <p:spPr>
          <a:xfrm>
            <a:off x="399245" y="1287887"/>
            <a:ext cx="10954555" cy="4889075"/>
          </a:xfrm>
        </p:spPr>
        <p:txBody>
          <a:bodyPr>
            <a:normAutofit/>
          </a:bodyPr>
          <a:lstStyle/>
          <a:p>
            <a:pPr marL="0" indent="0">
              <a:buNone/>
            </a:pPr>
            <a:r>
              <a:rPr lang="en-IN" dirty="0"/>
              <a:t>void main()</a:t>
            </a:r>
          </a:p>
          <a:p>
            <a:pPr marL="0" indent="0">
              <a:buNone/>
            </a:pPr>
            <a:r>
              <a:rPr lang="en-IN" dirty="0"/>
              <a:t>{</a:t>
            </a:r>
          </a:p>
          <a:p>
            <a:pPr marL="0" indent="0">
              <a:buNone/>
            </a:pPr>
            <a:r>
              <a:rPr lang="en-IN" dirty="0"/>
              <a:t>	swap(&amp;</a:t>
            </a:r>
            <a:r>
              <a:rPr lang="en-IN" dirty="0" err="1"/>
              <a:t>h,&amp;g</a:t>
            </a:r>
            <a:r>
              <a:rPr lang="en-IN" dirty="0"/>
              <a:t>);   //actual arguments- calling </a:t>
            </a:r>
          </a:p>
          <a:p>
            <a:pPr marL="0" indent="0">
              <a:buNone/>
            </a:pPr>
            <a:r>
              <a:rPr lang="en-IN" dirty="0"/>
              <a:t>}</a:t>
            </a:r>
          </a:p>
          <a:p>
            <a:pPr marL="0" indent="0">
              <a:buNone/>
            </a:pPr>
            <a:endParaRPr lang="en-IN" dirty="0"/>
          </a:p>
          <a:p>
            <a:pPr marL="0" indent="0">
              <a:buNone/>
            </a:pPr>
            <a:r>
              <a:rPr lang="en-IN" dirty="0"/>
              <a:t>void swap(</a:t>
            </a:r>
            <a:r>
              <a:rPr lang="en-IN" dirty="0" err="1"/>
              <a:t>int</a:t>
            </a:r>
            <a:r>
              <a:rPr lang="en-IN" dirty="0"/>
              <a:t> *t, </a:t>
            </a:r>
            <a:r>
              <a:rPr lang="en-IN" dirty="0" err="1"/>
              <a:t>int</a:t>
            </a:r>
            <a:r>
              <a:rPr lang="en-IN" dirty="0"/>
              <a:t> *y)// </a:t>
            </a:r>
            <a:r>
              <a:rPr lang="en-IN" b="1" dirty="0"/>
              <a:t>formal parameters</a:t>
            </a:r>
          </a:p>
          <a:p>
            <a:pPr marL="0" indent="0">
              <a:buNone/>
            </a:pPr>
            <a:r>
              <a:rPr lang="en-IN"/>
              <a:t>{</a:t>
            </a:r>
            <a:r>
              <a:rPr lang="en-IN" dirty="0"/>
              <a:t>	</a:t>
            </a:r>
            <a:r>
              <a:rPr lang="en-IN" dirty="0" err="1"/>
              <a:t>printf</a:t>
            </a:r>
            <a:r>
              <a:rPr lang="en-IN" dirty="0"/>
              <a:t>(“”, *t,*y)</a:t>
            </a:r>
          </a:p>
          <a:p>
            <a:pPr marL="0" indent="0">
              <a:buNone/>
            </a:pPr>
            <a:r>
              <a:rPr lang="en-IN" dirty="0"/>
              <a:t>}</a:t>
            </a:r>
          </a:p>
        </p:txBody>
      </p:sp>
    </p:spTree>
    <p:extLst>
      <p:ext uri="{BB962C8B-B14F-4D97-AF65-F5344CB8AC3E}">
        <p14:creationId xmlns:p14="http://schemas.microsoft.com/office/powerpoint/2010/main" val="234157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4" y="0"/>
            <a:ext cx="10515600" cy="1325563"/>
          </a:xfrm>
        </p:spPr>
        <p:txBody>
          <a:bodyPr/>
          <a:lstStyle/>
          <a:p>
            <a:pPr algn="ctr"/>
            <a:r>
              <a:rPr lang="en-IN" b="1" dirty="0">
                <a:solidFill>
                  <a:schemeClr val="accent6">
                    <a:lumMod val="50000"/>
                  </a:schemeClr>
                </a:solidFill>
              </a:rPr>
              <a:t>Array of function pointers/ </a:t>
            </a:r>
            <a:br>
              <a:rPr lang="en-IN" b="1" dirty="0">
                <a:solidFill>
                  <a:schemeClr val="accent6">
                    <a:lumMod val="50000"/>
                  </a:schemeClr>
                </a:solidFill>
              </a:rPr>
            </a:br>
            <a:r>
              <a:rPr lang="en-IN" b="1" dirty="0">
                <a:solidFill>
                  <a:schemeClr val="accent6">
                    <a:lumMod val="50000"/>
                  </a:schemeClr>
                </a:solidFill>
              </a:rPr>
              <a:t>Array of pointers to the function</a:t>
            </a:r>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endParaRPr lang="en-IN" dirty="0"/>
          </a:p>
          <a:p>
            <a:pPr marL="0" indent="0">
              <a:buNone/>
            </a:pPr>
            <a:r>
              <a:rPr lang="en-IN" dirty="0"/>
              <a:t>     </a:t>
            </a:r>
            <a:r>
              <a:rPr lang="en-IN" b="1" dirty="0"/>
              <a:t>datatype (*</a:t>
            </a:r>
            <a:r>
              <a:rPr lang="en-IN" b="1" dirty="0" err="1"/>
              <a:t>ptr_arr_name</a:t>
            </a:r>
            <a:r>
              <a:rPr lang="en-IN" b="1" dirty="0"/>
              <a:t>[size]) (parameter list of function);</a:t>
            </a:r>
          </a:p>
          <a:p>
            <a:pPr marL="0" indent="0">
              <a:buNone/>
            </a:pPr>
            <a:endParaRPr lang="en-IN" dirty="0"/>
          </a:p>
          <a:p>
            <a:pPr marL="0" indent="0">
              <a:buNone/>
            </a:pPr>
            <a:r>
              <a:rPr lang="en-IN" dirty="0"/>
              <a:t>GLOBAL DECLARATION</a:t>
            </a:r>
          </a:p>
          <a:p>
            <a:pPr marL="0" indent="0">
              <a:buNone/>
            </a:pPr>
            <a:r>
              <a:rPr lang="en-IN" dirty="0"/>
              <a:t>Declare/ define- global</a:t>
            </a:r>
          </a:p>
          <a:p>
            <a:pPr marL="0" indent="0">
              <a:buNone/>
            </a:pPr>
            <a:r>
              <a:rPr lang="en-IN" dirty="0"/>
              <a:t>SWAP(A,B)</a:t>
            </a:r>
          </a:p>
        </p:txBody>
      </p:sp>
    </p:spTree>
    <p:extLst>
      <p:ext uri="{BB962C8B-B14F-4D97-AF65-F5344CB8AC3E}">
        <p14:creationId xmlns:p14="http://schemas.microsoft.com/office/powerpoint/2010/main" val="1683809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2"/>
          <a:srcRect r="303" b="24140"/>
          <a:stretch/>
        </p:blipFill>
        <p:spPr>
          <a:xfrm>
            <a:off x="590299" y="528034"/>
            <a:ext cx="9300676" cy="5821251"/>
          </a:xfrm>
          <a:prstGeom prst="rect">
            <a:avLst/>
          </a:prstGeom>
        </p:spPr>
      </p:pic>
    </p:spTree>
    <p:extLst>
      <p:ext uri="{BB962C8B-B14F-4D97-AF65-F5344CB8AC3E}">
        <p14:creationId xmlns:p14="http://schemas.microsoft.com/office/powerpoint/2010/main" val="3812264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l="1" r="-2324" b="52451"/>
          <a:stretch/>
        </p:blipFill>
        <p:spPr>
          <a:xfrm>
            <a:off x="721217" y="772733"/>
            <a:ext cx="10084158" cy="5254580"/>
          </a:xfrm>
          <a:prstGeom prst="rect">
            <a:avLst/>
          </a:prstGeom>
        </p:spPr>
      </p:pic>
    </p:spTree>
    <p:extLst>
      <p:ext uri="{BB962C8B-B14F-4D97-AF65-F5344CB8AC3E}">
        <p14:creationId xmlns:p14="http://schemas.microsoft.com/office/powerpoint/2010/main" val="1346718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1" t="19345" r="1690" b="1"/>
          <a:stretch/>
        </p:blipFill>
        <p:spPr>
          <a:xfrm>
            <a:off x="838200" y="1030310"/>
            <a:ext cx="10186115" cy="4914620"/>
          </a:xfrm>
          <a:prstGeom prst="rect">
            <a:avLst/>
          </a:prstGeom>
        </p:spPr>
      </p:pic>
    </p:spTree>
    <p:extLst>
      <p:ext uri="{BB962C8B-B14F-4D97-AF65-F5344CB8AC3E}">
        <p14:creationId xmlns:p14="http://schemas.microsoft.com/office/powerpoint/2010/main" val="2830398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9395"/>
          </a:xfrm>
        </p:spPr>
        <p:txBody>
          <a:bodyPr>
            <a:normAutofit fontScale="90000"/>
          </a:bodyPr>
          <a:lstStyle/>
          <a:p>
            <a:pPr algn="ctr"/>
            <a:r>
              <a:rPr lang="en-IN" dirty="0"/>
              <a:t>OUTPUT</a:t>
            </a:r>
          </a:p>
        </p:txBody>
      </p:sp>
      <p:pic>
        <p:nvPicPr>
          <p:cNvPr id="4" name="Content Placeholder 3"/>
          <p:cNvPicPr>
            <a:picLocks noGrp="1" noChangeAspect="1"/>
          </p:cNvPicPr>
          <p:nvPr>
            <p:ph idx="1"/>
          </p:nvPr>
        </p:nvPicPr>
        <p:blipFill>
          <a:blip r:embed="rId2"/>
          <a:stretch>
            <a:fillRect/>
          </a:stretch>
        </p:blipFill>
        <p:spPr>
          <a:xfrm>
            <a:off x="1365161" y="1044520"/>
            <a:ext cx="7778839" cy="4861774"/>
          </a:xfrm>
          <a:prstGeom prst="rect">
            <a:avLst/>
          </a:prstGeom>
        </p:spPr>
      </p:pic>
    </p:spTree>
    <p:extLst>
      <p:ext uri="{BB962C8B-B14F-4D97-AF65-F5344CB8AC3E}">
        <p14:creationId xmlns:p14="http://schemas.microsoft.com/office/powerpoint/2010/main" val="272434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54546"/>
            <a:ext cx="12024575" cy="6022417"/>
          </a:xfrm>
        </p:spPr>
        <p:txBody>
          <a:bodyPr>
            <a:normAutofit fontScale="92500" lnSpcReduction="20000"/>
          </a:bodyPr>
          <a:lstStyle/>
          <a:p>
            <a:pPr marL="0" indent="0">
              <a:buNone/>
            </a:pPr>
            <a:r>
              <a:rPr lang="en-IN" dirty="0" err="1"/>
              <a:t>int</a:t>
            </a:r>
            <a:r>
              <a:rPr lang="en-IN" dirty="0"/>
              <a:t> *p;</a:t>
            </a:r>
          </a:p>
          <a:p>
            <a:pPr marL="0" indent="0">
              <a:buNone/>
            </a:pPr>
            <a:r>
              <a:rPr lang="en-IN" dirty="0"/>
              <a:t>char *pc;</a:t>
            </a:r>
          </a:p>
          <a:p>
            <a:pPr marL="0" indent="0">
              <a:buNone/>
            </a:pPr>
            <a:r>
              <a:rPr lang="en-IN" dirty="0"/>
              <a:t>float *</a:t>
            </a:r>
            <a:r>
              <a:rPr lang="en-IN" dirty="0" err="1"/>
              <a:t>fp</a:t>
            </a:r>
            <a:r>
              <a:rPr lang="en-IN" dirty="0"/>
              <a:t>;</a:t>
            </a:r>
          </a:p>
          <a:p>
            <a:pPr marL="0" indent="0">
              <a:buNone/>
            </a:pPr>
            <a:endParaRPr lang="en-IN" dirty="0"/>
          </a:p>
          <a:p>
            <a:pPr marL="0" indent="0">
              <a:buNone/>
            </a:pPr>
            <a:r>
              <a:rPr lang="en-IN" dirty="0" err="1"/>
              <a:t>Int</a:t>
            </a:r>
            <a:r>
              <a:rPr lang="en-IN" dirty="0"/>
              <a:t> x=10,n;</a:t>
            </a:r>
          </a:p>
          <a:p>
            <a:pPr marL="0" indent="0">
              <a:buNone/>
            </a:pPr>
            <a:r>
              <a:rPr lang="en-IN" dirty="0" err="1"/>
              <a:t>int</a:t>
            </a:r>
            <a:r>
              <a:rPr lang="en-IN" dirty="0"/>
              <a:t> *p;</a:t>
            </a:r>
          </a:p>
          <a:p>
            <a:pPr marL="0" indent="0">
              <a:buNone/>
            </a:pPr>
            <a:r>
              <a:rPr lang="en-IN" dirty="0"/>
              <a:t>*p=*(&amp;n);</a:t>
            </a:r>
          </a:p>
          <a:p>
            <a:pPr marL="0" indent="0">
              <a:buNone/>
            </a:pPr>
            <a:r>
              <a:rPr lang="en-IN" dirty="0" err="1"/>
              <a:t>clrscr</a:t>
            </a:r>
            <a:r>
              <a:rPr lang="en-IN" dirty="0"/>
              <a:t>();</a:t>
            </a:r>
          </a:p>
          <a:p>
            <a:pPr marL="0" indent="0">
              <a:buNone/>
            </a:pPr>
            <a:r>
              <a:rPr lang="en-IN" dirty="0" err="1"/>
              <a:t>Printf</a:t>
            </a:r>
            <a:r>
              <a:rPr lang="en-IN" dirty="0"/>
              <a:t>(“Enter value of n”);</a:t>
            </a:r>
          </a:p>
          <a:p>
            <a:pPr marL="0" indent="0">
              <a:buNone/>
            </a:pPr>
            <a:r>
              <a:rPr lang="en-IN" dirty="0" err="1"/>
              <a:t>scanf</a:t>
            </a:r>
            <a:r>
              <a:rPr lang="en-IN" dirty="0"/>
              <a:t>(“%</a:t>
            </a:r>
            <a:r>
              <a:rPr lang="en-IN" dirty="0" err="1"/>
              <a:t>d”,&amp;n</a:t>
            </a:r>
            <a:r>
              <a:rPr lang="en-IN" dirty="0"/>
              <a:t>);   // 45</a:t>
            </a:r>
          </a:p>
          <a:p>
            <a:pPr marL="0" indent="0">
              <a:buNone/>
            </a:pPr>
            <a:r>
              <a:rPr lang="en-IN" dirty="0" err="1"/>
              <a:t>Printf</a:t>
            </a:r>
            <a:r>
              <a:rPr lang="en-IN" dirty="0"/>
              <a:t>(“\</a:t>
            </a:r>
            <a:r>
              <a:rPr lang="en-IN" dirty="0" err="1"/>
              <a:t>nValue</a:t>
            </a:r>
            <a:r>
              <a:rPr lang="en-IN" dirty="0"/>
              <a:t> of n is %</a:t>
            </a:r>
            <a:r>
              <a:rPr lang="en-IN" dirty="0" err="1"/>
              <a:t>d”,n</a:t>
            </a:r>
            <a:r>
              <a:rPr lang="en-IN" dirty="0"/>
              <a:t>);   // </a:t>
            </a:r>
            <a:r>
              <a:rPr lang="en-IN" b="1" dirty="0"/>
              <a:t>45</a:t>
            </a:r>
          </a:p>
          <a:p>
            <a:pPr marL="0" indent="0">
              <a:buNone/>
            </a:pPr>
            <a:r>
              <a:rPr lang="en-IN" dirty="0" err="1"/>
              <a:t>Printf</a:t>
            </a:r>
            <a:r>
              <a:rPr lang="en-IN" dirty="0"/>
              <a:t>(“\n No entered is %d”,*p);  // (*(1212)0)=</a:t>
            </a:r>
            <a:r>
              <a:rPr lang="en-IN" b="1" dirty="0"/>
              <a:t>45</a:t>
            </a:r>
          </a:p>
          <a:p>
            <a:pPr marL="0" indent="0">
              <a:buNone/>
            </a:pPr>
            <a:r>
              <a:rPr lang="en-IN" dirty="0" err="1"/>
              <a:t>printf</a:t>
            </a:r>
            <a:r>
              <a:rPr lang="en-IN" dirty="0"/>
              <a:t>(“\n address of n is %</a:t>
            </a:r>
            <a:r>
              <a:rPr lang="en-IN" dirty="0" err="1"/>
              <a:t>u”,&amp;n</a:t>
            </a:r>
            <a:r>
              <a:rPr lang="en-IN" dirty="0"/>
              <a:t>); //    </a:t>
            </a:r>
            <a:r>
              <a:rPr lang="en-IN" b="1" dirty="0"/>
              <a:t>1212</a:t>
            </a:r>
            <a:r>
              <a:rPr lang="en-IN" dirty="0"/>
              <a:t>  </a:t>
            </a:r>
          </a:p>
          <a:p>
            <a:pPr marL="0" indent="0">
              <a:buNone/>
            </a:pPr>
            <a:r>
              <a:rPr lang="en-IN" dirty="0"/>
              <a:t>                              </a:t>
            </a:r>
            <a:br>
              <a:rPr lang="en-IN" dirty="0"/>
            </a:br>
            <a:r>
              <a:rPr lang="en-IN" dirty="0"/>
              <a:t> </a:t>
            </a:r>
            <a:r>
              <a:rPr lang="en-IN" dirty="0" err="1"/>
              <a:t>printf</a:t>
            </a:r>
            <a:r>
              <a:rPr lang="en-IN" dirty="0"/>
              <a:t>(“\n address of p is %</a:t>
            </a:r>
            <a:r>
              <a:rPr lang="en-IN" dirty="0" err="1"/>
              <a:t>u”,&amp;p</a:t>
            </a:r>
            <a:r>
              <a:rPr lang="en-IN" dirty="0"/>
              <a:t>);//</a:t>
            </a:r>
            <a:r>
              <a:rPr lang="en-IN" b="1" dirty="0"/>
              <a:t>4532</a:t>
            </a:r>
          </a:p>
          <a:p>
            <a:pPr marL="0" indent="0">
              <a:buNone/>
            </a:pPr>
            <a:endParaRPr lang="en-IN" dirty="0"/>
          </a:p>
        </p:txBody>
      </p:sp>
      <p:sp>
        <p:nvSpPr>
          <p:cNvPr id="4" name="Rectangle 3"/>
          <p:cNvSpPr/>
          <p:nvPr/>
        </p:nvSpPr>
        <p:spPr>
          <a:xfrm>
            <a:off x="2987899" y="785611"/>
            <a:ext cx="1674253"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a:t>
            </a:r>
          </a:p>
          <a:p>
            <a:pPr algn="ctr"/>
            <a:r>
              <a:rPr lang="en-IN" dirty="0"/>
              <a:t>Address= 1212</a:t>
            </a:r>
          </a:p>
        </p:txBody>
      </p:sp>
      <p:sp>
        <p:nvSpPr>
          <p:cNvPr id="5" name="Rectangle 4"/>
          <p:cNvSpPr/>
          <p:nvPr/>
        </p:nvSpPr>
        <p:spPr>
          <a:xfrm>
            <a:off x="6295623" y="1126901"/>
            <a:ext cx="1994078" cy="9526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P=&amp;x=1212</a:t>
            </a:r>
          </a:p>
          <a:p>
            <a:pPr algn="ctr"/>
            <a:r>
              <a:rPr lang="en-IN" dirty="0"/>
              <a:t>Address 6875</a:t>
            </a:r>
          </a:p>
          <a:p>
            <a:pPr algn="ctr"/>
            <a:endParaRPr lang="en-IN" dirty="0"/>
          </a:p>
        </p:txBody>
      </p:sp>
      <p:sp>
        <p:nvSpPr>
          <p:cNvPr id="6" name="Rectangle 5"/>
          <p:cNvSpPr/>
          <p:nvPr/>
        </p:nvSpPr>
        <p:spPr>
          <a:xfrm>
            <a:off x="5663382" y="2227007"/>
            <a:ext cx="2072528" cy="128003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n=45</a:t>
            </a:r>
          </a:p>
          <a:p>
            <a:pPr algn="ctr"/>
            <a:r>
              <a:rPr lang="en-IN" dirty="0"/>
              <a:t>Address 1212</a:t>
            </a:r>
          </a:p>
          <a:p>
            <a:pPr algn="ctr"/>
            <a:endParaRPr lang="en-IN" dirty="0"/>
          </a:p>
        </p:txBody>
      </p:sp>
      <p:sp>
        <p:nvSpPr>
          <p:cNvPr id="7" name="Rectangle 6"/>
          <p:cNvSpPr/>
          <p:nvPr/>
        </p:nvSpPr>
        <p:spPr>
          <a:xfrm>
            <a:off x="8289701" y="2665927"/>
            <a:ext cx="1886686" cy="127189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P=&amp;n=1212</a:t>
            </a:r>
          </a:p>
          <a:p>
            <a:pPr algn="ctr"/>
            <a:r>
              <a:rPr lang="en-IN" dirty="0"/>
              <a:t>Address 4532</a:t>
            </a:r>
          </a:p>
          <a:p>
            <a:pPr algn="ctr"/>
            <a:endParaRPr lang="en-IN" dirty="0"/>
          </a:p>
        </p:txBody>
      </p:sp>
    </p:spTree>
    <p:extLst>
      <p:ext uri="{BB962C8B-B14F-4D97-AF65-F5344CB8AC3E}">
        <p14:creationId xmlns:p14="http://schemas.microsoft.com/office/powerpoint/2010/main" val="1039027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107583"/>
            <a:ext cx="10224752" cy="5396247"/>
          </a:xfrm>
          <a:prstGeom prst="rect">
            <a:avLst/>
          </a:prstGeom>
        </p:spPr>
      </p:pic>
    </p:spTree>
    <p:extLst>
      <p:ext uri="{BB962C8B-B14F-4D97-AF65-F5344CB8AC3E}">
        <p14:creationId xmlns:p14="http://schemas.microsoft.com/office/powerpoint/2010/main" val="4142596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73" y="1"/>
            <a:ext cx="10515600" cy="1025236"/>
          </a:xfrm>
        </p:spPr>
        <p:txBody>
          <a:bodyPr/>
          <a:lstStyle/>
          <a:p>
            <a:pPr algn="ctr"/>
            <a:r>
              <a:rPr lang="en-US" b="1" dirty="0">
                <a:solidFill>
                  <a:srgbClr val="FF0000"/>
                </a:solidFill>
              </a:rPr>
              <a:t>Pointer to pointer (**)</a:t>
            </a:r>
          </a:p>
        </p:txBody>
      </p:sp>
      <p:sp>
        <p:nvSpPr>
          <p:cNvPr id="3" name="Content Placeholder 2"/>
          <p:cNvSpPr>
            <a:spLocks noGrp="1"/>
          </p:cNvSpPr>
          <p:nvPr>
            <p:ph idx="1"/>
          </p:nvPr>
        </p:nvSpPr>
        <p:spPr>
          <a:xfrm>
            <a:off x="-1" y="1006764"/>
            <a:ext cx="12108873" cy="5772727"/>
          </a:xfrm>
        </p:spPr>
        <p:txBody>
          <a:bodyPr>
            <a:normAutofit lnSpcReduction="10000"/>
          </a:bodyPr>
          <a:lstStyle/>
          <a:p>
            <a:r>
              <a:rPr lang="en-US" dirty="0"/>
              <a:t>In C we can also use pointer to pointers, </a:t>
            </a:r>
            <a:r>
              <a:rPr lang="en-US" dirty="0" err="1"/>
              <a:t>i.e</a:t>
            </a:r>
            <a:r>
              <a:rPr lang="en-US" dirty="0"/>
              <a:t> one pointer points to another pointer.</a:t>
            </a:r>
          </a:p>
          <a:p>
            <a:r>
              <a:rPr lang="en-US" dirty="0"/>
              <a:t>To declare pointers to pointers just add another (*) for each level of reference.</a:t>
            </a:r>
          </a:p>
          <a:p>
            <a:pPr marL="0" indent="0">
              <a:buNone/>
            </a:pPr>
            <a:r>
              <a:rPr lang="en-US" dirty="0" err="1"/>
              <a:t>Eg</a:t>
            </a:r>
            <a:r>
              <a:rPr lang="en-US" dirty="0"/>
              <a:t>.      </a:t>
            </a:r>
            <a:r>
              <a:rPr lang="en-US" dirty="0" err="1"/>
              <a:t>int</a:t>
            </a:r>
            <a:r>
              <a:rPr lang="en-US" dirty="0"/>
              <a:t> x=10;</a:t>
            </a:r>
          </a:p>
          <a:p>
            <a:pPr marL="0" indent="0">
              <a:buNone/>
            </a:pPr>
            <a:r>
              <a:rPr lang="en-US" dirty="0"/>
              <a:t>	</a:t>
            </a:r>
            <a:r>
              <a:rPr lang="en-US" dirty="0" err="1"/>
              <a:t>int</a:t>
            </a:r>
            <a:r>
              <a:rPr lang="en-US" dirty="0"/>
              <a:t> *p, **q;</a:t>
            </a:r>
          </a:p>
          <a:p>
            <a:pPr marL="0" indent="0">
              <a:buNone/>
            </a:pPr>
            <a:r>
              <a:rPr lang="en-US" dirty="0"/>
              <a:t>	p=&amp;x;</a:t>
            </a:r>
          </a:p>
          <a:p>
            <a:pPr marL="0" indent="0">
              <a:buNone/>
            </a:pPr>
            <a:r>
              <a:rPr lang="en-US" dirty="0"/>
              <a:t>	q=&amp;p;</a:t>
            </a:r>
          </a:p>
          <a:p>
            <a:pPr marL="0" indent="0">
              <a:buNone/>
            </a:pPr>
            <a:r>
              <a:rPr lang="en-US" dirty="0"/>
              <a:t>	</a:t>
            </a:r>
            <a:r>
              <a:rPr lang="en-US" dirty="0" err="1"/>
              <a:t>printf</a:t>
            </a:r>
            <a:r>
              <a:rPr lang="en-US" dirty="0"/>
              <a:t>(“%</a:t>
            </a:r>
            <a:r>
              <a:rPr lang="en-US" dirty="0" err="1"/>
              <a:t>d”,x</a:t>
            </a:r>
            <a:r>
              <a:rPr lang="en-US" dirty="0"/>
              <a:t>);</a:t>
            </a:r>
          </a:p>
          <a:p>
            <a:pPr marL="0" indent="0">
              <a:buNone/>
            </a:pPr>
            <a:r>
              <a:rPr lang="en-US" dirty="0"/>
              <a:t>	</a:t>
            </a:r>
            <a:r>
              <a:rPr lang="en-US" dirty="0" err="1"/>
              <a:t>printf</a:t>
            </a:r>
            <a:r>
              <a:rPr lang="en-US" dirty="0"/>
              <a:t>(“%d”,*p);</a:t>
            </a:r>
          </a:p>
          <a:p>
            <a:pPr marL="0" indent="0">
              <a:buNone/>
            </a:pPr>
            <a:r>
              <a:rPr lang="en-US" dirty="0"/>
              <a:t>	</a:t>
            </a:r>
            <a:r>
              <a:rPr lang="en-US" dirty="0" err="1"/>
              <a:t>printf</a:t>
            </a:r>
            <a:r>
              <a:rPr lang="en-US" dirty="0"/>
              <a:t>(“%d”,**q);</a:t>
            </a:r>
          </a:p>
          <a:p>
            <a:pPr marL="0" indent="0">
              <a:buNone/>
            </a:pPr>
            <a:r>
              <a:rPr lang="en-US" sz="3600" dirty="0">
                <a:solidFill>
                  <a:srgbClr val="FF0000"/>
                </a:solidFill>
              </a:rPr>
              <a:t>     </a:t>
            </a:r>
          </a:p>
          <a:p>
            <a:pPr marL="0" indent="0">
              <a:buNone/>
            </a:pPr>
            <a:r>
              <a:rPr lang="en-US" sz="3600" dirty="0">
                <a:solidFill>
                  <a:srgbClr val="FF0000"/>
                </a:solidFill>
              </a:rPr>
              <a:t>   **q= *(*(&amp;p))  =*(&amp;x)= *(1002)= 10</a:t>
            </a:r>
          </a:p>
        </p:txBody>
      </p:sp>
      <p:sp>
        <p:nvSpPr>
          <p:cNvPr id="4" name="Rectangle 3"/>
          <p:cNvSpPr/>
          <p:nvPr/>
        </p:nvSpPr>
        <p:spPr>
          <a:xfrm>
            <a:off x="4304145" y="4230255"/>
            <a:ext cx="5612587" cy="111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statements </a:t>
            </a:r>
            <a:r>
              <a:rPr lang="en-US"/>
              <a:t>print output as 10</a:t>
            </a:r>
          </a:p>
        </p:txBody>
      </p:sp>
      <p:sp>
        <p:nvSpPr>
          <p:cNvPr id="5" name="Rectangle 4"/>
          <p:cNvSpPr/>
          <p:nvPr/>
        </p:nvSpPr>
        <p:spPr>
          <a:xfrm>
            <a:off x="3400023" y="2575775"/>
            <a:ext cx="1764405"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a:t>
            </a:r>
          </a:p>
          <a:p>
            <a:pPr algn="ctr"/>
            <a:r>
              <a:rPr lang="en-IN" dirty="0"/>
              <a:t>Address= 1002</a:t>
            </a:r>
          </a:p>
        </p:txBody>
      </p:sp>
      <p:sp>
        <p:nvSpPr>
          <p:cNvPr id="6" name="Rectangle 5"/>
          <p:cNvSpPr/>
          <p:nvPr/>
        </p:nvSpPr>
        <p:spPr>
          <a:xfrm>
            <a:off x="5643287" y="2575775"/>
            <a:ext cx="2032521" cy="798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P=&amp;x=1002</a:t>
            </a:r>
          </a:p>
          <a:p>
            <a:pPr algn="ctr"/>
            <a:r>
              <a:rPr lang="en-IN" dirty="0"/>
              <a:t>Address=2004</a:t>
            </a:r>
          </a:p>
        </p:txBody>
      </p:sp>
      <p:sp>
        <p:nvSpPr>
          <p:cNvPr id="7" name="Rectangle 6"/>
          <p:cNvSpPr/>
          <p:nvPr/>
        </p:nvSpPr>
        <p:spPr>
          <a:xfrm>
            <a:off x="7835037" y="2572653"/>
            <a:ext cx="2674124" cy="7984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Q=&amp;p= 2004</a:t>
            </a:r>
          </a:p>
          <a:p>
            <a:pPr algn="ctr"/>
            <a:r>
              <a:rPr lang="en-IN" dirty="0"/>
              <a:t>Address = 4008</a:t>
            </a:r>
          </a:p>
        </p:txBody>
      </p:sp>
    </p:spTree>
    <p:extLst>
      <p:ext uri="{BB962C8B-B14F-4D97-AF65-F5344CB8AC3E}">
        <p14:creationId xmlns:p14="http://schemas.microsoft.com/office/powerpoint/2010/main" val="740506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srcRect l="21821" t="18423" r="50057" b="12911"/>
          <a:stretch/>
        </p:blipFill>
        <p:spPr>
          <a:xfrm>
            <a:off x="875761" y="169200"/>
            <a:ext cx="7443990" cy="6329391"/>
          </a:xfrm>
          <a:prstGeom prst="rect">
            <a:avLst/>
          </a:prstGeom>
        </p:spPr>
      </p:pic>
      <p:sp>
        <p:nvSpPr>
          <p:cNvPr id="5" name="Rectangle 4"/>
          <p:cNvSpPr/>
          <p:nvPr/>
        </p:nvSpPr>
        <p:spPr>
          <a:xfrm>
            <a:off x="8319752" y="772732"/>
            <a:ext cx="1957589" cy="91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solidFill>
                  <a:schemeClr val="tx1"/>
                </a:solidFill>
              </a:rPr>
              <a:t>i</a:t>
            </a:r>
            <a:r>
              <a:rPr lang="en-IN" sz="2000" dirty="0">
                <a:solidFill>
                  <a:schemeClr val="tx1"/>
                </a:solidFill>
              </a:rPr>
              <a:t>=7</a:t>
            </a:r>
          </a:p>
          <a:p>
            <a:pPr algn="ctr"/>
            <a:r>
              <a:rPr lang="en-IN" sz="2000" dirty="0">
                <a:solidFill>
                  <a:schemeClr val="tx1"/>
                </a:solidFill>
              </a:rPr>
              <a:t>Address= 1002</a:t>
            </a:r>
          </a:p>
        </p:txBody>
      </p:sp>
      <p:sp>
        <p:nvSpPr>
          <p:cNvPr id="6" name="Rectangle 5"/>
          <p:cNvSpPr/>
          <p:nvPr/>
        </p:nvSpPr>
        <p:spPr>
          <a:xfrm>
            <a:off x="8319751" y="2238777"/>
            <a:ext cx="1957589" cy="9179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J=</a:t>
            </a:r>
          </a:p>
          <a:p>
            <a:pPr algn="ctr"/>
            <a:r>
              <a:rPr lang="en-IN" sz="2000" dirty="0">
                <a:solidFill>
                  <a:schemeClr val="tx1"/>
                </a:solidFill>
              </a:rPr>
              <a:t>Address= 2004</a:t>
            </a:r>
          </a:p>
        </p:txBody>
      </p:sp>
      <p:sp>
        <p:nvSpPr>
          <p:cNvPr id="7" name="Rectangle 6"/>
          <p:cNvSpPr/>
          <p:nvPr/>
        </p:nvSpPr>
        <p:spPr>
          <a:xfrm>
            <a:off x="8319751" y="4142703"/>
            <a:ext cx="1957589" cy="9179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K=</a:t>
            </a:r>
          </a:p>
          <a:p>
            <a:pPr algn="ctr"/>
            <a:r>
              <a:rPr lang="en-IN" sz="2000" dirty="0">
                <a:solidFill>
                  <a:schemeClr val="tx1"/>
                </a:solidFill>
              </a:rPr>
              <a:t>Address= 4008</a:t>
            </a:r>
          </a:p>
        </p:txBody>
      </p:sp>
    </p:spTree>
    <p:extLst>
      <p:ext uri="{BB962C8B-B14F-4D97-AF65-F5344CB8AC3E}">
        <p14:creationId xmlns:p14="http://schemas.microsoft.com/office/powerpoint/2010/main" val="4099862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858000"/>
          </a:xfrm>
        </p:spPr>
        <p:txBody>
          <a:bodyPr>
            <a:normAutofit fontScale="70000" lnSpcReduction="20000"/>
          </a:bodyPr>
          <a:lstStyle/>
          <a:p>
            <a:pPr marL="0" indent="0">
              <a:buNone/>
            </a:pPr>
            <a:r>
              <a:rPr lang="en-IN" dirty="0"/>
              <a:t>void main()</a:t>
            </a:r>
          </a:p>
          <a:p>
            <a:pPr marL="0" indent="0">
              <a:buNone/>
            </a:pPr>
            <a:r>
              <a:rPr lang="en-IN" dirty="0"/>
              <a:t>  {   </a:t>
            </a:r>
            <a:r>
              <a:rPr lang="en-IN" dirty="0" err="1"/>
              <a:t>int</a:t>
            </a:r>
            <a:r>
              <a:rPr lang="en-IN" dirty="0"/>
              <a:t> </a:t>
            </a:r>
            <a:r>
              <a:rPr lang="en-IN" dirty="0" err="1"/>
              <a:t>i</a:t>
            </a:r>
            <a:r>
              <a:rPr lang="en-IN" dirty="0"/>
              <a:t>=7,*j,**k;</a:t>
            </a:r>
          </a:p>
          <a:p>
            <a:pPr marL="0" indent="0">
              <a:buNone/>
            </a:pPr>
            <a:r>
              <a:rPr lang="en-IN" dirty="0"/>
              <a:t>       j=&amp;</a:t>
            </a:r>
            <a:r>
              <a:rPr lang="en-IN" dirty="0" err="1"/>
              <a:t>i</a:t>
            </a:r>
            <a:r>
              <a:rPr lang="en-IN" dirty="0"/>
              <a:t>; k=&amp;j;</a:t>
            </a:r>
          </a:p>
          <a:p>
            <a:pPr marL="0" indent="0">
              <a:buNone/>
            </a:pPr>
            <a:r>
              <a:rPr lang="en-IN" dirty="0"/>
              <a:t>	</a:t>
            </a:r>
            <a:r>
              <a:rPr lang="en-IN" sz="3100" dirty="0" err="1"/>
              <a:t>printf</a:t>
            </a:r>
            <a:r>
              <a:rPr lang="en-IN" sz="3100" dirty="0"/>
              <a:t>(“\n Address of </a:t>
            </a:r>
            <a:r>
              <a:rPr lang="en-IN" sz="3100" dirty="0" err="1"/>
              <a:t>i</a:t>
            </a:r>
            <a:r>
              <a:rPr lang="en-IN" sz="3100" dirty="0"/>
              <a:t> =%u”,&amp;</a:t>
            </a:r>
            <a:r>
              <a:rPr lang="en-IN" sz="3100" dirty="0" err="1"/>
              <a:t>i</a:t>
            </a:r>
            <a:r>
              <a:rPr lang="en-IN" sz="3100" dirty="0"/>
              <a:t>);           --------1002</a:t>
            </a:r>
          </a:p>
          <a:p>
            <a:pPr marL="0" indent="0">
              <a:buNone/>
            </a:pPr>
            <a:r>
              <a:rPr lang="en-IN" sz="3100" dirty="0"/>
              <a:t>	</a:t>
            </a:r>
            <a:r>
              <a:rPr lang="en-IN" sz="3100" dirty="0" err="1"/>
              <a:t>printf</a:t>
            </a:r>
            <a:r>
              <a:rPr lang="en-IN" sz="3100" dirty="0"/>
              <a:t>(“\n Address of </a:t>
            </a:r>
            <a:r>
              <a:rPr lang="en-IN" sz="3100" dirty="0" err="1"/>
              <a:t>i</a:t>
            </a:r>
            <a:r>
              <a:rPr lang="en-IN" sz="3100" dirty="0"/>
              <a:t> =%</a:t>
            </a:r>
            <a:r>
              <a:rPr lang="en-IN" sz="3100" dirty="0" err="1"/>
              <a:t>u”,j</a:t>
            </a:r>
            <a:r>
              <a:rPr lang="en-IN" sz="3100" dirty="0"/>
              <a:t>);	--------------1002</a:t>
            </a:r>
          </a:p>
          <a:p>
            <a:pPr marL="0" indent="0">
              <a:buNone/>
            </a:pPr>
            <a:r>
              <a:rPr lang="en-IN" sz="3100" dirty="0"/>
              <a:t>	</a:t>
            </a:r>
            <a:r>
              <a:rPr lang="en-IN" sz="3100" dirty="0" err="1"/>
              <a:t>printf</a:t>
            </a:r>
            <a:r>
              <a:rPr lang="en-IN" sz="3100" dirty="0"/>
              <a:t>(“\n Address of </a:t>
            </a:r>
            <a:r>
              <a:rPr lang="en-IN" sz="3100" dirty="0" err="1"/>
              <a:t>i</a:t>
            </a:r>
            <a:r>
              <a:rPr lang="en-IN" sz="3100" dirty="0"/>
              <a:t> =%u”,*k);     ----------*k= *(&amp;j)= 1002</a:t>
            </a:r>
          </a:p>
          <a:p>
            <a:pPr marL="0" indent="0">
              <a:buNone/>
            </a:pPr>
            <a:r>
              <a:rPr lang="en-IN" sz="3100" dirty="0"/>
              <a:t>	</a:t>
            </a:r>
            <a:r>
              <a:rPr lang="en-IN" sz="3100" dirty="0" err="1"/>
              <a:t>printf</a:t>
            </a:r>
            <a:r>
              <a:rPr lang="en-IN" sz="3100" dirty="0"/>
              <a:t>(“\n Address of j =%</a:t>
            </a:r>
            <a:r>
              <a:rPr lang="en-IN" sz="3100" dirty="0" err="1"/>
              <a:t>u”,&amp;j</a:t>
            </a:r>
            <a:r>
              <a:rPr lang="en-IN" sz="3100" dirty="0"/>
              <a:t>);   	----------  2004</a:t>
            </a:r>
          </a:p>
          <a:p>
            <a:pPr marL="0" indent="0">
              <a:buNone/>
            </a:pPr>
            <a:r>
              <a:rPr lang="en-IN" sz="3100" dirty="0"/>
              <a:t> 	</a:t>
            </a:r>
            <a:r>
              <a:rPr lang="en-IN" sz="3100" dirty="0" err="1"/>
              <a:t>printf</a:t>
            </a:r>
            <a:r>
              <a:rPr lang="en-IN" sz="3100" dirty="0"/>
              <a:t>(“\n Address of j =%</a:t>
            </a:r>
            <a:r>
              <a:rPr lang="en-IN" sz="3100" dirty="0" err="1"/>
              <a:t>u”,k</a:t>
            </a:r>
            <a:r>
              <a:rPr lang="en-IN" sz="3100" dirty="0"/>
              <a:t>);       -------2004</a:t>
            </a:r>
          </a:p>
          <a:p>
            <a:pPr marL="0" indent="0">
              <a:buNone/>
            </a:pPr>
            <a:r>
              <a:rPr lang="en-IN" sz="3100" dirty="0"/>
              <a:t>	</a:t>
            </a:r>
            <a:r>
              <a:rPr lang="en-IN" sz="3100" dirty="0" err="1"/>
              <a:t>printf</a:t>
            </a:r>
            <a:r>
              <a:rPr lang="en-IN" sz="3100" dirty="0"/>
              <a:t>(“\n Address of k =%</a:t>
            </a:r>
            <a:r>
              <a:rPr lang="en-IN" sz="3100" dirty="0" err="1"/>
              <a:t>u”,&amp;k</a:t>
            </a:r>
            <a:r>
              <a:rPr lang="en-IN" sz="3100" dirty="0"/>
              <a:t>);     -------4008</a:t>
            </a:r>
          </a:p>
          <a:p>
            <a:pPr marL="0" indent="0">
              <a:buNone/>
            </a:pPr>
            <a:r>
              <a:rPr lang="en-IN" sz="3100" dirty="0"/>
              <a:t>	</a:t>
            </a:r>
            <a:r>
              <a:rPr lang="en-IN" sz="3100" dirty="0" err="1"/>
              <a:t>printf</a:t>
            </a:r>
            <a:r>
              <a:rPr lang="en-IN" sz="3100" dirty="0"/>
              <a:t>(“\n Value at </a:t>
            </a:r>
            <a:r>
              <a:rPr lang="en-IN" sz="3100" dirty="0" err="1"/>
              <a:t>i</a:t>
            </a:r>
            <a:r>
              <a:rPr lang="en-IN" sz="3100" dirty="0"/>
              <a:t> =%d”,</a:t>
            </a:r>
            <a:r>
              <a:rPr lang="en-IN" sz="3100" dirty="0" err="1"/>
              <a:t>i</a:t>
            </a:r>
            <a:r>
              <a:rPr lang="en-IN" sz="3100" dirty="0"/>
              <a:t>);      -----------  7</a:t>
            </a:r>
          </a:p>
          <a:p>
            <a:pPr marL="0" indent="0">
              <a:buNone/>
            </a:pPr>
            <a:r>
              <a:rPr lang="en-IN" sz="3100" dirty="0"/>
              <a:t>	</a:t>
            </a:r>
            <a:r>
              <a:rPr lang="en-IN" sz="3100" dirty="0" err="1"/>
              <a:t>printf</a:t>
            </a:r>
            <a:r>
              <a:rPr lang="en-IN" sz="3100" dirty="0"/>
              <a:t>(“\n Value at </a:t>
            </a:r>
            <a:r>
              <a:rPr lang="en-IN" sz="3100" dirty="0" err="1"/>
              <a:t>i</a:t>
            </a:r>
            <a:r>
              <a:rPr lang="en-IN" sz="3100" dirty="0"/>
              <a:t> =%d”,*j);   --------- *(&amp;</a:t>
            </a:r>
            <a:r>
              <a:rPr lang="en-IN" sz="3100" dirty="0" err="1"/>
              <a:t>i</a:t>
            </a:r>
            <a:r>
              <a:rPr lang="en-IN" sz="3100" dirty="0"/>
              <a:t>)= 7</a:t>
            </a:r>
          </a:p>
          <a:p>
            <a:pPr marL="0" indent="0">
              <a:buNone/>
            </a:pPr>
            <a:r>
              <a:rPr lang="en-IN" sz="3100" dirty="0"/>
              <a:t>	</a:t>
            </a:r>
            <a:r>
              <a:rPr lang="en-IN" sz="3100" dirty="0" err="1"/>
              <a:t>printf</a:t>
            </a:r>
            <a:r>
              <a:rPr lang="en-IN" sz="3100" dirty="0"/>
              <a:t>(“\n Value at </a:t>
            </a:r>
            <a:r>
              <a:rPr lang="en-IN" sz="3100" dirty="0" err="1"/>
              <a:t>i</a:t>
            </a:r>
            <a:r>
              <a:rPr lang="en-IN" sz="3100" dirty="0"/>
              <a:t> =%d”,**k);  ----------------- **(k)=* </a:t>
            </a:r>
            <a:r>
              <a:rPr lang="en-IN" sz="4100" b="1" u="sng" dirty="0"/>
              <a:t>*(&amp;j</a:t>
            </a:r>
            <a:r>
              <a:rPr lang="en-IN" sz="3100" u="sng" dirty="0"/>
              <a:t>)</a:t>
            </a:r>
            <a:r>
              <a:rPr lang="en-IN" sz="3100" dirty="0"/>
              <a:t>  =*(&amp;</a:t>
            </a:r>
            <a:r>
              <a:rPr lang="en-IN" sz="3100" dirty="0" err="1"/>
              <a:t>i</a:t>
            </a:r>
            <a:r>
              <a:rPr lang="en-IN" sz="3100" dirty="0"/>
              <a:t>)=7</a:t>
            </a:r>
          </a:p>
          <a:p>
            <a:pPr marL="0" indent="0">
              <a:buNone/>
            </a:pPr>
            <a:r>
              <a:rPr lang="en-IN" sz="3100" dirty="0"/>
              <a:t>	</a:t>
            </a:r>
            <a:r>
              <a:rPr lang="en-IN" sz="3100" dirty="0" err="1"/>
              <a:t>printf</a:t>
            </a:r>
            <a:r>
              <a:rPr lang="en-IN" sz="3100" dirty="0"/>
              <a:t>(“\n Value at j =%</a:t>
            </a:r>
            <a:r>
              <a:rPr lang="en-IN" sz="3100" dirty="0" err="1"/>
              <a:t>u”,j</a:t>
            </a:r>
            <a:r>
              <a:rPr lang="en-IN" sz="3100" dirty="0"/>
              <a:t>);     ------------ 1002</a:t>
            </a:r>
          </a:p>
          <a:p>
            <a:pPr marL="0" indent="0">
              <a:buNone/>
            </a:pPr>
            <a:r>
              <a:rPr lang="en-IN" sz="3100" dirty="0"/>
              <a:t>	 </a:t>
            </a:r>
            <a:r>
              <a:rPr lang="en-IN" sz="3100" dirty="0" err="1"/>
              <a:t>printf</a:t>
            </a:r>
            <a:r>
              <a:rPr lang="en-IN" sz="3100" dirty="0"/>
              <a:t>(“\n Value at j =%u”,&amp;</a:t>
            </a:r>
            <a:r>
              <a:rPr lang="en-IN" sz="3100" dirty="0" err="1"/>
              <a:t>i</a:t>
            </a:r>
            <a:r>
              <a:rPr lang="en-IN" sz="3100" dirty="0"/>
              <a:t>);   -------------1002</a:t>
            </a:r>
          </a:p>
          <a:p>
            <a:pPr marL="0" indent="0">
              <a:buNone/>
            </a:pPr>
            <a:r>
              <a:rPr lang="en-IN" sz="3100" dirty="0"/>
              <a:t>	 </a:t>
            </a:r>
            <a:r>
              <a:rPr lang="en-IN" sz="3100" dirty="0" err="1"/>
              <a:t>printf</a:t>
            </a:r>
            <a:r>
              <a:rPr lang="en-IN" sz="3100" dirty="0"/>
              <a:t>(“\n Value at j =%u”,*k);     ------------------*K=*(&amp;j)= 1002</a:t>
            </a:r>
          </a:p>
          <a:p>
            <a:pPr marL="0" indent="0">
              <a:buNone/>
            </a:pPr>
            <a:r>
              <a:rPr lang="en-IN" sz="3100" dirty="0"/>
              <a:t>	 </a:t>
            </a:r>
            <a:r>
              <a:rPr lang="en-IN" sz="3100" dirty="0" err="1"/>
              <a:t>printf</a:t>
            </a:r>
            <a:r>
              <a:rPr lang="en-IN" sz="3100" dirty="0"/>
              <a:t>(“\n Value at k =%</a:t>
            </a:r>
            <a:r>
              <a:rPr lang="en-IN" sz="3100" dirty="0" err="1"/>
              <a:t>u”,k</a:t>
            </a:r>
            <a:r>
              <a:rPr lang="en-IN" sz="3100" dirty="0"/>
              <a:t>);   ------------2004</a:t>
            </a:r>
          </a:p>
          <a:p>
            <a:pPr marL="0" indent="0">
              <a:buNone/>
            </a:pPr>
            <a:r>
              <a:rPr lang="en-IN" sz="3100" dirty="0"/>
              <a:t>	</a:t>
            </a:r>
            <a:r>
              <a:rPr lang="en-IN" sz="3100" dirty="0" err="1"/>
              <a:t>printf</a:t>
            </a:r>
            <a:r>
              <a:rPr lang="en-IN" sz="3100" dirty="0"/>
              <a:t>(“\n Value at k =%</a:t>
            </a:r>
            <a:r>
              <a:rPr lang="en-IN" sz="3100" dirty="0" err="1"/>
              <a:t>u”,&amp;j</a:t>
            </a:r>
            <a:r>
              <a:rPr lang="en-IN" sz="3100" dirty="0"/>
              <a:t>);   ---------2004</a:t>
            </a:r>
          </a:p>
          <a:p>
            <a:pPr marL="0" indent="0">
              <a:buNone/>
            </a:pPr>
            <a:r>
              <a:rPr lang="en-IN" sz="3100" dirty="0"/>
              <a:t>	 </a:t>
            </a:r>
            <a:r>
              <a:rPr lang="en-IN" sz="3100" dirty="0" err="1"/>
              <a:t>printf</a:t>
            </a:r>
            <a:r>
              <a:rPr lang="en-IN" sz="3100" dirty="0"/>
              <a:t>(“\n Value at k =%</a:t>
            </a:r>
            <a:r>
              <a:rPr lang="en-IN" sz="3100" dirty="0" err="1"/>
              <a:t>u”,&amp;k</a:t>
            </a:r>
            <a:r>
              <a:rPr lang="en-IN" sz="3100" dirty="0"/>
              <a:t>); --------4008</a:t>
            </a:r>
          </a:p>
          <a:p>
            <a:pPr marL="0" indent="0">
              <a:buNone/>
            </a:pPr>
            <a:r>
              <a:rPr lang="en-IN" dirty="0"/>
              <a:t>} </a:t>
            </a:r>
          </a:p>
        </p:txBody>
      </p:sp>
    </p:spTree>
    <p:extLst>
      <p:ext uri="{BB962C8B-B14F-4D97-AF65-F5344CB8AC3E}">
        <p14:creationId xmlns:p14="http://schemas.microsoft.com/office/powerpoint/2010/main" val="66546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%d</a:t>
            </a:r>
          </a:p>
          <a:p>
            <a:r>
              <a:rPr lang="en-IN" dirty="0"/>
              <a:t>%c</a:t>
            </a:r>
          </a:p>
          <a:p>
            <a:r>
              <a:rPr lang="en-IN" dirty="0"/>
              <a:t>%f</a:t>
            </a:r>
          </a:p>
          <a:p>
            <a:r>
              <a:rPr lang="en-IN" dirty="0"/>
              <a:t>%s</a:t>
            </a:r>
          </a:p>
          <a:p>
            <a:r>
              <a:rPr lang="en-IN" b="1" u="sng" dirty="0">
                <a:solidFill>
                  <a:srgbClr val="FF0000"/>
                </a:solidFill>
              </a:rPr>
              <a:t>%u- address of variable </a:t>
            </a:r>
          </a:p>
        </p:txBody>
      </p:sp>
    </p:spTree>
    <p:extLst>
      <p:ext uri="{BB962C8B-B14F-4D97-AF65-F5344CB8AC3E}">
        <p14:creationId xmlns:p14="http://schemas.microsoft.com/office/powerpoint/2010/main" val="368343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54546"/>
            <a:ext cx="12024575" cy="6022417"/>
          </a:xfrm>
        </p:spPr>
        <p:txBody>
          <a:bodyPr>
            <a:normAutofit fontScale="85000" lnSpcReduction="20000"/>
          </a:bodyPr>
          <a:lstStyle/>
          <a:p>
            <a:pPr marL="0" indent="0">
              <a:buNone/>
            </a:pPr>
            <a:r>
              <a:rPr lang="en-IN" dirty="0" err="1"/>
              <a:t>int</a:t>
            </a:r>
            <a:r>
              <a:rPr lang="en-IN" dirty="0"/>
              <a:t> *p;</a:t>
            </a:r>
          </a:p>
          <a:p>
            <a:pPr marL="0" indent="0">
              <a:buNone/>
            </a:pPr>
            <a:r>
              <a:rPr lang="en-IN" dirty="0"/>
              <a:t>char *pc;</a:t>
            </a:r>
          </a:p>
          <a:p>
            <a:pPr marL="0" indent="0">
              <a:buNone/>
            </a:pPr>
            <a:r>
              <a:rPr lang="en-IN" dirty="0"/>
              <a:t>float *</a:t>
            </a:r>
            <a:r>
              <a:rPr lang="en-IN" dirty="0" err="1"/>
              <a:t>fp</a:t>
            </a:r>
            <a:r>
              <a:rPr lang="en-IN" dirty="0"/>
              <a:t>;</a:t>
            </a:r>
          </a:p>
          <a:p>
            <a:pPr marL="0" indent="0">
              <a:buNone/>
            </a:pPr>
            <a:endParaRPr lang="en-IN" dirty="0"/>
          </a:p>
          <a:p>
            <a:pPr marL="0" indent="0">
              <a:buNone/>
            </a:pPr>
            <a:r>
              <a:rPr lang="en-IN" dirty="0" err="1"/>
              <a:t>Int</a:t>
            </a:r>
            <a:r>
              <a:rPr lang="en-IN" dirty="0"/>
              <a:t> x=10,n;</a:t>
            </a:r>
          </a:p>
          <a:p>
            <a:pPr marL="0" indent="0">
              <a:buNone/>
            </a:pPr>
            <a:r>
              <a:rPr lang="en-IN" dirty="0" err="1"/>
              <a:t>int</a:t>
            </a:r>
            <a:r>
              <a:rPr lang="en-IN" dirty="0"/>
              <a:t> *p;</a:t>
            </a:r>
          </a:p>
          <a:p>
            <a:pPr marL="0" indent="0">
              <a:buNone/>
            </a:pPr>
            <a:r>
              <a:rPr lang="en-IN" dirty="0"/>
              <a:t>p=&amp;n;</a:t>
            </a:r>
          </a:p>
          <a:p>
            <a:pPr marL="0" indent="0">
              <a:buNone/>
            </a:pPr>
            <a:r>
              <a:rPr lang="en-IN" dirty="0" err="1"/>
              <a:t>Clrscr</a:t>
            </a:r>
            <a:r>
              <a:rPr lang="en-IN" dirty="0"/>
              <a:t>();</a:t>
            </a:r>
          </a:p>
          <a:p>
            <a:pPr marL="0" indent="0">
              <a:buNone/>
            </a:pPr>
            <a:r>
              <a:rPr lang="en-IN" dirty="0" err="1"/>
              <a:t>Printf</a:t>
            </a:r>
            <a:r>
              <a:rPr lang="en-IN" dirty="0"/>
              <a:t>(“Enter value of n”);</a:t>
            </a:r>
          </a:p>
          <a:p>
            <a:pPr marL="0" indent="0">
              <a:buNone/>
            </a:pPr>
            <a:r>
              <a:rPr lang="en-IN" dirty="0" err="1"/>
              <a:t>Scanff</a:t>
            </a:r>
            <a:r>
              <a:rPr lang="en-IN" dirty="0"/>
              <a:t>(“%</a:t>
            </a:r>
            <a:r>
              <a:rPr lang="en-IN" dirty="0" err="1"/>
              <a:t>d”,&amp;n</a:t>
            </a:r>
            <a:r>
              <a:rPr lang="en-IN" dirty="0"/>
              <a:t>);   // 5</a:t>
            </a:r>
          </a:p>
          <a:p>
            <a:pPr marL="0" indent="0">
              <a:buNone/>
            </a:pPr>
            <a:r>
              <a:rPr lang="en-IN" dirty="0" err="1"/>
              <a:t>Printf</a:t>
            </a:r>
            <a:r>
              <a:rPr lang="en-IN" dirty="0"/>
              <a:t>(“\</a:t>
            </a:r>
            <a:r>
              <a:rPr lang="en-IN" dirty="0" err="1"/>
              <a:t>nValue</a:t>
            </a:r>
            <a:r>
              <a:rPr lang="en-IN" dirty="0"/>
              <a:t> of n is %</a:t>
            </a:r>
            <a:r>
              <a:rPr lang="en-IN" dirty="0" err="1"/>
              <a:t>d”,n</a:t>
            </a:r>
            <a:r>
              <a:rPr lang="en-IN" dirty="0"/>
              <a:t>);   // 5</a:t>
            </a:r>
          </a:p>
          <a:p>
            <a:pPr marL="0" indent="0">
              <a:buNone/>
            </a:pPr>
            <a:r>
              <a:rPr lang="en-IN" dirty="0" err="1"/>
              <a:t>Printf</a:t>
            </a:r>
            <a:r>
              <a:rPr lang="en-IN" dirty="0"/>
              <a:t>(“\n No entered is %d”,*p);  //    *(&amp;n)= 5</a:t>
            </a:r>
          </a:p>
          <a:p>
            <a:pPr marL="0" indent="0">
              <a:buNone/>
            </a:pPr>
            <a:r>
              <a:rPr lang="en-IN" dirty="0"/>
              <a:t> </a:t>
            </a:r>
            <a:r>
              <a:rPr lang="en-IN" dirty="0" err="1"/>
              <a:t>printf</a:t>
            </a:r>
            <a:r>
              <a:rPr lang="en-IN" dirty="0"/>
              <a:t>(“\n address of n is %</a:t>
            </a:r>
            <a:r>
              <a:rPr lang="en-IN" dirty="0" err="1"/>
              <a:t>u”,&amp;n</a:t>
            </a:r>
            <a:r>
              <a:rPr lang="en-IN" dirty="0"/>
              <a:t>); //   9876                                  *p=*(&amp;n)  5    p</a:t>
            </a:r>
            <a:br>
              <a:rPr lang="en-IN" dirty="0"/>
            </a:br>
            <a:r>
              <a:rPr lang="en-IN" dirty="0" err="1"/>
              <a:t>printf</a:t>
            </a:r>
            <a:r>
              <a:rPr lang="en-IN" dirty="0"/>
              <a:t>(“\n address of p is %</a:t>
            </a:r>
            <a:r>
              <a:rPr lang="en-IN" dirty="0" err="1"/>
              <a:t>u”,&amp;p</a:t>
            </a:r>
            <a:r>
              <a:rPr lang="en-IN" dirty="0"/>
              <a:t>);//  6875</a:t>
            </a:r>
          </a:p>
          <a:p>
            <a:pPr marL="0" indent="0">
              <a:buNone/>
            </a:pPr>
            <a:r>
              <a:rPr lang="en-IN" dirty="0" err="1"/>
              <a:t>printf</a:t>
            </a:r>
            <a:r>
              <a:rPr lang="en-IN" dirty="0"/>
              <a:t>(“\n value at p is %</a:t>
            </a:r>
            <a:r>
              <a:rPr lang="en-IN" dirty="0" err="1"/>
              <a:t>d”,p</a:t>
            </a:r>
            <a:r>
              <a:rPr lang="en-IN" dirty="0"/>
              <a:t>);// 9876</a:t>
            </a:r>
          </a:p>
          <a:p>
            <a:pPr marL="0" indent="0">
              <a:buNone/>
            </a:pPr>
            <a:r>
              <a:rPr lang="en-IN" dirty="0" err="1"/>
              <a:t>Printf</a:t>
            </a:r>
            <a:r>
              <a:rPr lang="en-IN" dirty="0"/>
              <a:t>(value at p is %</a:t>
            </a:r>
            <a:r>
              <a:rPr lang="en-IN" dirty="0" err="1"/>
              <a:t>u”,p</a:t>
            </a:r>
            <a:r>
              <a:rPr lang="en-IN" dirty="0"/>
              <a:t>);// 9876</a:t>
            </a:r>
          </a:p>
        </p:txBody>
      </p:sp>
      <p:sp>
        <p:nvSpPr>
          <p:cNvPr id="4" name="Rectangle 3"/>
          <p:cNvSpPr/>
          <p:nvPr/>
        </p:nvSpPr>
        <p:spPr>
          <a:xfrm>
            <a:off x="2987899" y="785611"/>
            <a:ext cx="1674253"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a:t>
            </a:r>
          </a:p>
          <a:p>
            <a:pPr algn="ctr"/>
            <a:r>
              <a:rPr lang="en-IN" dirty="0"/>
              <a:t>Address= 1212</a:t>
            </a:r>
          </a:p>
        </p:txBody>
      </p:sp>
      <p:sp>
        <p:nvSpPr>
          <p:cNvPr id="5" name="Rectangle 4"/>
          <p:cNvSpPr/>
          <p:nvPr/>
        </p:nvSpPr>
        <p:spPr>
          <a:xfrm>
            <a:off x="6295623" y="1126901"/>
            <a:ext cx="1674253" cy="6825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P=&amp;x=1212</a:t>
            </a:r>
          </a:p>
          <a:p>
            <a:pPr algn="ctr"/>
            <a:r>
              <a:rPr lang="en-IN" dirty="0"/>
              <a:t>Address 6875</a:t>
            </a:r>
          </a:p>
          <a:p>
            <a:pPr algn="ctr"/>
            <a:endParaRPr lang="en-IN" dirty="0"/>
          </a:p>
        </p:txBody>
      </p:sp>
      <p:sp>
        <p:nvSpPr>
          <p:cNvPr id="6" name="Rectangle 5"/>
          <p:cNvSpPr/>
          <p:nvPr/>
        </p:nvSpPr>
        <p:spPr>
          <a:xfrm>
            <a:off x="5265174" y="2403987"/>
            <a:ext cx="2470735" cy="110305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n=5</a:t>
            </a:r>
          </a:p>
          <a:p>
            <a:pPr algn="ctr"/>
            <a:r>
              <a:rPr lang="en-IN" dirty="0"/>
              <a:t>Address 9876</a:t>
            </a:r>
          </a:p>
          <a:p>
            <a:pPr algn="ctr"/>
            <a:endParaRPr lang="en-IN" dirty="0"/>
          </a:p>
        </p:txBody>
      </p:sp>
      <p:sp>
        <p:nvSpPr>
          <p:cNvPr id="7" name="Rectangle 6"/>
          <p:cNvSpPr/>
          <p:nvPr/>
        </p:nvSpPr>
        <p:spPr>
          <a:xfrm>
            <a:off x="8289701" y="2665928"/>
            <a:ext cx="1945680" cy="11391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P=&amp;n=9876</a:t>
            </a:r>
          </a:p>
          <a:p>
            <a:pPr algn="ctr"/>
            <a:r>
              <a:rPr lang="en-IN" dirty="0"/>
              <a:t>Address 6875</a:t>
            </a:r>
          </a:p>
          <a:p>
            <a:pPr algn="ctr"/>
            <a:endParaRPr lang="en-IN" dirty="0"/>
          </a:p>
        </p:txBody>
      </p:sp>
    </p:spTree>
    <p:extLst>
      <p:ext uri="{BB962C8B-B14F-4D97-AF65-F5344CB8AC3E}">
        <p14:creationId xmlns:p14="http://schemas.microsoft.com/office/powerpoint/2010/main" val="408684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54546"/>
            <a:ext cx="12024575" cy="6022417"/>
          </a:xfrm>
        </p:spPr>
        <p:txBody>
          <a:bodyPr>
            <a:normAutofit fontScale="92500" lnSpcReduction="10000"/>
          </a:bodyPr>
          <a:lstStyle/>
          <a:p>
            <a:pPr marL="0" indent="0">
              <a:buNone/>
            </a:pPr>
            <a:r>
              <a:rPr lang="en-IN" dirty="0" err="1"/>
              <a:t>int</a:t>
            </a:r>
            <a:r>
              <a:rPr lang="en-IN" dirty="0"/>
              <a:t> </a:t>
            </a:r>
            <a:r>
              <a:rPr lang="en-IN" dirty="0" err="1"/>
              <a:t>i</a:t>
            </a:r>
            <a:r>
              <a:rPr lang="en-IN" dirty="0"/>
              <a:t>;</a:t>
            </a:r>
          </a:p>
          <a:p>
            <a:pPr marL="0" indent="0">
              <a:buNone/>
            </a:pPr>
            <a:r>
              <a:rPr lang="en-IN" dirty="0" err="1"/>
              <a:t>int</a:t>
            </a:r>
            <a:r>
              <a:rPr lang="en-IN" dirty="0"/>
              <a:t> *j;</a:t>
            </a:r>
          </a:p>
          <a:p>
            <a:pPr marL="0" indent="0">
              <a:buNone/>
            </a:pPr>
            <a:r>
              <a:rPr lang="en-IN" dirty="0"/>
              <a:t>j=&amp;</a:t>
            </a:r>
            <a:r>
              <a:rPr lang="en-IN" dirty="0" err="1"/>
              <a:t>i</a:t>
            </a:r>
            <a:r>
              <a:rPr lang="en-IN" dirty="0"/>
              <a:t>;= 1002</a:t>
            </a:r>
          </a:p>
          <a:p>
            <a:pPr marL="0" indent="0">
              <a:buNone/>
            </a:pPr>
            <a:r>
              <a:rPr lang="en-IN" dirty="0"/>
              <a:t>(&amp;</a:t>
            </a:r>
            <a:r>
              <a:rPr lang="en-IN" dirty="0" err="1"/>
              <a:t>i</a:t>
            </a:r>
            <a:r>
              <a:rPr lang="en-IN" dirty="0"/>
              <a:t>)= 1002</a:t>
            </a:r>
          </a:p>
          <a:p>
            <a:pPr marL="0" indent="0">
              <a:buNone/>
            </a:pPr>
            <a:r>
              <a:rPr lang="en-IN" dirty="0"/>
              <a:t>*(&amp;</a:t>
            </a:r>
            <a:r>
              <a:rPr lang="en-IN" dirty="0" err="1"/>
              <a:t>i</a:t>
            </a:r>
            <a:r>
              <a:rPr lang="en-IN" dirty="0"/>
              <a:t>)= 3 = *(1002)</a:t>
            </a:r>
          </a:p>
          <a:p>
            <a:pPr marL="0" indent="0">
              <a:buNone/>
            </a:pPr>
            <a:r>
              <a:rPr lang="en-IN" dirty="0"/>
              <a:t>*(j)= *(&amp;</a:t>
            </a:r>
            <a:r>
              <a:rPr lang="en-IN" dirty="0" err="1"/>
              <a:t>i</a:t>
            </a:r>
            <a:r>
              <a:rPr lang="en-IN" dirty="0"/>
              <a:t>)=3       </a:t>
            </a:r>
          </a:p>
          <a:p>
            <a:pPr marL="0" indent="0">
              <a:buNone/>
            </a:pPr>
            <a:r>
              <a:rPr lang="en-IN" dirty="0"/>
              <a:t>&amp;(j)=1004</a:t>
            </a:r>
          </a:p>
          <a:p>
            <a:pPr marL="0" indent="0">
              <a:buNone/>
            </a:pPr>
            <a:endParaRPr lang="en-IN" dirty="0"/>
          </a:p>
          <a:p>
            <a:pPr marL="0" indent="0">
              <a:buNone/>
            </a:pPr>
            <a:r>
              <a:rPr lang="en-IN" dirty="0">
                <a:solidFill>
                  <a:srgbClr val="FF0000"/>
                </a:solidFill>
              </a:rPr>
              <a:t>Address= integer</a:t>
            </a:r>
          </a:p>
          <a:p>
            <a:pPr marL="0" indent="0">
              <a:buNone/>
            </a:pPr>
            <a:r>
              <a:rPr lang="en-IN" dirty="0">
                <a:solidFill>
                  <a:srgbClr val="FF0000"/>
                </a:solidFill>
              </a:rPr>
              <a:t>%d</a:t>
            </a:r>
          </a:p>
          <a:p>
            <a:pPr marL="0" indent="0">
              <a:buNone/>
            </a:pPr>
            <a:r>
              <a:rPr lang="en-IN" dirty="0">
                <a:solidFill>
                  <a:srgbClr val="FF0000"/>
                </a:solidFill>
              </a:rPr>
              <a:t>(%d, j)= 1002</a:t>
            </a:r>
          </a:p>
          <a:p>
            <a:pPr marL="0" indent="0">
              <a:buNone/>
            </a:pPr>
            <a:r>
              <a:rPr lang="en-IN" dirty="0">
                <a:solidFill>
                  <a:srgbClr val="FF0000"/>
                </a:solidFill>
              </a:rPr>
              <a:t>(%u, j);  1002</a:t>
            </a:r>
          </a:p>
          <a:p>
            <a:pPr marL="0" indent="0">
              <a:buNone/>
            </a:pPr>
            <a:r>
              <a:rPr lang="en-IN" dirty="0">
                <a:solidFill>
                  <a:srgbClr val="FF0000"/>
                </a:solidFill>
              </a:rPr>
              <a:t>(%</a:t>
            </a:r>
            <a:r>
              <a:rPr lang="en-IN" dirty="0" err="1">
                <a:solidFill>
                  <a:srgbClr val="FF0000"/>
                </a:solidFill>
              </a:rPr>
              <a:t>u,&amp;j</a:t>
            </a:r>
            <a:r>
              <a:rPr lang="en-IN" dirty="0">
                <a:solidFill>
                  <a:srgbClr val="FF0000"/>
                </a:solidFill>
              </a:rPr>
              <a:t>)= 1004</a:t>
            </a:r>
          </a:p>
        </p:txBody>
      </p:sp>
      <p:sp>
        <p:nvSpPr>
          <p:cNvPr id="4" name="Rectangle 3"/>
          <p:cNvSpPr/>
          <p:nvPr/>
        </p:nvSpPr>
        <p:spPr>
          <a:xfrm>
            <a:off x="2987899" y="785611"/>
            <a:ext cx="2369712" cy="1184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r>
              <a:rPr lang="en-IN" dirty="0"/>
              <a:t>=3</a:t>
            </a:r>
          </a:p>
          <a:p>
            <a:pPr algn="ctr"/>
            <a:r>
              <a:rPr lang="en-IN" dirty="0"/>
              <a:t>Address= 1002</a:t>
            </a:r>
          </a:p>
        </p:txBody>
      </p:sp>
      <p:sp>
        <p:nvSpPr>
          <p:cNvPr id="5" name="Rectangle 4"/>
          <p:cNvSpPr/>
          <p:nvPr/>
        </p:nvSpPr>
        <p:spPr>
          <a:xfrm>
            <a:off x="6295623" y="1126901"/>
            <a:ext cx="3157470" cy="8435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J=1002</a:t>
            </a:r>
          </a:p>
          <a:p>
            <a:pPr algn="ctr"/>
            <a:r>
              <a:rPr lang="en-IN" dirty="0"/>
              <a:t>Address= 1004</a:t>
            </a:r>
          </a:p>
        </p:txBody>
      </p:sp>
    </p:spTree>
    <p:extLst>
      <p:ext uri="{BB962C8B-B14F-4D97-AF65-F5344CB8AC3E}">
        <p14:creationId xmlns:p14="http://schemas.microsoft.com/office/powerpoint/2010/main" val="352353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54546"/>
            <a:ext cx="12024575" cy="6022417"/>
          </a:xfrm>
        </p:spPr>
        <p:txBody>
          <a:bodyPr>
            <a:normAutofit/>
          </a:bodyPr>
          <a:lstStyle/>
          <a:p>
            <a:pPr marL="0" indent="0">
              <a:buNone/>
            </a:pPr>
            <a:r>
              <a:rPr lang="en-IN" dirty="0"/>
              <a:t>Void main()</a:t>
            </a:r>
          </a:p>
          <a:p>
            <a:pPr marL="0" indent="0">
              <a:buNone/>
            </a:pPr>
            <a:r>
              <a:rPr lang="en-IN" dirty="0"/>
              <a:t>{</a:t>
            </a:r>
          </a:p>
          <a:p>
            <a:pPr marL="0" indent="0">
              <a:buNone/>
            </a:pPr>
            <a:r>
              <a:rPr lang="en-IN" dirty="0"/>
              <a:t>     </a:t>
            </a:r>
            <a:r>
              <a:rPr lang="en-IN" dirty="0" err="1"/>
              <a:t>int</a:t>
            </a:r>
            <a:r>
              <a:rPr lang="en-IN" dirty="0"/>
              <a:t> a=2,b=6;</a:t>
            </a:r>
          </a:p>
          <a:p>
            <a:pPr marL="0" indent="0">
              <a:buNone/>
            </a:pPr>
            <a:r>
              <a:rPr lang="en-IN" dirty="0"/>
              <a:t>   </a:t>
            </a:r>
            <a:r>
              <a:rPr lang="en-IN" dirty="0" err="1"/>
              <a:t>int</a:t>
            </a:r>
            <a:r>
              <a:rPr lang="en-IN" dirty="0"/>
              <a:t> *p;</a:t>
            </a:r>
          </a:p>
          <a:p>
            <a:pPr marL="0" indent="0">
              <a:buNone/>
            </a:pPr>
            <a:r>
              <a:rPr lang="en-IN" dirty="0"/>
              <a:t>    p=&amp;a;</a:t>
            </a:r>
          </a:p>
          <a:p>
            <a:pPr marL="0" indent="0">
              <a:buNone/>
            </a:pPr>
            <a:r>
              <a:rPr lang="en-IN" dirty="0"/>
              <a:t>   </a:t>
            </a:r>
            <a:r>
              <a:rPr lang="en-IN" dirty="0" err="1"/>
              <a:t>printf</a:t>
            </a:r>
            <a:r>
              <a:rPr lang="en-IN" dirty="0"/>
              <a:t>(“\n a=%d”,*p);  //</a:t>
            </a:r>
            <a:r>
              <a:rPr lang="en-IN" u="sng" dirty="0"/>
              <a:t>*(&amp;a)= value at address of a===2</a:t>
            </a:r>
          </a:p>
          <a:p>
            <a:pPr marL="0" indent="0">
              <a:buNone/>
            </a:pPr>
            <a:r>
              <a:rPr lang="en-IN" dirty="0"/>
              <a:t>   p=&amp;b;</a:t>
            </a:r>
          </a:p>
          <a:p>
            <a:pPr marL="0" indent="0">
              <a:buNone/>
            </a:pPr>
            <a:r>
              <a:rPr lang="en-IN" dirty="0"/>
              <a:t>     </a:t>
            </a:r>
            <a:r>
              <a:rPr lang="en-IN" dirty="0" err="1"/>
              <a:t>printf</a:t>
            </a:r>
            <a:r>
              <a:rPr lang="en-IN" dirty="0"/>
              <a:t>(“\n b=%d”,*p);// *(&amp;b)=6</a:t>
            </a:r>
          </a:p>
          <a:p>
            <a:pPr marL="0" indent="0">
              <a:buNone/>
            </a:pPr>
            <a:r>
              <a:rPr lang="en-IN" dirty="0"/>
              <a:t>}</a:t>
            </a:r>
          </a:p>
          <a:p>
            <a:pPr marL="0" indent="0">
              <a:buNone/>
            </a:pPr>
            <a:endParaRPr lang="en-IN" dirty="0"/>
          </a:p>
          <a:p>
            <a:pPr marL="0" indent="0">
              <a:buNone/>
            </a:pPr>
            <a:endParaRPr lang="en-IN" dirty="0"/>
          </a:p>
        </p:txBody>
      </p:sp>
      <p:sp>
        <p:nvSpPr>
          <p:cNvPr id="4" name="Rectangle 3"/>
          <p:cNvSpPr/>
          <p:nvPr/>
        </p:nvSpPr>
        <p:spPr>
          <a:xfrm>
            <a:off x="3221865" y="1126901"/>
            <a:ext cx="2369712" cy="1184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A=2</a:t>
            </a:r>
          </a:p>
          <a:p>
            <a:pPr algn="ctr"/>
            <a:r>
              <a:rPr lang="en-IN" dirty="0"/>
              <a:t>Address =9090</a:t>
            </a:r>
          </a:p>
        </p:txBody>
      </p:sp>
      <p:sp>
        <p:nvSpPr>
          <p:cNvPr id="5" name="Rectangle 4"/>
          <p:cNvSpPr/>
          <p:nvPr/>
        </p:nvSpPr>
        <p:spPr>
          <a:xfrm>
            <a:off x="6295623" y="1126901"/>
            <a:ext cx="3157470" cy="8435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b=6</a:t>
            </a:r>
          </a:p>
          <a:p>
            <a:pPr algn="ctr"/>
            <a:r>
              <a:rPr lang="en-IN" dirty="0"/>
              <a:t>Address =7777</a:t>
            </a:r>
          </a:p>
        </p:txBody>
      </p:sp>
      <p:sp>
        <p:nvSpPr>
          <p:cNvPr id="6" name="Rectangle 5"/>
          <p:cNvSpPr/>
          <p:nvPr/>
        </p:nvSpPr>
        <p:spPr>
          <a:xfrm>
            <a:off x="6448023" y="3651932"/>
            <a:ext cx="3271164" cy="155424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 7777</a:t>
            </a:r>
          </a:p>
          <a:p>
            <a:pPr algn="ctr"/>
            <a:r>
              <a:rPr lang="en-IN" dirty="0"/>
              <a:t>Address =1212</a:t>
            </a:r>
          </a:p>
        </p:txBody>
      </p:sp>
    </p:spTree>
    <p:extLst>
      <p:ext uri="{BB962C8B-B14F-4D97-AF65-F5344CB8AC3E}">
        <p14:creationId xmlns:p14="http://schemas.microsoft.com/office/powerpoint/2010/main" val="270039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975" y="1"/>
            <a:ext cx="10822497" cy="729842"/>
          </a:xfrm>
        </p:spPr>
        <p:txBody>
          <a:bodyPr/>
          <a:lstStyle/>
          <a:p>
            <a:pPr algn="ctr"/>
            <a:r>
              <a:rPr lang="en-IN" dirty="0"/>
              <a:t>Pointer arithmetic</a:t>
            </a:r>
          </a:p>
        </p:txBody>
      </p:sp>
      <p:sp>
        <p:nvSpPr>
          <p:cNvPr id="3" name="Content Placeholder 2"/>
          <p:cNvSpPr>
            <a:spLocks noGrp="1"/>
          </p:cNvSpPr>
          <p:nvPr>
            <p:ph idx="1"/>
          </p:nvPr>
        </p:nvSpPr>
        <p:spPr>
          <a:xfrm>
            <a:off x="209725" y="713064"/>
            <a:ext cx="11982275" cy="6048463"/>
          </a:xfrm>
        </p:spPr>
        <p:txBody>
          <a:bodyPr>
            <a:normAutofit fontScale="92500" lnSpcReduction="10000"/>
          </a:bodyPr>
          <a:lstStyle/>
          <a:p>
            <a:pPr marL="0" indent="0">
              <a:buNone/>
            </a:pPr>
            <a:r>
              <a:rPr lang="en-IN" sz="2400" dirty="0" err="1"/>
              <a:t>int</a:t>
            </a:r>
            <a:r>
              <a:rPr lang="en-IN" sz="2400" dirty="0"/>
              <a:t> n=2,m=3,s=0,mul=0,div;</a:t>
            </a:r>
          </a:p>
          <a:p>
            <a:pPr marL="0" indent="0">
              <a:buNone/>
            </a:pPr>
            <a:r>
              <a:rPr lang="en-IN" sz="2400" dirty="0" err="1"/>
              <a:t>int</a:t>
            </a:r>
            <a:r>
              <a:rPr lang="en-IN" sz="2400" dirty="0"/>
              <a:t> *p1,*p2; //pointer </a:t>
            </a:r>
          </a:p>
          <a:p>
            <a:pPr marL="0" indent="0">
              <a:buNone/>
            </a:pPr>
            <a:r>
              <a:rPr lang="en-IN" sz="2400" dirty="0"/>
              <a:t>p1=&amp;n;</a:t>
            </a:r>
          </a:p>
          <a:p>
            <a:pPr marL="0" indent="0">
              <a:buNone/>
            </a:pPr>
            <a:r>
              <a:rPr lang="en-IN" sz="2400" dirty="0"/>
              <a:t>p2=&amp;m;</a:t>
            </a:r>
          </a:p>
          <a:p>
            <a:pPr marL="0" indent="0">
              <a:buNone/>
            </a:pPr>
            <a:r>
              <a:rPr lang="en-IN" sz="2400" dirty="0"/>
              <a:t>s=*p1+*p2;  (value at address of n + value at address of m)=5</a:t>
            </a:r>
          </a:p>
          <a:p>
            <a:pPr marL="0" indent="0">
              <a:buNone/>
            </a:pPr>
            <a:r>
              <a:rPr lang="en-IN" sz="2400" dirty="0" err="1"/>
              <a:t>mul</a:t>
            </a:r>
            <a:r>
              <a:rPr lang="en-IN" sz="2400" dirty="0"/>
              <a:t>=s * (*p1);   //</a:t>
            </a:r>
            <a:r>
              <a:rPr lang="en-IN" sz="2400" dirty="0" err="1"/>
              <a:t>mul</a:t>
            </a:r>
            <a:r>
              <a:rPr lang="en-IN" sz="2400" dirty="0"/>
              <a:t>= 5 * (value at address of n) =10</a:t>
            </a:r>
          </a:p>
          <a:p>
            <a:pPr marL="0" indent="0">
              <a:buNone/>
            </a:pPr>
            <a:r>
              <a:rPr lang="en-IN" sz="2400" dirty="0"/>
              <a:t>*p2=*p2+1;</a:t>
            </a:r>
          </a:p>
          <a:p>
            <a:pPr marL="0" indent="0">
              <a:buNone/>
            </a:pPr>
            <a:r>
              <a:rPr lang="en-IN" sz="2400" dirty="0"/>
              <a:t> div= 9 + (*p1) / (*p2) -30;</a:t>
            </a:r>
          </a:p>
          <a:p>
            <a:pPr marL="0" indent="0">
              <a:buNone/>
            </a:pPr>
            <a:r>
              <a:rPr lang="en-IN" sz="2400" b="1" u="sng" dirty="0"/>
              <a:t>Comparison operator</a:t>
            </a:r>
          </a:p>
          <a:p>
            <a:pPr marL="0" indent="0">
              <a:buNone/>
            </a:pPr>
            <a:r>
              <a:rPr lang="en-IN" sz="2400" dirty="0"/>
              <a:t>p1&gt;p2     p1&lt;=p2     p1==p2    p1!=p2</a:t>
            </a:r>
          </a:p>
          <a:p>
            <a:pPr marL="0" indent="0">
              <a:buNone/>
            </a:pPr>
            <a:r>
              <a:rPr lang="en-IN" sz="2400" b="1" u="sng" dirty="0"/>
              <a:t>Prefix postfix increment and decrement</a:t>
            </a:r>
          </a:p>
          <a:p>
            <a:pPr marL="0" indent="0">
              <a:buNone/>
            </a:pPr>
            <a:r>
              <a:rPr lang="en-IN" sz="2400" dirty="0" err="1"/>
              <a:t>Int</a:t>
            </a:r>
            <a:r>
              <a:rPr lang="en-IN" sz="2400" dirty="0"/>
              <a:t> n1=2, n2=3;</a:t>
            </a:r>
          </a:p>
          <a:p>
            <a:pPr marL="0" indent="0">
              <a:buNone/>
            </a:pPr>
            <a:r>
              <a:rPr lang="en-IN" sz="2400" dirty="0" err="1"/>
              <a:t>Int</a:t>
            </a:r>
            <a:r>
              <a:rPr lang="en-IN" sz="2400" dirty="0"/>
              <a:t> *p=&amp;n1;</a:t>
            </a:r>
          </a:p>
          <a:p>
            <a:pPr marL="0" indent="0">
              <a:buNone/>
            </a:pPr>
            <a:r>
              <a:rPr lang="en-IN" sz="2400" dirty="0" err="1"/>
              <a:t>Int</a:t>
            </a:r>
            <a:r>
              <a:rPr lang="en-IN" sz="2400" dirty="0"/>
              <a:t> *q=&amp;n2;        </a:t>
            </a:r>
          </a:p>
          <a:p>
            <a:pPr marL="0" indent="0">
              <a:buNone/>
            </a:pPr>
            <a:r>
              <a:rPr lang="en-IN" sz="2400" dirty="0"/>
              <a:t>(*p)++= *(q)++;    //run</a:t>
            </a:r>
          </a:p>
        </p:txBody>
      </p:sp>
      <p:sp>
        <p:nvSpPr>
          <p:cNvPr id="4" name="Rectangle 3"/>
          <p:cNvSpPr/>
          <p:nvPr/>
        </p:nvSpPr>
        <p:spPr>
          <a:xfrm>
            <a:off x="6676571" y="3236686"/>
            <a:ext cx="5036458" cy="2554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err="1">
                <a:solidFill>
                  <a:schemeClr val="tx1"/>
                </a:solidFill>
              </a:rPr>
              <a:t>mul</a:t>
            </a:r>
            <a:r>
              <a:rPr lang="en-IN" sz="4800" dirty="0">
                <a:solidFill>
                  <a:schemeClr val="tx1"/>
                </a:solidFill>
              </a:rPr>
              <a:t>=s * (*p1);</a:t>
            </a:r>
          </a:p>
        </p:txBody>
      </p:sp>
    </p:spTree>
    <p:extLst>
      <p:ext uri="{BB962C8B-B14F-4D97-AF65-F5344CB8AC3E}">
        <p14:creationId xmlns:p14="http://schemas.microsoft.com/office/powerpoint/2010/main" val="314783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975" y="1"/>
            <a:ext cx="10822497" cy="729842"/>
          </a:xfrm>
        </p:spPr>
        <p:txBody>
          <a:bodyPr/>
          <a:lstStyle/>
          <a:p>
            <a:pPr algn="ctr"/>
            <a:endParaRPr lang="en-IN" dirty="0"/>
          </a:p>
        </p:txBody>
      </p:sp>
      <p:sp>
        <p:nvSpPr>
          <p:cNvPr id="3" name="Content Placeholder 2"/>
          <p:cNvSpPr>
            <a:spLocks noGrp="1"/>
          </p:cNvSpPr>
          <p:nvPr>
            <p:ph idx="1"/>
          </p:nvPr>
        </p:nvSpPr>
        <p:spPr>
          <a:xfrm>
            <a:off x="209725" y="713064"/>
            <a:ext cx="11982275" cy="6048463"/>
          </a:xfrm>
        </p:spPr>
        <p:txBody>
          <a:bodyPr>
            <a:normAutofit/>
          </a:bodyPr>
          <a:lstStyle/>
          <a:p>
            <a:pPr marL="0" indent="0">
              <a:buNone/>
            </a:pPr>
            <a:r>
              <a:rPr lang="en-IN" sz="2400" dirty="0"/>
              <a:t>void main()</a:t>
            </a:r>
          </a:p>
          <a:p>
            <a:pPr marL="0" indent="0">
              <a:buNone/>
            </a:pPr>
            <a:r>
              <a:rPr lang="en-IN" sz="2400" dirty="0"/>
              <a:t> { </a:t>
            </a:r>
          </a:p>
          <a:p>
            <a:pPr marL="0" indent="0">
              <a:buNone/>
            </a:pPr>
            <a:r>
              <a:rPr lang="en-IN" sz="2400" dirty="0"/>
              <a:t>     char *f=“Hello World”;</a:t>
            </a:r>
          </a:p>
          <a:p>
            <a:pPr marL="0" indent="0">
              <a:buNone/>
            </a:pPr>
            <a:r>
              <a:rPr lang="en-IN" sz="2400" dirty="0"/>
              <a:t>       </a:t>
            </a:r>
            <a:r>
              <a:rPr lang="en-IN" sz="2400" dirty="0" err="1"/>
              <a:t>printf</a:t>
            </a:r>
            <a:r>
              <a:rPr lang="en-IN" sz="2400" dirty="0"/>
              <a:t>(“%</a:t>
            </a:r>
            <a:r>
              <a:rPr lang="en-IN" sz="2400" dirty="0" err="1"/>
              <a:t>s”,f</a:t>
            </a:r>
            <a:r>
              <a:rPr lang="en-IN" sz="2400" dirty="0"/>
              <a:t>);                  // HELLO WORLD </a:t>
            </a:r>
          </a:p>
          <a:p>
            <a:pPr marL="0" indent="0">
              <a:buNone/>
            </a:pPr>
            <a:r>
              <a:rPr lang="en-IN" sz="2400" dirty="0"/>
              <a:t>  }</a:t>
            </a:r>
          </a:p>
          <a:p>
            <a:pPr marL="0" indent="0">
              <a:buNone/>
            </a:pPr>
            <a:endParaRPr lang="en-IN" sz="2400" dirty="0"/>
          </a:p>
          <a:p>
            <a:pPr marL="0" indent="0">
              <a:buNone/>
            </a:pPr>
            <a:r>
              <a:rPr lang="en-IN" sz="2400" dirty="0"/>
              <a:t>‘ ’- character</a:t>
            </a:r>
          </a:p>
          <a:p>
            <a:pPr marL="0" indent="0">
              <a:buNone/>
            </a:pPr>
            <a:r>
              <a:rPr lang="en-IN" sz="2400" dirty="0"/>
              <a:t>“ “ - string</a:t>
            </a:r>
          </a:p>
        </p:txBody>
      </p:sp>
    </p:spTree>
    <p:extLst>
      <p:ext uri="{BB962C8B-B14F-4D97-AF65-F5344CB8AC3E}">
        <p14:creationId xmlns:p14="http://schemas.microsoft.com/office/powerpoint/2010/main" val="2794189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2677</Words>
  <Application>Microsoft Office PowerPoint</Application>
  <PresentationFormat>Widescreen</PresentationFormat>
  <Paragraphs>358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POINTERS</vt:lpstr>
      <vt:lpstr>PowerPoint Presentation</vt:lpstr>
      <vt:lpstr>PowerPoint Presentation</vt:lpstr>
      <vt:lpstr>PowerPoint Presentation</vt:lpstr>
      <vt:lpstr>PowerPoint Presentation</vt:lpstr>
      <vt:lpstr>PowerPoint Presentation</vt:lpstr>
      <vt:lpstr>PowerPoint Presentation</vt:lpstr>
      <vt:lpstr>Pointer arithmetic</vt:lpstr>
      <vt:lpstr>PowerPoint Presentation</vt:lpstr>
      <vt:lpstr>PowerPoint Presentation</vt:lpstr>
      <vt:lpstr>PRACTICE QUESTIONS </vt:lpstr>
      <vt:lpstr>Q1</vt:lpstr>
      <vt:lpstr>output</vt:lpstr>
      <vt:lpstr>Pointer to an array</vt:lpstr>
      <vt:lpstr>Cont..</vt:lpstr>
      <vt:lpstr>PowerPoint Presentation</vt:lpstr>
      <vt:lpstr>Subtraction of two pointer variables- we can subtract or add 2 pointers if they point to the same array. </vt:lpstr>
      <vt:lpstr>Comparison of two pointer variables </vt:lpstr>
      <vt:lpstr>PowerPoint Presentation</vt:lpstr>
      <vt:lpstr>Array of pointers- collection of addresses </vt:lpstr>
      <vt:lpstr>Addresses of isolated variables/ random</vt:lpstr>
      <vt:lpstr>Addresses of entire array element</vt:lpstr>
      <vt:lpstr>Pointer to function/ passing arguments to function using pointers/call by reference</vt:lpstr>
      <vt:lpstr>Cont….</vt:lpstr>
      <vt:lpstr>Array of function pointers/  Array of pointers to the function</vt:lpstr>
      <vt:lpstr>PowerPoint Presentation</vt:lpstr>
      <vt:lpstr>PowerPoint Presentation</vt:lpstr>
      <vt:lpstr>PowerPoint Presentation</vt:lpstr>
      <vt:lpstr>OUTPUT</vt:lpstr>
      <vt:lpstr>PowerPoint Presentation</vt:lpstr>
      <vt:lpstr>Pointer to pointer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aakankshac</dc:creator>
  <cp:lastModifiedBy>yatin sharma</cp:lastModifiedBy>
  <cp:revision>98</cp:revision>
  <dcterms:created xsi:type="dcterms:W3CDTF">2021-02-11T03:42:37Z</dcterms:created>
  <dcterms:modified xsi:type="dcterms:W3CDTF">2022-02-26T17:30:16Z</dcterms:modified>
</cp:coreProperties>
</file>