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6" r:id="rId30"/>
    <p:sldId id="289" r:id="rId31"/>
    <p:sldId id="288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7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tin sharma" userId="5b7fc278791e6805" providerId="LiveId" clId="{30A17152-384E-44C1-9E15-CD28BC1FA4E8}"/>
    <pc:docChg chg="modSld sldOrd">
      <pc:chgData name="yatin sharma" userId="5b7fc278791e6805" providerId="LiveId" clId="{30A17152-384E-44C1-9E15-CD28BC1FA4E8}" dt="2022-02-23T16:32:47.269" v="1"/>
      <pc:docMkLst>
        <pc:docMk/>
      </pc:docMkLst>
      <pc:sldChg chg="ord">
        <pc:chgData name="yatin sharma" userId="5b7fc278791e6805" providerId="LiveId" clId="{30A17152-384E-44C1-9E15-CD28BC1FA4E8}" dt="2022-02-23T16:32:47.269" v="1"/>
        <pc:sldMkLst>
          <pc:docMk/>
          <pc:sldMk cId="159765927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4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3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5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8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1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8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4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7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8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8D69-1AC6-470C-AA0C-AB3F827FFAC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E68A-EC3C-4F96-B14C-249E4C39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0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UNIT-4</a:t>
            </a:r>
          </a:p>
        </p:txBody>
      </p:sp>
    </p:spTree>
    <p:extLst>
      <p:ext uri="{BB962C8B-B14F-4D97-AF65-F5344CB8AC3E}">
        <p14:creationId xmlns:p14="http://schemas.microsoft.com/office/powerpoint/2010/main" val="22350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065" b="58176"/>
          <a:stretch/>
        </p:blipFill>
        <p:spPr>
          <a:xfrm>
            <a:off x="972165" y="798897"/>
            <a:ext cx="8738323" cy="42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6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579" b="65021"/>
          <a:stretch/>
        </p:blipFill>
        <p:spPr>
          <a:xfrm>
            <a:off x="2172101" y="1855662"/>
            <a:ext cx="8519127" cy="34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between reading and writing function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100995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Reading()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Writing()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gets()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dirty="0" err="1">
                          <a:solidFill>
                            <a:schemeClr val="tx1"/>
                          </a:solidFill>
                        </a:rPr>
                        <a:t>getch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dirty="0" err="1">
                          <a:solidFill>
                            <a:schemeClr val="tx1"/>
                          </a:solidFill>
                        </a:rPr>
                        <a:t>getche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()- e stands for 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dirty="0" err="1">
                          <a:solidFill>
                            <a:schemeClr val="tx1"/>
                          </a:solidFill>
                        </a:rPr>
                        <a:t>getchar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dirty="0" err="1">
                          <a:solidFill>
                            <a:schemeClr val="tx1"/>
                          </a:solidFill>
                        </a:rPr>
                        <a:t>putchar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7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r>
              <a:rPr lang="en-IN" dirty="0" err="1"/>
              <a:t>getch</a:t>
            </a:r>
            <a:r>
              <a:rPr lang="en-IN" dirty="0"/>
              <a:t>() vs </a:t>
            </a:r>
            <a:r>
              <a:rPr lang="en-IN" dirty="0" err="1"/>
              <a:t>getche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Getch</a:t>
            </a:r>
            <a:r>
              <a:rPr lang="en-IN" dirty="0"/>
              <a:t>()- alternative of </a:t>
            </a:r>
            <a:r>
              <a:rPr lang="en-IN" dirty="0" err="1"/>
              <a:t>getchar</a:t>
            </a:r>
            <a:r>
              <a:rPr lang="en-IN" dirty="0"/>
              <a:t>(), unlike </a:t>
            </a:r>
            <a:r>
              <a:rPr lang="en-IN" dirty="0" err="1"/>
              <a:t>getchar</a:t>
            </a:r>
            <a:r>
              <a:rPr lang="en-IN" dirty="0"/>
              <a:t>(), </a:t>
            </a:r>
            <a:r>
              <a:rPr lang="en-IN" dirty="0" err="1"/>
              <a:t>getch</a:t>
            </a:r>
            <a:r>
              <a:rPr lang="en-IN" dirty="0"/>
              <a:t>() waits for a </a:t>
            </a:r>
            <a:r>
              <a:rPr lang="en-IN" dirty="0" err="1"/>
              <a:t>keypress</a:t>
            </a:r>
            <a:r>
              <a:rPr lang="en-IN" dirty="0"/>
              <a:t> after which it returns immediately. </a:t>
            </a:r>
          </a:p>
          <a:p>
            <a:r>
              <a:rPr lang="en-IN" dirty="0"/>
              <a:t> </a:t>
            </a:r>
            <a:r>
              <a:rPr lang="en-IN" dirty="0" err="1"/>
              <a:t>getche</a:t>
            </a:r>
            <a:r>
              <a:rPr lang="en-IN" dirty="0"/>
              <a:t>()- similar to </a:t>
            </a:r>
            <a:r>
              <a:rPr lang="en-IN" dirty="0" err="1"/>
              <a:t>getch</a:t>
            </a:r>
            <a:r>
              <a:rPr lang="en-IN" dirty="0"/>
              <a:t>(), but </a:t>
            </a:r>
            <a:r>
              <a:rPr lang="en-IN" dirty="0" err="1"/>
              <a:t>getche</a:t>
            </a:r>
            <a:r>
              <a:rPr lang="en-IN" dirty="0"/>
              <a:t>() </a:t>
            </a:r>
            <a:r>
              <a:rPr lang="en-IN" sz="3600" b="1" dirty="0" err="1"/>
              <a:t>echos</a:t>
            </a:r>
            <a:r>
              <a:rPr lang="en-IN" sz="3600" b="1" dirty="0"/>
              <a:t>  </a:t>
            </a:r>
            <a:r>
              <a:rPr lang="en-IN" sz="2400" dirty="0"/>
              <a:t>the character on the screen. It returns character read from the keyboard.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731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55" y="567891"/>
            <a:ext cx="8541445" cy="53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7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210" b="57505"/>
          <a:stretch/>
        </p:blipFill>
        <p:spPr>
          <a:xfrm>
            <a:off x="3047999" y="2096294"/>
            <a:ext cx="7227071" cy="32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putchar</a:t>
            </a:r>
            <a:r>
              <a:rPr lang="en-IN" dirty="0"/>
              <a:t>() vs </a:t>
            </a:r>
            <a:r>
              <a:rPr lang="en-IN" dirty="0" err="1"/>
              <a:t>getchar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65" y="1523999"/>
            <a:ext cx="8537475" cy="48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3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631" b="52705"/>
          <a:stretch/>
        </p:blipFill>
        <p:spPr>
          <a:xfrm>
            <a:off x="3048000" y="2096294"/>
            <a:ext cx="5710989" cy="34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 STRING</a:t>
            </a:r>
          </a:p>
          <a:p>
            <a:pPr marL="0" indent="0" algn="ctr">
              <a:buNone/>
            </a:pPr>
            <a:r>
              <a:rPr lang="en-IN" sz="8000" dirty="0"/>
              <a:t> MANIPULATION    </a:t>
            </a:r>
          </a:p>
          <a:p>
            <a:pPr marL="0" indent="0" algn="ctr">
              <a:buNone/>
            </a:pPr>
            <a:r>
              <a:rPr lang="en-IN" sz="8000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8138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strcat</a:t>
            </a:r>
            <a:r>
              <a:rPr lang="en-IN" b="1" dirty="0">
                <a:solidFill>
                  <a:srgbClr val="FF0000"/>
                </a:solidFill>
              </a:rPr>
              <a:t>()- concatenates two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825624"/>
            <a:ext cx="11199254" cy="503237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 {     char str1[50]=“PROGRAMMING ”;</a:t>
            </a:r>
          </a:p>
          <a:p>
            <a:pPr marL="0" indent="0">
              <a:buNone/>
            </a:pPr>
            <a:r>
              <a:rPr lang="en-IN" dirty="0"/>
              <a:t>           char str2[]=“IN C”;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strcat</a:t>
            </a:r>
            <a:r>
              <a:rPr lang="en-IN" dirty="0"/>
              <a:t>(str1,str2);// append str2 at the end of str1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printf</a:t>
            </a:r>
            <a:r>
              <a:rPr lang="en-IN" dirty="0"/>
              <a:t>(“\n str1 : %s”,str1);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		str1 : PROGRAMMING IN C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8468" y="1349398"/>
            <a:ext cx="8525815" cy="68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SYNTAX:      char *</a:t>
            </a:r>
            <a:r>
              <a:rPr lang="en-IN" sz="2800" b="1" dirty="0" err="1"/>
              <a:t>strcat</a:t>
            </a:r>
            <a:r>
              <a:rPr lang="en-IN" sz="2800" b="1" dirty="0"/>
              <a:t>(char *str1, </a:t>
            </a:r>
            <a:r>
              <a:rPr lang="en-IN" sz="2800" b="1" dirty="0" err="1"/>
              <a:t>const</a:t>
            </a:r>
            <a:r>
              <a:rPr lang="en-IN" sz="2800" b="1" dirty="0"/>
              <a:t> char *str2);</a:t>
            </a:r>
          </a:p>
        </p:txBody>
      </p:sp>
    </p:spTree>
    <p:extLst>
      <p:ext uri="{BB962C8B-B14F-4D97-AF65-F5344CB8AC3E}">
        <p14:creationId xmlns:p14="http://schemas.microsoft.com/office/powerpoint/2010/main" val="203906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of characters-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843"/>
          </a:xfrm>
        </p:spPr>
        <p:txBody>
          <a:bodyPr>
            <a:normAutofit/>
          </a:bodyPr>
          <a:lstStyle/>
          <a:p>
            <a:r>
              <a:rPr lang="en-IN" dirty="0"/>
              <a:t>SINGLE CHARACTER –’ ‘</a:t>
            </a:r>
          </a:p>
          <a:p>
            <a:r>
              <a:rPr lang="en-IN" dirty="0"/>
              <a:t>A group characters is called a STRING- “ “</a:t>
            </a:r>
          </a:p>
          <a:p>
            <a:r>
              <a:rPr lang="en-IN" dirty="0"/>
              <a:t>A string of constants is actually a 1 D array of characters terminated by a </a:t>
            </a:r>
            <a:r>
              <a:rPr lang="en-IN" b="1" u="sng" dirty="0">
                <a:solidFill>
                  <a:srgbClr val="FF0000"/>
                </a:solidFill>
              </a:rPr>
              <a:t>‘\0’</a:t>
            </a:r>
            <a:r>
              <a:rPr lang="en-IN" b="1" u="sng" dirty="0"/>
              <a:t> string</a:t>
            </a:r>
            <a:r>
              <a:rPr lang="en-IN" dirty="0"/>
              <a:t>- </a:t>
            </a:r>
            <a:r>
              <a:rPr lang="en-IN" b="1" dirty="0"/>
              <a:t>NULL string</a:t>
            </a:r>
          </a:p>
          <a:p>
            <a:r>
              <a:rPr lang="en-IN" b="1" dirty="0"/>
              <a:t>ASCII VALUE- saves</a:t>
            </a:r>
          </a:p>
          <a:p>
            <a:r>
              <a:rPr lang="en-IN" b="1" dirty="0" err="1"/>
              <a:t>int</a:t>
            </a:r>
            <a:r>
              <a:rPr lang="en-IN" b="1" dirty="0"/>
              <a:t> a[3]= {1,34,67};   a[0] a[1]a[2]</a:t>
            </a:r>
          </a:p>
          <a:p>
            <a:r>
              <a:rPr lang="en-IN" b="1" dirty="0" err="1"/>
              <a:t>Eg</a:t>
            </a:r>
            <a:r>
              <a:rPr lang="en-IN" b="1" dirty="0"/>
              <a:t>- char name[]={‘A’, ‘B’, ’H’, ’I’, ’N’, ’A’, ’V’, ‘\0’};</a:t>
            </a:r>
          </a:p>
          <a:p>
            <a:pPr marL="0" indent="0">
              <a:buNone/>
            </a:pPr>
            <a:r>
              <a:rPr lang="en-IN" b="1" dirty="0"/>
              <a:t>or</a:t>
            </a:r>
          </a:p>
          <a:p>
            <a:r>
              <a:rPr lang="en-IN" b="1" dirty="0"/>
              <a:t>EG- char name =“ABHINAV”;  //</a:t>
            </a:r>
            <a:r>
              <a:rPr lang="en-IN" dirty="0"/>
              <a:t> no need for null string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40931"/>
              </p:ext>
            </p:extLst>
          </p:nvPr>
        </p:nvGraphicFramePr>
        <p:xfrm>
          <a:off x="1761545" y="5290968"/>
          <a:ext cx="8128000" cy="47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87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8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4462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strncat</a:t>
            </a:r>
            <a:r>
              <a:rPr lang="en-IN" b="1" dirty="0">
                <a:solidFill>
                  <a:srgbClr val="FF0000"/>
                </a:solidFill>
              </a:rPr>
              <a:t>()- concatenates two strings </a:t>
            </a:r>
            <a:r>
              <a:rPr lang="en-IN" b="1" dirty="0" err="1">
                <a:solidFill>
                  <a:srgbClr val="FF0000"/>
                </a:solidFill>
              </a:rPr>
              <a:t>upto</a:t>
            </a:r>
            <a:r>
              <a:rPr lang="en-IN" b="1" dirty="0">
                <a:solidFill>
                  <a:srgbClr val="FF0000"/>
                </a:solidFill>
              </a:rPr>
              <a:t>  ‘n’ no. of  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               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107584"/>
            <a:ext cx="11199254" cy="575041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 {     char str1[50]=“PROGRAMMING”;</a:t>
            </a:r>
          </a:p>
          <a:p>
            <a:pPr marL="0" indent="0">
              <a:buNone/>
            </a:pPr>
            <a:r>
              <a:rPr lang="en-IN" dirty="0"/>
              <a:t>           char str2[]=“ IN C”;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strncat</a:t>
            </a:r>
            <a:r>
              <a:rPr lang="en-IN" dirty="0"/>
              <a:t>(str1,str2,3);// append str2 at the end of str1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printf</a:t>
            </a:r>
            <a:r>
              <a:rPr lang="en-IN" dirty="0"/>
              <a:t>(“\n str1 : %s”,str1);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(“\n str2 : %s”,str2);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OUTPUT 		str1 : PROGRAMMING IN</a:t>
            </a:r>
          </a:p>
          <a:p>
            <a:pPr marL="0" indent="0">
              <a:buNone/>
            </a:pPr>
            <a:r>
              <a:rPr lang="en-IN" dirty="0"/>
              <a:t>                                  str2 :  IN C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83715" y="1206954"/>
            <a:ext cx="8525815" cy="68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SYNTAX:  </a:t>
            </a:r>
          </a:p>
          <a:p>
            <a:pPr algn="ctr"/>
            <a:r>
              <a:rPr lang="en-IN" sz="2800" b="1" dirty="0"/>
              <a:t>    char *</a:t>
            </a:r>
            <a:r>
              <a:rPr lang="en-IN" sz="2800" b="1" dirty="0" err="1"/>
              <a:t>strncat</a:t>
            </a:r>
            <a:r>
              <a:rPr lang="en-IN" sz="2800" b="1" dirty="0"/>
              <a:t>(char *str1, </a:t>
            </a:r>
            <a:r>
              <a:rPr lang="en-IN" sz="2800" b="1" dirty="0" err="1"/>
              <a:t>const</a:t>
            </a:r>
            <a:r>
              <a:rPr lang="en-IN" sz="2800" b="1" dirty="0"/>
              <a:t> char *str2, </a:t>
            </a:r>
            <a:r>
              <a:rPr lang="en-IN" sz="2800" b="1" dirty="0" err="1"/>
              <a:t>int</a:t>
            </a:r>
            <a:r>
              <a:rPr lang="en-IN" sz="2800" b="1" dirty="0"/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295942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44624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</a:t>
            </a:r>
            <a:r>
              <a:rPr lang="en-IN" b="1" dirty="0" err="1">
                <a:solidFill>
                  <a:srgbClr val="FF0000"/>
                </a:solidFill>
              </a:rPr>
              <a:t>strchr</a:t>
            </a:r>
            <a:r>
              <a:rPr lang="en-IN" b="1" dirty="0">
                <a:solidFill>
                  <a:srgbClr val="FF0000"/>
                </a:solidFill>
              </a:rPr>
              <a:t>()- searches for first occurrence of a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107584"/>
            <a:ext cx="11199254" cy="575041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 {     char str1[50]=“PROGRAMMING IN C”;</a:t>
            </a:r>
          </a:p>
          <a:p>
            <a:pPr marL="0" indent="0">
              <a:buNone/>
            </a:pPr>
            <a:r>
              <a:rPr lang="en-IN" dirty="0"/>
              <a:t>           char *</a:t>
            </a:r>
            <a:r>
              <a:rPr lang="en-IN" dirty="0" err="1"/>
              <a:t>pos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pos</a:t>
            </a:r>
            <a:r>
              <a:rPr lang="en-IN" dirty="0"/>
              <a:t>=</a:t>
            </a:r>
            <a:r>
              <a:rPr lang="en-IN" dirty="0" err="1"/>
              <a:t>strchr</a:t>
            </a:r>
            <a:r>
              <a:rPr lang="en-IN" dirty="0"/>
              <a:t>(str1, ‘N’);</a:t>
            </a:r>
          </a:p>
          <a:p>
            <a:pPr marL="0" indent="0">
              <a:buNone/>
            </a:pPr>
            <a:r>
              <a:rPr lang="en-IN" dirty="0"/>
              <a:t>           if(</a:t>
            </a:r>
            <a:r>
              <a:rPr lang="en-IN" dirty="0" err="1"/>
              <a:t>pos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printf</a:t>
            </a:r>
            <a:r>
              <a:rPr lang="en-IN" dirty="0"/>
              <a:t>(“\n character found at position : %d”,</a:t>
            </a:r>
            <a:r>
              <a:rPr lang="en-IN" dirty="0" err="1"/>
              <a:t>pos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else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 err="1"/>
              <a:t>printf</a:t>
            </a:r>
            <a:r>
              <a:rPr lang="en-IN" dirty="0"/>
              <a:t>(“the character is not found”);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OUTPUT 	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0363" y="1214545"/>
            <a:ext cx="8525815" cy="68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SYNTAX:  </a:t>
            </a:r>
          </a:p>
          <a:p>
            <a:pPr algn="ctr"/>
            <a:r>
              <a:rPr lang="en-IN" sz="2800" b="1" dirty="0"/>
              <a:t>    char *</a:t>
            </a:r>
            <a:r>
              <a:rPr lang="en-IN" sz="2800" b="1" dirty="0" err="1"/>
              <a:t>strchr</a:t>
            </a:r>
            <a:r>
              <a:rPr lang="en-IN" sz="2800" b="1" dirty="0"/>
              <a:t>(</a:t>
            </a:r>
            <a:r>
              <a:rPr lang="en-IN" sz="2800" b="1" dirty="0" err="1"/>
              <a:t>const</a:t>
            </a:r>
            <a:r>
              <a:rPr lang="en-IN" sz="2800" b="1" dirty="0"/>
              <a:t> char *str1, char c);</a:t>
            </a:r>
          </a:p>
        </p:txBody>
      </p:sp>
    </p:spTree>
    <p:extLst>
      <p:ext uri="{BB962C8B-B14F-4D97-AF65-F5344CB8AC3E}">
        <p14:creationId xmlns:p14="http://schemas.microsoft.com/office/powerpoint/2010/main" val="299553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4462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strcmp</a:t>
            </a:r>
            <a:r>
              <a:rPr lang="en-IN" b="1" dirty="0">
                <a:solidFill>
                  <a:srgbClr val="FF0000"/>
                </a:solidFill>
              </a:rPr>
              <a:t>()- compare 2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107584"/>
            <a:ext cx="11199254" cy="575041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 {     char str1[50]= “Jerry”;</a:t>
            </a:r>
          </a:p>
          <a:p>
            <a:pPr marL="0" indent="0">
              <a:buNone/>
            </a:pPr>
            <a:r>
              <a:rPr lang="en-IN" dirty="0"/>
              <a:t>           char str2[]=“Ferry”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i,j,k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strcmp</a:t>
            </a:r>
            <a:r>
              <a:rPr lang="en-IN" dirty="0"/>
              <a:t>(str1,”Jerry”);    //returns 0</a:t>
            </a:r>
          </a:p>
          <a:p>
            <a:pPr marL="0" indent="0">
              <a:buNone/>
            </a:pPr>
            <a:r>
              <a:rPr lang="en-IN" dirty="0"/>
              <a:t>           j=</a:t>
            </a:r>
            <a:r>
              <a:rPr lang="en-IN" dirty="0" err="1"/>
              <a:t>strcmp</a:t>
            </a:r>
            <a:r>
              <a:rPr lang="en-IN" dirty="0"/>
              <a:t>(str2,”Aerry”);    //70-65=5</a:t>
            </a:r>
          </a:p>
          <a:p>
            <a:pPr marL="0" indent="0">
              <a:buNone/>
            </a:pPr>
            <a:r>
              <a:rPr lang="en-IN" dirty="0"/>
              <a:t>	k=</a:t>
            </a:r>
            <a:r>
              <a:rPr lang="en-IN" dirty="0" err="1"/>
              <a:t>strcmp</a:t>
            </a:r>
            <a:r>
              <a:rPr lang="en-IN" dirty="0"/>
              <a:t>(str1,”JerryBoy”);      //0-66  =-66// SPACE 0-32=-32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(“%d %d %d”,</a:t>
            </a:r>
            <a:r>
              <a:rPr lang="en-IN" dirty="0" err="1"/>
              <a:t>i,j,k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                OUTPUT 	</a:t>
            </a:r>
            <a:r>
              <a:rPr lang="en-IN" dirty="0" err="1"/>
              <a:t>i</a:t>
            </a:r>
            <a:r>
              <a:rPr lang="en-IN" dirty="0"/>
              <a:t>= 0	j=5      k=-66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2652" y="1272296"/>
            <a:ext cx="8525815" cy="68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SYNTAX:  </a:t>
            </a:r>
          </a:p>
          <a:p>
            <a:pPr algn="ctr"/>
            <a:r>
              <a:rPr lang="en-IN" sz="2800" b="1" dirty="0"/>
              <a:t>    </a:t>
            </a:r>
            <a:r>
              <a:rPr lang="en-IN" sz="2800" b="1" dirty="0" err="1"/>
              <a:t>int</a:t>
            </a:r>
            <a:r>
              <a:rPr lang="en-IN" sz="2800" b="1" dirty="0"/>
              <a:t> *</a:t>
            </a:r>
            <a:r>
              <a:rPr lang="en-IN" sz="2800" b="1" dirty="0" err="1"/>
              <a:t>strcmp</a:t>
            </a:r>
            <a:r>
              <a:rPr lang="en-IN" sz="2800" b="1" dirty="0"/>
              <a:t>(</a:t>
            </a:r>
            <a:r>
              <a:rPr lang="en-IN" sz="2800" b="1" dirty="0" err="1"/>
              <a:t>const</a:t>
            </a:r>
            <a:r>
              <a:rPr lang="en-IN" sz="2800" b="1" dirty="0"/>
              <a:t> char *str1, </a:t>
            </a:r>
            <a:r>
              <a:rPr lang="en-IN" sz="2800" b="1" dirty="0" err="1"/>
              <a:t>const</a:t>
            </a:r>
            <a:r>
              <a:rPr lang="en-IN" sz="2800" b="1" dirty="0"/>
              <a:t> char str2);</a:t>
            </a:r>
          </a:p>
        </p:txBody>
      </p:sp>
    </p:spTree>
    <p:extLst>
      <p:ext uri="{BB962C8B-B14F-4D97-AF65-F5344CB8AC3E}">
        <p14:creationId xmlns:p14="http://schemas.microsoft.com/office/powerpoint/2010/main" val="405003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4462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strncmp</a:t>
            </a:r>
            <a:r>
              <a:rPr lang="en-IN" b="1" dirty="0">
                <a:solidFill>
                  <a:srgbClr val="FF0000"/>
                </a:solidFill>
              </a:rPr>
              <a:t>()- compare 2 strings </a:t>
            </a:r>
            <a:r>
              <a:rPr lang="en-IN" b="1" dirty="0" err="1">
                <a:solidFill>
                  <a:srgbClr val="FF0000"/>
                </a:solidFill>
              </a:rPr>
              <a:t>upto</a:t>
            </a:r>
            <a:r>
              <a:rPr lang="en-IN" b="1" dirty="0">
                <a:solidFill>
                  <a:srgbClr val="FF0000"/>
                </a:solidFill>
              </a:rPr>
              <a:t> ‘n’ no of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107584"/>
            <a:ext cx="11199254" cy="575041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 {     char str1[50]= “Jerry”;</a:t>
            </a:r>
          </a:p>
          <a:p>
            <a:pPr marL="0" indent="0">
              <a:buNone/>
            </a:pPr>
            <a:r>
              <a:rPr lang="en-IN" dirty="0"/>
              <a:t>           char str2[]=“Ferry”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strncmp</a:t>
            </a:r>
            <a:r>
              <a:rPr lang="en-IN" dirty="0"/>
              <a:t>(str1,”JerRy”,3);    // returns 0</a:t>
            </a:r>
          </a:p>
          <a:p>
            <a:pPr marL="0" indent="0">
              <a:buNone/>
            </a:pPr>
            <a:r>
              <a:rPr lang="en-IN" dirty="0"/>
              <a:t>           j=</a:t>
            </a:r>
            <a:r>
              <a:rPr lang="en-IN" dirty="0" err="1"/>
              <a:t>strncmp</a:t>
            </a:r>
            <a:r>
              <a:rPr lang="en-IN" dirty="0"/>
              <a:t>(str2,”Aerry”,1);    // F-A= 5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(“%d %d ”,</a:t>
            </a:r>
            <a:r>
              <a:rPr lang="en-IN" dirty="0" err="1"/>
              <a:t>i,j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                OUTPUT 	</a:t>
            </a:r>
            <a:r>
              <a:rPr lang="en-IN" dirty="0" err="1"/>
              <a:t>i</a:t>
            </a:r>
            <a:r>
              <a:rPr lang="en-IN" dirty="0"/>
              <a:t>= 0	j=5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2729" y="1107584"/>
            <a:ext cx="8525815" cy="68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SYNTAX:  </a:t>
            </a:r>
          </a:p>
          <a:p>
            <a:pPr algn="ctr"/>
            <a:r>
              <a:rPr lang="en-IN" sz="2800" b="1" dirty="0"/>
              <a:t>    </a:t>
            </a:r>
            <a:r>
              <a:rPr lang="en-IN" sz="2800" b="1" dirty="0" err="1"/>
              <a:t>int</a:t>
            </a:r>
            <a:r>
              <a:rPr lang="en-IN" sz="2800" b="1" dirty="0"/>
              <a:t> *</a:t>
            </a:r>
            <a:r>
              <a:rPr lang="en-IN" sz="2800" b="1" dirty="0" err="1"/>
              <a:t>strncmp</a:t>
            </a:r>
            <a:r>
              <a:rPr lang="en-IN" sz="2800" b="1" dirty="0"/>
              <a:t>(</a:t>
            </a:r>
            <a:r>
              <a:rPr lang="en-IN" sz="2800" b="1" dirty="0" err="1"/>
              <a:t>const</a:t>
            </a:r>
            <a:r>
              <a:rPr lang="en-IN" sz="2800" b="1" dirty="0"/>
              <a:t> char *str1, </a:t>
            </a:r>
            <a:r>
              <a:rPr lang="en-IN" sz="2800" b="1" dirty="0" err="1"/>
              <a:t>const</a:t>
            </a:r>
            <a:r>
              <a:rPr lang="en-IN" sz="2800" b="1" dirty="0"/>
              <a:t> </a:t>
            </a:r>
            <a:r>
              <a:rPr lang="en-IN" sz="2800" b="1"/>
              <a:t>char *str2</a:t>
            </a:r>
            <a:r>
              <a:rPr lang="en-IN" sz="2800" b="1" dirty="0"/>
              <a:t>, </a:t>
            </a:r>
            <a:r>
              <a:rPr lang="en-IN" sz="2800" b="1" dirty="0" err="1"/>
              <a:t>int</a:t>
            </a:r>
            <a:r>
              <a:rPr lang="en-IN" sz="2800" b="1" dirty="0"/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2462696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4462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strcpy</a:t>
            </a:r>
            <a:r>
              <a:rPr lang="en-IN" b="1" dirty="0">
                <a:solidFill>
                  <a:srgbClr val="FF0000"/>
                </a:solidFill>
              </a:rPr>
              <a:t>()-copy two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107584"/>
            <a:ext cx="11199254" cy="575041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 {     char str1[15], str2[15]=“Hello”,str3[15]=“pls wake up”;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strcpy</a:t>
            </a:r>
            <a:r>
              <a:rPr lang="en-IN" dirty="0"/>
              <a:t>(str1,str2); //HELLO    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strcpy</a:t>
            </a:r>
            <a:r>
              <a:rPr lang="en-IN" dirty="0"/>
              <a:t>(str2,str3);   //</a:t>
            </a:r>
            <a:r>
              <a:rPr lang="en-IN" dirty="0" err="1"/>
              <a:t>pls</a:t>
            </a:r>
            <a:r>
              <a:rPr lang="en-IN" dirty="0"/>
              <a:t> wake up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(“%s ”,str1);   //HELLO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printf</a:t>
            </a:r>
            <a:r>
              <a:rPr lang="en-IN" dirty="0"/>
              <a:t>(“%s ”,str2);   //</a:t>
            </a:r>
            <a:r>
              <a:rPr lang="en-IN" dirty="0" err="1"/>
              <a:t>plz</a:t>
            </a:r>
            <a:r>
              <a:rPr lang="en-IN" dirty="0"/>
              <a:t> wake up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printf</a:t>
            </a:r>
            <a:r>
              <a:rPr lang="en-IN" dirty="0"/>
              <a:t>(“%s ”,str3);    //</a:t>
            </a:r>
            <a:r>
              <a:rPr lang="en-IN" dirty="0" err="1"/>
              <a:t>plz</a:t>
            </a:r>
            <a:r>
              <a:rPr lang="en-IN" dirty="0"/>
              <a:t> wake up</a:t>
            </a:r>
          </a:p>
          <a:p>
            <a:pPr marL="0" indent="0">
              <a:buNone/>
            </a:pPr>
            <a:r>
              <a:rPr lang="en-IN" dirty="0"/>
              <a:t>} OUTPUT-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7462" y="1012415"/>
            <a:ext cx="8525815" cy="68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SYNTAX:  </a:t>
            </a:r>
          </a:p>
          <a:p>
            <a:pPr algn="ctr"/>
            <a:r>
              <a:rPr lang="en-IN" sz="2800" b="1" dirty="0"/>
              <a:t>char *</a:t>
            </a:r>
            <a:r>
              <a:rPr lang="en-IN" sz="2800" b="1" dirty="0" err="1"/>
              <a:t>strcpy</a:t>
            </a:r>
            <a:r>
              <a:rPr lang="en-IN" sz="2800" b="1" dirty="0"/>
              <a:t>( char *str1, </a:t>
            </a:r>
            <a:r>
              <a:rPr lang="en-IN" sz="2800" b="1" dirty="0" err="1"/>
              <a:t>const</a:t>
            </a:r>
            <a:r>
              <a:rPr lang="en-IN" sz="2800" b="1" dirty="0"/>
              <a:t> char *str2);</a:t>
            </a:r>
          </a:p>
        </p:txBody>
      </p:sp>
    </p:spTree>
    <p:extLst>
      <p:ext uri="{BB962C8B-B14F-4D97-AF65-F5344CB8AC3E}">
        <p14:creationId xmlns:p14="http://schemas.microsoft.com/office/powerpoint/2010/main" val="230047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3" y="384376"/>
            <a:ext cx="11353800" cy="4462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strlen</a:t>
            </a:r>
            <a:r>
              <a:rPr lang="en-IN" b="1" dirty="0">
                <a:solidFill>
                  <a:srgbClr val="FF0000"/>
                </a:solidFill>
              </a:rPr>
              <a:t>()-returns the length of the string which includes spaces.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107584"/>
            <a:ext cx="11199254" cy="575041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 {     char str1[15]=“Bombay”;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int</a:t>
            </a:r>
            <a:r>
              <a:rPr lang="en-IN" dirty="0"/>
              <a:t> len1, len2;</a:t>
            </a:r>
          </a:p>
          <a:p>
            <a:pPr marL="0" indent="0">
              <a:buNone/>
            </a:pPr>
            <a:r>
              <a:rPr lang="en-IN" dirty="0"/>
              <a:t>           len1=</a:t>
            </a:r>
            <a:r>
              <a:rPr lang="en-IN" dirty="0" err="1"/>
              <a:t>strlen</a:t>
            </a:r>
            <a:r>
              <a:rPr lang="en-IN" dirty="0"/>
              <a:t>(str1); </a:t>
            </a:r>
          </a:p>
          <a:p>
            <a:pPr marL="0" indent="0">
              <a:buNone/>
            </a:pPr>
            <a:r>
              <a:rPr lang="en-IN" dirty="0"/>
              <a:t>           len2=</a:t>
            </a:r>
            <a:r>
              <a:rPr lang="en-IN" dirty="0" err="1"/>
              <a:t>strlen</a:t>
            </a:r>
            <a:r>
              <a:rPr lang="en-IN" dirty="0"/>
              <a:t>(“Tom &amp; Jerry”);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(“length of str1=%d”,len1);  //6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(“length of Tom &amp; Jerry=%d”,len2); //11</a:t>
            </a:r>
          </a:p>
          <a:p>
            <a:pPr marL="0" indent="0">
              <a:buNone/>
            </a:pPr>
            <a:r>
              <a:rPr lang="en-IN" dirty="0"/>
              <a:t>   }	</a:t>
            </a:r>
          </a:p>
          <a:p>
            <a:pPr marL="0" indent="0">
              <a:buNone/>
            </a:pPr>
            <a:r>
              <a:rPr lang="en-IN" dirty="0"/>
              <a:t> OUTPUT-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5727" y="1232034"/>
            <a:ext cx="8525815" cy="847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SYNTAX:  </a:t>
            </a:r>
          </a:p>
          <a:p>
            <a:pPr algn="ctr"/>
            <a:r>
              <a:rPr lang="en-IN" sz="2800" b="1" dirty="0" err="1"/>
              <a:t>int</a:t>
            </a:r>
            <a:r>
              <a:rPr lang="en-IN" sz="2800" b="1" dirty="0"/>
              <a:t> *</a:t>
            </a:r>
            <a:r>
              <a:rPr lang="en-IN" sz="2800" b="1" dirty="0" err="1"/>
              <a:t>strlen</a:t>
            </a:r>
            <a:r>
              <a:rPr lang="en-IN" sz="2800" b="1" dirty="0"/>
              <a:t>(</a:t>
            </a:r>
            <a:r>
              <a:rPr lang="en-IN" sz="2800" b="1" dirty="0" err="1"/>
              <a:t>const</a:t>
            </a:r>
            <a:r>
              <a:rPr lang="en-IN" sz="2800" b="1" dirty="0"/>
              <a:t> char *</a:t>
            </a:r>
            <a:r>
              <a:rPr lang="en-IN" sz="2800" b="1" dirty="0" err="1"/>
              <a:t>str</a:t>
            </a:r>
            <a:r>
              <a:rPr lang="en-IN" sz="28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759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4002"/>
            <a:ext cx="11353800" cy="4462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strstr</a:t>
            </a:r>
            <a:r>
              <a:rPr lang="en-IN" b="1" dirty="0">
                <a:solidFill>
                  <a:srgbClr val="FF0000"/>
                </a:solidFill>
              </a:rPr>
              <a:t>()-this function helps find first occurrence of string str2 in the string str1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107584"/>
            <a:ext cx="11199254" cy="5750416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void main()</a:t>
            </a:r>
          </a:p>
          <a:p>
            <a:pPr marL="0" indent="0">
              <a:buNone/>
            </a:pPr>
            <a:r>
              <a:rPr lang="en-IN" sz="2400" dirty="0"/>
              <a:t>    {    char str1[]=“PROGRAMMING IN C”;</a:t>
            </a:r>
          </a:p>
          <a:p>
            <a:pPr marL="0" indent="0">
              <a:buNone/>
            </a:pPr>
            <a:r>
              <a:rPr lang="en-IN" sz="2400" dirty="0"/>
              <a:t>          char str2[]=“ING”;</a:t>
            </a:r>
          </a:p>
          <a:p>
            <a:pPr marL="0" indent="0">
              <a:buNone/>
            </a:pPr>
            <a:r>
              <a:rPr lang="en-IN" sz="2400" dirty="0"/>
              <a:t>         char *</a:t>
            </a:r>
            <a:r>
              <a:rPr lang="en-IN" sz="2400" dirty="0" err="1"/>
              <a:t>ptr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         </a:t>
            </a:r>
            <a:r>
              <a:rPr lang="en-IN" sz="2400" dirty="0" err="1"/>
              <a:t>ptr</a:t>
            </a:r>
            <a:r>
              <a:rPr lang="en-IN" sz="2400" dirty="0"/>
              <a:t>=</a:t>
            </a:r>
            <a:r>
              <a:rPr lang="en-IN" sz="2400" dirty="0" err="1"/>
              <a:t>strstr</a:t>
            </a:r>
            <a:r>
              <a:rPr lang="en-IN" sz="2400" dirty="0"/>
              <a:t>(str1,str2);   “ING”</a:t>
            </a:r>
          </a:p>
          <a:p>
            <a:pPr marL="0" indent="0">
              <a:buNone/>
            </a:pPr>
            <a:r>
              <a:rPr lang="en-IN" sz="2400" dirty="0"/>
              <a:t>         if(</a:t>
            </a:r>
            <a:r>
              <a:rPr lang="en-IN" sz="2400" dirty="0" err="1"/>
              <a:t>ptr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              </a:t>
            </a:r>
            <a:r>
              <a:rPr lang="en-IN" sz="2400" dirty="0" err="1"/>
              <a:t>printf</a:t>
            </a:r>
            <a:r>
              <a:rPr lang="en-IN" sz="2400" dirty="0"/>
              <a:t>(“\n Substring found”);</a:t>
            </a:r>
          </a:p>
          <a:p>
            <a:pPr marL="0" indent="0">
              <a:buNone/>
            </a:pPr>
            <a:r>
              <a:rPr lang="en-IN" sz="2400" dirty="0"/>
              <a:t>         else</a:t>
            </a:r>
          </a:p>
          <a:p>
            <a:pPr marL="0" indent="0">
              <a:buNone/>
            </a:pPr>
            <a:r>
              <a:rPr lang="en-IN" sz="2400" dirty="0"/>
              <a:t>                   </a:t>
            </a:r>
            <a:r>
              <a:rPr lang="en-IN" sz="2400" dirty="0" err="1"/>
              <a:t>printf</a:t>
            </a:r>
            <a:r>
              <a:rPr lang="en-IN" sz="2400" dirty="0"/>
              <a:t>(“\n substring not found”);</a:t>
            </a:r>
          </a:p>
          <a:p>
            <a:pPr marL="0" indent="0">
              <a:buNone/>
            </a:pPr>
            <a:r>
              <a:rPr lang="en-IN" sz="2400" dirty="0"/>
              <a:t>    }	</a:t>
            </a:r>
          </a:p>
          <a:p>
            <a:pPr marL="0" indent="0">
              <a:buNone/>
            </a:pPr>
            <a:r>
              <a:rPr lang="en-IN" dirty="0"/>
              <a:t> OUTPUT-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9945" y="1259418"/>
            <a:ext cx="7315200" cy="708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SYNTAX:  </a:t>
            </a:r>
          </a:p>
          <a:p>
            <a:pPr algn="ctr"/>
            <a:r>
              <a:rPr lang="en-IN" sz="2800" b="1" dirty="0"/>
              <a:t>char *</a:t>
            </a:r>
            <a:r>
              <a:rPr lang="en-IN" sz="2800" b="1" dirty="0" err="1"/>
              <a:t>strstr</a:t>
            </a:r>
            <a:r>
              <a:rPr lang="en-IN" sz="2800" b="1" dirty="0"/>
              <a:t>(</a:t>
            </a:r>
            <a:r>
              <a:rPr lang="en-IN" sz="2800" b="1" dirty="0" err="1"/>
              <a:t>const</a:t>
            </a:r>
            <a:r>
              <a:rPr lang="en-IN" sz="2800" b="1" dirty="0"/>
              <a:t> char *str1, </a:t>
            </a:r>
            <a:r>
              <a:rPr lang="en-IN" sz="2800" b="1" dirty="0" err="1"/>
              <a:t>const</a:t>
            </a:r>
            <a:r>
              <a:rPr lang="en-IN" sz="2800" b="1" dirty="0"/>
              <a:t> char *str2);</a:t>
            </a:r>
          </a:p>
        </p:txBody>
      </p:sp>
    </p:spTree>
    <p:extLst>
      <p:ext uri="{BB962C8B-B14F-4D97-AF65-F5344CB8AC3E}">
        <p14:creationId xmlns:p14="http://schemas.microsoft.com/office/powerpoint/2010/main" val="130509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4462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strrev</a:t>
            </a:r>
            <a:r>
              <a:rPr lang="en-IN" b="1" dirty="0">
                <a:solidFill>
                  <a:srgbClr val="FF0000"/>
                </a:solidFill>
              </a:rPr>
              <a:t>()-reverse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107584"/>
            <a:ext cx="11199254" cy="575041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 {    char str1[]=“HAPPY”;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strrev</a:t>
            </a:r>
            <a:r>
              <a:rPr lang="en-IN" dirty="0"/>
              <a:t>(str1);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(“\n %s”,str1);</a:t>
            </a:r>
          </a:p>
          <a:p>
            <a:pPr marL="0" indent="0">
              <a:buNone/>
            </a:pPr>
            <a:r>
              <a:rPr lang="en-IN" dirty="0"/>
              <a:t>}	</a:t>
            </a:r>
          </a:p>
          <a:p>
            <a:pPr marL="0" indent="0">
              <a:buNone/>
            </a:pPr>
            <a:r>
              <a:rPr lang="en-IN" dirty="0"/>
              <a:t> OUTPUT-   YPPAH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107584"/>
            <a:ext cx="7315200" cy="708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SYNTAX:  </a:t>
            </a:r>
          </a:p>
          <a:p>
            <a:pPr algn="ctr"/>
            <a:r>
              <a:rPr lang="en-IN" sz="2800" b="1" dirty="0"/>
              <a:t>char *</a:t>
            </a:r>
            <a:r>
              <a:rPr lang="en-IN" sz="2800" b="1" dirty="0" err="1"/>
              <a:t>strrev</a:t>
            </a:r>
            <a:r>
              <a:rPr lang="en-IN" sz="2800" b="1" dirty="0"/>
              <a:t>(char *str1);</a:t>
            </a:r>
          </a:p>
        </p:txBody>
      </p:sp>
    </p:spTree>
    <p:extLst>
      <p:ext uri="{BB962C8B-B14F-4D97-AF65-F5344CB8AC3E}">
        <p14:creationId xmlns:p14="http://schemas.microsoft.com/office/powerpoint/2010/main" val="218251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31" y="0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Array of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7126"/>
            <a:ext cx="12093262" cy="6020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Write a Program to read and print the names of n employees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000" dirty="0"/>
              <a:t>#include&lt;</a:t>
            </a:r>
            <a:r>
              <a:rPr lang="en-IN" sz="3000" dirty="0" err="1"/>
              <a:t>conio.h</a:t>
            </a:r>
            <a:r>
              <a:rPr lang="en-IN" sz="3000" dirty="0"/>
              <a:t>&gt;</a:t>
            </a:r>
          </a:p>
          <a:p>
            <a:pPr marL="0" indent="0">
              <a:buNone/>
            </a:pPr>
            <a:r>
              <a:rPr lang="en-IN" sz="3000" dirty="0"/>
              <a:t>#include&lt;</a:t>
            </a:r>
            <a:r>
              <a:rPr lang="en-IN" sz="3000" dirty="0" err="1"/>
              <a:t>stdio.h</a:t>
            </a:r>
            <a:r>
              <a:rPr lang="en-IN" sz="3000" dirty="0"/>
              <a:t>&gt;</a:t>
            </a:r>
          </a:p>
          <a:p>
            <a:pPr marL="0" indent="0">
              <a:buNone/>
            </a:pPr>
            <a:r>
              <a:rPr lang="en-IN" sz="3000" dirty="0"/>
              <a:t>void main()</a:t>
            </a:r>
          </a:p>
          <a:p>
            <a:pPr marL="0" indent="0">
              <a:buNone/>
            </a:pPr>
            <a:r>
              <a:rPr lang="en-IN" sz="3000" dirty="0"/>
              <a:t>   {         char name[5][10];</a:t>
            </a:r>
          </a:p>
          <a:p>
            <a:pPr marL="0" indent="0">
              <a:buNone/>
            </a:pPr>
            <a:r>
              <a:rPr lang="en-IN" sz="3000" dirty="0"/>
              <a:t>              </a:t>
            </a:r>
            <a:r>
              <a:rPr lang="en-IN" sz="3000" dirty="0" err="1"/>
              <a:t>int</a:t>
            </a:r>
            <a:r>
              <a:rPr lang="en-IN" sz="3000" dirty="0"/>
              <a:t> </a:t>
            </a:r>
            <a:r>
              <a:rPr lang="en-IN" sz="3000" dirty="0" err="1"/>
              <a:t>i,x</a:t>
            </a:r>
            <a:r>
              <a:rPr lang="en-IN" sz="3000" dirty="0"/>
              <a:t>;</a:t>
            </a:r>
          </a:p>
          <a:p>
            <a:pPr marL="0" indent="0">
              <a:buNone/>
            </a:pPr>
            <a:r>
              <a:rPr lang="en-IN" sz="3000" dirty="0"/>
              <a:t>               </a:t>
            </a:r>
            <a:r>
              <a:rPr lang="en-IN" sz="3000" dirty="0" err="1"/>
              <a:t>clrscr</a:t>
            </a:r>
            <a:r>
              <a:rPr lang="en-IN" sz="3000" dirty="0"/>
              <a:t>();</a:t>
            </a:r>
          </a:p>
          <a:p>
            <a:pPr marL="0" indent="0">
              <a:buNone/>
            </a:pPr>
            <a:r>
              <a:rPr lang="en-IN" sz="3000" dirty="0"/>
              <a:t>               </a:t>
            </a:r>
            <a:r>
              <a:rPr lang="en-IN" sz="3000" dirty="0" err="1"/>
              <a:t>printf</a:t>
            </a:r>
            <a:r>
              <a:rPr lang="en-IN" sz="3000" dirty="0"/>
              <a:t>(“Enter the number of employees”);</a:t>
            </a:r>
          </a:p>
          <a:p>
            <a:pPr marL="0" indent="0">
              <a:buNone/>
            </a:pPr>
            <a:r>
              <a:rPr lang="en-IN" sz="3000" dirty="0"/>
              <a:t>               </a:t>
            </a:r>
            <a:r>
              <a:rPr lang="en-IN" sz="3000" dirty="0" err="1"/>
              <a:t>scanf</a:t>
            </a:r>
            <a:r>
              <a:rPr lang="en-IN" sz="3000" dirty="0"/>
              <a:t>(“%</a:t>
            </a:r>
            <a:r>
              <a:rPr lang="en-IN" sz="3000" dirty="0" err="1"/>
              <a:t>d”,&amp;x</a:t>
            </a:r>
            <a:r>
              <a:rPr lang="en-IN" sz="3000" dirty="0"/>
              <a:t>);</a:t>
            </a:r>
          </a:p>
          <a:p>
            <a:pPr marL="0" indent="0">
              <a:buNone/>
            </a:pPr>
            <a:r>
              <a:rPr lang="en-IN" sz="3000" dirty="0"/>
              <a:t>          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4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9" y="94670"/>
            <a:ext cx="10515600" cy="871246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 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x;i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                  {           </a:t>
            </a:r>
            <a:r>
              <a:rPr lang="en-IN" dirty="0" err="1"/>
              <a:t>printf</a:t>
            </a:r>
            <a:r>
              <a:rPr lang="en-IN" dirty="0"/>
              <a:t>(“\n Enter %d number of employees name”,i+1);</a:t>
            </a:r>
          </a:p>
          <a:p>
            <a:pPr marL="0" indent="0">
              <a:buNone/>
            </a:pPr>
            <a:r>
              <a:rPr lang="en-IN" dirty="0"/>
              <a:t>                              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                            gets(name[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                }</a:t>
            </a:r>
          </a:p>
          <a:p>
            <a:pPr marL="0" indent="0">
              <a:buNone/>
            </a:pPr>
            <a:r>
              <a:rPr lang="en-IN" dirty="0"/>
              <a:t>              </a:t>
            </a:r>
            <a:r>
              <a:rPr lang="en-IN" dirty="0" err="1"/>
              <a:t>printf</a:t>
            </a:r>
            <a:r>
              <a:rPr lang="en-IN" dirty="0"/>
              <a:t>(“\n  Name of employees are--------”);</a:t>
            </a:r>
          </a:p>
          <a:p>
            <a:pPr marL="0" indent="0">
              <a:buNone/>
            </a:pPr>
            <a:r>
              <a:rPr lang="en-IN" dirty="0"/>
              <a:t>             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x;i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                  {          puts(name[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                  }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4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34" y="247918"/>
            <a:ext cx="10890161" cy="6362163"/>
          </a:xfrm>
        </p:spPr>
        <p:txBody>
          <a:bodyPr/>
          <a:lstStyle/>
          <a:p>
            <a:r>
              <a:rPr lang="en-IN" dirty="0"/>
              <a:t>Each </a:t>
            </a:r>
            <a:r>
              <a:rPr lang="en-IN" dirty="0" err="1"/>
              <a:t>charc</a:t>
            </a:r>
            <a:r>
              <a:rPr lang="en-IN" dirty="0"/>
              <a:t> will occupy 1 byte of memory</a:t>
            </a:r>
          </a:p>
          <a:p>
            <a:r>
              <a:rPr lang="en-IN" dirty="0"/>
              <a:t>ASCII value of NULL= 0</a:t>
            </a:r>
          </a:p>
          <a:p>
            <a:r>
              <a:rPr lang="en-IN" dirty="0"/>
              <a:t>All the characters will be stored in a contiguous memory location.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= </a:t>
            </a:r>
            <a:r>
              <a:rPr lang="en-IN" b="1" dirty="0"/>
              <a:t>char name[10]={‘A’, ‘B’, ’H’, ’I’, ’N’, ’A’, ’V’, ‘\0’};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                                                                                           END OF THE STRING                                                                                          							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END OF THE CHARACTER ARRAY</a:t>
            </a:r>
          </a:p>
          <a:p>
            <a:pPr marL="0" indent="0">
              <a:buNone/>
            </a:pPr>
            <a:r>
              <a:rPr lang="en-IN" sz="2000" dirty="0"/>
              <a:t>Length of an array= when the length of the string is calculated then the spaces are also counted in the string</a:t>
            </a:r>
          </a:p>
          <a:p>
            <a:pPr marL="0" indent="0">
              <a:buNone/>
            </a:pPr>
            <a:r>
              <a:rPr lang="en-IN" sz="2000" b="1" dirty="0"/>
              <a:t>char name =“ABHINAV KAPOOR”;    LENGTH= 13+1=14</a:t>
            </a:r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77124"/>
              </p:ext>
            </p:extLst>
          </p:nvPr>
        </p:nvGraphicFramePr>
        <p:xfrm>
          <a:off x="1349419" y="2728770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58533-3AE0-47E3-B57C-392946A93861}"/>
              </a:ext>
            </a:extLst>
          </p:cNvPr>
          <p:cNvCxnSpPr>
            <a:cxnSpLocks/>
          </p:cNvCxnSpPr>
          <p:nvPr/>
        </p:nvCxnSpPr>
        <p:spPr>
          <a:xfrm flipV="1">
            <a:off x="6574055" y="3429000"/>
            <a:ext cx="0" cy="4211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78BF1-6E11-4207-84EF-DC8F8F40B715}"/>
              </a:ext>
            </a:extLst>
          </p:cNvPr>
          <p:cNvCxnSpPr>
            <a:cxnSpLocks/>
          </p:cNvCxnSpPr>
          <p:nvPr/>
        </p:nvCxnSpPr>
        <p:spPr>
          <a:xfrm flipH="1" flipV="1">
            <a:off x="9094270" y="3533274"/>
            <a:ext cx="68981" cy="6152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9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of pointers to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char *name[size];</a:t>
            </a:r>
          </a:p>
        </p:txBody>
      </p:sp>
    </p:spTree>
    <p:extLst>
      <p:ext uri="{BB962C8B-B14F-4D97-AF65-F5344CB8AC3E}">
        <p14:creationId xmlns:p14="http://schemas.microsoft.com/office/powerpoint/2010/main" val="37611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8" y="378005"/>
            <a:ext cx="10515600" cy="80685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en-US" sz="3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Ques. Write a Program to sort the names of employees in ascending order. Give the names at run time</a:t>
            </a:r>
            <a:br>
              <a:rPr lang="en-US" altLang="en-US" dirty="0">
                <a:solidFill>
                  <a:srgbClr val="500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378039"/>
            <a:ext cx="10980313" cy="4798924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#include&lt;</a:t>
            </a:r>
            <a:r>
              <a:rPr lang="en-US" altLang="en-US" dirty="0" err="1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conio.h</a:t>
            </a: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#include&lt;</a:t>
            </a:r>
            <a:r>
              <a:rPr lang="en-US" altLang="en-US" dirty="0" err="1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main()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 {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 char name[5][10], t[10];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 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i,j,k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  </a:t>
            </a:r>
            <a:r>
              <a:rPr lang="en-US" altLang="en-US" dirty="0" err="1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clrscr</a:t>
            </a: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  </a:t>
            </a:r>
            <a:r>
              <a:rPr lang="en-US" altLang="en-US" dirty="0" err="1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(“Enter the number of employees”);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  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(“%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d”,&amp;k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  for(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=0;i&lt;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k;i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               {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  </a:t>
            </a:r>
            <a:r>
              <a:rPr lang="en-US" altLang="en-US" dirty="0" err="1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(“\n Enter %d number of employees name”,i+1);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  </a:t>
            </a:r>
            <a:r>
              <a:rPr lang="en-US" altLang="en-US" dirty="0" err="1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fflush</a:t>
            </a: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dirty="0" err="1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stdin</a:t>
            </a: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 gets(name[</a:t>
            </a:r>
            <a:r>
              <a:rPr lang="en-US" altLang="en-US" dirty="0" err="1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  <a:endParaRPr lang="en-US" altLang="en-US" dirty="0">
              <a:solidFill>
                <a:srgbClr val="5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500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 }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284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1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IN" dirty="0"/>
              <a:t>    cont..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210614"/>
            <a:ext cx="10838645" cy="4966349"/>
          </a:xfrm>
        </p:spPr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for(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=0;i&lt;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k;i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               {       for(j=0;j&lt;k-i-1;j++)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 {    if(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strcmp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(name[j],name[j+1]&gt;0)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         { 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               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t,name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[j]);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               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(name[j],name[j+1]);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               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(name[j+1],t);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         }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 }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     }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(“\n Employees name is sorted order are--------“);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for(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=0;i&lt;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k;i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                 {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 puts(name[</a:t>
            </a: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        }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getch</a:t>
            </a: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46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28789"/>
            <a:ext cx="11070465" cy="6048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  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void main()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char name[]= “ABHINAV”;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while(</a:t>
            </a:r>
            <a:r>
              <a:rPr lang="en-IN" dirty="0" err="1"/>
              <a:t>i</a:t>
            </a:r>
            <a:r>
              <a:rPr lang="en-IN" dirty="0"/>
              <a:t>&lt;=6)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c”,name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   }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159765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28789"/>
            <a:ext cx="11070465" cy="6048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  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void main()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char name[]= “ABHINAV”;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while(name[</a:t>
            </a:r>
            <a:r>
              <a:rPr lang="en-IN" dirty="0" err="1"/>
              <a:t>i</a:t>
            </a:r>
            <a:r>
              <a:rPr lang="en-IN" dirty="0"/>
              <a:t>] !=‘\0’)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c”,name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   }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118201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28789"/>
            <a:ext cx="11070465" cy="6048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  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void main()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char name[]= “ABHINAV”;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s”,name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39286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28788"/>
            <a:ext cx="11070465" cy="67292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  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void main()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char name[]= “ABHINAV”;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            char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ptr</a:t>
            </a:r>
            <a:r>
              <a:rPr lang="en-IN" dirty="0"/>
              <a:t>=&amp;name;  // base address</a:t>
            </a:r>
          </a:p>
          <a:p>
            <a:pPr marL="0" indent="0">
              <a:buNone/>
            </a:pPr>
            <a:r>
              <a:rPr lang="en-IN" dirty="0"/>
              <a:t>	while(*</a:t>
            </a:r>
            <a:r>
              <a:rPr lang="en-IN" dirty="0" err="1"/>
              <a:t>ptr</a:t>
            </a:r>
            <a:r>
              <a:rPr lang="en-IN" dirty="0"/>
              <a:t> !=‘\0’)      // *(&amp;name[1])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 err="1"/>
              <a:t>printf</a:t>
            </a:r>
            <a:r>
              <a:rPr lang="en-IN" dirty="0"/>
              <a:t>(“%c”,*</a:t>
            </a:r>
            <a:r>
              <a:rPr lang="en-IN" dirty="0" err="1"/>
              <a:t>ptr</a:t>
            </a:r>
            <a:r>
              <a:rPr lang="en-IN" dirty="0"/>
              <a:t>);   //*(&amp;name[1])  - ‘A’ B</a:t>
            </a:r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 err="1"/>
              <a:t>ptr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   }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356439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 of </a:t>
            </a:r>
            <a:r>
              <a:rPr lang="en-IN" dirty="0" err="1"/>
              <a:t>scanf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Cannot read a </a:t>
            </a:r>
            <a:r>
              <a:rPr lang="en-IN" b="1" dirty="0"/>
              <a:t>multiword string</a:t>
            </a:r>
          </a:p>
          <a:p>
            <a:r>
              <a:rPr lang="en-IN" dirty="0"/>
              <a:t>Does not considers a blank space</a:t>
            </a:r>
          </a:p>
          <a:p>
            <a:r>
              <a:rPr lang="en-IN" dirty="0"/>
              <a:t>It discards the string or strings after a blank space.</a:t>
            </a:r>
          </a:p>
          <a:p>
            <a:r>
              <a:rPr lang="en-IN" dirty="0"/>
              <a:t>To overcome this problem 2 string functions can be used- gets() and puts()</a:t>
            </a:r>
          </a:p>
          <a:p>
            <a:r>
              <a:rPr lang="en-IN" dirty="0"/>
              <a:t>Since </a:t>
            </a:r>
            <a:r>
              <a:rPr lang="en-IN" dirty="0" err="1"/>
              <a:t>scanf</a:t>
            </a:r>
            <a:r>
              <a:rPr lang="en-IN" dirty="0"/>
              <a:t>() cannot read multiword string </a:t>
            </a:r>
            <a:r>
              <a:rPr lang="en-IN" dirty="0" err="1"/>
              <a:t>printf</a:t>
            </a:r>
            <a:r>
              <a:rPr lang="en-IN" dirty="0"/>
              <a:t>() also cannot display a multiword string read by </a:t>
            </a:r>
            <a:r>
              <a:rPr lang="en-IN" dirty="0" err="1"/>
              <a:t>scanf</a:t>
            </a:r>
            <a:r>
              <a:rPr lang="en-IN" dirty="0"/>
              <a:t>()</a:t>
            </a:r>
          </a:p>
          <a:p>
            <a:r>
              <a:rPr lang="en-IN" sz="3600" dirty="0"/>
              <a:t>Name= </a:t>
            </a:r>
            <a:r>
              <a:rPr lang="en-IN" sz="3600" dirty="0" err="1"/>
              <a:t>Aakanksha</a:t>
            </a:r>
            <a:endParaRPr lang="en-IN" sz="3600" dirty="0"/>
          </a:p>
          <a:p>
            <a:r>
              <a:rPr lang="en-IN" sz="3600" dirty="0" err="1"/>
              <a:t>Printf</a:t>
            </a:r>
            <a:r>
              <a:rPr lang="en-IN" sz="3600" dirty="0"/>
              <a:t>(”%</a:t>
            </a:r>
            <a:r>
              <a:rPr lang="en-IN" sz="3600" dirty="0" err="1"/>
              <a:t>s”,name</a:t>
            </a:r>
            <a:r>
              <a:rPr lang="en-IN" sz="3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8999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51" y="500514"/>
            <a:ext cx="11199943" cy="61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3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1901</Words>
  <Application>Microsoft Office PowerPoint</Application>
  <PresentationFormat>Widescreen</PresentationFormat>
  <Paragraphs>294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STRINGS</vt:lpstr>
      <vt:lpstr>Collection of characters-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Drawback of scanf()</vt:lpstr>
      <vt:lpstr>PowerPoint Presentation</vt:lpstr>
      <vt:lpstr>PowerPoint Presentation</vt:lpstr>
      <vt:lpstr>PowerPoint Presentation</vt:lpstr>
      <vt:lpstr>Different between reading and writing function</vt:lpstr>
      <vt:lpstr>   getch() vs getche()</vt:lpstr>
      <vt:lpstr>PowerPoint Presentation</vt:lpstr>
      <vt:lpstr>PowerPoint Presentation</vt:lpstr>
      <vt:lpstr>putchar() vs getchar()</vt:lpstr>
      <vt:lpstr>PowerPoint Presentation</vt:lpstr>
      <vt:lpstr>PowerPoint Presentation</vt:lpstr>
      <vt:lpstr>strcat()- concatenates two strings</vt:lpstr>
      <vt:lpstr>strncat()- concatenates two strings upto  ‘n’ no. of                     characters</vt:lpstr>
      <vt:lpstr> strchr()- searches for first occurrence of a character</vt:lpstr>
      <vt:lpstr>strcmp()- compare 2 strings</vt:lpstr>
      <vt:lpstr>strncmp()- compare 2 strings upto ‘n’ no of characters</vt:lpstr>
      <vt:lpstr>strcpy()-copy two strings</vt:lpstr>
      <vt:lpstr>strlen()-returns the length of the string which includes spaces.</vt:lpstr>
      <vt:lpstr>strstr()-this function helps find first occurrence of string str2 in the string str1</vt:lpstr>
      <vt:lpstr>strrev()-reverse a string</vt:lpstr>
      <vt:lpstr>Array of strings</vt:lpstr>
      <vt:lpstr>Cont…..</vt:lpstr>
      <vt:lpstr>Array of pointers to string</vt:lpstr>
      <vt:lpstr>Ques. Write a Program to sort the names of employees in ascending order. Give the names at run time </vt:lpstr>
      <vt:lpstr>    cont..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aakankshac</dc:creator>
  <cp:lastModifiedBy>yatin sharma</cp:lastModifiedBy>
  <cp:revision>66</cp:revision>
  <dcterms:created xsi:type="dcterms:W3CDTF">2021-02-18T03:09:52Z</dcterms:created>
  <dcterms:modified xsi:type="dcterms:W3CDTF">2022-02-23T17:21:02Z</dcterms:modified>
</cp:coreProperties>
</file>