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7" r:id="rId9"/>
    <p:sldId id="263" r:id="rId10"/>
    <p:sldId id="288" r:id="rId11"/>
    <p:sldId id="264" r:id="rId12"/>
    <p:sldId id="266" r:id="rId13"/>
    <p:sldId id="272" r:id="rId14"/>
    <p:sldId id="289" r:id="rId15"/>
    <p:sldId id="265" r:id="rId16"/>
    <p:sldId id="267" r:id="rId17"/>
    <p:sldId id="268" r:id="rId18"/>
    <p:sldId id="269" r:id="rId19"/>
    <p:sldId id="270" r:id="rId20"/>
    <p:sldId id="271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E5E1-70B0-439F-9A71-A9BB8633D13B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AF79-61F8-4B89-8179-E4C20EDB91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259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E5E1-70B0-439F-9A71-A9BB8633D13B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AF79-61F8-4B89-8179-E4C20EDB91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052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E5E1-70B0-439F-9A71-A9BB8633D13B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AF79-61F8-4B89-8179-E4C20EDB91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29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E5E1-70B0-439F-9A71-A9BB8633D13B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AF79-61F8-4B89-8179-E4C20EDB91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040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E5E1-70B0-439F-9A71-A9BB8633D13B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AF79-61F8-4B89-8179-E4C20EDB91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29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E5E1-70B0-439F-9A71-A9BB8633D13B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AF79-61F8-4B89-8179-E4C20EDB91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010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E5E1-70B0-439F-9A71-A9BB8633D13B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AF79-61F8-4B89-8179-E4C20EDB91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548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E5E1-70B0-439F-9A71-A9BB8633D13B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AF79-61F8-4B89-8179-E4C20EDB91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510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E5E1-70B0-439F-9A71-A9BB8633D13B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AF79-61F8-4B89-8179-E4C20EDB91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382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E5E1-70B0-439F-9A71-A9BB8633D13B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AF79-61F8-4B89-8179-E4C20EDB91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13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E5E1-70B0-439F-9A71-A9BB8633D13B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AF79-61F8-4B89-8179-E4C20EDB91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74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4E5E1-70B0-439F-9A71-A9BB8633D13B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AAF79-61F8-4B89-8179-E4C20EDB91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83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7600"/>
          </a:xfrm>
        </p:spPr>
        <p:txBody>
          <a:bodyPr>
            <a:normAutofit/>
          </a:bodyPr>
          <a:lstStyle/>
          <a:p>
            <a:r>
              <a:rPr lang="en-IN" dirty="0"/>
              <a:t>Collection of different value in one variable – same datatype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4639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82238-9294-4542-9C60-CBC4A30F7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1C725E-AEFE-49BA-BE5B-A1B1CAFA6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376" t="5009" r="9173" b="5007"/>
          <a:stretch/>
        </p:blipFill>
        <p:spPr>
          <a:xfrm>
            <a:off x="1086399" y="644258"/>
            <a:ext cx="6532799" cy="501539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EFBEFB-36C0-4F06-9FF6-39B9B36DC3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816" b="68561"/>
          <a:stretch/>
        </p:blipFill>
        <p:spPr>
          <a:xfrm>
            <a:off x="8075596" y="919213"/>
            <a:ext cx="3734602" cy="345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766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Passing array elements to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Array elements can be passed to function  by calling the function value, or by reference. In </a:t>
            </a:r>
            <a:r>
              <a:rPr lang="en-IN" b="1" u="sng" dirty="0"/>
              <a:t>call by value </a:t>
            </a:r>
            <a:r>
              <a:rPr lang="en-IN" dirty="0"/>
              <a:t>we pass values of array elements to the function, but in </a:t>
            </a:r>
            <a:r>
              <a:rPr lang="en-IN" b="1" u="sng" dirty="0"/>
              <a:t>call be reference</a:t>
            </a:r>
            <a:r>
              <a:rPr lang="en-IN" b="1" dirty="0"/>
              <a:t> </a:t>
            </a:r>
            <a:r>
              <a:rPr lang="en-IN" dirty="0"/>
              <a:t>we pass address of the array elements to the function</a:t>
            </a:r>
          </a:p>
        </p:txBody>
      </p:sp>
    </p:spTree>
    <p:extLst>
      <p:ext uri="{BB962C8B-B14F-4D97-AF65-F5344CB8AC3E}">
        <p14:creationId xmlns:p14="http://schemas.microsoft.com/office/powerpoint/2010/main" val="2772297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Call by value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625" y="1457325"/>
            <a:ext cx="10472738" cy="444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93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Call by reference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0108" y="1401096"/>
            <a:ext cx="8411784" cy="525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530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387" y="211756"/>
            <a:ext cx="10901413" cy="5965207"/>
          </a:xfrm>
        </p:spPr>
        <p:txBody>
          <a:bodyPr/>
          <a:lstStyle/>
          <a:p>
            <a:pPr marL="0" indent="0">
              <a:buNone/>
            </a:pPr>
            <a:r>
              <a:rPr lang="en-IN" dirty="0" err="1"/>
              <a:t>i</a:t>
            </a:r>
            <a:r>
              <a:rPr lang="en-IN" dirty="0"/>
              <a:t>++ </a:t>
            </a:r>
            <a:r>
              <a:rPr lang="en-IN" dirty="0" err="1"/>
              <a:t>i</a:t>
            </a:r>
            <a:r>
              <a:rPr lang="en-IN" dirty="0"/>
              <a:t>=0 =1</a:t>
            </a:r>
          </a:p>
          <a:p>
            <a:pPr marL="0" indent="0">
              <a:buNone/>
            </a:pPr>
            <a:r>
              <a:rPr lang="en-IN" dirty="0" err="1"/>
              <a:t>Adress</a:t>
            </a:r>
            <a:r>
              <a:rPr lang="en-IN" dirty="0"/>
              <a:t>++   int address 2 bytes  float pointer 4 +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436010"/>
              </p:ext>
            </p:extLst>
          </p:nvPr>
        </p:nvGraphicFramePr>
        <p:xfrm>
          <a:off x="838199" y="3224463"/>
          <a:ext cx="7641657" cy="162185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70341">
                  <a:extLst>
                    <a:ext uri="{9D8B030D-6E8A-4147-A177-3AD203B41FA5}">
                      <a16:colId xmlns:a16="http://schemas.microsoft.com/office/drawing/2014/main" val="2595155985"/>
                    </a:ext>
                  </a:extLst>
                </a:gridCol>
                <a:gridCol w="1517829">
                  <a:extLst>
                    <a:ext uri="{9D8B030D-6E8A-4147-A177-3AD203B41FA5}">
                      <a16:colId xmlns:a16="http://schemas.microsoft.com/office/drawing/2014/main" val="1077563387"/>
                    </a:ext>
                  </a:extLst>
                </a:gridCol>
                <a:gridCol w="1517829">
                  <a:extLst>
                    <a:ext uri="{9D8B030D-6E8A-4147-A177-3AD203B41FA5}">
                      <a16:colId xmlns:a16="http://schemas.microsoft.com/office/drawing/2014/main" val="2584325912"/>
                    </a:ext>
                  </a:extLst>
                </a:gridCol>
                <a:gridCol w="1517829">
                  <a:extLst>
                    <a:ext uri="{9D8B030D-6E8A-4147-A177-3AD203B41FA5}">
                      <a16:colId xmlns:a16="http://schemas.microsoft.com/office/drawing/2014/main" val="3523008388"/>
                    </a:ext>
                  </a:extLst>
                </a:gridCol>
                <a:gridCol w="1517829">
                  <a:extLst>
                    <a:ext uri="{9D8B030D-6E8A-4147-A177-3AD203B41FA5}">
                      <a16:colId xmlns:a16="http://schemas.microsoft.com/office/drawing/2014/main" val="1913861272"/>
                    </a:ext>
                  </a:extLst>
                </a:gridCol>
              </a:tblGrid>
              <a:tr h="885524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arr</a:t>
                      </a:r>
                      <a:r>
                        <a:rPr lang="en-IN" dirty="0"/>
                        <a:t>[0]</a:t>
                      </a:r>
                    </a:p>
                    <a:p>
                      <a:pPr algn="ctr"/>
                      <a:r>
                        <a:rPr lang="en-IN" dirty="0"/>
                        <a:t>Address=1034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arr</a:t>
                      </a:r>
                      <a:r>
                        <a:rPr lang="en-IN" dirty="0"/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arr</a:t>
                      </a:r>
                      <a:r>
                        <a:rPr lang="en-IN" dirty="0"/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arr</a:t>
                      </a:r>
                      <a:r>
                        <a:rPr lang="en-IN" dirty="0"/>
                        <a:t>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arr</a:t>
                      </a:r>
                      <a:r>
                        <a:rPr lang="en-IN" dirty="0"/>
                        <a:t>[4]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671542"/>
                  </a:ext>
                </a:extLst>
              </a:tr>
              <a:tr h="73633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986915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2D34A20-5F67-4B8C-B413-184DC5C70E90}"/>
              </a:ext>
            </a:extLst>
          </p:cNvPr>
          <p:cNvCxnSpPr>
            <a:cxnSpLocks/>
          </p:cNvCxnSpPr>
          <p:nvPr/>
        </p:nvCxnSpPr>
        <p:spPr>
          <a:xfrm>
            <a:off x="1530418" y="2714324"/>
            <a:ext cx="0" cy="7146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01A2C67-28FB-48F4-B3EB-43DF953C1668}"/>
              </a:ext>
            </a:extLst>
          </p:cNvPr>
          <p:cNvSpPr/>
          <p:nvPr/>
        </p:nvSpPr>
        <p:spPr>
          <a:xfrm>
            <a:off x="5650029" y="1436620"/>
            <a:ext cx="2743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Int J= 1038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2C60AD6-9876-4E9A-8C53-2AA8B9B8B49C}"/>
              </a:ext>
            </a:extLst>
          </p:cNvPr>
          <p:cNvCxnSpPr/>
          <p:nvPr/>
        </p:nvCxnSpPr>
        <p:spPr>
          <a:xfrm>
            <a:off x="7238198" y="2774481"/>
            <a:ext cx="134753" cy="9817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917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Address of a given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sz="3600" b="1" dirty="0">
                <a:solidFill>
                  <a:srgbClr val="FF0000"/>
                </a:solidFill>
              </a:rPr>
              <a:t>%u- address reading</a:t>
            </a:r>
          </a:p>
          <a:p>
            <a:r>
              <a:rPr lang="en-IN" dirty="0" err="1"/>
              <a:t>int</a:t>
            </a:r>
            <a:r>
              <a:rPr lang="en-IN" dirty="0"/>
              <a:t> m=10</a:t>
            </a:r>
          </a:p>
          <a:p>
            <a:r>
              <a:rPr lang="en-IN" dirty="0" err="1"/>
              <a:t>printf</a:t>
            </a:r>
            <a:r>
              <a:rPr lang="en-IN" dirty="0"/>
              <a:t>(“value at -%</a:t>
            </a:r>
            <a:r>
              <a:rPr lang="en-IN" dirty="0" err="1"/>
              <a:t>d”,m</a:t>
            </a:r>
            <a:r>
              <a:rPr lang="en-IN" dirty="0"/>
              <a:t>);   //value of m- 10</a:t>
            </a:r>
          </a:p>
          <a:p>
            <a:r>
              <a:rPr lang="en-IN" dirty="0" err="1"/>
              <a:t>printf</a:t>
            </a:r>
            <a:r>
              <a:rPr lang="en-IN" dirty="0"/>
              <a:t>(“address of m is =%</a:t>
            </a:r>
            <a:r>
              <a:rPr lang="en-IN" dirty="0" err="1"/>
              <a:t>u”,m</a:t>
            </a:r>
            <a:r>
              <a:rPr lang="en-IN" dirty="0"/>
              <a:t>); //   address of m is=11908 </a:t>
            </a:r>
          </a:p>
          <a:p>
            <a:r>
              <a:rPr lang="en-IN" dirty="0"/>
              <a:t>int *n;</a:t>
            </a:r>
          </a:p>
          <a:p>
            <a:r>
              <a:rPr lang="en-IN" dirty="0"/>
              <a:t>n=&amp;m;</a:t>
            </a:r>
          </a:p>
          <a:p>
            <a:r>
              <a:rPr lang="en-IN" dirty="0" err="1"/>
              <a:t>Printf</a:t>
            </a:r>
            <a:r>
              <a:rPr lang="en-IN" dirty="0"/>
              <a:t>(“%d”, n);   //11908</a:t>
            </a:r>
          </a:p>
          <a:p>
            <a:r>
              <a:rPr lang="en-IN" dirty="0" err="1"/>
              <a:t>Printf</a:t>
            </a:r>
            <a:r>
              <a:rPr lang="en-IN" dirty="0"/>
              <a:t>(“%d”,*n);  //10 *(&amp;m) =10</a:t>
            </a:r>
          </a:p>
          <a:p>
            <a:r>
              <a:rPr lang="en-IN" dirty="0" err="1"/>
              <a:t>Printf</a:t>
            </a:r>
            <a:r>
              <a:rPr lang="en-IN" dirty="0"/>
              <a:t>(“%</a:t>
            </a:r>
            <a:r>
              <a:rPr lang="en-IN" dirty="0" err="1"/>
              <a:t>u”,&amp;n</a:t>
            </a:r>
            <a:r>
              <a:rPr lang="en-IN" dirty="0"/>
              <a:t>);// 34345</a:t>
            </a:r>
          </a:p>
          <a:p>
            <a:r>
              <a:rPr lang="en-IN" dirty="0" err="1"/>
              <a:t>Printf</a:t>
            </a:r>
            <a:r>
              <a:rPr lang="en-IN" dirty="0"/>
              <a:t>(“%</a:t>
            </a:r>
            <a:r>
              <a:rPr lang="en-IN" dirty="0" err="1"/>
              <a:t>u”,&amp;m</a:t>
            </a:r>
            <a:r>
              <a:rPr lang="en-IN" dirty="0"/>
              <a:t>); //11908</a:t>
            </a:r>
          </a:p>
          <a:p>
            <a:r>
              <a:rPr lang="en-IN" dirty="0" err="1"/>
              <a:t>Printf</a:t>
            </a:r>
            <a:r>
              <a:rPr lang="en-IN" dirty="0"/>
              <a:t>(“%</a:t>
            </a:r>
            <a:r>
              <a:rPr lang="en-IN" dirty="0" err="1"/>
              <a:t>u”,n</a:t>
            </a:r>
            <a:r>
              <a:rPr lang="en-IN" dirty="0"/>
              <a:t>); =11908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1364D1-675B-4AD2-A312-501B04D642B4}"/>
              </a:ext>
            </a:extLst>
          </p:cNvPr>
          <p:cNvSpPr/>
          <p:nvPr/>
        </p:nvSpPr>
        <p:spPr>
          <a:xfrm>
            <a:off x="5032408" y="1883376"/>
            <a:ext cx="2127183" cy="847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M=10</a:t>
            </a:r>
          </a:p>
          <a:p>
            <a:pPr algn="ctr"/>
            <a:r>
              <a:rPr lang="en-IN" dirty="0"/>
              <a:t>Address= 11908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0939C0-BA5A-4894-931D-B8FB4F460568}"/>
              </a:ext>
            </a:extLst>
          </p:cNvPr>
          <p:cNvSpPr/>
          <p:nvPr/>
        </p:nvSpPr>
        <p:spPr>
          <a:xfrm>
            <a:off x="7536581" y="1883376"/>
            <a:ext cx="2127183" cy="847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N=&amp;m</a:t>
            </a:r>
          </a:p>
          <a:p>
            <a:pPr algn="ctr"/>
            <a:r>
              <a:rPr lang="en-IN" dirty="0"/>
              <a:t>N=11908</a:t>
            </a:r>
          </a:p>
          <a:p>
            <a:pPr algn="ctr"/>
            <a:r>
              <a:rPr lang="en-IN" dirty="0"/>
              <a:t>Address of n= 34345</a:t>
            </a:r>
          </a:p>
        </p:txBody>
      </p:sp>
    </p:spTree>
    <p:extLst>
      <p:ext uri="{BB962C8B-B14F-4D97-AF65-F5344CB8AC3E}">
        <p14:creationId xmlns:p14="http://schemas.microsoft.com/office/powerpoint/2010/main" val="2789252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Passing an entire array to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1. passing individual elements to a function –CALL BY VALUE</a:t>
            </a:r>
          </a:p>
          <a:p>
            <a:r>
              <a:rPr lang="en-IN" dirty="0"/>
              <a:t>2. passing address of individual elements to a function- CALL by reference.</a:t>
            </a:r>
          </a:p>
          <a:p>
            <a:r>
              <a:rPr lang="en-IN" dirty="0"/>
              <a:t>3. </a:t>
            </a:r>
            <a:r>
              <a:rPr lang="en-IN" sz="3600" b="1" dirty="0"/>
              <a:t>passing an entire array to function call</a:t>
            </a:r>
          </a:p>
          <a:p>
            <a:endParaRPr lang="en-IN" sz="3600" b="1" dirty="0"/>
          </a:p>
          <a:p>
            <a:r>
              <a:rPr lang="en-IN" sz="3600" b="1" dirty="0"/>
              <a:t>Int r[7] 14 bytes = {,,,,,,,} </a:t>
            </a:r>
            <a:r>
              <a:rPr lang="en-IN" sz="3600" b="1" dirty="0" err="1"/>
              <a:t>arr</a:t>
            </a:r>
            <a:endParaRPr lang="en-IN" sz="3600" b="1" dirty="0"/>
          </a:p>
          <a:p>
            <a:r>
              <a:rPr lang="en-IN" sz="3600" b="1" dirty="0"/>
              <a:t>Or</a:t>
            </a:r>
          </a:p>
          <a:p>
            <a:pPr marL="0" indent="0">
              <a:buNone/>
            </a:pPr>
            <a:endParaRPr lang="en-IN" sz="3600" b="1" dirty="0"/>
          </a:p>
          <a:p>
            <a:r>
              <a:rPr lang="en-IN" sz="3600" b="1" dirty="0"/>
              <a:t>Int r[0] – BASE ADDRESS/starting address </a:t>
            </a:r>
          </a:p>
          <a:p>
            <a:pPr marL="0" indent="0">
              <a:buNone/>
            </a:pPr>
            <a:r>
              <a:rPr lang="en-IN" sz="3600" b="1" dirty="0"/>
              <a:t>  1012, 6= no . Of elements / last address</a:t>
            </a:r>
          </a:p>
          <a:p>
            <a:r>
              <a:rPr lang="en-IN" sz="3600" b="1" dirty="0"/>
              <a:t>1022</a:t>
            </a:r>
          </a:p>
        </p:txBody>
      </p:sp>
    </p:spTree>
    <p:extLst>
      <p:ext uri="{BB962C8B-B14F-4D97-AF65-F5344CB8AC3E}">
        <p14:creationId xmlns:p14="http://schemas.microsoft.com/office/powerpoint/2010/main" val="4245523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8013" y="1238865"/>
            <a:ext cx="8052619" cy="466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582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599" y="1194619"/>
            <a:ext cx="8554065" cy="471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602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Similar concept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arr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],  *</a:t>
            </a:r>
            <a:r>
              <a:rPr lang="en-IN" dirty="0" err="1"/>
              <a:t>arr</a:t>
            </a:r>
            <a:r>
              <a:rPr lang="en-IN" dirty="0"/>
              <a:t> , *(</a:t>
            </a:r>
            <a:r>
              <a:rPr lang="en-IN" dirty="0" err="1"/>
              <a:t>arr+i</a:t>
            </a:r>
            <a:r>
              <a:rPr lang="en-IN" dirty="0"/>
              <a:t>) ,   *(</a:t>
            </a:r>
            <a:r>
              <a:rPr lang="en-IN" dirty="0" err="1"/>
              <a:t>i+arr</a:t>
            </a:r>
            <a:r>
              <a:rPr lang="en-IN" dirty="0"/>
              <a:t>)  , </a:t>
            </a:r>
            <a:r>
              <a:rPr lang="en-IN" dirty="0" err="1"/>
              <a:t>i</a:t>
            </a:r>
            <a:r>
              <a:rPr lang="en-IN" dirty="0"/>
              <a:t>[</a:t>
            </a:r>
            <a:r>
              <a:rPr lang="en-IN" dirty="0" err="1"/>
              <a:t>arr</a:t>
            </a:r>
            <a:r>
              <a:rPr lang="en-IN" dirty="0"/>
              <a:t>]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SAME OUTPUT</a:t>
            </a:r>
          </a:p>
          <a:p>
            <a:pPr marL="0" indent="0">
              <a:buNone/>
            </a:pPr>
            <a:r>
              <a:rPr lang="en-IN" dirty="0" err="1"/>
              <a:t>arr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]= base address</a:t>
            </a:r>
          </a:p>
          <a:p>
            <a:pPr marL="0" indent="0">
              <a:buNone/>
            </a:pPr>
            <a:r>
              <a:rPr lang="en-IN" dirty="0"/>
              <a:t>*</a:t>
            </a:r>
            <a:r>
              <a:rPr lang="en-IN" dirty="0" err="1"/>
              <a:t>arr</a:t>
            </a:r>
            <a:r>
              <a:rPr lang="en-IN" dirty="0"/>
              <a:t>= base address</a:t>
            </a:r>
          </a:p>
          <a:p>
            <a:pPr marL="0" indent="0">
              <a:buNone/>
            </a:pPr>
            <a:r>
              <a:rPr lang="en-IN" dirty="0"/>
              <a:t>*(</a:t>
            </a:r>
            <a:r>
              <a:rPr lang="en-IN" dirty="0" err="1"/>
              <a:t>arr+i</a:t>
            </a:r>
            <a:r>
              <a:rPr lang="en-IN" dirty="0"/>
              <a:t>)= base address</a:t>
            </a:r>
          </a:p>
          <a:p>
            <a:pPr marL="0" indent="0">
              <a:buNone/>
            </a:pPr>
            <a:r>
              <a:rPr lang="en-IN" dirty="0"/>
              <a:t>*(</a:t>
            </a:r>
            <a:r>
              <a:rPr lang="en-IN" dirty="0" err="1"/>
              <a:t>i+arr</a:t>
            </a:r>
            <a:r>
              <a:rPr lang="en-IN" dirty="0"/>
              <a:t>)= base address</a:t>
            </a:r>
          </a:p>
          <a:p>
            <a:pPr marL="0" indent="0">
              <a:buNone/>
            </a:pPr>
            <a:r>
              <a:rPr lang="en-IN" dirty="0" err="1"/>
              <a:t>i</a:t>
            </a:r>
            <a:r>
              <a:rPr lang="en-IN" dirty="0"/>
              <a:t>[</a:t>
            </a:r>
            <a:r>
              <a:rPr lang="en-IN" dirty="0" err="1"/>
              <a:t>arr</a:t>
            </a:r>
            <a:r>
              <a:rPr lang="en-IN" dirty="0"/>
              <a:t>]= base address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0639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7" y="125128"/>
            <a:ext cx="11973828" cy="663180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AN ARRAY IS A COLLECTION OF </a:t>
            </a:r>
            <a:r>
              <a:rPr lang="en-IN" u="sng" dirty="0"/>
              <a:t>SIMILAR KINDS OF DATA</a:t>
            </a:r>
          </a:p>
          <a:p>
            <a:r>
              <a:rPr lang="en-IN" dirty="0"/>
              <a:t>Homogeneous in nature. A name given to a group of similar datatypes/quantities</a:t>
            </a:r>
          </a:p>
          <a:p>
            <a:pPr algn="ctr"/>
            <a:r>
              <a:rPr lang="en-IN" dirty="0">
                <a:highlight>
                  <a:srgbClr val="FFFF00"/>
                </a:highlight>
              </a:rPr>
              <a:t>Datatype </a:t>
            </a:r>
            <a:r>
              <a:rPr lang="en-IN" dirty="0" err="1">
                <a:highlight>
                  <a:srgbClr val="FFFF00"/>
                </a:highlight>
              </a:rPr>
              <a:t>var_name</a:t>
            </a:r>
            <a:r>
              <a:rPr lang="en-IN" dirty="0">
                <a:highlight>
                  <a:srgbClr val="FFFF00"/>
                </a:highlight>
              </a:rPr>
              <a:t>[size/dimension];     int f[7];   f[0] …. To f[6]</a:t>
            </a:r>
          </a:p>
          <a:p>
            <a:r>
              <a:rPr lang="en-IN" dirty="0"/>
              <a:t>int c[7];    [7*2=14 bytes]==   c[0] to c[6]--------- </a:t>
            </a:r>
            <a:r>
              <a:rPr lang="en-IN" dirty="0">
                <a:highlight>
                  <a:srgbClr val="FFFF00"/>
                </a:highlight>
              </a:rPr>
              <a:t>1010   1012  1014</a:t>
            </a:r>
          </a:p>
          <a:p>
            <a:pPr marL="0" indent="0">
              <a:buNone/>
            </a:pPr>
            <a:r>
              <a:rPr lang="en-IN" dirty="0"/>
              <a:t>Array variable=</a:t>
            </a:r>
            <a:r>
              <a:rPr lang="en-IN" b="1" dirty="0"/>
              <a:t> subscripted variable   </a:t>
            </a:r>
          </a:p>
          <a:p>
            <a:r>
              <a:rPr lang="en-IN" dirty="0"/>
              <a:t>Index position – </a:t>
            </a:r>
            <a:r>
              <a:rPr lang="en-IN" b="1" dirty="0"/>
              <a:t>subscript value  C</a:t>
            </a:r>
          </a:p>
          <a:p>
            <a:r>
              <a:rPr lang="en-IN" dirty="0"/>
              <a:t>1. array is a collection of similar data types- it will be having all </a:t>
            </a:r>
            <a:r>
              <a:rPr lang="en-IN" dirty="0" err="1"/>
              <a:t>ints</a:t>
            </a:r>
            <a:r>
              <a:rPr lang="en-IN" dirty="0"/>
              <a:t>, all floats, all chars, etc. </a:t>
            </a:r>
          </a:p>
          <a:p>
            <a:r>
              <a:rPr lang="en-IN" dirty="0" err="1">
                <a:highlight>
                  <a:srgbClr val="FFFF00"/>
                </a:highlight>
              </a:rPr>
              <a:t>Eg</a:t>
            </a:r>
            <a:r>
              <a:rPr lang="en-IN" dirty="0">
                <a:highlight>
                  <a:srgbClr val="FFFF00"/>
                </a:highlight>
              </a:rPr>
              <a:t>- </a:t>
            </a:r>
            <a:r>
              <a:rPr lang="en-IN" b="1" dirty="0">
                <a:highlight>
                  <a:srgbClr val="FFFF00"/>
                </a:highlight>
              </a:rPr>
              <a:t>float f[3]={1, ‘h’, 3.5}---not valid,   f[0] to f[2]</a:t>
            </a:r>
          </a:p>
          <a:p>
            <a:r>
              <a:rPr lang="en-IN" dirty="0"/>
              <a:t>2. all </a:t>
            </a:r>
            <a:r>
              <a:rPr lang="en-IN" dirty="0" err="1"/>
              <a:t>ints</a:t>
            </a:r>
            <a:r>
              <a:rPr lang="en-IN" dirty="0"/>
              <a:t> and floats are called array but all </a:t>
            </a:r>
            <a:r>
              <a:rPr lang="en-IN" b="1" u="sng" dirty="0"/>
              <a:t>char</a:t>
            </a:r>
            <a:r>
              <a:rPr lang="en-IN" dirty="0"/>
              <a:t> collection is called </a:t>
            </a:r>
            <a:r>
              <a:rPr lang="en-IN" b="1" u="sng" dirty="0"/>
              <a:t>string</a:t>
            </a:r>
          </a:p>
          <a:p>
            <a:r>
              <a:rPr lang="en-IN" dirty="0"/>
              <a:t> </a:t>
            </a:r>
            <a:r>
              <a:rPr lang="en-IN" dirty="0" err="1"/>
              <a:t>int</a:t>
            </a:r>
            <a:r>
              <a:rPr lang="en-IN" dirty="0"/>
              <a:t> x[5] – array</a:t>
            </a:r>
          </a:p>
          <a:p>
            <a:r>
              <a:rPr lang="en-IN" dirty="0"/>
              <a:t>float v[8]- array</a:t>
            </a:r>
          </a:p>
          <a:p>
            <a:r>
              <a:rPr lang="en-IN" dirty="0"/>
              <a:t>char f[4]- string---array –similar type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2059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645" y="486697"/>
            <a:ext cx="10146194" cy="585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275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5850" y="2096294"/>
            <a:ext cx="80581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83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725"/>
          </a:xfrm>
        </p:spPr>
        <p:txBody>
          <a:bodyPr/>
          <a:lstStyle/>
          <a:p>
            <a:pPr algn="ctr"/>
            <a:r>
              <a:rPr lang="en-IN" dirty="0"/>
              <a:t>2D array- 2 Dimensional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913" y="1085850"/>
            <a:ext cx="10910887" cy="5091113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Matrix</a:t>
            </a:r>
            <a:r>
              <a:rPr lang="en-IN" dirty="0"/>
              <a:t>= Rows and columns  [</a:t>
            </a:r>
            <a:r>
              <a:rPr lang="en-IN" dirty="0" err="1"/>
              <a:t>row_size</a:t>
            </a:r>
            <a:r>
              <a:rPr lang="en-IN" dirty="0"/>
              <a:t>] and [</a:t>
            </a:r>
            <a:r>
              <a:rPr lang="en-IN" dirty="0" err="1"/>
              <a:t>col_size</a:t>
            </a:r>
            <a:r>
              <a:rPr lang="en-IN" dirty="0"/>
              <a:t>] </a:t>
            </a:r>
          </a:p>
          <a:p>
            <a:r>
              <a:rPr lang="en-IN" dirty="0"/>
              <a:t>It will </a:t>
            </a:r>
            <a:r>
              <a:rPr lang="en-IN" b="1" dirty="0"/>
              <a:t>have 2 subscripted values </a:t>
            </a:r>
            <a:r>
              <a:rPr lang="en-IN" dirty="0"/>
              <a:t>, one will be for row, second will be for column.</a:t>
            </a:r>
          </a:p>
          <a:p>
            <a:pPr marL="0" indent="0" algn="ctr">
              <a:buNone/>
            </a:pPr>
            <a:r>
              <a:rPr lang="en-IN" b="1" dirty="0">
                <a:solidFill>
                  <a:srgbClr val="FF0000"/>
                </a:solidFill>
              </a:rPr>
              <a:t>Datatype </a:t>
            </a:r>
            <a:r>
              <a:rPr lang="en-IN" b="1" dirty="0" err="1">
                <a:solidFill>
                  <a:srgbClr val="FF0000"/>
                </a:solidFill>
              </a:rPr>
              <a:t>arr_name</a:t>
            </a:r>
            <a:r>
              <a:rPr lang="en-IN" b="1" dirty="0">
                <a:solidFill>
                  <a:srgbClr val="FF0000"/>
                </a:solidFill>
              </a:rPr>
              <a:t>[</a:t>
            </a:r>
            <a:r>
              <a:rPr lang="en-IN" b="1" dirty="0" err="1">
                <a:solidFill>
                  <a:srgbClr val="FF0000"/>
                </a:solidFill>
              </a:rPr>
              <a:t>row_size</a:t>
            </a:r>
            <a:r>
              <a:rPr lang="en-IN" b="1" dirty="0">
                <a:solidFill>
                  <a:srgbClr val="FF0000"/>
                </a:solidFill>
              </a:rPr>
              <a:t>][</a:t>
            </a:r>
            <a:r>
              <a:rPr lang="en-IN" b="1" dirty="0" err="1">
                <a:solidFill>
                  <a:srgbClr val="FF0000"/>
                </a:solidFill>
              </a:rPr>
              <a:t>col_size</a:t>
            </a:r>
            <a:r>
              <a:rPr lang="en-IN" b="1" dirty="0">
                <a:solidFill>
                  <a:srgbClr val="FF0000"/>
                </a:solidFill>
              </a:rPr>
              <a:t>];</a:t>
            </a:r>
          </a:p>
          <a:p>
            <a:endParaRPr lang="en-IN" dirty="0"/>
          </a:p>
          <a:p>
            <a:r>
              <a:rPr lang="en-IN" dirty="0"/>
              <a:t>[2][2]- 2 rows and 2 columns== 4 values </a:t>
            </a:r>
          </a:p>
          <a:p>
            <a:r>
              <a:rPr lang="en-IN" dirty="0"/>
              <a:t>2*2=4</a:t>
            </a:r>
          </a:p>
          <a:p>
            <a:r>
              <a:rPr lang="en-IN" dirty="0"/>
              <a:t>      </a:t>
            </a:r>
            <a:r>
              <a:rPr lang="en-IN" b="1" dirty="0"/>
              <a:t>1D- single , 1 subscripted value    </a:t>
            </a:r>
            <a:r>
              <a:rPr lang="en-IN" dirty="0"/>
              <a:t>S[0]</a:t>
            </a:r>
          </a:p>
          <a:p>
            <a:r>
              <a:rPr lang="en-IN" dirty="0"/>
              <a:t>Datatype </a:t>
            </a:r>
            <a:r>
              <a:rPr lang="en-IN" dirty="0" err="1"/>
              <a:t>arr_name</a:t>
            </a:r>
            <a:r>
              <a:rPr lang="en-IN" dirty="0"/>
              <a:t>[size]= {, , , , , ,};</a:t>
            </a:r>
          </a:p>
        </p:txBody>
      </p:sp>
    </p:spTree>
    <p:extLst>
      <p:ext uri="{BB962C8B-B14F-4D97-AF65-F5344CB8AC3E}">
        <p14:creationId xmlns:p14="http://schemas.microsoft.com/office/powerpoint/2010/main" val="2626757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274" y="471488"/>
            <a:ext cx="10296525" cy="121920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While initializing 2D array it is necessary to mention the </a:t>
            </a:r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column dimension</a:t>
            </a:r>
            <a:r>
              <a:rPr lang="en-IN" b="1" dirty="0"/>
              <a:t>, whereas the row dimension can be skipped or it is optional-</a:t>
            </a:r>
            <a:r>
              <a:rPr lang="en-IN" dirty="0"/>
              <a:t>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5625"/>
            <a:ext cx="11672888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Eg1 </a:t>
            </a:r>
            <a:r>
              <a:rPr lang="en-IN" b="1" dirty="0"/>
              <a:t>–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 a[2][3</a:t>
            </a:r>
            <a:r>
              <a:rPr lang="en-IN" sz="3200" b="1" dirty="0">
                <a:solidFill>
                  <a:schemeClr val="accent6">
                    <a:lumMod val="50000"/>
                  </a:schemeClr>
                </a:solidFill>
              </a:rPr>
              <a:t>]= </a:t>
            </a:r>
            <a:r>
              <a:rPr lang="en-IN" sz="3200" b="1" dirty="0"/>
              <a:t>{12,42,23,45,56,78};</a:t>
            </a:r>
            <a:endParaRPr lang="en-IN" b="1" dirty="0"/>
          </a:p>
          <a:p>
            <a:pPr marL="0" indent="0">
              <a:buNone/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           a[0][0]  a[0][1]  a[0][2]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          a[1][0]  a[1][1]   a[1][2]</a:t>
            </a:r>
          </a:p>
          <a:p>
            <a:pPr marL="0" indent="0">
              <a:buNone/>
            </a:pP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        </a:t>
            </a:r>
            <a:r>
              <a:rPr lang="en-IN" dirty="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 a[][3]= </a:t>
            </a:r>
            <a:r>
              <a:rPr lang="en-IN" dirty="0"/>
              <a:t>{12,42,23,45,56,78};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Eg</a:t>
            </a:r>
            <a:r>
              <a:rPr lang="en-IN" dirty="0"/>
              <a:t> 2. </a:t>
            </a:r>
            <a:r>
              <a:rPr lang="en-IN" dirty="0">
                <a:solidFill>
                  <a:srgbClr val="FF0000"/>
                </a:solidFill>
              </a:rPr>
              <a:t>– </a:t>
            </a:r>
            <a:r>
              <a:rPr lang="en-IN" dirty="0" err="1">
                <a:solidFill>
                  <a:srgbClr val="FF0000"/>
                </a:solidFill>
              </a:rPr>
              <a:t>int</a:t>
            </a:r>
            <a:r>
              <a:rPr lang="en-IN" dirty="0">
                <a:solidFill>
                  <a:srgbClr val="FF0000"/>
                </a:solidFill>
              </a:rPr>
              <a:t> a[2][]= </a:t>
            </a:r>
            <a:r>
              <a:rPr lang="en-IN" dirty="0"/>
              <a:t>{12,42,23,45,56,78};(WRONG)</a:t>
            </a:r>
          </a:p>
          <a:p>
            <a:pPr marL="0" indent="0">
              <a:buNone/>
            </a:pPr>
            <a:r>
              <a:rPr lang="en-IN" dirty="0"/>
              <a:t>           </a:t>
            </a:r>
            <a:r>
              <a:rPr lang="en-IN" dirty="0" err="1">
                <a:solidFill>
                  <a:srgbClr val="FF0000"/>
                </a:solidFill>
              </a:rPr>
              <a:t>int</a:t>
            </a:r>
            <a:r>
              <a:rPr lang="en-IN" dirty="0">
                <a:solidFill>
                  <a:srgbClr val="FF0000"/>
                </a:solidFill>
              </a:rPr>
              <a:t> a[][]= </a:t>
            </a:r>
            <a:r>
              <a:rPr lang="en-IN" dirty="0"/>
              <a:t>{12,42,23,45,56,78}; (WRONG)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INT A[25]    TOTAL=50 BYTES   (10 ELEMTS= 10*2) 20 BYTES == 30 BYTES ==== ‘\O’  </a:t>
            </a:r>
            <a:r>
              <a:rPr lang="en-IN" sz="3800" b="1" dirty="0"/>
              <a:t>null value </a:t>
            </a:r>
            <a:endParaRPr lang="en-IN" b="1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870234"/>
              </p:ext>
            </p:extLst>
          </p:nvPr>
        </p:nvGraphicFramePr>
        <p:xfrm>
          <a:off x="6729414" y="1948391"/>
          <a:ext cx="33861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712">
                  <a:extLst>
                    <a:ext uri="{9D8B030D-6E8A-4147-A177-3AD203B41FA5}">
                      <a16:colId xmlns:a16="http://schemas.microsoft.com/office/drawing/2014/main" val="3640757248"/>
                    </a:ext>
                  </a:extLst>
                </a:gridCol>
                <a:gridCol w="1128712">
                  <a:extLst>
                    <a:ext uri="{9D8B030D-6E8A-4147-A177-3AD203B41FA5}">
                      <a16:colId xmlns:a16="http://schemas.microsoft.com/office/drawing/2014/main" val="3947543821"/>
                    </a:ext>
                  </a:extLst>
                </a:gridCol>
                <a:gridCol w="1128712">
                  <a:extLst>
                    <a:ext uri="{9D8B030D-6E8A-4147-A177-3AD203B41FA5}">
                      <a16:colId xmlns:a16="http://schemas.microsoft.com/office/drawing/2014/main" val="2764042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rgbClr val="FF0000"/>
                          </a:solidFill>
                        </a:rPr>
                        <a:t>42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rgbClr val="FF0000"/>
                          </a:solidFill>
                        </a:rPr>
                        <a:t>23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431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solidFill>
                            <a:schemeClr val="tx1"/>
                          </a:solidFill>
                        </a:rPr>
                        <a:t>56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27607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639335"/>
              </p:ext>
            </p:extLst>
          </p:nvPr>
        </p:nvGraphicFramePr>
        <p:xfrm>
          <a:off x="4922426" y="4060528"/>
          <a:ext cx="4785395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830">
                  <a:extLst>
                    <a:ext uri="{9D8B030D-6E8A-4147-A177-3AD203B41FA5}">
                      <a16:colId xmlns:a16="http://schemas.microsoft.com/office/drawing/2014/main" val="1789449007"/>
                    </a:ext>
                  </a:extLst>
                </a:gridCol>
                <a:gridCol w="747713">
                  <a:extLst>
                    <a:ext uri="{9D8B030D-6E8A-4147-A177-3AD203B41FA5}">
                      <a16:colId xmlns:a16="http://schemas.microsoft.com/office/drawing/2014/main" val="3656458134"/>
                    </a:ext>
                  </a:extLst>
                </a:gridCol>
                <a:gridCol w="583482">
                  <a:extLst>
                    <a:ext uri="{9D8B030D-6E8A-4147-A177-3AD203B41FA5}">
                      <a16:colId xmlns:a16="http://schemas.microsoft.com/office/drawing/2014/main" val="2665259669"/>
                    </a:ext>
                  </a:extLst>
                </a:gridCol>
                <a:gridCol w="911944">
                  <a:extLst>
                    <a:ext uri="{9D8B030D-6E8A-4147-A177-3AD203B41FA5}">
                      <a16:colId xmlns:a16="http://schemas.microsoft.com/office/drawing/2014/main" val="856522266"/>
                    </a:ext>
                  </a:extLst>
                </a:gridCol>
                <a:gridCol w="747713">
                  <a:extLst>
                    <a:ext uri="{9D8B030D-6E8A-4147-A177-3AD203B41FA5}">
                      <a16:colId xmlns:a16="http://schemas.microsoft.com/office/drawing/2014/main" val="3661898589"/>
                    </a:ext>
                  </a:extLst>
                </a:gridCol>
                <a:gridCol w="747713">
                  <a:extLst>
                    <a:ext uri="{9D8B030D-6E8A-4147-A177-3AD203B41FA5}">
                      <a16:colId xmlns:a16="http://schemas.microsoft.com/office/drawing/2014/main" val="3881456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\0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937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\0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\0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\0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\0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61826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900502"/>
              </p:ext>
            </p:extLst>
          </p:nvPr>
        </p:nvGraphicFramePr>
        <p:xfrm>
          <a:off x="1294581" y="3068109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55122292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4265233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6011611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2177944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796526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82484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12 a[0][0]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42 a[0][1]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826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1832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 INITIALIZING 2D MATRIX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0" y="2096294"/>
            <a:ext cx="6096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7112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OUTPUT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0" y="2096294"/>
            <a:ext cx="6096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19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INPUTING VALUES IN A 2D ARRAY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0" y="2096294"/>
            <a:ext cx="6096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208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OUTPUT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0" y="2096294"/>
            <a:ext cx="6096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3854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PRACTICE QUESTIONS OF 2 D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Q7. WAP to calculate sum of two </a:t>
            </a:r>
            <a:r>
              <a:rPr lang="en-IN" dirty="0" err="1"/>
              <a:t>mXn</a:t>
            </a:r>
            <a:r>
              <a:rPr lang="en-IN" dirty="0"/>
              <a:t> matrix. And store the sum in third </a:t>
            </a:r>
            <a:r>
              <a:rPr lang="en-IN" dirty="0" err="1"/>
              <a:t>mXn</a:t>
            </a:r>
            <a:r>
              <a:rPr lang="en-IN" dirty="0"/>
              <a:t> matrix. </a:t>
            </a:r>
          </a:p>
          <a:p>
            <a:pPr marL="0" indent="0">
              <a:buNone/>
            </a:pPr>
            <a:r>
              <a:rPr lang="en-IN" dirty="0"/>
              <a:t>                               C[m][n]= A[m][n] +  B[m][n]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Q8. WAP to show multiplication of two </a:t>
            </a:r>
            <a:r>
              <a:rPr lang="en-IN" dirty="0" err="1"/>
              <a:t>mXn</a:t>
            </a:r>
            <a:r>
              <a:rPr lang="en-IN" dirty="0"/>
              <a:t> matrix. And store the multiply in third </a:t>
            </a:r>
            <a:r>
              <a:rPr lang="en-IN" dirty="0" err="1"/>
              <a:t>mXn</a:t>
            </a:r>
            <a:r>
              <a:rPr lang="en-IN" dirty="0"/>
              <a:t> matrix. </a:t>
            </a:r>
          </a:p>
          <a:p>
            <a:pPr marL="0" indent="0">
              <a:buNone/>
            </a:pPr>
            <a:r>
              <a:rPr lang="en-IN" dirty="0"/>
              <a:t>                               C[m][n]= A[m][n</a:t>
            </a:r>
            <a:r>
              <a:rPr lang="en-IN"/>
              <a:t>] *  </a:t>
            </a:r>
            <a:r>
              <a:rPr lang="en-IN" dirty="0"/>
              <a:t>B[m][n]</a:t>
            </a:r>
          </a:p>
          <a:p>
            <a:pPr marL="0" indent="0">
              <a:buNone/>
            </a:pPr>
            <a:r>
              <a:rPr lang="en-IN" dirty="0"/>
              <a:t>Q9. WAP to transpose a 3X3 matrix.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48923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Multi-Dimensional Array- 3D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23" b="10994"/>
          <a:stretch/>
        </p:blipFill>
        <p:spPr>
          <a:xfrm>
            <a:off x="1651820" y="1578077"/>
            <a:ext cx="7492180" cy="485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457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507" y="558265"/>
            <a:ext cx="11627318" cy="5618698"/>
          </a:xfrm>
        </p:spPr>
        <p:txBody>
          <a:bodyPr/>
          <a:lstStyle/>
          <a:p>
            <a:r>
              <a:rPr lang="en-IN" dirty="0"/>
              <a:t>All the elements of array should be of same type </a:t>
            </a:r>
          </a:p>
          <a:p>
            <a:r>
              <a:rPr lang="en-IN" dirty="0"/>
              <a:t>First element always starts from a position </a:t>
            </a:r>
            <a:r>
              <a:rPr lang="en-IN" b="1" dirty="0"/>
              <a:t>0 and ends on n-1</a:t>
            </a:r>
          </a:p>
          <a:p>
            <a:r>
              <a:rPr lang="en-IN" dirty="0"/>
              <a:t>An array must be declared first </a:t>
            </a:r>
            <a:r>
              <a:rPr lang="en-IN" dirty="0" err="1"/>
              <a:t>i.e</a:t>
            </a:r>
            <a:r>
              <a:rPr lang="en-IN" dirty="0"/>
              <a:t> its type &amp; dimension must be declared first.   J=9;    float j= 9.0;</a:t>
            </a:r>
          </a:p>
          <a:p>
            <a:pPr marL="0" indent="0">
              <a:buNone/>
            </a:pPr>
            <a:r>
              <a:rPr lang="en-IN" b="1" dirty="0" err="1">
                <a:highlight>
                  <a:srgbClr val="FFFF00"/>
                </a:highlight>
              </a:rPr>
              <a:t>Eg</a:t>
            </a:r>
            <a:r>
              <a:rPr lang="en-IN" b="1" dirty="0">
                <a:highlight>
                  <a:srgbClr val="FFFF00"/>
                </a:highlight>
              </a:rPr>
              <a:t>-- x[0]=6------------wrong </a:t>
            </a:r>
          </a:p>
          <a:p>
            <a:pPr marL="0" indent="0">
              <a:buNone/>
            </a:pPr>
            <a:r>
              <a:rPr lang="en-IN" b="1" dirty="0">
                <a:highlight>
                  <a:srgbClr val="FFFF00"/>
                </a:highlight>
              </a:rPr>
              <a:t>        int x[5];       </a:t>
            </a:r>
          </a:p>
          <a:p>
            <a:r>
              <a:rPr lang="en-IN" u="sng" dirty="0"/>
              <a:t>No matter how big array is it is always stored in </a:t>
            </a:r>
            <a:r>
              <a:rPr lang="en-IN" b="1" u="sng" dirty="0"/>
              <a:t>contiguous/continuous memory </a:t>
            </a:r>
            <a:r>
              <a:rPr lang="en-IN" u="sng" dirty="0"/>
              <a:t>location                    </a:t>
            </a:r>
          </a:p>
          <a:p>
            <a:r>
              <a:rPr lang="en-IN" dirty="0"/>
              <a:t>int c[100]; //200 byte------ c[0]=250;    c[99]=34;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36340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0" t="43302" r="1"/>
          <a:stretch/>
        </p:blipFill>
        <p:spPr>
          <a:xfrm>
            <a:off x="3052916" y="2005781"/>
            <a:ext cx="6091084" cy="390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2818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839" y="540774"/>
            <a:ext cx="9040761" cy="524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308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Array initialization(1D) 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253" y="1135781"/>
            <a:ext cx="11257547" cy="5041182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We can store values at run time or compile time</a:t>
            </a:r>
          </a:p>
          <a:p>
            <a:pPr marL="514350" indent="-514350">
              <a:buAutoNum type="arabicPeriod"/>
            </a:pPr>
            <a:r>
              <a:rPr lang="en-IN" dirty="0"/>
              <a:t>int </a:t>
            </a:r>
            <a:r>
              <a:rPr lang="en-IN" dirty="0" err="1"/>
              <a:t>num</a:t>
            </a:r>
            <a:r>
              <a:rPr lang="en-IN" dirty="0"/>
              <a:t>[6]= {2,4,12,5,45,5};   </a:t>
            </a:r>
          </a:p>
          <a:p>
            <a:pPr marL="514350" indent="-514350">
              <a:buAutoNum type="arabicPeriod"/>
            </a:pPr>
            <a:r>
              <a:rPr lang="en-IN" b="1" dirty="0" err="1"/>
              <a:t>int</a:t>
            </a:r>
            <a:r>
              <a:rPr lang="en-IN" b="1" dirty="0"/>
              <a:t> n[]= {2,4,12,5,45,5};</a:t>
            </a:r>
            <a:r>
              <a:rPr lang="en-IN" dirty="0"/>
              <a:t>// initialized array in the same line, so you can skip the size of array.</a:t>
            </a:r>
          </a:p>
          <a:p>
            <a:pPr marL="514350" indent="-514350">
              <a:buAutoNum type="arabicPeriod"/>
            </a:pPr>
            <a:r>
              <a:rPr lang="en-IN" dirty="0"/>
              <a:t>float press[]={12.4,6.879,4.3};// floating array   </a:t>
            </a:r>
            <a:r>
              <a:rPr lang="en-IN" dirty="0">
                <a:highlight>
                  <a:srgbClr val="FFFF00"/>
                </a:highlight>
              </a:rPr>
              <a:t>(4*3=12 bytes )</a:t>
            </a:r>
          </a:p>
          <a:p>
            <a:pPr marL="514350" indent="-514350">
              <a:buAutoNum type="arabicPeriod"/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arr</a:t>
            </a:r>
            <a:r>
              <a:rPr lang="en-IN" dirty="0"/>
              <a:t>[6];  //size</a:t>
            </a:r>
          </a:p>
          <a:p>
            <a:pPr marL="0" indent="0">
              <a:buNone/>
            </a:pPr>
            <a:r>
              <a:rPr lang="en-IN" dirty="0" err="1"/>
              <a:t>arr</a:t>
            </a:r>
            <a:r>
              <a:rPr lang="en-IN" dirty="0"/>
              <a:t>[0]=1;</a:t>
            </a:r>
          </a:p>
          <a:p>
            <a:pPr marL="0" indent="0">
              <a:buNone/>
            </a:pPr>
            <a:r>
              <a:rPr lang="en-IN" dirty="0" err="1"/>
              <a:t>arr</a:t>
            </a:r>
            <a:r>
              <a:rPr lang="en-IN" dirty="0"/>
              <a:t>[1]=2;</a:t>
            </a:r>
          </a:p>
          <a:p>
            <a:pPr marL="0" indent="0">
              <a:buNone/>
            </a:pPr>
            <a:r>
              <a:rPr lang="en-IN" dirty="0" err="1"/>
              <a:t>arr</a:t>
            </a:r>
            <a:r>
              <a:rPr lang="en-IN" dirty="0"/>
              <a:t>[2]=12;…….</a:t>
            </a:r>
          </a:p>
          <a:p>
            <a:pPr marL="0" indent="0">
              <a:buNone/>
            </a:pPr>
            <a:r>
              <a:rPr lang="en-IN" dirty="0"/>
              <a:t>5. auto int </a:t>
            </a:r>
            <a:r>
              <a:rPr lang="en-IN" dirty="0" err="1"/>
              <a:t>arr</a:t>
            </a:r>
            <a:r>
              <a:rPr lang="en-IN" dirty="0"/>
              <a:t>[6];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(“%d %d”,</a:t>
            </a:r>
            <a:r>
              <a:rPr lang="en-IN" dirty="0" err="1"/>
              <a:t>arr</a:t>
            </a:r>
            <a:r>
              <a:rPr lang="en-IN" dirty="0"/>
              <a:t>[2],</a:t>
            </a:r>
            <a:r>
              <a:rPr lang="en-IN" dirty="0" err="1"/>
              <a:t>arr</a:t>
            </a:r>
            <a:r>
              <a:rPr lang="en-IN" dirty="0"/>
              <a:t>[4]);====</a:t>
            </a:r>
            <a:r>
              <a:rPr lang="en-IN" dirty="0">
                <a:highlight>
                  <a:srgbClr val="FFFF00"/>
                </a:highlight>
              </a:rPr>
              <a:t>GV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807627"/>
              </p:ext>
            </p:extLst>
          </p:nvPr>
        </p:nvGraphicFramePr>
        <p:xfrm>
          <a:off x="3012708" y="4288733"/>
          <a:ext cx="77808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50">
                  <a:extLst>
                    <a:ext uri="{9D8B030D-6E8A-4147-A177-3AD203B41FA5}">
                      <a16:colId xmlns:a16="http://schemas.microsoft.com/office/drawing/2014/main" val="2792676486"/>
                    </a:ext>
                  </a:extLst>
                </a:gridCol>
                <a:gridCol w="1354560">
                  <a:extLst>
                    <a:ext uri="{9D8B030D-6E8A-4147-A177-3AD203B41FA5}">
                      <a16:colId xmlns:a16="http://schemas.microsoft.com/office/drawing/2014/main" val="2117703094"/>
                    </a:ext>
                  </a:extLst>
                </a:gridCol>
                <a:gridCol w="1354560">
                  <a:extLst>
                    <a:ext uri="{9D8B030D-6E8A-4147-A177-3AD203B41FA5}">
                      <a16:colId xmlns:a16="http://schemas.microsoft.com/office/drawing/2014/main" val="2481808697"/>
                    </a:ext>
                  </a:extLst>
                </a:gridCol>
                <a:gridCol w="1354560">
                  <a:extLst>
                    <a:ext uri="{9D8B030D-6E8A-4147-A177-3AD203B41FA5}">
                      <a16:colId xmlns:a16="http://schemas.microsoft.com/office/drawing/2014/main" val="3743842769"/>
                    </a:ext>
                  </a:extLst>
                </a:gridCol>
                <a:gridCol w="1354560">
                  <a:extLst>
                    <a:ext uri="{9D8B030D-6E8A-4147-A177-3AD203B41FA5}">
                      <a16:colId xmlns:a16="http://schemas.microsoft.com/office/drawing/2014/main" val="3917597361"/>
                    </a:ext>
                  </a:extLst>
                </a:gridCol>
                <a:gridCol w="1354560">
                  <a:extLst>
                    <a:ext uri="{9D8B030D-6E8A-4147-A177-3AD203B41FA5}">
                      <a16:colId xmlns:a16="http://schemas.microsoft.com/office/drawing/2014/main" val="3807076980"/>
                    </a:ext>
                  </a:extLst>
                </a:gridCol>
              </a:tblGrid>
              <a:tr h="361626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24401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AD52F2F-A028-4832-99EB-2D6657E090CF}"/>
              </a:ext>
            </a:extLst>
          </p:cNvPr>
          <p:cNvSpPr/>
          <p:nvPr/>
        </p:nvSpPr>
        <p:spPr>
          <a:xfrm>
            <a:off x="4186990" y="3429000"/>
            <a:ext cx="6217920" cy="52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Datatype </a:t>
            </a:r>
            <a:r>
              <a:rPr lang="en-IN" dirty="0" err="1"/>
              <a:t>var_name</a:t>
            </a:r>
            <a:r>
              <a:rPr lang="en-IN" dirty="0"/>
              <a:t>[size]= {value1, value2, vl3, vl4,……};</a:t>
            </a:r>
          </a:p>
        </p:txBody>
      </p:sp>
    </p:spTree>
    <p:extLst>
      <p:ext uri="{BB962C8B-B14F-4D97-AF65-F5344CB8AC3E}">
        <p14:creationId xmlns:p14="http://schemas.microsoft.com/office/powerpoint/2010/main" val="3657607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895" y="365125"/>
            <a:ext cx="10631905" cy="132556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Void main()</a:t>
            </a:r>
          </a:p>
          <a:p>
            <a:pPr marL="0" indent="0">
              <a:buNone/>
            </a:pPr>
            <a:r>
              <a:rPr lang="en-IN" dirty="0"/>
              <a:t>  {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int</a:t>
            </a:r>
            <a:r>
              <a:rPr lang="en-IN" dirty="0"/>
              <a:t> m;</a:t>
            </a:r>
          </a:p>
          <a:p>
            <a:pPr marL="0" indent="0">
              <a:buNone/>
            </a:pPr>
            <a:r>
              <a:rPr lang="en-IN" dirty="0"/>
              <a:t>      static int </a:t>
            </a:r>
            <a:r>
              <a:rPr lang="en-IN" dirty="0" err="1"/>
              <a:t>i</a:t>
            </a:r>
            <a:r>
              <a:rPr lang="en-IN" dirty="0"/>
              <a:t>[6];</a:t>
            </a:r>
          </a:p>
          <a:p>
            <a:pPr marL="0" indent="0">
              <a:buNone/>
            </a:pPr>
            <a:r>
              <a:rPr lang="en-IN" dirty="0"/>
              <a:t>      for(m=0;m&lt;=5;m++)   //m==1,2</a:t>
            </a:r>
          </a:p>
          <a:p>
            <a:pPr marL="0" indent="0">
              <a:buNone/>
            </a:pPr>
            <a:r>
              <a:rPr lang="en-IN" dirty="0"/>
              <a:t>         </a:t>
            </a:r>
            <a:r>
              <a:rPr lang="en-IN" dirty="0" err="1"/>
              <a:t>printf</a:t>
            </a:r>
            <a:r>
              <a:rPr lang="en-IN" dirty="0"/>
              <a:t>(“%d”,</a:t>
            </a:r>
            <a:r>
              <a:rPr lang="en-IN" dirty="0" err="1"/>
              <a:t>i</a:t>
            </a:r>
            <a:r>
              <a:rPr lang="en-IN" dirty="0"/>
              <a:t>[m]);}  //</a:t>
            </a:r>
            <a:r>
              <a:rPr lang="en-IN" dirty="0" err="1"/>
              <a:t>i</a:t>
            </a:r>
            <a:r>
              <a:rPr lang="en-IN" dirty="0"/>
              <a:t>[0], </a:t>
            </a:r>
            <a:r>
              <a:rPr lang="en-IN" dirty="0" err="1"/>
              <a:t>i</a:t>
            </a:r>
            <a:r>
              <a:rPr lang="en-IN" dirty="0"/>
              <a:t>[1]  ,</a:t>
            </a:r>
            <a:r>
              <a:rPr lang="en-IN" dirty="0" err="1"/>
              <a:t>i</a:t>
            </a:r>
            <a:r>
              <a:rPr lang="en-IN" dirty="0"/>
              <a:t>[2]</a:t>
            </a:r>
            <a:endParaRPr lang="en-IN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841689"/>
              </p:ext>
            </p:extLst>
          </p:nvPr>
        </p:nvGraphicFramePr>
        <p:xfrm>
          <a:off x="1692787" y="5435283"/>
          <a:ext cx="8128002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59515598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7756338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8432591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2300838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1386127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63932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i</a:t>
                      </a:r>
                      <a:r>
                        <a:rPr lang="en-IN" dirty="0"/>
                        <a:t>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i</a:t>
                      </a:r>
                      <a:r>
                        <a:rPr lang="en-IN" dirty="0"/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i</a:t>
                      </a:r>
                      <a:r>
                        <a:rPr lang="en-IN" dirty="0"/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i</a:t>
                      </a:r>
                      <a:r>
                        <a:rPr lang="en-IN" dirty="0"/>
                        <a:t>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i</a:t>
                      </a:r>
                      <a:r>
                        <a:rPr lang="en-IN" dirty="0"/>
                        <a:t>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i</a:t>
                      </a:r>
                      <a:r>
                        <a:rPr lang="en-IN" dirty="0"/>
                        <a:t>[5]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671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986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7311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 OUT OF BOUNDS-</a:t>
            </a:r>
            <a:br>
              <a:rPr lang="en-IN" dirty="0"/>
            </a:br>
            <a:r>
              <a:rPr lang="en-IN" dirty="0"/>
              <a:t>Bounds checking- unpredictable output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Void main()</a:t>
            </a:r>
          </a:p>
          <a:p>
            <a:pPr marL="0" indent="0">
              <a:buNone/>
            </a:pPr>
            <a:r>
              <a:rPr lang="en-IN" dirty="0"/>
              <a:t>   {</a:t>
            </a:r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num</a:t>
            </a:r>
            <a:r>
              <a:rPr lang="en-IN" dirty="0"/>
              <a:t>[40];   // </a:t>
            </a:r>
            <a:r>
              <a:rPr lang="en-IN" dirty="0" err="1"/>
              <a:t>num</a:t>
            </a:r>
            <a:r>
              <a:rPr lang="en-IN" dirty="0"/>
              <a:t>[0]- </a:t>
            </a:r>
            <a:r>
              <a:rPr lang="en-IN" dirty="0" err="1"/>
              <a:t>num</a:t>
            </a:r>
            <a:r>
              <a:rPr lang="en-IN" dirty="0"/>
              <a:t>[39]   correct    </a:t>
            </a:r>
            <a:r>
              <a:rPr lang="en-IN" dirty="0" err="1"/>
              <a:t>num</a:t>
            </a:r>
            <a:r>
              <a:rPr lang="en-IN" dirty="0"/>
              <a:t>[40]----wrong </a:t>
            </a:r>
          </a:p>
          <a:p>
            <a:pPr marL="0" indent="0">
              <a:buNone/>
            </a:pPr>
            <a:r>
              <a:rPr lang="en-IN" dirty="0"/>
              <a:t>        for(</a:t>
            </a:r>
            <a:r>
              <a:rPr lang="en-IN" dirty="0" err="1"/>
              <a:t>i</a:t>
            </a:r>
            <a:r>
              <a:rPr lang="en-IN" dirty="0"/>
              <a:t>=0;i&lt;=100;i++)    // 0-100     </a:t>
            </a:r>
            <a:r>
              <a:rPr lang="en-IN" dirty="0">
                <a:highlight>
                  <a:srgbClr val="FF0000"/>
                </a:highlight>
              </a:rPr>
              <a:t>---101 times </a:t>
            </a:r>
          </a:p>
          <a:p>
            <a:pPr marL="0" indent="0">
              <a:buNone/>
            </a:pPr>
            <a:r>
              <a:rPr lang="en-IN" dirty="0"/>
              <a:t>             {</a:t>
            </a:r>
          </a:p>
          <a:p>
            <a:pPr marL="0" indent="0">
              <a:buNone/>
            </a:pPr>
            <a:r>
              <a:rPr lang="en-IN" dirty="0"/>
              <a:t>                 </a:t>
            </a:r>
            <a:r>
              <a:rPr lang="en-IN" dirty="0" err="1"/>
              <a:t>num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]=</a:t>
            </a:r>
            <a:r>
              <a:rPr lang="en-IN" dirty="0" err="1"/>
              <a:t>i</a:t>
            </a:r>
            <a:r>
              <a:rPr lang="en-IN" dirty="0"/>
              <a:t>;     // </a:t>
            </a:r>
            <a:r>
              <a:rPr lang="en-IN" dirty="0" err="1"/>
              <a:t>num</a:t>
            </a:r>
            <a:r>
              <a:rPr lang="en-IN" dirty="0"/>
              <a:t>[0]=0, </a:t>
            </a:r>
            <a:r>
              <a:rPr lang="en-IN" dirty="0" err="1"/>
              <a:t>num</a:t>
            </a:r>
            <a:r>
              <a:rPr lang="en-IN" dirty="0"/>
              <a:t>[39]=39 </a:t>
            </a:r>
          </a:p>
          <a:p>
            <a:pPr marL="0" indent="0">
              <a:buNone/>
            </a:pPr>
            <a:r>
              <a:rPr lang="en-IN" dirty="0"/>
              <a:t>                 </a:t>
            </a:r>
            <a:r>
              <a:rPr lang="en-IN" dirty="0" err="1"/>
              <a:t>printf</a:t>
            </a:r>
            <a:r>
              <a:rPr lang="en-IN" dirty="0"/>
              <a:t>(“%d”,</a:t>
            </a:r>
            <a:r>
              <a:rPr lang="en-IN" dirty="0" err="1"/>
              <a:t>num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]); //0,1,….39   </a:t>
            </a:r>
          </a:p>
          <a:p>
            <a:pPr marL="0" indent="0">
              <a:buNone/>
            </a:pPr>
            <a:r>
              <a:rPr lang="en-IN" dirty="0"/>
              <a:t>         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0021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Length of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Length= upperbound-lowerbound+1 </a:t>
            </a:r>
          </a:p>
          <a:p>
            <a:r>
              <a:rPr lang="en-IN" dirty="0"/>
              <a:t>int a[5];    0 to 4</a:t>
            </a:r>
          </a:p>
          <a:p>
            <a:r>
              <a:rPr lang="en-IN" dirty="0"/>
              <a:t>     UB= 4   a[4]</a:t>
            </a:r>
          </a:p>
          <a:p>
            <a:r>
              <a:rPr lang="en-IN" dirty="0"/>
              <a:t>     LB =0   a[0]</a:t>
            </a:r>
          </a:p>
          <a:p>
            <a:r>
              <a:rPr lang="en-IN" dirty="0"/>
              <a:t>   length == 4-0+1= 5 </a:t>
            </a:r>
          </a:p>
        </p:txBody>
      </p:sp>
    </p:spTree>
    <p:extLst>
      <p:ext uri="{BB962C8B-B14F-4D97-AF65-F5344CB8AC3E}">
        <p14:creationId xmlns:p14="http://schemas.microsoft.com/office/powerpoint/2010/main" val="479401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10 -------------&lt;10  0 to 9</a:t>
            </a:r>
          </a:p>
          <a:p>
            <a:pPr marL="0" indent="0">
              <a:buNone/>
            </a:pPr>
            <a:r>
              <a:rPr lang="en-IN" dirty="0"/>
              <a:t>10  ----- 11  12 14  - array out of bound// GV//</a:t>
            </a:r>
            <a:r>
              <a:rPr lang="en-IN" dirty="0" err="1"/>
              <a:t>unpredicatable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451105"/>
              </p:ext>
            </p:extLst>
          </p:nvPr>
        </p:nvGraphicFramePr>
        <p:xfrm>
          <a:off x="1597794" y="3224463"/>
          <a:ext cx="8222991" cy="165073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47815">
                  <a:extLst>
                    <a:ext uri="{9D8B030D-6E8A-4147-A177-3AD203B41FA5}">
                      <a16:colId xmlns:a16="http://schemas.microsoft.com/office/drawing/2014/main" val="2595155985"/>
                    </a:ext>
                  </a:extLst>
                </a:gridCol>
                <a:gridCol w="819464">
                  <a:extLst>
                    <a:ext uri="{9D8B030D-6E8A-4147-A177-3AD203B41FA5}">
                      <a16:colId xmlns:a16="http://schemas.microsoft.com/office/drawing/2014/main" val="1077563387"/>
                    </a:ext>
                  </a:extLst>
                </a:gridCol>
                <a:gridCol w="819464">
                  <a:extLst>
                    <a:ext uri="{9D8B030D-6E8A-4147-A177-3AD203B41FA5}">
                      <a16:colId xmlns:a16="http://schemas.microsoft.com/office/drawing/2014/main" val="2584325912"/>
                    </a:ext>
                  </a:extLst>
                </a:gridCol>
                <a:gridCol w="819464">
                  <a:extLst>
                    <a:ext uri="{9D8B030D-6E8A-4147-A177-3AD203B41FA5}">
                      <a16:colId xmlns:a16="http://schemas.microsoft.com/office/drawing/2014/main" val="3523008388"/>
                    </a:ext>
                  </a:extLst>
                </a:gridCol>
                <a:gridCol w="819464">
                  <a:extLst>
                    <a:ext uri="{9D8B030D-6E8A-4147-A177-3AD203B41FA5}">
                      <a16:colId xmlns:a16="http://schemas.microsoft.com/office/drawing/2014/main" val="1913861272"/>
                    </a:ext>
                  </a:extLst>
                </a:gridCol>
                <a:gridCol w="819464">
                  <a:extLst>
                    <a:ext uri="{9D8B030D-6E8A-4147-A177-3AD203B41FA5}">
                      <a16:colId xmlns:a16="http://schemas.microsoft.com/office/drawing/2014/main" val="1663932844"/>
                    </a:ext>
                  </a:extLst>
                </a:gridCol>
                <a:gridCol w="819464">
                  <a:extLst>
                    <a:ext uri="{9D8B030D-6E8A-4147-A177-3AD203B41FA5}">
                      <a16:colId xmlns:a16="http://schemas.microsoft.com/office/drawing/2014/main" val="3709872029"/>
                    </a:ext>
                  </a:extLst>
                </a:gridCol>
                <a:gridCol w="819464">
                  <a:extLst>
                    <a:ext uri="{9D8B030D-6E8A-4147-A177-3AD203B41FA5}">
                      <a16:colId xmlns:a16="http://schemas.microsoft.com/office/drawing/2014/main" val="3266885584"/>
                    </a:ext>
                  </a:extLst>
                </a:gridCol>
                <a:gridCol w="819464">
                  <a:extLst>
                    <a:ext uri="{9D8B030D-6E8A-4147-A177-3AD203B41FA5}">
                      <a16:colId xmlns:a16="http://schemas.microsoft.com/office/drawing/2014/main" val="3680603479"/>
                    </a:ext>
                  </a:extLst>
                </a:gridCol>
                <a:gridCol w="819464">
                  <a:extLst>
                    <a:ext uri="{9D8B030D-6E8A-4147-A177-3AD203B41FA5}">
                      <a16:colId xmlns:a16="http://schemas.microsoft.com/office/drawing/2014/main" val="4248368442"/>
                    </a:ext>
                  </a:extLst>
                </a:gridCol>
              </a:tblGrid>
              <a:tr h="88552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marks[0]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marks[1]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marks[2]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marks[3]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marks[4]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marks[5]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marks[6]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marks[7]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marks[8]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marks[9]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671542"/>
                  </a:ext>
                </a:extLst>
              </a:tr>
              <a:tr h="73633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986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2900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Practice questions-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507" y="1825625"/>
            <a:ext cx="11084293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Q1. WAP to find mean/</a:t>
            </a:r>
            <a:r>
              <a:rPr lang="en-IN" dirty="0" err="1"/>
              <a:t>avg</a:t>
            </a:r>
            <a:r>
              <a:rPr lang="en-IN" dirty="0"/>
              <a:t> of n numbers using arrays</a:t>
            </a:r>
          </a:p>
          <a:p>
            <a:pPr marL="0" indent="0">
              <a:buNone/>
            </a:pPr>
            <a:r>
              <a:rPr lang="en-IN" dirty="0"/>
              <a:t>Q2. WAP to print the position of the smallest of n numbers using arrays</a:t>
            </a:r>
          </a:p>
          <a:p>
            <a:pPr marL="0" indent="0">
              <a:buNone/>
            </a:pPr>
            <a:r>
              <a:rPr lang="en-IN" dirty="0"/>
              <a:t>Q3. WAP to find largest of n numbers using arrays</a:t>
            </a:r>
          </a:p>
          <a:p>
            <a:pPr marL="0" indent="0">
              <a:buNone/>
            </a:pPr>
            <a:r>
              <a:rPr lang="en-IN" dirty="0"/>
              <a:t>Q4. WAP to enter age of n workers and calculate their average age</a:t>
            </a:r>
          </a:p>
          <a:p>
            <a:pPr marL="0" indent="0">
              <a:buNone/>
            </a:pPr>
            <a:r>
              <a:rPr lang="en-IN" dirty="0"/>
              <a:t>Q5. WAP to enter n number of digits. Form a number using these digits….. N=3,  5,6,7      567    765  {5,6,7}   {7,6,5}</a:t>
            </a:r>
          </a:p>
          <a:p>
            <a:pPr marL="0" indent="0">
              <a:buNone/>
            </a:pPr>
            <a:r>
              <a:rPr lang="en-IN" dirty="0"/>
              <a:t>Q6. WAP to find whether the array of integers contain duplicate number or not.    </a:t>
            </a:r>
          </a:p>
        </p:txBody>
      </p:sp>
    </p:spTree>
    <p:extLst>
      <p:ext uri="{BB962C8B-B14F-4D97-AF65-F5344CB8AC3E}">
        <p14:creationId xmlns:p14="http://schemas.microsoft.com/office/powerpoint/2010/main" val="1072204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1525</Words>
  <Application>Microsoft Office PowerPoint</Application>
  <PresentationFormat>Widescreen</PresentationFormat>
  <Paragraphs>211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ARRAYS</vt:lpstr>
      <vt:lpstr>PowerPoint Presentation</vt:lpstr>
      <vt:lpstr>PowerPoint Presentation</vt:lpstr>
      <vt:lpstr>Array initialization(1D)   </vt:lpstr>
      <vt:lpstr>PowerPoint Presentation</vt:lpstr>
      <vt:lpstr>ARRAY OUT OF BOUNDS- Bounds checking- unpredictable output </vt:lpstr>
      <vt:lpstr>Length of an array</vt:lpstr>
      <vt:lpstr>PowerPoint Presentation</vt:lpstr>
      <vt:lpstr>Practice questions-</vt:lpstr>
      <vt:lpstr>PowerPoint Presentation</vt:lpstr>
      <vt:lpstr>Passing array elements to a function</vt:lpstr>
      <vt:lpstr>Call by value</vt:lpstr>
      <vt:lpstr>Call by reference</vt:lpstr>
      <vt:lpstr>PowerPoint Presentation</vt:lpstr>
      <vt:lpstr>Address of a given variable</vt:lpstr>
      <vt:lpstr>Passing an entire array to a function</vt:lpstr>
      <vt:lpstr>PowerPoint Presentation</vt:lpstr>
      <vt:lpstr>OR</vt:lpstr>
      <vt:lpstr>Similar concept </vt:lpstr>
      <vt:lpstr>PowerPoint Presentation</vt:lpstr>
      <vt:lpstr>output</vt:lpstr>
      <vt:lpstr>2D array- 2 Dimensional array</vt:lpstr>
      <vt:lpstr>While initializing 2D array it is necessary to mention the column dimension, whereas the row dimension can be skipped or it is optional-  </vt:lpstr>
      <vt:lpstr> INITIALIZING 2D MATRIX</vt:lpstr>
      <vt:lpstr>OUTPUT</vt:lpstr>
      <vt:lpstr>INPUTING VALUES IN A 2D ARRAY</vt:lpstr>
      <vt:lpstr>OUTPUT</vt:lpstr>
      <vt:lpstr>PRACTICE QUESTIONS OF 2 D MATRIX</vt:lpstr>
      <vt:lpstr>Multi-Dimensional Array- 3D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aakankshac</dc:creator>
  <cp:lastModifiedBy>Aakanksha Chopra</cp:lastModifiedBy>
  <cp:revision>68</cp:revision>
  <dcterms:created xsi:type="dcterms:W3CDTF">2021-02-01T05:24:54Z</dcterms:created>
  <dcterms:modified xsi:type="dcterms:W3CDTF">2022-01-21T06:11:34Z</dcterms:modified>
</cp:coreProperties>
</file>