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8" r:id="rId6"/>
    <p:sldId id="263" r:id="rId7"/>
    <p:sldId id="264" r:id="rId8"/>
    <p:sldId id="289" r:id="rId9"/>
    <p:sldId id="261" r:id="rId10"/>
    <p:sldId id="262" r:id="rId11"/>
    <p:sldId id="290" r:id="rId12"/>
    <p:sldId id="265" r:id="rId13"/>
    <p:sldId id="266" r:id="rId14"/>
    <p:sldId id="267" r:id="rId15"/>
    <p:sldId id="291" r:id="rId16"/>
    <p:sldId id="268" r:id="rId17"/>
    <p:sldId id="26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1" autoAdjust="0"/>
  </p:normalViewPr>
  <p:slideViewPr>
    <p:cSldViewPr>
      <p:cViewPr varScale="1">
        <p:scale>
          <a:sx n="60" d="100"/>
          <a:sy n="60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ABF1-5DBF-47B9-972F-780BBC647373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B562-A6AC-4463-99DE-6A39100A9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A797-D9EF-41C3-AD2B-AA0B47614692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4F3-1957-4A4C-AD2E-E306CD203BF4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28AF-740C-4FEE-B93C-6E8A4A213A16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D71-A3C8-44DC-A659-ACB277744F6C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865A-4346-45D4-8C84-98C268CA6FAA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4E48-3CB7-41E2-BB88-8D4132146F54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BC8-39D1-4D61-BB71-ACC964604978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52B-5612-4A01-B611-7D61C64C2ABE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4CF-16DA-42C0-AF34-928750C887B5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2E68-756C-42B7-B6BC-038A6141A349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A8B5-F262-410D-8081-6F1207FD0921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5F7D-6294-4071-BC65-6E7C9886C6D2}" type="datetime1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51054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Decision Control And </a:t>
            </a:r>
            <a:br>
              <a:rPr lang="en-US" sz="7200" b="1" dirty="0">
                <a:solidFill>
                  <a:srgbClr val="FF0000"/>
                </a:solidFill>
              </a:rPr>
            </a:br>
            <a:r>
              <a:rPr lang="en-US" sz="7200" b="1" dirty="0">
                <a:solidFill>
                  <a:srgbClr val="FF0000"/>
                </a:solidFill>
              </a:rPr>
              <a:t>Looping Statements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44188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3200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23622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Block 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648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066800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257300"/>
            <a:ext cx="1676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466806" y="1828800"/>
            <a:ext cx="1067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47800" y="381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810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676400" y="5715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if- else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23622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Block 1</a:t>
            </a:r>
            <a:endParaRPr lang="en-US" b="1" dirty="0"/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>
            <a:off x="1676400" y="1219200"/>
            <a:ext cx="15240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 rot="5400000">
            <a:off x="4343400" y="533400"/>
            <a:ext cx="914400" cy="6248400"/>
          </a:xfrm>
          <a:prstGeom prst="rightBracket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rot="16200000" flipH="1">
            <a:off x="4533900" y="4381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questions- if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Q3. WAP to find largest of two numbers using “if else” statement block. Take the number from user.</a:t>
            </a:r>
          </a:p>
          <a:p>
            <a:pPr marL="0" indent="0" algn="just">
              <a:buNone/>
            </a:pPr>
            <a:r>
              <a:rPr lang="en-US" sz="2000" dirty="0"/>
              <a:t>Q4. WAP to find whether a number is even or odd using “if else” statement block. Take the number from user.</a:t>
            </a:r>
          </a:p>
          <a:p>
            <a:pPr marL="0" indent="0" algn="just">
              <a:buNone/>
            </a:pPr>
            <a:r>
              <a:rPr lang="en-US" sz="2000" dirty="0"/>
              <a:t>Q5. WAP to convert upper case to lower case alphabet and lower case to upper case without using predefined function. Use if-else block.</a:t>
            </a:r>
          </a:p>
          <a:p>
            <a:pPr marL="0" indent="0" algn="just">
              <a:buNone/>
            </a:pPr>
            <a:r>
              <a:rPr lang="en-US" sz="2000" dirty="0"/>
              <a:t>Q6. WAP to convert upper case to lower case alphabet and lower case to upper case. Use predefined function- </a:t>
            </a:r>
            <a:r>
              <a:rPr lang="en-US" sz="2000" dirty="0" err="1"/>
              <a:t>toupper</a:t>
            </a:r>
            <a:r>
              <a:rPr lang="en-US" sz="2000" dirty="0"/>
              <a:t>() and </a:t>
            </a:r>
            <a:r>
              <a:rPr lang="en-US" sz="2000" dirty="0" err="1"/>
              <a:t>tolower</a:t>
            </a:r>
            <a:r>
              <a:rPr lang="en-US" sz="2000" dirty="0"/>
              <a:t>(). Use if-else block.</a:t>
            </a:r>
          </a:p>
          <a:p>
            <a:pPr marL="0" indent="0" algn="just">
              <a:buNone/>
            </a:pPr>
            <a:r>
              <a:rPr lang="en-US" sz="2000" dirty="0"/>
              <a:t>Q7. WAP to enter a character &amp; determine whether it is a vowel or not using “if else” statement block.</a:t>
            </a:r>
          </a:p>
          <a:p>
            <a:pPr marL="0" indent="0" algn="just">
              <a:buNone/>
            </a:pPr>
            <a:r>
              <a:rPr lang="en-US" sz="2000" dirty="0"/>
              <a:t>Q8. WAP to check if a given year is leap year or not using “if else” statement block.</a:t>
            </a:r>
          </a:p>
          <a:p>
            <a:pPr marL="0" indent="0" algn="just">
              <a:buNone/>
            </a:pPr>
            <a:r>
              <a:rPr lang="en-US" sz="2000" dirty="0"/>
              <a:t>Q9. In a company an employee is paid as under- </a:t>
            </a:r>
          </a:p>
          <a:p>
            <a:pPr marL="0" indent="0" algn="just">
              <a:buNone/>
            </a:pPr>
            <a:r>
              <a:rPr lang="en-US" sz="2000" dirty="0"/>
              <a:t>if the BS is less than </a:t>
            </a:r>
            <a:r>
              <a:rPr lang="en-US" sz="2000" dirty="0" err="1"/>
              <a:t>Rs</a:t>
            </a:r>
            <a:r>
              <a:rPr lang="en-US" sz="2000" dirty="0"/>
              <a:t>. 1500/-, then HRA is 10% of BS and DA is 90% of BS.</a:t>
            </a:r>
          </a:p>
          <a:p>
            <a:pPr marL="0" indent="0" algn="just">
              <a:buNone/>
            </a:pPr>
            <a:r>
              <a:rPr lang="en-US" sz="2000" dirty="0"/>
              <a:t>Else if BS is either equal to or above </a:t>
            </a:r>
            <a:r>
              <a:rPr lang="en-US" sz="2000" dirty="0" err="1"/>
              <a:t>Rs</a:t>
            </a:r>
            <a:r>
              <a:rPr lang="en-US" sz="2000" dirty="0"/>
              <a:t>. 1500/- then HRA=</a:t>
            </a:r>
            <a:r>
              <a:rPr lang="en-US" sz="2000" dirty="0" err="1"/>
              <a:t>Rs</a:t>
            </a:r>
            <a:r>
              <a:rPr lang="en-US" sz="2000" dirty="0"/>
              <a:t>. 500 and DA is 98% of BS. If employees salary is entered through keyboard write a program to find gross salary.</a:t>
            </a:r>
          </a:p>
          <a:p>
            <a:pPr marL="0" indent="0" algn="just">
              <a:buNone/>
            </a:pPr>
            <a:r>
              <a:rPr lang="en-US" sz="2000" dirty="0"/>
              <a:t>Note- BS is basic salary, DA is Dearness Allowance, HRA is house rent allowance.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665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Nested If – else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if(test expression 1)</a:t>
            </a:r>
          </a:p>
          <a:p>
            <a:pPr>
              <a:buNone/>
            </a:pPr>
            <a:r>
              <a:rPr lang="en-US" dirty="0"/>
              <a:t>  {     statement block 1;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else</a:t>
            </a:r>
          </a:p>
          <a:p>
            <a:pPr>
              <a:buNone/>
            </a:pPr>
            <a:r>
              <a:rPr lang="en-US" dirty="0"/>
              <a:t>    {    if(test expression 2)</a:t>
            </a:r>
          </a:p>
          <a:p>
            <a:pPr>
              <a:buNone/>
            </a:pPr>
            <a:r>
              <a:rPr lang="en-US" dirty="0"/>
              <a:t>             {   statement block  2;</a:t>
            </a:r>
          </a:p>
          <a:p>
            <a:pPr>
              <a:buNone/>
            </a:pPr>
            <a:r>
              <a:rPr lang="en-US" dirty="0"/>
              <a:t>             }</a:t>
            </a:r>
          </a:p>
          <a:p>
            <a:pPr>
              <a:buNone/>
            </a:pPr>
            <a:r>
              <a:rPr lang="en-US" dirty="0"/>
              <a:t>          else</a:t>
            </a:r>
          </a:p>
          <a:p>
            <a:pPr>
              <a:buNone/>
            </a:pPr>
            <a:r>
              <a:rPr lang="en-US" dirty="0"/>
              <a:t>             {   statement block  3;</a:t>
            </a:r>
          </a:p>
          <a:p>
            <a:pPr>
              <a:buNone/>
            </a:pPr>
            <a:r>
              <a:rPr lang="en-US" dirty="0"/>
              <a:t>             }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12954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62400" y="2362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276600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057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600" y="3048000"/>
            <a:ext cx="2819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2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048000" y="5410200"/>
            <a:ext cx="3505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75406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5181600" y="1257300"/>
            <a:ext cx="14478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0"/>
          </p:cNvCxnSpPr>
          <p:nvPr/>
        </p:nvCxnSpPr>
        <p:spPr>
          <a:xfrm rot="5400000">
            <a:off x="6439694" y="14859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91000" y="1752600"/>
            <a:ext cx="914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62000" y="381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96200" y="14478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752600" y="6096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nested if- else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438400"/>
            <a:ext cx="2895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1</a:t>
            </a:r>
            <a:endParaRPr lang="en-US" sz="1600" b="1" dirty="0"/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>
            <a:off x="533400" y="1219200"/>
            <a:ext cx="15240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0500" y="5067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029200" y="1676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3058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3"/>
          </p:cNvCxnSpPr>
          <p:nvPr/>
        </p:nvCxnSpPr>
        <p:spPr>
          <a:xfrm>
            <a:off x="8229600" y="2247900"/>
            <a:ext cx="6096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343400" y="2247900"/>
            <a:ext cx="6858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961606" y="2666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77000" y="3352800"/>
            <a:ext cx="2667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3</a:t>
            </a:r>
            <a:endParaRPr lang="en-US" sz="16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4724400"/>
            <a:ext cx="6858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-342900" y="39243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3848100" y="4152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7123906" y="4456906"/>
            <a:ext cx="533400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DANGLING 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r>
              <a:rPr lang="en-US" sz="3600" b="1" dirty="0">
                <a:solidFill>
                  <a:srgbClr val="00B050"/>
                </a:solidFill>
              </a:rPr>
              <a:t>With nesting of if- else statements, we often encounter a problem called </a:t>
            </a:r>
            <a:r>
              <a:rPr lang="en-US" sz="3600" b="1" dirty="0">
                <a:solidFill>
                  <a:srgbClr val="00B0F0"/>
                </a:solidFill>
              </a:rPr>
              <a:t>‘Dangling else problem’</a:t>
            </a:r>
          </a:p>
          <a:p>
            <a:pPr algn="just"/>
            <a:endParaRPr lang="en-US" sz="1800" b="1" dirty="0">
              <a:solidFill>
                <a:srgbClr val="00B050"/>
              </a:solidFill>
            </a:endParaRPr>
          </a:p>
          <a:p>
            <a:pPr algn="just"/>
            <a:r>
              <a:rPr lang="en-US" sz="3600" b="1" dirty="0">
                <a:solidFill>
                  <a:srgbClr val="00B050"/>
                </a:solidFill>
              </a:rPr>
              <a:t>This problem is created when there is no matching else for every </a:t>
            </a:r>
            <a:r>
              <a:rPr lang="en-US" sz="3600" b="1" dirty="0">
                <a:solidFill>
                  <a:srgbClr val="FF0000"/>
                </a:solidFill>
              </a:rPr>
              <a:t>“if statement.” </a:t>
            </a:r>
            <a:r>
              <a:rPr lang="en-US" sz="3600" b="1" dirty="0">
                <a:solidFill>
                  <a:srgbClr val="00B050"/>
                </a:solidFill>
              </a:rPr>
              <a:t>In such cases ‘C’ always pairs an else statement to the most recent unpaired </a:t>
            </a:r>
            <a:r>
              <a:rPr lang="en-US" sz="3600" b="1" dirty="0">
                <a:solidFill>
                  <a:srgbClr val="FF0000"/>
                </a:solidFill>
              </a:rPr>
              <a:t>“if statement” </a:t>
            </a:r>
            <a:r>
              <a:rPr lang="en-US" sz="3600" b="1" dirty="0">
                <a:solidFill>
                  <a:srgbClr val="00B050"/>
                </a:solidFill>
              </a:rPr>
              <a:t>of current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Aakanksha</a:t>
            </a:r>
            <a:r>
              <a:rPr lang="en-US" b="1" dirty="0"/>
              <a:t> Chopra, Asst. Prof( IT)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 questions- nested if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Q10. Enter marks for 5 different subjects, if percentage&gt;=60, then it is “FIRST DIVISION”, if percentage&gt;=50, then it is “SECOND DIVISION”, if percentage&gt;=40, then it is “THIRD DIVISION”, else “FAILED”.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to print same using </a:t>
            </a:r>
            <a:r>
              <a:rPr lang="en-US" sz="2000" b="1" dirty="0"/>
              <a:t>nested if-else 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to print same using </a:t>
            </a:r>
            <a:r>
              <a:rPr lang="en-US" sz="2000" b="1" dirty="0"/>
              <a:t>multiple if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to print same using </a:t>
            </a:r>
            <a:r>
              <a:rPr lang="en-US" sz="2000" b="1" dirty="0"/>
              <a:t>multiple if and logical operators</a:t>
            </a:r>
          </a:p>
          <a:p>
            <a:pPr marL="0" indent="0" algn="just">
              <a:buNone/>
            </a:pPr>
            <a:endParaRPr lang="en-US" sz="2000" dirty="0"/>
          </a:p>
          <a:p>
            <a:pPr marL="457200" indent="-457200" algn="just">
              <a:buFont typeface="Arial" pitchFamily="34" charset="0"/>
              <a:buAutoNum type="alphaLcPeriod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NOTE- do all above questions separately. </a:t>
            </a:r>
          </a:p>
          <a:p>
            <a:pPr marL="457200" indent="-457200" algn="just">
              <a:buAutoNum type="alphaL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159997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If – else-if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if(test expression 1)</a:t>
            </a:r>
          </a:p>
          <a:p>
            <a:pPr>
              <a:buNone/>
            </a:pPr>
            <a:r>
              <a:rPr lang="en-US" dirty="0"/>
              <a:t>  {     statement block 1;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else if(test expression 2)</a:t>
            </a:r>
          </a:p>
          <a:p>
            <a:pPr>
              <a:buNone/>
            </a:pPr>
            <a:r>
              <a:rPr lang="en-US" dirty="0"/>
              <a:t>  {   statement block  2;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else if(test expression 3)</a:t>
            </a:r>
          </a:p>
          <a:p>
            <a:pPr>
              <a:buNone/>
            </a:pPr>
            <a:r>
              <a:rPr lang="en-US" dirty="0"/>
              <a:t>  {   statement block  3;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. . . . . 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  {   statement block  N;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12954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2514600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1295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32004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2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048000" y="5410200"/>
            <a:ext cx="3505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75406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4419600" y="1257300"/>
            <a:ext cx="914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144294" y="14859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76600" y="1752600"/>
            <a:ext cx="914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228600" y="533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010400" y="1676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752600" y="6096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nested if- else-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438400"/>
            <a:ext cx="1676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1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" y="1219200"/>
            <a:ext cx="762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0500" y="5067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733800" y="1676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2</a:t>
            </a:r>
          </a:p>
        </p:txBody>
      </p:sp>
      <p:cxnSp>
        <p:nvCxnSpPr>
          <p:cNvPr id="35" name="Straight Arrow Connector 34"/>
          <p:cNvCxnSpPr>
            <a:endCxn id="37" idx="0"/>
          </p:cNvCxnSpPr>
          <p:nvPr/>
        </p:nvCxnSpPr>
        <p:spPr>
          <a:xfrm rot="5400000">
            <a:off x="7048500" y="2552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8000" y="2209800"/>
            <a:ext cx="533400" cy="76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86000" y="2286000"/>
            <a:ext cx="1447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1791494" y="27805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05200" y="37338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3</a:t>
            </a:r>
            <a:endParaRPr lang="en-US" sz="16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4724400"/>
            <a:ext cx="7010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-342900" y="39243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4228306" y="36195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2"/>
          </p:cNvCxnSpPr>
          <p:nvPr/>
        </p:nvCxnSpPr>
        <p:spPr>
          <a:xfrm rot="16200000" flipH="1">
            <a:off x="6934200" y="4343400"/>
            <a:ext cx="76200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37" name="Flowchart: Decision 36"/>
          <p:cNvSpPr/>
          <p:nvPr/>
        </p:nvSpPr>
        <p:spPr>
          <a:xfrm>
            <a:off x="5715000" y="2819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3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419600" y="3429000"/>
            <a:ext cx="1295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43800" y="4191000"/>
            <a:ext cx="1524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N</a:t>
            </a:r>
            <a:endParaRPr lang="en-US" sz="1600" b="1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8496300" y="3771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77200" y="25908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4343400" y="2819400"/>
            <a:ext cx="1143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866106" y="4304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114800" y="4572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495800" y="533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 questions- if –else-if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Q11. Enter marks for 5 different subjects, if percentage&gt;=60, then it is “FIRST DIVISION”, if percentage&gt;=50, then it is “SECOND DIVISION”, if percentage&gt;=40, then it is “THIRD DIVISION”, else “FAILED”. WAP to print same using </a:t>
            </a:r>
            <a:r>
              <a:rPr lang="en-US" sz="2000" b="1" dirty="0"/>
              <a:t>if-else-if block </a:t>
            </a:r>
            <a:endParaRPr lang="en-US" sz="2000" dirty="0"/>
          </a:p>
          <a:p>
            <a:pPr marL="457200" indent="-457200" algn="just">
              <a:buFont typeface="Arial" pitchFamily="34" charset="0"/>
              <a:buAutoNum type="alphaLcPeriod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Q12. A company insures its drivers in the following cases-</a:t>
            </a:r>
          </a:p>
          <a:p>
            <a:pPr marL="0" indent="0" algn="just">
              <a:buNone/>
            </a:pPr>
            <a:r>
              <a:rPr lang="en-US" sz="2000" dirty="0"/>
              <a:t>If the driver is married, </a:t>
            </a:r>
          </a:p>
          <a:p>
            <a:pPr marL="0" indent="0" algn="just">
              <a:buNone/>
            </a:pPr>
            <a:r>
              <a:rPr lang="en-US" sz="2000" dirty="0"/>
              <a:t>If the driver is unmarried and MALE and above 30 years of age</a:t>
            </a:r>
          </a:p>
          <a:p>
            <a:pPr marL="0" indent="0" algn="just">
              <a:buNone/>
            </a:pPr>
            <a:r>
              <a:rPr lang="en-US" sz="2000" dirty="0"/>
              <a:t>If the driver is unmarried and FEMALE and above 25 years of age</a:t>
            </a:r>
          </a:p>
          <a:p>
            <a:pPr marL="0" indent="0" algn="just">
              <a:buNone/>
            </a:pPr>
            <a:r>
              <a:rPr lang="en-US" sz="2000" dirty="0"/>
              <a:t>In all other cases driver is NOT INSURED.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using </a:t>
            </a:r>
            <a:r>
              <a:rPr lang="en-US" sz="2000" b="1" dirty="0"/>
              <a:t>if-else if block</a:t>
            </a:r>
            <a:r>
              <a:rPr lang="en-US" sz="2000" dirty="0"/>
              <a:t> to show whether a driver is insured or not.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using </a:t>
            </a:r>
            <a:r>
              <a:rPr lang="en-US" sz="2000" b="1" dirty="0"/>
              <a:t>logical operator and if-else</a:t>
            </a:r>
            <a:r>
              <a:rPr lang="en-US" sz="2000" dirty="0"/>
              <a:t> to show whether a driver is insured or not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Q13. WAP to test whether a given number is positive, negative or equal to zero. Use </a:t>
            </a:r>
            <a:r>
              <a:rPr lang="en-US" sz="2000" b="1" dirty="0"/>
              <a:t>if-else-if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91580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858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By default all the instructions are executed from top to bottom step-by-step in sequence. </a:t>
            </a:r>
          </a:p>
          <a:p>
            <a:pPr algn="just">
              <a:buFont typeface="Wingdings" pitchFamily="2" charset="2"/>
              <a:buChar char="Ø"/>
            </a:pPr>
            <a:endParaRPr lang="en-US" sz="1100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But, if we want to execute only selected statements, we use </a:t>
            </a:r>
            <a:r>
              <a:rPr lang="en-US" b="1" dirty="0">
                <a:solidFill>
                  <a:srgbClr val="0070C0"/>
                </a:solidFill>
              </a:rPr>
              <a:t>decision control instructions or statements </a:t>
            </a:r>
            <a:r>
              <a:rPr lang="en-US" dirty="0"/>
              <a:t>in C language.</a:t>
            </a:r>
          </a:p>
          <a:p>
            <a:pPr algn="just">
              <a:buFont typeface="Wingdings" pitchFamily="2" charset="2"/>
              <a:buChar char="Ø"/>
            </a:pPr>
            <a:endParaRPr lang="en-US" sz="1100" dirty="0"/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Conditional Branching Statements </a:t>
            </a:r>
            <a:r>
              <a:rPr lang="en-US" dirty="0"/>
              <a:t>helps us to jump from one part of program to another depending on whether a particular condition is satisfied or not.</a:t>
            </a:r>
          </a:p>
          <a:p>
            <a:pPr algn="just">
              <a:buFont typeface="Wingdings" pitchFamily="2" charset="2"/>
              <a:buChar char="Ø"/>
            </a:pPr>
            <a:endParaRPr lang="en-US" sz="1050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It includes following 4 types of statements-</a:t>
            </a:r>
          </a:p>
          <a:p>
            <a:pPr marL="514350" indent="-514350" algn="just">
              <a:buAutoNum type="alphaLcPeriod"/>
            </a:pPr>
            <a:r>
              <a:rPr lang="en-US" dirty="0"/>
              <a:t>if stmt.				c. if- else- if stmt</a:t>
            </a:r>
          </a:p>
          <a:p>
            <a:pPr marL="514350" indent="-514350" algn="just">
              <a:buAutoNum type="alphaLcPeriod"/>
            </a:pPr>
            <a:r>
              <a:rPr lang="en-US" dirty="0"/>
              <a:t>if- else stmt.			d. switch case stmt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if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 if(test expression)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         statement 1;</a:t>
            </a:r>
          </a:p>
          <a:p>
            <a:pPr>
              <a:buNone/>
            </a:pPr>
            <a:r>
              <a:rPr lang="en-US" dirty="0"/>
              <a:t>	       statement 2;</a:t>
            </a:r>
          </a:p>
          <a:p>
            <a:pPr>
              <a:buNone/>
            </a:pPr>
            <a:r>
              <a:rPr lang="en-US" dirty="0"/>
              <a:t>           .</a:t>
            </a:r>
          </a:p>
          <a:p>
            <a:pPr>
              <a:buNone/>
            </a:pPr>
            <a:r>
              <a:rPr lang="en-US" dirty="0"/>
              <a:t>           .</a:t>
            </a:r>
          </a:p>
          <a:p>
            <a:pPr>
              <a:buNone/>
            </a:pPr>
            <a:r>
              <a:rPr lang="en-US" dirty="0"/>
              <a:t>           .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657600" y="2286000"/>
            <a:ext cx="838200" cy="2895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24400" y="2971800"/>
            <a:ext cx="3581400" cy="1371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Statement block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143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828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0, therefore,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It can only have non-zero values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7330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438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3618706" y="2362200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2743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Block 1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48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429794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5562600" y="1257300"/>
            <a:ext cx="1676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830094" y="2704306"/>
            <a:ext cx="28194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038600" y="4114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05000" y="18288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1752600" y="17526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1905000" y="1905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5791200" y="3810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676400" y="5715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Aakanksha Chopra, Asst. Prof( 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questions-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Q1. WAP to check whether a citizen is eligible to vote or not using “if statement”.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29300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Multiple if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 </a:t>
            </a:r>
            <a:r>
              <a:rPr lang="en-US" sz="2800" dirty="0"/>
              <a:t>if(test expression 1)</a:t>
            </a:r>
          </a:p>
          <a:p>
            <a:pPr>
              <a:buNone/>
            </a:pPr>
            <a:r>
              <a:rPr lang="en-US" sz="2800" dirty="0"/>
              <a:t>  {  statement block 1;</a:t>
            </a:r>
          </a:p>
          <a:p>
            <a:pPr>
              <a:buNone/>
            </a:pPr>
            <a:r>
              <a:rPr lang="en-US" sz="2800" dirty="0"/>
              <a:t>  }</a:t>
            </a:r>
          </a:p>
          <a:p>
            <a:pPr>
              <a:buNone/>
            </a:pPr>
            <a:r>
              <a:rPr lang="en-US" sz="2800" dirty="0"/>
              <a:t> if(test expression 2)</a:t>
            </a:r>
          </a:p>
          <a:p>
            <a:pPr>
              <a:buNone/>
            </a:pPr>
            <a:r>
              <a:rPr lang="en-US" sz="2800" dirty="0"/>
              <a:t>  {  statement block 2;</a:t>
            </a:r>
          </a:p>
          <a:p>
            <a:pPr>
              <a:buNone/>
            </a:pPr>
            <a:r>
              <a:rPr lang="en-US" sz="2800" dirty="0"/>
              <a:t>  }           .</a:t>
            </a:r>
          </a:p>
          <a:p>
            <a:pPr>
              <a:buNone/>
            </a:pPr>
            <a:r>
              <a:rPr lang="en-US" sz="2800" dirty="0"/>
              <a:t>              .</a:t>
            </a:r>
          </a:p>
          <a:p>
            <a:pPr>
              <a:buNone/>
            </a:pPr>
            <a:r>
              <a:rPr lang="en-US" sz="2800" dirty="0"/>
              <a:t>              .</a:t>
            </a:r>
          </a:p>
          <a:p>
            <a:pPr>
              <a:buNone/>
            </a:pPr>
            <a:r>
              <a:rPr lang="en-US" sz="2800" dirty="0"/>
              <a:t>  if(test expression N)</a:t>
            </a:r>
          </a:p>
          <a:p>
            <a:pPr>
              <a:buNone/>
            </a:pPr>
            <a:r>
              <a:rPr lang="en-US" sz="2800" dirty="0"/>
              <a:t>  {  statement block N;</a:t>
            </a:r>
          </a:p>
          <a:p>
            <a:pPr>
              <a:buNone/>
            </a:pPr>
            <a:r>
              <a:rPr lang="en-US" sz="2800" dirty="0"/>
              <a:t>  }  </a:t>
            </a:r>
          </a:p>
          <a:p>
            <a:pPr>
              <a:buNone/>
            </a:pPr>
            <a:r>
              <a:rPr lang="en-US" sz="2800" dirty="0"/>
              <a:t>Statement X;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1219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7330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438400" y="5334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 expression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067197" y="1295003"/>
            <a:ext cx="7620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" y="16764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1</a:t>
            </a:r>
            <a:endParaRPr lang="en-US" sz="1600" b="1" dirty="0"/>
          </a:p>
        </p:txBody>
      </p:sp>
      <p:cxnSp>
        <p:nvCxnSpPr>
          <p:cNvPr id="33" name="Straight Arrow Connector 32"/>
          <p:cNvCxnSpPr>
            <a:stCxn id="6" idx="2"/>
            <a:endCxn id="30" idx="0"/>
          </p:cNvCxnSpPr>
          <p:nvPr/>
        </p:nvCxnSpPr>
        <p:spPr>
          <a:xfrm rot="5400000">
            <a:off x="3390900" y="1981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419600" y="13716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5486400" y="0"/>
            <a:ext cx="3657600" cy="83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multiple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1447800" y="9144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2438400" y="25908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 expression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800" y="29718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1218803" y="32000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3400" y="34290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2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228600" y="685800"/>
            <a:ext cx="990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228600" y="26670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3352800" y="4038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2438400" y="45720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 expression 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3400" y="55626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N</a:t>
            </a:r>
            <a:endParaRPr lang="en-US" sz="1600" b="1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447800" y="49911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11811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2000" y="35052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86000" y="1905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38084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5" idx="2"/>
          </p:cNvCxnSpPr>
          <p:nvPr/>
        </p:nvCxnSpPr>
        <p:spPr>
          <a:xfrm rot="5400000">
            <a:off x="3676650" y="56959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800" y="45720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2971800" y="60198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X</a:t>
            </a:r>
            <a:endParaRPr lang="en-US" sz="1600" b="1" dirty="0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1333103" y="6439297"/>
            <a:ext cx="38179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525588" y="6553200"/>
            <a:ext cx="1446212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495800" y="5486400"/>
            <a:ext cx="1447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questions-multiple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Q2. WAP to show concept of “multiple if” statement.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31556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If – else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if(test expression)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       statement block 1;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statement block  2;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143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1277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Decision Control And  Looping Statements</vt:lpstr>
      <vt:lpstr>PowerPoint Presentation</vt:lpstr>
      <vt:lpstr>PowerPoint Presentation</vt:lpstr>
      <vt:lpstr>PowerPoint Presentation</vt:lpstr>
      <vt:lpstr>Practice questions- if statement</vt:lpstr>
      <vt:lpstr>PowerPoint Presentation</vt:lpstr>
      <vt:lpstr>PowerPoint Presentation</vt:lpstr>
      <vt:lpstr>Practice questions-multiple if</vt:lpstr>
      <vt:lpstr>PowerPoint Presentation</vt:lpstr>
      <vt:lpstr>PowerPoint Presentation</vt:lpstr>
      <vt:lpstr>Practice questions- if else</vt:lpstr>
      <vt:lpstr>PowerPoint Presentation</vt:lpstr>
      <vt:lpstr>PowerPoint Presentation</vt:lpstr>
      <vt:lpstr>DANGLING ELSE PROBLEM</vt:lpstr>
      <vt:lpstr>Practice questions- nested if else</vt:lpstr>
      <vt:lpstr>PowerPoint Presentation</vt:lpstr>
      <vt:lpstr>PowerPoint Presentation</vt:lpstr>
      <vt:lpstr>Practice questions- if –else-if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Control And  Looping Statements</dc:title>
  <dc:creator>aakankshac</dc:creator>
  <cp:lastModifiedBy>Aakanksha Chopra</cp:lastModifiedBy>
  <cp:revision>173</cp:revision>
  <dcterms:created xsi:type="dcterms:W3CDTF">2015-08-17T04:55:49Z</dcterms:created>
  <dcterms:modified xsi:type="dcterms:W3CDTF">2022-01-08T09:45:41Z</dcterms:modified>
</cp:coreProperties>
</file>