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88" r:id="rId6"/>
    <p:sldId id="263" r:id="rId7"/>
    <p:sldId id="264" r:id="rId8"/>
    <p:sldId id="289" r:id="rId9"/>
    <p:sldId id="261" r:id="rId10"/>
    <p:sldId id="262" r:id="rId11"/>
    <p:sldId id="290" r:id="rId12"/>
    <p:sldId id="265" r:id="rId13"/>
    <p:sldId id="266" r:id="rId14"/>
    <p:sldId id="267" r:id="rId15"/>
    <p:sldId id="291" r:id="rId16"/>
    <p:sldId id="268" r:id="rId17"/>
    <p:sldId id="269" r:id="rId18"/>
    <p:sldId id="292" r:id="rId19"/>
    <p:sldId id="273" r:id="rId20"/>
    <p:sldId id="272" r:id="rId21"/>
    <p:sldId id="271" r:id="rId22"/>
    <p:sldId id="274" r:id="rId23"/>
    <p:sldId id="293" r:id="rId24"/>
    <p:sldId id="275" r:id="rId25"/>
    <p:sldId id="276" r:id="rId26"/>
    <p:sldId id="294" r:id="rId27"/>
    <p:sldId id="277" r:id="rId28"/>
    <p:sldId id="278" r:id="rId29"/>
    <p:sldId id="281" r:id="rId30"/>
    <p:sldId id="287" r:id="rId31"/>
    <p:sldId id="282" r:id="rId32"/>
    <p:sldId id="283" r:id="rId33"/>
    <p:sldId id="284" r:id="rId34"/>
    <p:sldId id="285" r:id="rId35"/>
    <p:sldId id="295" r:id="rId36"/>
    <p:sldId id="279" r:id="rId37"/>
    <p:sldId id="280" r:id="rId38"/>
    <p:sldId id="270" r:id="rId39"/>
    <p:sldId id="286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81" autoAdjust="0"/>
  </p:normalViewPr>
  <p:slideViewPr>
    <p:cSldViewPr>
      <p:cViewPr varScale="1">
        <p:scale>
          <a:sx n="61" d="100"/>
          <a:sy n="61" d="100"/>
        </p:scale>
        <p:origin x="14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0ABF1-5DBF-47B9-972F-780BBC647373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0B562-A6AC-4463-99DE-6A39100A91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A797-D9EF-41C3-AD2B-AA0B47614692}" type="datetime1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A4F3-1957-4A4C-AD2E-E306CD203BF4}" type="datetime1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28AF-740C-4FEE-B93C-6E8A4A213A16}" type="datetime1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3D71-A3C8-44DC-A659-ACB277744F6C}" type="datetime1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865A-4346-45D4-8C84-98C268CA6FAA}" type="datetime1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4E48-3CB7-41E2-BB88-8D4132146F54}" type="datetime1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5BC8-39D1-4D61-BB71-ACC964604978}" type="datetime1">
              <a:rPr lang="en-US" smtClean="0"/>
              <a:pPr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52B-5612-4A01-B611-7D61C64C2ABE}" type="datetime1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E4CF-16DA-42C0-AF34-928750C887B5}" type="datetime1">
              <a:rPr lang="en-US" smtClean="0"/>
              <a:pPr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2E68-756C-42B7-B6BC-038A6141A349}" type="datetime1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A8B5-F262-410D-8081-6F1207FD0921}" type="datetime1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E5F7D-6294-4071-BC65-6E7C9886C6D2}" type="datetime1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Aakanksha Chopra, Asst. Prof( IT)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D510B-6D0A-4893-948C-46CB8ADC3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51054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Decision Control And </a:t>
            </a:r>
            <a:br>
              <a:rPr lang="en-US" sz="7200" b="1" dirty="0" smtClean="0">
                <a:solidFill>
                  <a:srgbClr val="FF0000"/>
                </a:solidFill>
              </a:rPr>
            </a:br>
            <a:r>
              <a:rPr lang="en-US" sz="7200" b="1" dirty="0" smtClean="0">
                <a:solidFill>
                  <a:srgbClr val="FF0000"/>
                </a:solidFill>
              </a:rPr>
              <a:t>Looping Statements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>
            <a:off x="4418806" y="3048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3200400" y="533400"/>
            <a:ext cx="3124200" cy="1447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Test expression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172200" y="2362200"/>
            <a:ext cx="25146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Statement Block 2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200400" y="4648200"/>
            <a:ext cx="35052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Statement X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1066800" y="18288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24600" y="1257300"/>
            <a:ext cx="1676400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7466806" y="1828800"/>
            <a:ext cx="10675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447800" y="381000"/>
            <a:ext cx="152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TRUE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6477000" y="381000"/>
            <a:ext cx="1447800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FALSE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1676400" y="5715000"/>
            <a:ext cx="54102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Flowchart of if- else statement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90600" y="2362200"/>
            <a:ext cx="25146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Statement Block 1</a:t>
            </a:r>
            <a:endParaRPr lang="en-US" b="1" dirty="0"/>
          </a:p>
        </p:txBody>
      </p:sp>
      <p:cxnSp>
        <p:nvCxnSpPr>
          <p:cNvPr id="21" name="Straight Connector 20"/>
          <p:cNvCxnSpPr>
            <a:endCxn id="6" idx="1"/>
          </p:cNvCxnSpPr>
          <p:nvPr/>
        </p:nvCxnSpPr>
        <p:spPr>
          <a:xfrm>
            <a:off x="1676400" y="1219200"/>
            <a:ext cx="1524000" cy="38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ight Bracket 23"/>
          <p:cNvSpPr/>
          <p:nvPr/>
        </p:nvSpPr>
        <p:spPr>
          <a:xfrm rot="5400000">
            <a:off x="4343400" y="533400"/>
            <a:ext cx="914400" cy="6248400"/>
          </a:xfrm>
          <a:prstGeom prst="rightBracket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 rot="16200000" flipH="1">
            <a:off x="4533900" y="4381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questions- if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638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/>
              <a:t>Q3. WAP to find largest of two numbers using “if else” statement block. Take the number from user.</a:t>
            </a:r>
          </a:p>
          <a:p>
            <a:pPr marL="0" indent="0" algn="just">
              <a:buNone/>
            </a:pPr>
            <a:r>
              <a:rPr lang="en-US" sz="2000" dirty="0" smtClean="0"/>
              <a:t>Q4. WAP to find whether a number is even or odd using </a:t>
            </a:r>
            <a:r>
              <a:rPr lang="en-US" sz="2000" dirty="0"/>
              <a:t>“if else” statement block. Take the number from user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dirty="0" smtClean="0"/>
              <a:t>Q5. WAP to convert upper case to lower case alphabet and lower case to upper case without using predefined function. Use if-else block.</a:t>
            </a:r>
          </a:p>
          <a:p>
            <a:pPr marL="0" indent="0" algn="just">
              <a:buNone/>
            </a:pPr>
            <a:r>
              <a:rPr lang="en-US" sz="2000" dirty="0" smtClean="0"/>
              <a:t>Q6. </a:t>
            </a:r>
            <a:r>
              <a:rPr lang="en-US" sz="2000" dirty="0"/>
              <a:t>WAP to convert upper case to lower case alphabet and lower case to upper </a:t>
            </a:r>
            <a:r>
              <a:rPr lang="en-US" sz="2000" dirty="0" smtClean="0"/>
              <a:t>case. Use predefined function- </a:t>
            </a:r>
            <a:r>
              <a:rPr lang="en-US" sz="2000" dirty="0" err="1" smtClean="0"/>
              <a:t>toupper</a:t>
            </a:r>
            <a:r>
              <a:rPr lang="en-US" sz="2000" dirty="0" smtClean="0"/>
              <a:t>() </a:t>
            </a:r>
            <a:r>
              <a:rPr lang="en-US" sz="2000" dirty="0" smtClean="0"/>
              <a:t>and </a:t>
            </a:r>
            <a:r>
              <a:rPr lang="en-US" sz="2000" dirty="0" err="1" smtClean="0"/>
              <a:t>tolower</a:t>
            </a:r>
            <a:r>
              <a:rPr lang="en-US" sz="2000" dirty="0" smtClean="0"/>
              <a:t>(). </a:t>
            </a:r>
            <a:r>
              <a:rPr lang="en-US" sz="2000" dirty="0"/>
              <a:t>Use if-else </a:t>
            </a:r>
            <a:r>
              <a:rPr lang="en-US" sz="2000" dirty="0" smtClean="0"/>
              <a:t>block.</a:t>
            </a:r>
          </a:p>
          <a:p>
            <a:pPr marL="0" indent="0" algn="just">
              <a:buNone/>
            </a:pPr>
            <a:r>
              <a:rPr lang="en-US" sz="2000" dirty="0" smtClean="0"/>
              <a:t>Q7. WAP to enter a character &amp; determine whether it is a vowel or not </a:t>
            </a:r>
            <a:r>
              <a:rPr lang="en-US" sz="2000" dirty="0"/>
              <a:t>using “if else” statement block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dirty="0" smtClean="0"/>
              <a:t>Q8. WAP to check if a given year is leap year or not </a:t>
            </a:r>
            <a:r>
              <a:rPr lang="en-US" sz="2000" dirty="0"/>
              <a:t>using “if else” statement block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dirty="0" smtClean="0"/>
              <a:t>Q9. In a company an employee is paid as under- </a:t>
            </a:r>
          </a:p>
          <a:p>
            <a:pPr marL="0" indent="0" algn="just">
              <a:buNone/>
            </a:pPr>
            <a:r>
              <a:rPr lang="en-US" sz="2000" dirty="0" smtClean="0"/>
              <a:t>if the BS is less than </a:t>
            </a:r>
            <a:r>
              <a:rPr lang="en-US" sz="2000" dirty="0" err="1" smtClean="0"/>
              <a:t>Rs</a:t>
            </a:r>
            <a:r>
              <a:rPr lang="en-US" sz="2000" dirty="0" smtClean="0"/>
              <a:t>. 1500/-, then HRA is 10% of BS and DA is 90% of BS.</a:t>
            </a:r>
          </a:p>
          <a:p>
            <a:pPr marL="0" indent="0" algn="just">
              <a:buNone/>
            </a:pPr>
            <a:r>
              <a:rPr lang="en-US" sz="2000" dirty="0" smtClean="0"/>
              <a:t>Else if BS is either equal to or above </a:t>
            </a:r>
            <a:r>
              <a:rPr lang="en-US" sz="2000" dirty="0" err="1" smtClean="0"/>
              <a:t>Rs</a:t>
            </a:r>
            <a:r>
              <a:rPr lang="en-US" sz="2000" dirty="0" smtClean="0"/>
              <a:t>. 1500/- then HRA=</a:t>
            </a:r>
            <a:r>
              <a:rPr lang="en-US" sz="2000" dirty="0" err="1" smtClean="0"/>
              <a:t>Rs</a:t>
            </a:r>
            <a:r>
              <a:rPr lang="en-US" sz="2000" dirty="0" smtClean="0"/>
              <a:t>. 500 and DA is 98% of BS. If employees salary is entered through keyboard write a program to find gross salary.</a:t>
            </a:r>
          </a:p>
          <a:p>
            <a:pPr marL="0" indent="0" algn="just">
              <a:buNone/>
            </a:pPr>
            <a:r>
              <a:rPr lang="en-US" sz="2000" dirty="0" smtClean="0"/>
              <a:t>Note- BS is basic salary, DA is Dearness Allowance, HRA is house rent allowance. </a:t>
            </a:r>
            <a:endParaRPr lang="en-US" sz="2000" dirty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Nested If – else statement syntax</a:t>
            </a:r>
          </a:p>
          <a:p>
            <a:pPr algn="ctr">
              <a:buNone/>
            </a:pPr>
            <a:endParaRPr lang="en-US" sz="1600" b="1" u="sng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if(test expression 1)</a:t>
            </a:r>
          </a:p>
          <a:p>
            <a:pPr>
              <a:buNone/>
            </a:pPr>
            <a:r>
              <a:rPr lang="en-US" dirty="0" smtClean="0"/>
              <a:t>  {     statement block 1;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 else</a:t>
            </a:r>
          </a:p>
          <a:p>
            <a:pPr>
              <a:buNone/>
            </a:pPr>
            <a:r>
              <a:rPr lang="en-US" dirty="0" smtClean="0"/>
              <a:t>    {    if(test expression 2)</a:t>
            </a:r>
          </a:p>
          <a:p>
            <a:pPr>
              <a:buNone/>
            </a:pPr>
            <a:r>
              <a:rPr lang="en-US" dirty="0" smtClean="0"/>
              <a:t>             {   statement block  2;</a:t>
            </a:r>
          </a:p>
          <a:p>
            <a:pPr>
              <a:buNone/>
            </a:pPr>
            <a:r>
              <a:rPr lang="en-US" dirty="0" smtClean="0"/>
              <a:t>             }</a:t>
            </a:r>
          </a:p>
          <a:p>
            <a:pPr>
              <a:buNone/>
            </a:pPr>
            <a:r>
              <a:rPr lang="en-US" dirty="0" smtClean="0"/>
              <a:t>          else</a:t>
            </a:r>
          </a:p>
          <a:p>
            <a:pPr>
              <a:buNone/>
            </a:pPr>
            <a:r>
              <a:rPr lang="en-US" dirty="0" smtClean="0"/>
              <a:t>             {   statement block  3;</a:t>
            </a:r>
          </a:p>
          <a:p>
            <a:pPr>
              <a:buNone/>
            </a:pPr>
            <a:r>
              <a:rPr lang="en-US" dirty="0" smtClean="0"/>
              <a:t>             }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Statement x;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81400" y="12954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029200" y="1143000"/>
            <a:ext cx="3505200" cy="1219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Value of test expression should not be 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962400" y="23622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>
            <a:off x="3276600" y="3048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2057400" y="533400"/>
            <a:ext cx="3124200" cy="1447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Test expression 1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3276600" y="3048000"/>
            <a:ext cx="28194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Statement Block 2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3048000" y="5410200"/>
            <a:ext cx="3505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Statement X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-75406" y="18288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3"/>
          </p:cNvCxnSpPr>
          <p:nvPr/>
        </p:nvCxnSpPr>
        <p:spPr>
          <a:xfrm>
            <a:off x="5181600" y="1257300"/>
            <a:ext cx="1447800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0" idx="0"/>
          </p:cNvCxnSpPr>
          <p:nvPr/>
        </p:nvCxnSpPr>
        <p:spPr>
          <a:xfrm rot="5400000">
            <a:off x="6439694" y="1485900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191000" y="1752600"/>
            <a:ext cx="914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TRUE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762000" y="381000"/>
            <a:ext cx="152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TRUE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7696200" y="1447800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FALSE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1752600" y="6096000"/>
            <a:ext cx="54102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Flowchart of nested if- else statement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400" y="2438400"/>
            <a:ext cx="28956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Statement Block 1</a:t>
            </a:r>
            <a:endParaRPr lang="en-US" sz="1600" b="1" dirty="0"/>
          </a:p>
        </p:txBody>
      </p:sp>
      <p:cxnSp>
        <p:nvCxnSpPr>
          <p:cNvPr id="21" name="Straight Connector 20"/>
          <p:cNvCxnSpPr>
            <a:endCxn id="6" idx="1"/>
          </p:cNvCxnSpPr>
          <p:nvPr/>
        </p:nvCxnSpPr>
        <p:spPr>
          <a:xfrm>
            <a:off x="533400" y="1219200"/>
            <a:ext cx="1524000" cy="38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4000500" y="5067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5029200" y="1676400"/>
            <a:ext cx="3200400" cy="1143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Test expression 2</a:t>
            </a:r>
            <a:endParaRPr lang="en-US" sz="2400" b="1" dirty="0"/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8305800" y="2819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0" idx="3"/>
          </p:cNvCxnSpPr>
          <p:nvPr/>
        </p:nvCxnSpPr>
        <p:spPr>
          <a:xfrm>
            <a:off x="8229600" y="2247900"/>
            <a:ext cx="609600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343400" y="2247900"/>
            <a:ext cx="685800" cy="38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3961606" y="26662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477000" y="3352800"/>
            <a:ext cx="26670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Statement Block 3</a:t>
            </a:r>
            <a:endParaRPr lang="en-US" sz="1600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533400" y="4724400"/>
            <a:ext cx="6858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-342900" y="39243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>
            <a:off x="3848100" y="41529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>
            <a:off x="7123906" y="4456906"/>
            <a:ext cx="533400" cy="15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9144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7030A0"/>
                </a:solidFill>
              </a:rPr>
              <a:t>DANGLING ELSE PROBLEM</a:t>
            </a:r>
            <a:endParaRPr lang="en-US" sz="4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endParaRPr lang="en-US" sz="2000" dirty="0" smtClean="0"/>
          </a:p>
          <a:p>
            <a:pPr algn="just"/>
            <a:r>
              <a:rPr lang="en-US" sz="3600" b="1" dirty="0" smtClean="0">
                <a:solidFill>
                  <a:srgbClr val="00B050"/>
                </a:solidFill>
              </a:rPr>
              <a:t>With nesting of if- else statements, we often encounter a problem called </a:t>
            </a:r>
            <a:r>
              <a:rPr lang="en-US" sz="3600" b="1" dirty="0" smtClean="0">
                <a:solidFill>
                  <a:srgbClr val="00B0F0"/>
                </a:solidFill>
              </a:rPr>
              <a:t>‘Dangling else problem’</a:t>
            </a:r>
          </a:p>
          <a:p>
            <a:pPr algn="just"/>
            <a:endParaRPr lang="en-US" sz="1800" b="1" dirty="0" smtClean="0">
              <a:solidFill>
                <a:srgbClr val="00B050"/>
              </a:solidFill>
            </a:endParaRPr>
          </a:p>
          <a:p>
            <a:pPr algn="just"/>
            <a:r>
              <a:rPr lang="en-US" sz="3600" b="1" dirty="0" smtClean="0">
                <a:solidFill>
                  <a:srgbClr val="00B050"/>
                </a:solidFill>
              </a:rPr>
              <a:t>This problem is created when there is no matching else for every </a:t>
            </a:r>
            <a:r>
              <a:rPr lang="en-US" sz="3600" b="1" dirty="0" smtClean="0">
                <a:solidFill>
                  <a:srgbClr val="FF0000"/>
                </a:solidFill>
              </a:rPr>
              <a:t>“if statement.” </a:t>
            </a:r>
            <a:r>
              <a:rPr lang="en-US" sz="3600" b="1" dirty="0" smtClean="0">
                <a:solidFill>
                  <a:srgbClr val="00B050"/>
                </a:solidFill>
              </a:rPr>
              <a:t>In such cases ‘C’ always pairs an else statement to the most recent unpaired </a:t>
            </a:r>
            <a:r>
              <a:rPr lang="en-US" sz="3600" b="1" dirty="0" smtClean="0">
                <a:solidFill>
                  <a:srgbClr val="FF0000"/>
                </a:solidFill>
              </a:rPr>
              <a:t>“if statement” </a:t>
            </a:r>
            <a:r>
              <a:rPr lang="en-US" sz="3600" b="1" dirty="0" smtClean="0">
                <a:solidFill>
                  <a:srgbClr val="00B050"/>
                </a:solidFill>
              </a:rPr>
              <a:t>of current block.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/>
              <a:t>Aakanksha</a:t>
            </a:r>
            <a:r>
              <a:rPr lang="en-US" b="1" dirty="0" smtClean="0"/>
              <a:t> Chopra, Asst. Prof( IT)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Practice questions- nested if else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638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Q10. Enter marks for 5 different subjects, if percentage&gt;=60, then it is “FIRST DIVISION”, </a:t>
            </a:r>
            <a:r>
              <a:rPr lang="en-US" sz="2000" dirty="0"/>
              <a:t>if percentage</a:t>
            </a:r>
            <a:r>
              <a:rPr lang="en-US" sz="2000" dirty="0" smtClean="0"/>
              <a:t>&gt;=50</a:t>
            </a:r>
            <a:r>
              <a:rPr lang="en-US" sz="2000" dirty="0"/>
              <a:t>, then it is </a:t>
            </a:r>
            <a:r>
              <a:rPr lang="en-US" sz="2000" dirty="0" smtClean="0"/>
              <a:t>“SECOND </a:t>
            </a:r>
            <a:r>
              <a:rPr lang="en-US" sz="2000" dirty="0"/>
              <a:t>DIVISION”, if percentage</a:t>
            </a:r>
            <a:r>
              <a:rPr lang="en-US" sz="2000" dirty="0" smtClean="0"/>
              <a:t>&gt;=40</a:t>
            </a:r>
            <a:r>
              <a:rPr lang="en-US" sz="2000" dirty="0"/>
              <a:t>, then it is </a:t>
            </a:r>
            <a:r>
              <a:rPr lang="en-US" sz="2000" dirty="0" smtClean="0"/>
              <a:t>“THIRD </a:t>
            </a:r>
            <a:r>
              <a:rPr lang="en-US" sz="2000" dirty="0"/>
              <a:t>DIVISION</a:t>
            </a:r>
            <a:r>
              <a:rPr lang="en-US" sz="2000" dirty="0" smtClean="0"/>
              <a:t>”, else “FAILED”. </a:t>
            </a:r>
          </a:p>
          <a:p>
            <a:pPr marL="457200" indent="-457200" algn="just">
              <a:buAutoNum type="alphaLcPeriod"/>
            </a:pPr>
            <a:r>
              <a:rPr lang="en-US" sz="2000" dirty="0" smtClean="0"/>
              <a:t>WAP to print same using </a:t>
            </a:r>
            <a:r>
              <a:rPr lang="en-US" sz="2000" b="1" dirty="0" smtClean="0"/>
              <a:t>nested if-else  </a:t>
            </a:r>
          </a:p>
          <a:p>
            <a:pPr marL="457200" indent="-457200" algn="just">
              <a:buAutoNum type="alphaLcPeriod"/>
            </a:pPr>
            <a:r>
              <a:rPr lang="en-US" sz="2000" dirty="0" smtClean="0"/>
              <a:t>WAP to print same using </a:t>
            </a:r>
            <a:r>
              <a:rPr lang="en-US" sz="2000" b="1" dirty="0" smtClean="0"/>
              <a:t>multiple if </a:t>
            </a:r>
          </a:p>
          <a:p>
            <a:pPr marL="457200" indent="-457200" algn="just">
              <a:buAutoNum type="alphaLcPeriod"/>
            </a:pPr>
            <a:r>
              <a:rPr lang="en-US" sz="2000" dirty="0" smtClean="0"/>
              <a:t>WAP to print same using </a:t>
            </a:r>
            <a:r>
              <a:rPr lang="en-US" sz="2000" b="1" dirty="0" smtClean="0"/>
              <a:t>multiple if and logical operators</a:t>
            </a:r>
          </a:p>
          <a:p>
            <a:pPr marL="0" indent="0" algn="just">
              <a:buNone/>
            </a:pPr>
            <a:endParaRPr lang="en-US" sz="2000" dirty="0"/>
          </a:p>
          <a:p>
            <a:pPr marL="457200" indent="-457200" algn="just">
              <a:buFont typeface="Arial" pitchFamily="34" charset="0"/>
              <a:buAutoNum type="alphaLcPeriod"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NOTE- do all above questions separately. </a:t>
            </a:r>
          </a:p>
          <a:p>
            <a:pPr marL="457200" indent="-457200" algn="just">
              <a:buAutoNum type="alphaLcPeriod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If – else-if statement syntax</a:t>
            </a:r>
          </a:p>
          <a:p>
            <a:pPr algn="ctr">
              <a:buNone/>
            </a:pPr>
            <a:endParaRPr lang="en-US" sz="1600" b="1" u="sng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if(test expression 1)</a:t>
            </a:r>
          </a:p>
          <a:p>
            <a:pPr>
              <a:buNone/>
            </a:pPr>
            <a:r>
              <a:rPr lang="en-US" dirty="0" smtClean="0"/>
              <a:t>  {     statement block 1;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 else if(test expression 2)</a:t>
            </a:r>
          </a:p>
          <a:p>
            <a:pPr>
              <a:buNone/>
            </a:pPr>
            <a:r>
              <a:rPr lang="en-US" dirty="0" smtClean="0"/>
              <a:t>  {   statement block  2;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else if(test expression 3)</a:t>
            </a:r>
          </a:p>
          <a:p>
            <a:pPr>
              <a:buNone/>
            </a:pPr>
            <a:r>
              <a:rPr lang="en-US" dirty="0" smtClean="0"/>
              <a:t>  {   statement block  3;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. . . . . 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  {   statement block  N;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Statement x;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81400" y="12954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029200" y="1143000"/>
            <a:ext cx="3505200" cy="1219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Value of test expression should not be 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>
            <a:off x="2514600" y="3048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1295400" y="533400"/>
            <a:ext cx="3124200" cy="1447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Test expression 1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1600200" y="3200400"/>
            <a:ext cx="1752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Statement Block 2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3048000" y="5410200"/>
            <a:ext cx="3505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Statement X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-75406" y="18288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3"/>
          </p:cNvCxnSpPr>
          <p:nvPr/>
        </p:nvCxnSpPr>
        <p:spPr>
          <a:xfrm>
            <a:off x="4419600" y="1257300"/>
            <a:ext cx="914400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5144294" y="1485900"/>
            <a:ext cx="38020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276600" y="1752600"/>
            <a:ext cx="914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TRUE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228600" y="533400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TRUE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7010400" y="1676400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FALSE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1752600" y="6096000"/>
            <a:ext cx="54102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Flowchart of nested if- else- if statement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400" y="2438400"/>
            <a:ext cx="16764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Statement Block 1</a:t>
            </a:r>
            <a:endParaRPr lang="en-US" sz="1600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33400" y="1219200"/>
            <a:ext cx="762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4000500" y="50673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3733800" y="1676400"/>
            <a:ext cx="3200400" cy="1143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Test expression 2</a:t>
            </a:r>
            <a:endParaRPr lang="en-US" sz="2400" b="1" dirty="0"/>
          </a:p>
        </p:txBody>
      </p:sp>
      <p:cxnSp>
        <p:nvCxnSpPr>
          <p:cNvPr id="35" name="Straight Arrow Connector 34"/>
          <p:cNvCxnSpPr>
            <a:endCxn id="37" idx="0"/>
          </p:cNvCxnSpPr>
          <p:nvPr/>
        </p:nvCxnSpPr>
        <p:spPr>
          <a:xfrm rot="5400000">
            <a:off x="7048500" y="2552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858000" y="2209800"/>
            <a:ext cx="533400" cy="76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286000" y="2286000"/>
            <a:ext cx="14478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1791494" y="27805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505200" y="3733800"/>
            <a:ext cx="21336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Statement Block 3</a:t>
            </a:r>
            <a:endParaRPr lang="en-US" sz="1600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533400" y="4724400"/>
            <a:ext cx="70104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-342900" y="39243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>
            <a:off x="4228306" y="3619500"/>
            <a:ext cx="3817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7" idx="2"/>
          </p:cNvCxnSpPr>
          <p:nvPr/>
        </p:nvCxnSpPr>
        <p:spPr>
          <a:xfrm rot="16200000" flipH="1">
            <a:off x="6934200" y="4343400"/>
            <a:ext cx="762002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  <p:sp>
        <p:nvSpPr>
          <p:cNvPr id="37" name="Flowchart: Decision 36"/>
          <p:cNvSpPr/>
          <p:nvPr/>
        </p:nvSpPr>
        <p:spPr>
          <a:xfrm>
            <a:off x="5715000" y="2819400"/>
            <a:ext cx="3200400" cy="1143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Test expression 3</a:t>
            </a:r>
            <a:endParaRPr lang="en-US" sz="2400" b="1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4419600" y="3429000"/>
            <a:ext cx="12954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543800" y="4191000"/>
            <a:ext cx="15240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Statement Block N</a:t>
            </a:r>
            <a:endParaRPr lang="en-US" sz="1600" b="1" dirty="0"/>
          </a:p>
        </p:txBody>
      </p:sp>
      <p:cxnSp>
        <p:nvCxnSpPr>
          <p:cNvPr id="59" name="Straight Arrow Connector 58"/>
          <p:cNvCxnSpPr/>
          <p:nvPr/>
        </p:nvCxnSpPr>
        <p:spPr>
          <a:xfrm rot="5400000">
            <a:off x="8496300" y="37711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077200" y="2590800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FALSE</a:t>
            </a:r>
            <a:endParaRPr lang="en-US" b="1" dirty="0"/>
          </a:p>
        </p:txBody>
      </p:sp>
      <p:sp>
        <p:nvSpPr>
          <p:cNvPr id="65" name="Rectangle 64"/>
          <p:cNvSpPr/>
          <p:nvPr/>
        </p:nvSpPr>
        <p:spPr>
          <a:xfrm>
            <a:off x="4343400" y="2819400"/>
            <a:ext cx="11430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TRUE</a:t>
            </a:r>
            <a:endParaRPr lang="en-US" b="1" dirty="0"/>
          </a:p>
        </p:txBody>
      </p:sp>
      <p:cxnSp>
        <p:nvCxnSpPr>
          <p:cNvPr id="72" name="Straight Arrow Connector 71"/>
          <p:cNvCxnSpPr/>
          <p:nvPr/>
        </p:nvCxnSpPr>
        <p:spPr>
          <a:xfrm rot="5400000">
            <a:off x="1866106" y="43045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>
            <a:off x="4114800" y="4572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495800" y="533400"/>
            <a:ext cx="12954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FALSE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Practice questions- if –else-if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638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/>
              <a:t>Q11. </a:t>
            </a:r>
            <a:r>
              <a:rPr lang="en-US" sz="2000" dirty="0"/>
              <a:t>Enter marks for 5 different subjects, if percentage&gt;=60, then it is “FIRST DIVISION”, if percentage&gt;=50, then it is “SECOND DIVISION”, if percentage&gt;=40, then it is “THIRD DIVISION”, else “FAILED”. </a:t>
            </a:r>
            <a:r>
              <a:rPr lang="en-US" sz="2000" dirty="0" smtClean="0"/>
              <a:t>WAP </a:t>
            </a:r>
            <a:r>
              <a:rPr lang="en-US" sz="2000" dirty="0"/>
              <a:t>to print same using </a:t>
            </a:r>
            <a:r>
              <a:rPr lang="en-US" sz="2000" b="1" dirty="0"/>
              <a:t>if-else-if block </a:t>
            </a:r>
            <a:endParaRPr lang="en-US" sz="2000" dirty="0"/>
          </a:p>
          <a:p>
            <a:pPr marL="457200" indent="-457200" algn="just">
              <a:buFont typeface="Arial" pitchFamily="34" charset="0"/>
              <a:buAutoNum type="alphaLcPeriod"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smtClean="0"/>
              <a:t>Q12. A company insures its drivers in the following cases-</a:t>
            </a:r>
          </a:p>
          <a:p>
            <a:pPr marL="0" indent="0" algn="just">
              <a:buNone/>
            </a:pPr>
            <a:r>
              <a:rPr lang="en-US" sz="2000" dirty="0" smtClean="0"/>
              <a:t>If the driver is married, </a:t>
            </a:r>
          </a:p>
          <a:p>
            <a:pPr marL="0" indent="0" algn="just">
              <a:buNone/>
            </a:pPr>
            <a:r>
              <a:rPr lang="en-US" sz="2000" dirty="0" smtClean="0"/>
              <a:t>If the driver is unmarried and MALE and above 30 years of age</a:t>
            </a:r>
          </a:p>
          <a:p>
            <a:pPr marL="0" indent="0" algn="just">
              <a:buNone/>
            </a:pPr>
            <a:r>
              <a:rPr lang="en-US" sz="2000" dirty="0" smtClean="0"/>
              <a:t>If the driver is unmarried and FEMALE and above 25 years of age</a:t>
            </a:r>
          </a:p>
          <a:p>
            <a:pPr marL="0" indent="0" algn="just">
              <a:buNone/>
            </a:pPr>
            <a:r>
              <a:rPr lang="en-US" sz="2000" dirty="0" smtClean="0"/>
              <a:t>In all other cases driver is NOT INSURED. </a:t>
            </a:r>
          </a:p>
          <a:p>
            <a:pPr marL="457200" indent="-457200" algn="just">
              <a:buAutoNum type="alphaLcPeriod"/>
            </a:pPr>
            <a:r>
              <a:rPr lang="en-US" sz="2000" dirty="0" smtClean="0"/>
              <a:t>WAP using </a:t>
            </a:r>
            <a:r>
              <a:rPr lang="en-US" sz="2000" b="1" dirty="0" smtClean="0"/>
              <a:t>if-else if block</a:t>
            </a:r>
            <a:r>
              <a:rPr lang="en-US" sz="2000" dirty="0" smtClean="0"/>
              <a:t> to show whether a driver is insured or not.</a:t>
            </a:r>
          </a:p>
          <a:p>
            <a:pPr marL="457200" indent="-457200" algn="just">
              <a:buAutoNum type="alphaLcPeriod"/>
            </a:pPr>
            <a:r>
              <a:rPr lang="en-US" sz="2000" dirty="0" smtClean="0"/>
              <a:t>WAP using </a:t>
            </a:r>
            <a:r>
              <a:rPr lang="en-US" sz="2000" b="1" dirty="0" smtClean="0"/>
              <a:t>logical operator and if-else</a:t>
            </a:r>
            <a:r>
              <a:rPr lang="en-US" sz="2000" dirty="0" smtClean="0"/>
              <a:t> to show whether a driver is insured or not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Q13. WAP to test whether a given number is positive, negative or equal to zero. Use </a:t>
            </a:r>
            <a:r>
              <a:rPr lang="en-US" sz="2000" b="1" dirty="0" smtClean="0"/>
              <a:t>if-else-if block.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Looping Control Statements/ Iterative Statements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8580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By default all the instructions are executed from top to bottom step-by-step in sequence. </a:t>
            </a:r>
          </a:p>
          <a:p>
            <a:pPr algn="just">
              <a:buFont typeface="Wingdings" pitchFamily="2" charset="2"/>
              <a:buChar char="Ø"/>
            </a:pPr>
            <a:endParaRPr lang="en-US" sz="1100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But, if we want to execute only selected statements, we use </a:t>
            </a:r>
            <a:r>
              <a:rPr lang="en-US" b="1" dirty="0" smtClean="0">
                <a:solidFill>
                  <a:srgbClr val="0070C0"/>
                </a:solidFill>
              </a:rPr>
              <a:t>decision control instructions or statements </a:t>
            </a:r>
            <a:r>
              <a:rPr lang="en-US" dirty="0" smtClean="0"/>
              <a:t>in C language.</a:t>
            </a:r>
          </a:p>
          <a:p>
            <a:pPr algn="just">
              <a:buFont typeface="Wingdings" pitchFamily="2" charset="2"/>
              <a:buChar char="Ø"/>
            </a:pPr>
            <a:endParaRPr lang="en-US" sz="1100" dirty="0" smtClean="0"/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7030A0"/>
                </a:solidFill>
              </a:rPr>
              <a:t>Conditional Branching Statements </a:t>
            </a:r>
            <a:r>
              <a:rPr lang="en-US" dirty="0" smtClean="0"/>
              <a:t>helps us to jump from one part of program to another depending on whether a particular condition is satisfied or not.</a:t>
            </a:r>
          </a:p>
          <a:p>
            <a:pPr algn="just">
              <a:buFont typeface="Wingdings" pitchFamily="2" charset="2"/>
              <a:buChar char="Ø"/>
            </a:pPr>
            <a:endParaRPr lang="en-US" sz="1050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It includes following 4 types of statements-</a:t>
            </a:r>
          </a:p>
          <a:p>
            <a:pPr marL="514350" indent="-514350" algn="just">
              <a:buAutoNum type="alphaLcPeriod"/>
            </a:pPr>
            <a:r>
              <a:rPr lang="en-US" dirty="0" smtClean="0"/>
              <a:t>if stmt.				c. if- else- if stmt</a:t>
            </a:r>
          </a:p>
          <a:p>
            <a:pPr marL="514350" indent="-514350" algn="just">
              <a:buAutoNum type="alphaLcPeriod"/>
            </a:pPr>
            <a:r>
              <a:rPr lang="en-US" dirty="0" smtClean="0"/>
              <a:t>if- else stmt.			d. switch case stmt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Loop control statements are used to repeat some portion of program either a specified number of times or until a particular condition is being satisfied. This repetitive operation is done through a loop control instruction.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C programming supports 3 kinds of looping statements- </a:t>
            </a:r>
          </a:p>
          <a:p>
            <a:pPr marL="514350" indent="-514350" algn="just">
              <a:buAutoNum type="alphaLcPeriod"/>
            </a:pPr>
            <a:r>
              <a:rPr lang="en-US" dirty="0" smtClean="0"/>
              <a:t>while loop- entry control loop (3)</a:t>
            </a:r>
          </a:p>
          <a:p>
            <a:pPr marL="514350" indent="-514350" algn="just">
              <a:buAutoNum type="alphaLcPeriod"/>
            </a:pPr>
            <a:r>
              <a:rPr lang="en-US" dirty="0" smtClean="0"/>
              <a:t>do-while loop-exit control loop</a:t>
            </a:r>
          </a:p>
          <a:p>
            <a:pPr marL="514350" indent="-514350" algn="just">
              <a:buAutoNum type="alphaLcPeriod"/>
            </a:pPr>
            <a:r>
              <a:rPr lang="en-US" dirty="0" smtClean="0"/>
              <a:t>for loop- alternative of while (single)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while loop syntax</a:t>
            </a:r>
          </a:p>
          <a:p>
            <a:pPr algn="ctr">
              <a:buNone/>
            </a:pPr>
            <a:endParaRPr lang="en-US" sz="1600" b="1" u="sng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dirty="0" smtClean="0"/>
              <a:t>Statement x;</a:t>
            </a:r>
          </a:p>
          <a:p>
            <a:pPr>
              <a:buNone/>
            </a:pPr>
            <a:r>
              <a:rPr lang="en-US" sz="3600" dirty="0" smtClean="0"/>
              <a:t>while(condition)</a:t>
            </a:r>
          </a:p>
          <a:p>
            <a:pPr>
              <a:buNone/>
            </a:pPr>
            <a:r>
              <a:rPr lang="en-US" sz="3600" dirty="0" smtClean="0"/>
              <a:t>  {     statement block ;</a:t>
            </a:r>
          </a:p>
          <a:p>
            <a:pPr>
              <a:buNone/>
            </a:pPr>
            <a:r>
              <a:rPr lang="en-US" sz="3600" dirty="0" smtClean="0"/>
              <a:t>   }</a:t>
            </a:r>
          </a:p>
          <a:p>
            <a:pPr>
              <a:buNone/>
            </a:pPr>
            <a:r>
              <a:rPr lang="en-US" sz="3600" dirty="0" smtClean="0"/>
              <a:t>Statement y;</a:t>
            </a:r>
          </a:p>
          <a:p>
            <a:pPr>
              <a:buNone/>
            </a:pP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29000" y="1676400"/>
            <a:ext cx="16002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029200" y="1143000"/>
            <a:ext cx="3505200" cy="1219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Value of condition should not be 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>
            <a:off x="5486400" y="13716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4267200" y="2743200"/>
            <a:ext cx="3048000" cy="1143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Condition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953000" y="228600"/>
            <a:ext cx="25146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Statement x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953000" y="4343400"/>
            <a:ext cx="26670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Statement y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677194" y="1219200"/>
            <a:ext cx="403780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</p:cNvCxnSpPr>
          <p:nvPr/>
        </p:nvCxnSpPr>
        <p:spPr>
          <a:xfrm rot="5400000">
            <a:off x="5562600" y="4114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00400" y="3657600"/>
            <a:ext cx="12954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TRUE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6172200" y="3810000"/>
            <a:ext cx="1219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FALSE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1676400" y="5715000"/>
            <a:ext cx="54102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Flowchart of while loop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000" y="3810000"/>
            <a:ext cx="25146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Statement Block 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 flipH="1" flipV="1">
            <a:off x="1257300" y="1638300"/>
            <a:ext cx="8382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5410200" y="1676400"/>
            <a:ext cx="762000" cy="5334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5486400" y="25146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2895600" y="4038600"/>
            <a:ext cx="2895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81000" y="2057400"/>
            <a:ext cx="35052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Update the condition expression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1372394" y="35044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Practice questions- while loop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638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Q14.WAP to calculate SI for 3 sets of Principle, Rate and Time using while loop.</a:t>
            </a:r>
          </a:p>
          <a:p>
            <a:pPr marL="0" indent="0" algn="just">
              <a:buNone/>
            </a:pPr>
            <a:r>
              <a:rPr lang="en-US" sz="2400" dirty="0" smtClean="0"/>
              <a:t>Q15. WAP to calculate sum of first 10 numbers using while loop.</a:t>
            </a:r>
          </a:p>
          <a:p>
            <a:pPr marL="0" indent="0" algn="just">
              <a:buNone/>
            </a:pPr>
            <a:r>
              <a:rPr lang="en-US" sz="2400" dirty="0" smtClean="0"/>
              <a:t>Q16. WAP to print 20 horizontal asterisks (*) in one line using while loop.</a:t>
            </a:r>
          </a:p>
          <a:p>
            <a:pPr marL="0" indent="0" algn="just">
              <a:buNone/>
            </a:pPr>
            <a:r>
              <a:rPr lang="en-US" sz="2400" dirty="0" smtClean="0"/>
              <a:t>Q17. WAP to calculate sum of numbers from m to n </a:t>
            </a:r>
            <a:r>
              <a:rPr lang="en-US" sz="2400" dirty="0"/>
              <a:t>using while </a:t>
            </a:r>
            <a:r>
              <a:rPr lang="en-US" sz="2400" dirty="0" smtClean="0"/>
              <a:t>loop.</a:t>
            </a:r>
          </a:p>
          <a:p>
            <a:pPr marL="0" indent="0" algn="just">
              <a:buNone/>
            </a:pPr>
            <a:r>
              <a:rPr lang="en-US" sz="2400" dirty="0" smtClean="0"/>
              <a:t>Q18. WAP to display the largest of 6 numbers using ternary operator </a:t>
            </a:r>
            <a:r>
              <a:rPr lang="en-US" sz="2400" dirty="0"/>
              <a:t>using while loop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Q19. </a:t>
            </a:r>
            <a:r>
              <a:rPr lang="en-US" sz="2800" b="1" dirty="0" smtClean="0"/>
              <a:t>WAP to read the number until -1 is encountered</a:t>
            </a:r>
            <a:r>
              <a:rPr lang="en-US" sz="2400" dirty="0" smtClean="0"/>
              <a:t>. Also count the total number of  negative, positive, and zeros entered by the user </a:t>
            </a:r>
            <a:r>
              <a:rPr lang="en-US" sz="2400" dirty="0"/>
              <a:t>using while loop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Q20. WAP to calculate the average of numbers entered by the user </a:t>
            </a:r>
            <a:r>
              <a:rPr lang="en-US" sz="2400" dirty="0"/>
              <a:t>using while loop.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4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do- while loop syntax</a:t>
            </a:r>
          </a:p>
          <a:p>
            <a:pPr algn="ctr">
              <a:buNone/>
            </a:pPr>
            <a:endParaRPr lang="en-US" sz="1600" b="1" u="sng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3600" dirty="0" smtClean="0"/>
              <a:t>Statement x;</a:t>
            </a:r>
          </a:p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do</a:t>
            </a:r>
          </a:p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  {     statement block ;</a:t>
            </a:r>
          </a:p>
          <a:p>
            <a:pPr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   } while(condition</a:t>
            </a:r>
            <a:r>
              <a:rPr lang="en-US" sz="3600" dirty="0" smtClean="0"/>
              <a:t> );</a:t>
            </a:r>
          </a:p>
          <a:p>
            <a:pPr>
              <a:buNone/>
            </a:pPr>
            <a:r>
              <a:rPr lang="en-US" sz="3600" dirty="0" smtClean="0"/>
              <a:t>Statement y;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3733800" y="1981200"/>
            <a:ext cx="16002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029200" y="1143000"/>
            <a:ext cx="3429000" cy="2438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Will execute once even if the condition is false- because the condition is tested at the end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>
            <a:off x="6095206" y="9144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4876800" y="3962400"/>
            <a:ext cx="3048000" cy="1143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Condition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953000" y="76200"/>
            <a:ext cx="2514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Statement x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953000" y="5562600"/>
            <a:ext cx="32766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Statement y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677194" y="838200"/>
            <a:ext cx="472360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</p:cNvCxnSpPr>
          <p:nvPr/>
        </p:nvCxnSpPr>
        <p:spPr>
          <a:xfrm rot="5400000">
            <a:off x="6172200" y="5334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743200" y="4191000"/>
            <a:ext cx="12954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TRUE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7162800" y="5105400"/>
            <a:ext cx="10668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FALSE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0" y="6019800"/>
            <a:ext cx="48006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Flowchart of do-while loop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76800" y="1219200"/>
            <a:ext cx="3276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Statement Block </a:t>
            </a:r>
            <a:endParaRPr lang="en-US" b="1" dirty="0"/>
          </a:p>
        </p:txBody>
      </p:sp>
      <p:cxnSp>
        <p:nvCxnSpPr>
          <p:cNvPr id="21" name="Straight Connector 20"/>
          <p:cNvCxnSpPr>
            <a:stCxn id="17" idx="0"/>
          </p:cNvCxnSpPr>
          <p:nvPr/>
        </p:nvCxnSpPr>
        <p:spPr>
          <a:xfrm rot="5400000" flipH="1" flipV="1">
            <a:off x="-38100" y="2552700"/>
            <a:ext cx="34290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1295400" y="4267200"/>
            <a:ext cx="762000" cy="5334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6172200" y="1905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2057401" y="4570411"/>
            <a:ext cx="2895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800600" y="2133600"/>
            <a:ext cx="35052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Update the condition expression</a:t>
            </a:r>
            <a:endParaRPr lang="en-US" b="1" dirty="0"/>
          </a:p>
        </p:txBody>
      </p:sp>
      <p:cxnSp>
        <p:nvCxnSpPr>
          <p:cNvPr id="23" name="Straight Arrow Connector 22"/>
          <p:cNvCxnSpPr>
            <a:endCxn id="6" idx="0"/>
          </p:cNvCxnSpPr>
          <p:nvPr/>
        </p:nvCxnSpPr>
        <p:spPr>
          <a:xfrm rot="5400000">
            <a:off x="6096794" y="3656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Practice questions- do-while loop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82675"/>
            <a:ext cx="9067800" cy="5638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smtClean="0"/>
              <a:t>Q21. WAP to calculate average of first ‘n’ numbers using do-while loop. </a:t>
            </a:r>
          </a:p>
          <a:p>
            <a:pPr marL="0" indent="0" algn="just">
              <a:buNone/>
            </a:pPr>
            <a:r>
              <a:rPr lang="en-US" sz="2800" dirty="0" smtClean="0"/>
              <a:t>Q22. WAP using do-while loop to display the square and cube of first ‘n’ natural number </a:t>
            </a:r>
            <a:r>
              <a:rPr lang="en-US" sz="2800" dirty="0"/>
              <a:t>using do-while loop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r>
              <a:rPr lang="en-US" sz="2800" dirty="0" smtClean="0"/>
              <a:t>Q23. WAP to list all the leap years from 1900 to 2100</a:t>
            </a:r>
            <a:r>
              <a:rPr lang="en-US" sz="2800" dirty="0"/>
              <a:t> using do-while </a:t>
            </a:r>
            <a:r>
              <a:rPr lang="en-US" sz="2800" dirty="0" smtClean="0"/>
              <a:t>loop. </a:t>
            </a:r>
          </a:p>
          <a:p>
            <a:pPr marL="0" indent="0" algn="just">
              <a:buNone/>
            </a:pPr>
            <a:r>
              <a:rPr lang="en-US" sz="2800" dirty="0" smtClean="0"/>
              <a:t>Q24. WAP to read a </a:t>
            </a:r>
            <a:r>
              <a:rPr lang="en-US" sz="2800" b="1" dirty="0" smtClean="0"/>
              <a:t>character</a:t>
            </a:r>
            <a:r>
              <a:rPr lang="en-US" sz="2800" dirty="0" smtClean="0"/>
              <a:t> until a </a:t>
            </a:r>
            <a:r>
              <a:rPr lang="en-US" sz="4000" b="1" dirty="0" smtClean="0"/>
              <a:t>‘*’ </a:t>
            </a:r>
            <a:r>
              <a:rPr lang="en-US" sz="2800" dirty="0" smtClean="0"/>
              <a:t>is encountered. Also count the number of uppercase, lowercase &amp; numbers entered by user. Use concept of do-while loop.</a:t>
            </a:r>
          </a:p>
          <a:p>
            <a:pPr marL="0" indent="0" algn="just">
              <a:buNone/>
            </a:pPr>
            <a:r>
              <a:rPr lang="en-US" sz="2800" dirty="0" smtClean="0"/>
              <a:t>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4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for loop syntax</a:t>
            </a:r>
          </a:p>
          <a:p>
            <a:pPr algn="ctr">
              <a:buNone/>
            </a:pPr>
            <a:endParaRPr lang="en-US" sz="1600" b="1" u="sng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Statement x;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for(initialization; condition; increment/decrement/update)</a:t>
            </a:r>
          </a:p>
          <a:p>
            <a:pPr>
              <a:buNone/>
            </a:pPr>
            <a:r>
              <a:rPr lang="en-US" sz="2800" dirty="0" smtClean="0"/>
              <a:t>  {     statement block ;</a:t>
            </a:r>
          </a:p>
          <a:p>
            <a:pPr>
              <a:buNone/>
            </a:pPr>
            <a:r>
              <a:rPr lang="en-US" sz="2800" dirty="0" smtClean="0"/>
              <a:t>   }</a:t>
            </a:r>
          </a:p>
          <a:p>
            <a:pPr>
              <a:buNone/>
            </a:pPr>
            <a:r>
              <a:rPr lang="en-US" sz="2800" dirty="0" smtClean="0"/>
              <a:t>Statement y;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295400" y="22860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38400" y="1905000"/>
            <a:ext cx="990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r>
              <a:rPr lang="en-US" sz="2000" b="1" baseline="30000" dirty="0" smtClean="0"/>
              <a:t>st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95600" y="25146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62400" y="2286000"/>
            <a:ext cx="990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</a:t>
            </a:r>
            <a:r>
              <a:rPr lang="en-US" sz="2000" b="1" baseline="30000" dirty="0" smtClean="0"/>
              <a:t>nd</a:t>
            </a:r>
            <a:r>
              <a:rPr lang="en-US" sz="2000" b="1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29400" y="2133600"/>
            <a:ext cx="990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62400" y="3962400"/>
            <a:ext cx="9906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</a:t>
            </a:r>
            <a:r>
              <a:rPr lang="en-US" sz="2000" b="1" baseline="30000" dirty="0" smtClean="0"/>
              <a:t>rd</a:t>
            </a:r>
            <a:r>
              <a:rPr lang="en-US" sz="2000" b="1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67000" y="3886200"/>
            <a:ext cx="12192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62600" y="24384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cision 5"/>
          <p:cNvSpPr/>
          <p:nvPr/>
        </p:nvSpPr>
        <p:spPr>
          <a:xfrm>
            <a:off x="1905000" y="1676400"/>
            <a:ext cx="4800600" cy="1143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Controlling condition for loop variable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2438400" y="762000"/>
            <a:ext cx="39624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Initialization of loop variable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2514600" y="5486400"/>
            <a:ext cx="37338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Statement y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1066800" y="43434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743200" y="4191000"/>
            <a:ext cx="12954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TRUE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7620000" y="1905000"/>
            <a:ext cx="10668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FALSE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1905000" y="6096000"/>
            <a:ext cx="48006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Flowchart of for loop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4600" y="3200400"/>
            <a:ext cx="38100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Statement Block</a:t>
            </a:r>
            <a:r>
              <a:rPr lang="en-US" sz="2800" b="1" dirty="0" smtClean="0"/>
              <a:t> </a:t>
            </a:r>
            <a:endParaRPr lang="en-US" b="1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3962400" y="0"/>
            <a:ext cx="762000" cy="4572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4077494" y="30091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6" idx="1"/>
          </p:cNvCxnSpPr>
          <p:nvPr/>
        </p:nvCxnSpPr>
        <p:spPr>
          <a:xfrm>
            <a:off x="1143000" y="2209800"/>
            <a:ext cx="7620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514600" y="4038600"/>
            <a:ext cx="3505200" cy="990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Update the condition expression</a:t>
            </a:r>
            <a:endParaRPr lang="en-US" sz="1600" b="1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4152900" y="14851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4"/>
          </p:cNvCxnSpPr>
          <p:nvPr/>
        </p:nvCxnSpPr>
        <p:spPr>
          <a:xfrm rot="5400000">
            <a:off x="4191000" y="609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4000500" y="5295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4077494" y="38473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29400" y="2209800"/>
            <a:ext cx="9906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5867400" y="3962400"/>
            <a:ext cx="35814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4" idx="3"/>
          </p:cNvCxnSpPr>
          <p:nvPr/>
        </p:nvCxnSpPr>
        <p:spPr>
          <a:xfrm rot="10800000">
            <a:off x="6248400" y="5753100"/>
            <a:ext cx="1524000" cy="38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38894" y="3313906"/>
            <a:ext cx="2209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514600" y="2743200"/>
            <a:ext cx="10668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TRUE</a:t>
            </a:r>
            <a:endParaRPr lang="en-US" b="1" dirty="0"/>
          </a:p>
        </p:txBody>
      </p:sp>
      <p:sp>
        <p:nvSpPr>
          <p:cNvPr id="77" name="Rectangle 76"/>
          <p:cNvSpPr/>
          <p:nvPr/>
        </p:nvSpPr>
        <p:spPr>
          <a:xfrm>
            <a:off x="1828800" y="3733800"/>
            <a:ext cx="10668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TRUE</a:t>
            </a:r>
            <a:endParaRPr lang="en-US" b="1" dirty="0"/>
          </a:p>
        </p:txBody>
      </p:sp>
      <p:sp>
        <p:nvSpPr>
          <p:cNvPr id="78" name="Rectangle 77"/>
          <p:cNvSpPr/>
          <p:nvPr/>
        </p:nvSpPr>
        <p:spPr>
          <a:xfrm>
            <a:off x="1219200" y="4724400"/>
            <a:ext cx="10668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TRUE</a:t>
            </a:r>
            <a:endParaRPr 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Points to remember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marL="514350" indent="-514350" algn="just">
              <a:buAutoNum type="arabicPeriod"/>
            </a:pPr>
            <a:endParaRPr lang="en-US" dirty="0" smtClean="0">
              <a:solidFill>
                <a:srgbClr val="C00000"/>
              </a:solidFill>
            </a:endParaRPr>
          </a:p>
          <a:p>
            <a:pPr marL="514350" indent="-514350" algn="just"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The for loop allows to specify three things about a loop in a single line-</a:t>
            </a:r>
          </a:p>
          <a:p>
            <a:pPr marL="514350" indent="-514350" algn="just">
              <a:buAutoNum type="alphaLcPeriod"/>
            </a:pPr>
            <a:r>
              <a:rPr lang="en-US" dirty="0" smtClean="0"/>
              <a:t>Setting a loop counter to initial value</a:t>
            </a:r>
          </a:p>
          <a:p>
            <a:pPr marL="514350" indent="-514350" algn="just">
              <a:buAutoNum type="alphaLcPeriod"/>
            </a:pPr>
            <a:r>
              <a:rPr lang="en-US" dirty="0" smtClean="0"/>
              <a:t>Testing the loop counter to determine whether the condition is TRUE/ FALSE.</a:t>
            </a:r>
          </a:p>
          <a:p>
            <a:pPr marL="514350" indent="-514350" algn="just">
              <a:buAutoNum type="alphaLcPeriod"/>
            </a:pPr>
            <a:r>
              <a:rPr lang="en-US" dirty="0" smtClean="0"/>
              <a:t>Increment/decrement/update the value of variable.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Aakanksha</a:t>
            </a:r>
            <a:r>
              <a:rPr lang="en-US" dirty="0" smtClean="0"/>
              <a:t> Chopra, Asst. Prof( IT)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buNone/>
            </a:pP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if statement syntax</a:t>
            </a:r>
          </a:p>
          <a:p>
            <a:pPr algn="ctr">
              <a:buNone/>
            </a:pPr>
            <a:endParaRPr lang="en-US" sz="1600" b="1" u="sng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 if(test expression)</a:t>
            </a:r>
          </a:p>
          <a:p>
            <a:pPr>
              <a:buNone/>
            </a:pPr>
            <a:r>
              <a:rPr lang="en-US" dirty="0" smtClean="0"/>
              <a:t>  {</a:t>
            </a:r>
          </a:p>
          <a:p>
            <a:pPr>
              <a:buNone/>
            </a:pPr>
            <a:r>
              <a:rPr lang="en-US" dirty="0" smtClean="0"/>
              <a:t>           statement 1;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     statement 2;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.</a:t>
            </a:r>
            <a:endParaRPr lang="en-US" dirty="0"/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Statement x;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657600" y="2286000"/>
            <a:ext cx="838200" cy="28956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724400" y="2971800"/>
            <a:ext cx="3581400" cy="1371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Statement block 1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24200" y="1143000"/>
            <a:ext cx="1905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029200" y="1143000"/>
            <a:ext cx="3505200" cy="18288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Value of test expression should not be 0, therefore,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It can only have non-zero values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991600" cy="6400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00B050"/>
                </a:solidFill>
              </a:rPr>
              <a:t>Cont..</a:t>
            </a:r>
            <a:endParaRPr lang="en-US" sz="4000" dirty="0"/>
          </a:p>
          <a:p>
            <a:pPr marL="514350" indent="-514350" algn="just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514350" indent="-514350" algn="just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. </a:t>
            </a:r>
            <a:r>
              <a:rPr lang="en-US" dirty="0" smtClean="0">
                <a:solidFill>
                  <a:srgbClr val="C00000"/>
                </a:solidFill>
              </a:rPr>
              <a:t>When </a:t>
            </a:r>
            <a:r>
              <a:rPr lang="en-US" dirty="0">
                <a:solidFill>
                  <a:srgbClr val="C00000"/>
                </a:solidFill>
              </a:rPr>
              <a:t>for loop is used loop variable is initialized only once.</a:t>
            </a:r>
          </a:p>
          <a:p>
            <a:pPr marL="514350" indent="-514350" algn="just">
              <a:buNone/>
            </a:pPr>
            <a:r>
              <a:rPr lang="en-US" dirty="0">
                <a:solidFill>
                  <a:srgbClr val="C00000"/>
                </a:solidFill>
              </a:rPr>
              <a:t>3. For loop is tested before the statement contained in the body are executed.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19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Cont..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4. In a for loop any or all the expressions can be omitted. In case all the expressions are omitted then their must be two semicolons in the for statement.</a:t>
            </a:r>
          </a:p>
          <a:p>
            <a:pPr marL="514350" indent="-514350" algn="just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Eg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=0;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       for( ; ; )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             </a:t>
            </a:r>
            <a:r>
              <a:rPr lang="en-US" dirty="0" err="1" smtClean="0">
                <a:solidFill>
                  <a:srgbClr val="7030A0"/>
                </a:solidFill>
              </a:rPr>
              <a:t>printf</a:t>
            </a:r>
            <a:r>
              <a:rPr lang="en-US" dirty="0" smtClean="0">
                <a:solidFill>
                  <a:srgbClr val="7030A0"/>
                </a:solidFill>
              </a:rPr>
              <a:t>(“%d %d”,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++,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&lt;6);</a:t>
            </a:r>
          </a:p>
          <a:p>
            <a:pPr marL="514350" indent="-514350" algn="just">
              <a:buAutoNum type="arabicPeriod" startAt="5"/>
            </a:pPr>
            <a:r>
              <a:rPr lang="en-US" dirty="0" smtClean="0">
                <a:solidFill>
                  <a:srgbClr val="C00000"/>
                </a:solidFill>
              </a:rPr>
              <a:t>There must be no semicolon after for statement. If you put that an  unexpected result will come.</a:t>
            </a:r>
          </a:p>
          <a:p>
            <a:pPr marL="514350" indent="-514350" algn="just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Eg</a:t>
            </a:r>
            <a:r>
              <a:rPr lang="en-US" dirty="0" smtClean="0">
                <a:solidFill>
                  <a:srgbClr val="7030A0"/>
                </a:solidFill>
              </a:rPr>
              <a:t>: for(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=0;i&lt;10 ;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++);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             </a:t>
            </a:r>
            <a:r>
              <a:rPr lang="en-US" dirty="0" err="1" smtClean="0">
                <a:solidFill>
                  <a:srgbClr val="7030A0"/>
                </a:solidFill>
              </a:rPr>
              <a:t>printf</a:t>
            </a:r>
            <a:r>
              <a:rPr lang="en-US" dirty="0" smtClean="0">
                <a:solidFill>
                  <a:srgbClr val="7030A0"/>
                </a:solidFill>
              </a:rPr>
              <a:t>(“%</a:t>
            </a:r>
            <a:r>
              <a:rPr lang="en-US" dirty="0" err="1" smtClean="0">
                <a:solidFill>
                  <a:srgbClr val="7030A0"/>
                </a:solidFill>
              </a:rPr>
              <a:t>d“,i</a:t>
            </a:r>
            <a:r>
              <a:rPr lang="en-US" dirty="0" smtClean="0">
                <a:solidFill>
                  <a:srgbClr val="7030A0"/>
                </a:solidFill>
              </a:rPr>
              <a:t>);</a:t>
            </a:r>
          </a:p>
          <a:p>
            <a:pPr marL="514350" indent="-514350" algn="just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Cont..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6. Multiple initialization must be separated by comma operated</a:t>
            </a:r>
          </a:p>
          <a:p>
            <a:pPr marL="514350" indent="-514350" algn="just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Eg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=0,sum;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       for(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=0,sum=0;i&lt;10 ;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++)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                sum+=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        </a:t>
            </a:r>
            <a:r>
              <a:rPr lang="en-US" dirty="0" err="1" smtClean="0">
                <a:solidFill>
                  <a:srgbClr val="7030A0"/>
                </a:solidFill>
              </a:rPr>
              <a:t>printf</a:t>
            </a:r>
            <a:r>
              <a:rPr lang="en-US" dirty="0" smtClean="0">
                <a:solidFill>
                  <a:srgbClr val="7030A0"/>
                </a:solidFill>
              </a:rPr>
              <a:t>(“%d %d”,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++,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&lt;6);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7. Multiple conditions in the test expression can be tested by the logical operator (&amp;&amp; or ||)</a:t>
            </a:r>
          </a:p>
          <a:p>
            <a:pPr marL="514350" indent="-514350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Cont..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8. Multiple statements can be included in the third part of the for statement by using comma operator</a:t>
            </a:r>
          </a:p>
          <a:p>
            <a:pPr marL="514350" indent="-514350" algn="just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Eg</a:t>
            </a:r>
            <a:r>
              <a:rPr lang="en-US" dirty="0" smtClean="0">
                <a:solidFill>
                  <a:srgbClr val="7030A0"/>
                </a:solidFill>
              </a:rPr>
              <a:t>:    for(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=0,j=10;i&lt;j;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++,j--)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9.Controlling variables can be incremented/decremented by values other than 1.</a:t>
            </a:r>
          </a:p>
          <a:p>
            <a:pPr marL="514350" indent="-514350" algn="just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Eg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;   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      for(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=1;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&lt;=10;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+=2)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			</a:t>
            </a:r>
            <a:r>
              <a:rPr lang="en-US" dirty="0" err="1" smtClean="0">
                <a:solidFill>
                  <a:srgbClr val="7030A0"/>
                </a:solidFill>
              </a:rPr>
              <a:t>printf</a:t>
            </a:r>
            <a:r>
              <a:rPr lang="en-US" dirty="0" smtClean="0">
                <a:solidFill>
                  <a:srgbClr val="7030A0"/>
                </a:solidFill>
              </a:rPr>
              <a:t>(“%d”,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);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10. Never use a floating point variable as the control variable because it is just approx. &amp; therefore, may lead to inaccurate results.</a:t>
            </a:r>
          </a:p>
          <a:p>
            <a:pPr marL="514350" indent="-514350" algn="just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86600"/>
          </a:xfrm>
        </p:spPr>
        <p:txBody>
          <a:bodyPr/>
          <a:lstStyle/>
          <a:p>
            <a:pPr marL="514350" indent="-514350" algn="just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514350" indent="-514350" algn="just">
              <a:buNone/>
            </a:pPr>
            <a:r>
              <a:rPr lang="en-US" smtClean="0">
                <a:solidFill>
                  <a:srgbClr val="C00000"/>
                </a:solidFill>
              </a:rPr>
              <a:t>11. </a:t>
            </a:r>
            <a:r>
              <a:rPr lang="en-US" dirty="0" smtClean="0">
                <a:solidFill>
                  <a:srgbClr val="C00000"/>
                </a:solidFill>
              </a:rPr>
              <a:t>Never use a floating point variable as the control variable because it just gives approx. values &amp; therefore, may lead to inaccurate results.</a:t>
            </a:r>
          </a:p>
          <a:p>
            <a:pPr marL="514350" indent="-514350" algn="just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Eg</a:t>
            </a:r>
            <a:r>
              <a:rPr lang="en-US" dirty="0" smtClean="0">
                <a:solidFill>
                  <a:srgbClr val="7030A0"/>
                </a:solidFill>
              </a:rPr>
              <a:t>: float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;   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      for(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=100;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&gt;=10;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--)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         {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			</a:t>
            </a:r>
            <a:r>
              <a:rPr lang="en-US" dirty="0" err="1" smtClean="0">
                <a:solidFill>
                  <a:srgbClr val="7030A0"/>
                </a:solidFill>
              </a:rPr>
              <a:t>printf</a:t>
            </a:r>
            <a:r>
              <a:rPr lang="en-US" dirty="0" smtClean="0">
                <a:solidFill>
                  <a:srgbClr val="7030A0"/>
                </a:solidFill>
              </a:rPr>
              <a:t>(“%f”,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);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			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=(float)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/10;</a:t>
            </a:r>
          </a:p>
          <a:p>
            <a:pPr marL="514350" indent="-514350"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        }</a:t>
            </a:r>
          </a:p>
          <a:p>
            <a:pPr marL="514350" indent="-514350" algn="just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Practice questions- nested for loop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638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Q25. WAP to print following patterns using nested for loops</a:t>
            </a:r>
          </a:p>
          <a:p>
            <a:pPr marL="0" indent="0" algn="just">
              <a:buNone/>
            </a:pPr>
            <a:r>
              <a:rPr lang="en-US" sz="2400" dirty="0" smtClean="0"/>
              <a:t>a.   12345</a:t>
            </a:r>
          </a:p>
          <a:p>
            <a:pPr marL="0" indent="0" algn="just">
              <a:buNone/>
            </a:pPr>
            <a:r>
              <a:rPr lang="en-US" sz="2400" dirty="0" smtClean="0"/>
              <a:t>      12345</a:t>
            </a:r>
          </a:p>
          <a:p>
            <a:pPr marL="0" indent="0" algn="just">
              <a:buNone/>
            </a:pPr>
            <a:r>
              <a:rPr lang="en-US" sz="2400" dirty="0" smtClean="0"/>
              <a:t>      12345</a:t>
            </a:r>
          </a:p>
          <a:p>
            <a:pPr marL="0" indent="0" algn="just">
              <a:buNone/>
            </a:pPr>
            <a:r>
              <a:rPr lang="en-US" sz="2400" dirty="0" smtClean="0"/>
              <a:t>      12345</a:t>
            </a:r>
          </a:p>
          <a:p>
            <a:pPr marL="0" indent="0" algn="just">
              <a:buNone/>
            </a:pPr>
            <a:r>
              <a:rPr lang="en-US" sz="2400" dirty="0" smtClean="0"/>
              <a:t>      12345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b. *****</a:t>
            </a:r>
          </a:p>
          <a:p>
            <a:pPr marL="0" indent="0"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*****</a:t>
            </a:r>
          </a:p>
          <a:p>
            <a:pPr marL="0" indent="0"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*****</a:t>
            </a:r>
          </a:p>
          <a:p>
            <a:pPr marL="0" indent="0"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*****</a:t>
            </a:r>
          </a:p>
          <a:p>
            <a:pPr marL="0" indent="0" algn="just">
              <a:buNone/>
            </a:pPr>
            <a:r>
              <a:rPr lang="en-US" sz="2400" dirty="0"/>
              <a:t> </a:t>
            </a:r>
            <a:r>
              <a:rPr lang="en-US" sz="2400" dirty="0" smtClean="0"/>
              <a:t>   *****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1619451"/>
            <a:ext cx="1371600" cy="2057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c. *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**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***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****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*****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715703" y="4231105"/>
            <a:ext cx="1408497" cy="2057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d</a:t>
            </a:r>
            <a:r>
              <a:rPr lang="en-US" sz="2400" dirty="0" smtClean="0"/>
              <a:t>. 1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12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123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1234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12345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429001" y="1619451"/>
            <a:ext cx="1295400" cy="2057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e. 1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22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333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4444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55555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416167" y="4193005"/>
            <a:ext cx="1179897" cy="2057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f</a:t>
            </a:r>
            <a:r>
              <a:rPr lang="en-US" sz="2400" dirty="0" smtClean="0"/>
              <a:t>. 0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12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345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6789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029200" y="1619450"/>
            <a:ext cx="1575736" cy="22667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g. A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AB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ABC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ABCD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ABCDE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ABCDEF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767715" y="4158514"/>
            <a:ext cx="1664168" cy="2133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h. A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AB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ABC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ABCD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ABCDE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ABCDEF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7010400" y="1619450"/>
            <a:ext cx="1664168" cy="2133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i</a:t>
            </a:r>
            <a:r>
              <a:rPr lang="en-US" sz="2400" dirty="0" smtClean="0"/>
              <a:t>.         1</a:t>
            </a:r>
          </a:p>
          <a:p>
            <a:r>
              <a:rPr lang="en-US" sz="2400" dirty="0" smtClean="0"/>
              <a:t>         12</a:t>
            </a:r>
          </a:p>
          <a:p>
            <a:r>
              <a:rPr lang="en-US" sz="2400" dirty="0" smtClean="0"/>
              <a:t>       123</a:t>
            </a:r>
          </a:p>
          <a:p>
            <a:r>
              <a:rPr lang="en-US" sz="2400" dirty="0" smtClean="0"/>
              <a:t>     1234   </a:t>
            </a:r>
          </a:p>
          <a:p>
            <a:r>
              <a:rPr lang="en-US" sz="2400" dirty="0" smtClean="0"/>
              <a:t>    12345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604936" y="4114398"/>
            <a:ext cx="2462864" cy="2133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j.         1</a:t>
            </a:r>
          </a:p>
          <a:p>
            <a:r>
              <a:rPr lang="en-US" sz="2400" dirty="0" smtClean="0"/>
              <a:t>         121</a:t>
            </a:r>
          </a:p>
          <a:p>
            <a:r>
              <a:rPr lang="en-US" sz="2400" dirty="0" smtClean="0"/>
              <a:t>       12321</a:t>
            </a:r>
          </a:p>
          <a:p>
            <a:r>
              <a:rPr lang="en-US" sz="2400" dirty="0" smtClean="0"/>
              <a:t>     1234321   </a:t>
            </a:r>
          </a:p>
          <a:p>
            <a:r>
              <a:rPr lang="en-US" sz="2400" dirty="0" smtClean="0"/>
              <a:t>    123454321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7098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Switch case syntax</a:t>
            </a:r>
          </a:p>
          <a:p>
            <a:pPr>
              <a:buNone/>
            </a:pPr>
            <a:r>
              <a:rPr lang="en-US" b="1" dirty="0"/>
              <a:t>s</a:t>
            </a:r>
            <a:r>
              <a:rPr lang="en-US" b="1" dirty="0" smtClean="0"/>
              <a:t>witch(variable)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   case value 1: </a:t>
            </a:r>
          </a:p>
          <a:p>
            <a:pPr>
              <a:buNone/>
            </a:pPr>
            <a:r>
              <a:rPr lang="en-US" b="1" dirty="0" smtClean="0"/>
              <a:t>				statement block 1;</a:t>
            </a:r>
          </a:p>
          <a:p>
            <a:pPr>
              <a:buNone/>
            </a:pPr>
            <a:r>
              <a:rPr lang="en-US" b="1" dirty="0" smtClean="0"/>
              <a:t> 				break;</a:t>
            </a:r>
          </a:p>
          <a:p>
            <a:pPr>
              <a:buNone/>
            </a:pPr>
            <a:r>
              <a:rPr lang="en-US" b="1" dirty="0" smtClean="0"/>
              <a:t> case value 2: </a:t>
            </a:r>
          </a:p>
          <a:p>
            <a:pPr>
              <a:buNone/>
            </a:pPr>
            <a:r>
              <a:rPr lang="en-US" b="1" dirty="0" smtClean="0"/>
              <a:t>				statement block2;</a:t>
            </a:r>
          </a:p>
          <a:p>
            <a:pPr>
              <a:buNone/>
            </a:pPr>
            <a:r>
              <a:rPr lang="en-US" b="1" dirty="0" smtClean="0"/>
              <a:t> 				break;</a:t>
            </a:r>
          </a:p>
          <a:p>
            <a:pPr>
              <a:buNone/>
            </a:pPr>
            <a:r>
              <a:rPr lang="en-US" b="1" dirty="0" smtClean="0"/>
              <a:t> case value 3: </a:t>
            </a:r>
          </a:p>
          <a:p>
            <a:pPr>
              <a:buNone/>
            </a:pPr>
            <a:r>
              <a:rPr lang="en-US" b="1" dirty="0" smtClean="0"/>
              <a:t>				statement block 3;</a:t>
            </a:r>
          </a:p>
          <a:p>
            <a:pPr>
              <a:buNone/>
            </a:pPr>
            <a:r>
              <a:rPr lang="en-US" b="1" dirty="0" smtClean="0"/>
              <a:t> 				break;</a:t>
            </a:r>
          </a:p>
          <a:p>
            <a:pPr>
              <a:buNone/>
            </a:pP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 case value N: </a:t>
            </a:r>
          </a:p>
          <a:p>
            <a:pPr>
              <a:buNone/>
            </a:pPr>
            <a:r>
              <a:rPr lang="en-US" b="1" dirty="0" smtClean="0"/>
              <a:t>				statement block N;</a:t>
            </a:r>
          </a:p>
          <a:p>
            <a:pPr>
              <a:buNone/>
            </a:pPr>
            <a:r>
              <a:rPr lang="en-US" b="1" dirty="0" smtClean="0"/>
              <a:t> 				break;</a:t>
            </a:r>
          </a:p>
          <a:p>
            <a:pPr>
              <a:buNone/>
            </a:pPr>
            <a:r>
              <a:rPr lang="en-US" b="1" dirty="0"/>
              <a:t>d</a:t>
            </a:r>
            <a:r>
              <a:rPr lang="en-US" b="1" dirty="0" smtClean="0"/>
              <a:t>efault: </a:t>
            </a:r>
          </a:p>
          <a:p>
            <a:pPr>
              <a:buNone/>
            </a:pPr>
            <a:r>
              <a:rPr lang="en-US" b="1" dirty="0" smtClean="0"/>
              <a:t>				statement block D;</a:t>
            </a:r>
          </a:p>
          <a:p>
            <a:pPr>
              <a:buNone/>
            </a:pPr>
            <a:r>
              <a:rPr lang="en-US" b="1" dirty="0" smtClean="0"/>
              <a:t> 				break;</a:t>
            </a:r>
          </a:p>
          <a:p>
            <a:pPr>
              <a:buNone/>
            </a:pPr>
            <a:r>
              <a:rPr lang="en-US" b="1" dirty="0" smtClean="0"/>
              <a:t>} statement x;</a:t>
            </a:r>
          </a:p>
          <a:p>
            <a:pPr algn="ctr">
              <a:buNone/>
            </a:pPr>
            <a:endParaRPr lang="en-US" sz="1600" b="1" u="sng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cision 5"/>
          <p:cNvSpPr/>
          <p:nvPr/>
        </p:nvSpPr>
        <p:spPr>
          <a:xfrm>
            <a:off x="4800600" y="0"/>
            <a:ext cx="2209800" cy="762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Value 1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609600" y="838200"/>
            <a:ext cx="28194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Statement block 1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3657600" y="5562600"/>
            <a:ext cx="3733800" cy="533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Statement x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6629400" y="762000"/>
            <a:ext cx="10668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FALSE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762000" y="6172200"/>
            <a:ext cx="4267200" cy="304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Flowchart of switch case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  <p:cxnSp>
        <p:nvCxnSpPr>
          <p:cNvPr id="20" name="Straight Arrow Connector 19"/>
          <p:cNvCxnSpPr>
            <a:endCxn id="37" idx="0"/>
          </p:cNvCxnSpPr>
          <p:nvPr/>
        </p:nvCxnSpPr>
        <p:spPr>
          <a:xfrm rot="5400000">
            <a:off x="5619750" y="31813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2591594" y="609600"/>
            <a:ext cx="45640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810000" y="4572000"/>
            <a:ext cx="35052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Statement block D (default)</a:t>
            </a:r>
            <a:endParaRPr lang="en-US" sz="1600" b="1" dirty="0"/>
          </a:p>
        </p:txBody>
      </p:sp>
      <p:cxnSp>
        <p:nvCxnSpPr>
          <p:cNvPr id="23" name="Straight Arrow Connector 22"/>
          <p:cNvCxnSpPr>
            <a:stCxn id="33" idx="2"/>
          </p:cNvCxnSpPr>
          <p:nvPr/>
        </p:nvCxnSpPr>
        <p:spPr>
          <a:xfrm rot="5400000">
            <a:off x="5657850" y="20383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5714206" y="913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5639594" y="54094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5676106" y="43807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" idx="1"/>
          </p:cNvCxnSpPr>
          <p:nvPr/>
        </p:nvCxnSpPr>
        <p:spPr>
          <a:xfrm rot="10800000">
            <a:off x="2819400" y="381000"/>
            <a:ext cx="19812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447800" y="304800"/>
            <a:ext cx="10668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TRUE</a:t>
            </a:r>
            <a:endParaRPr lang="en-US" b="1" dirty="0"/>
          </a:p>
        </p:txBody>
      </p:sp>
      <p:sp>
        <p:nvSpPr>
          <p:cNvPr id="33" name="Flowchart: Decision 32"/>
          <p:cNvSpPr/>
          <p:nvPr/>
        </p:nvSpPr>
        <p:spPr>
          <a:xfrm>
            <a:off x="4800600" y="1066800"/>
            <a:ext cx="2209800" cy="762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Value 2</a:t>
            </a:r>
            <a:endParaRPr lang="en-US" sz="2000" b="1" dirty="0"/>
          </a:p>
        </p:txBody>
      </p:sp>
      <p:sp>
        <p:nvSpPr>
          <p:cNvPr id="34" name="Flowchart: Decision 33"/>
          <p:cNvSpPr/>
          <p:nvPr/>
        </p:nvSpPr>
        <p:spPr>
          <a:xfrm>
            <a:off x="4800600" y="2209800"/>
            <a:ext cx="2209800" cy="762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Value 3</a:t>
            </a:r>
            <a:endParaRPr lang="en-US" sz="2000" b="1" dirty="0"/>
          </a:p>
        </p:txBody>
      </p:sp>
      <p:sp>
        <p:nvSpPr>
          <p:cNvPr id="37" name="Flowchart: Decision 36"/>
          <p:cNvSpPr/>
          <p:nvPr/>
        </p:nvSpPr>
        <p:spPr>
          <a:xfrm>
            <a:off x="4724400" y="3429000"/>
            <a:ext cx="2209800" cy="7620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Value  N</a:t>
            </a:r>
            <a:endParaRPr lang="en-US" sz="2000" b="1" dirty="0"/>
          </a:p>
        </p:txBody>
      </p:sp>
      <p:sp>
        <p:nvSpPr>
          <p:cNvPr id="53" name="Rectangle 52"/>
          <p:cNvSpPr/>
          <p:nvPr/>
        </p:nvSpPr>
        <p:spPr>
          <a:xfrm>
            <a:off x="6781800" y="1981200"/>
            <a:ext cx="10668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FALSE</a:t>
            </a:r>
            <a:endParaRPr lang="en-US" b="1" dirty="0"/>
          </a:p>
        </p:txBody>
      </p:sp>
      <p:sp>
        <p:nvSpPr>
          <p:cNvPr id="54" name="Rectangle 53"/>
          <p:cNvSpPr/>
          <p:nvPr/>
        </p:nvSpPr>
        <p:spPr>
          <a:xfrm>
            <a:off x="6629400" y="3048000"/>
            <a:ext cx="10668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FALSE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6553200" y="4191000"/>
            <a:ext cx="10668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FALSE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609600" y="1981200"/>
            <a:ext cx="28194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Statement block 2</a:t>
            </a:r>
            <a:endParaRPr lang="en-US" sz="1400" b="1" dirty="0"/>
          </a:p>
        </p:txBody>
      </p:sp>
      <p:sp>
        <p:nvSpPr>
          <p:cNvPr id="67" name="Rectangle 66"/>
          <p:cNvSpPr/>
          <p:nvPr/>
        </p:nvSpPr>
        <p:spPr>
          <a:xfrm>
            <a:off x="685800" y="1600200"/>
            <a:ext cx="10668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TRUE</a:t>
            </a:r>
            <a:endParaRPr lang="en-US" b="1" dirty="0"/>
          </a:p>
        </p:txBody>
      </p:sp>
      <p:sp>
        <p:nvSpPr>
          <p:cNvPr id="68" name="Rectangle 67"/>
          <p:cNvSpPr/>
          <p:nvPr/>
        </p:nvSpPr>
        <p:spPr>
          <a:xfrm>
            <a:off x="609600" y="2819400"/>
            <a:ext cx="10668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TRUE</a:t>
            </a:r>
            <a:endParaRPr lang="en-US" b="1" dirty="0"/>
          </a:p>
        </p:txBody>
      </p:sp>
      <p:sp>
        <p:nvSpPr>
          <p:cNvPr id="69" name="Rectangle 68"/>
          <p:cNvSpPr/>
          <p:nvPr/>
        </p:nvSpPr>
        <p:spPr>
          <a:xfrm>
            <a:off x="609600" y="3200400"/>
            <a:ext cx="28194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Statement block 3</a:t>
            </a:r>
            <a:endParaRPr lang="en-US" sz="1400" b="1" dirty="0"/>
          </a:p>
        </p:txBody>
      </p:sp>
      <p:sp>
        <p:nvSpPr>
          <p:cNvPr id="70" name="Rectangle 69"/>
          <p:cNvSpPr/>
          <p:nvPr/>
        </p:nvSpPr>
        <p:spPr>
          <a:xfrm>
            <a:off x="533400" y="4800600"/>
            <a:ext cx="28194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Statement block N</a:t>
            </a:r>
            <a:endParaRPr lang="en-US" sz="1400" b="1" dirty="0"/>
          </a:p>
        </p:txBody>
      </p:sp>
      <p:cxnSp>
        <p:nvCxnSpPr>
          <p:cNvPr id="71" name="Straight Connector 70"/>
          <p:cNvCxnSpPr/>
          <p:nvPr/>
        </p:nvCxnSpPr>
        <p:spPr>
          <a:xfrm rot="10800000">
            <a:off x="2819400" y="1446211"/>
            <a:ext cx="19812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2514997" y="1752203"/>
            <a:ext cx="609600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0800000" flipV="1">
            <a:off x="2819400" y="2666999"/>
            <a:ext cx="2133600" cy="7461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5400000">
            <a:off x="2552700" y="3009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7" idx="1"/>
          </p:cNvCxnSpPr>
          <p:nvPr/>
        </p:nvCxnSpPr>
        <p:spPr>
          <a:xfrm rot="10800000" flipV="1">
            <a:off x="2819400" y="3810000"/>
            <a:ext cx="1905000" cy="2286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2438400" y="4419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85800" y="4267200"/>
            <a:ext cx="10668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TRUE</a:t>
            </a:r>
            <a:endParaRPr lang="en-US" b="1" dirty="0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-2286794" y="3581400"/>
            <a:ext cx="4876800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0" idx="1"/>
          </p:cNvCxnSpPr>
          <p:nvPr/>
        </p:nvCxnSpPr>
        <p:spPr>
          <a:xfrm rot="10800000">
            <a:off x="152400" y="5105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152400" y="1143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152400" y="3505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152400" y="2209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52400" y="5943600"/>
            <a:ext cx="3505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Switch case Vs If –else statement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 A float expression can never be tested using switch case.</a:t>
            </a:r>
          </a:p>
          <a:p>
            <a:pPr algn="just"/>
            <a:r>
              <a:rPr lang="en-US" dirty="0" smtClean="0"/>
              <a:t>Multiple cases cannot use same expressions. Thus following is illegal-</a:t>
            </a:r>
          </a:p>
          <a:p>
            <a:pPr marL="0" indent="0" algn="just">
              <a:buNone/>
            </a:pPr>
            <a:r>
              <a:rPr lang="en-US" sz="2800" dirty="0" err="1" smtClean="0"/>
              <a:t>Eg</a:t>
            </a:r>
            <a:r>
              <a:rPr lang="en-US" sz="2800" dirty="0" smtClean="0"/>
              <a:t>- Switch(a)</a:t>
            </a:r>
          </a:p>
          <a:p>
            <a:pPr marL="0" indent="0" algn="just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{ case 3:</a:t>
            </a:r>
          </a:p>
          <a:p>
            <a:pPr marL="0" indent="0" algn="just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case 1+2:</a:t>
            </a:r>
          </a:p>
          <a:p>
            <a:pPr marL="0" indent="0" algn="just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}</a:t>
            </a:r>
          </a:p>
          <a:p>
            <a:pPr algn="just"/>
            <a:r>
              <a:rPr lang="en-US" dirty="0" smtClean="0"/>
              <a:t>Case in switch can never have variable expressions(like- case a+3: )-&gt;           </a:t>
            </a:r>
            <a:r>
              <a:rPr lang="en-US" b="1" dirty="0" smtClean="0">
                <a:solidFill>
                  <a:srgbClr val="FF0000"/>
                </a:solidFill>
              </a:rPr>
              <a:t> WRONG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638800" y="5715000"/>
            <a:ext cx="381000" cy="609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638800" y="5715000"/>
            <a:ext cx="381000" cy="609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Advantages of using switch case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Easy to debug</a:t>
            </a:r>
          </a:p>
          <a:p>
            <a:r>
              <a:rPr lang="en-US" dirty="0" smtClean="0"/>
              <a:t>Easy to read &amp; understand</a:t>
            </a:r>
          </a:p>
          <a:p>
            <a:r>
              <a:rPr lang="en-US" dirty="0" smtClean="0"/>
              <a:t>Ease of maintenance as compared with its equivalent if-else statements.</a:t>
            </a:r>
          </a:p>
          <a:p>
            <a:r>
              <a:rPr lang="en-US" dirty="0" smtClean="0"/>
              <a:t>Like if-else statements, switch statements can also be nested.</a:t>
            </a:r>
          </a:p>
          <a:p>
            <a:r>
              <a:rPr lang="en-US" dirty="0" smtClean="0"/>
              <a:t>Executes faster than its equivalent if- else construct.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>
            <a:off x="3733006" y="3048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2438400" y="533400"/>
            <a:ext cx="3124200" cy="1447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Test expression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rot="5400000">
            <a:off x="3618706" y="2362200"/>
            <a:ext cx="7627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86000" y="2743200"/>
            <a:ext cx="35052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Statement Block 1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2133600" y="4648200"/>
            <a:ext cx="35052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Statement X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3429794" y="4114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3"/>
          </p:cNvCxnSpPr>
          <p:nvPr/>
        </p:nvCxnSpPr>
        <p:spPr>
          <a:xfrm>
            <a:off x="5562600" y="1257300"/>
            <a:ext cx="1676400" cy="381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5830094" y="2704306"/>
            <a:ext cx="28194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4038600" y="4114800"/>
            <a:ext cx="3200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05000" y="1828800"/>
            <a:ext cx="152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TRUE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1752600" y="1752600"/>
            <a:ext cx="152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TRUE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1905000" y="1905000"/>
            <a:ext cx="15240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TRUE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5791200" y="381000"/>
            <a:ext cx="1447800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FALSE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1676400" y="5715000"/>
            <a:ext cx="54102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Flowchart of if statement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Aakanksha Chopra, Asst. Prof( IT)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Practice questions- switch case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638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smtClean="0"/>
              <a:t>Q26. WAP to determine whether an entered character is a vowel or not using switch case</a:t>
            </a:r>
          </a:p>
          <a:p>
            <a:pPr marL="0" indent="0" algn="just">
              <a:buNone/>
            </a:pPr>
            <a:r>
              <a:rPr lang="en-US" sz="2800" dirty="0" smtClean="0"/>
              <a:t>Q27. WAP to enter a number from 1-7 and display corresponding day of the week using switch case statement using switch case.</a:t>
            </a:r>
          </a:p>
          <a:p>
            <a:pPr marL="0" indent="0" algn="just">
              <a:buNone/>
            </a:pPr>
            <a:r>
              <a:rPr lang="en-US" sz="2800" dirty="0" smtClean="0"/>
              <a:t>Q28.WAP that accept a number from 1 to 10. </a:t>
            </a:r>
            <a:r>
              <a:rPr lang="en-US" sz="2800" smtClean="0"/>
              <a:t>Print </a:t>
            </a:r>
            <a:r>
              <a:rPr lang="en-US" sz="2800" dirty="0" smtClean="0"/>
              <a:t>whether the number is even or odd using a switch case construct.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0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questions-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059363"/>
          </a:xfrm>
        </p:spPr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Q1. WAP to check whether a citizen is eligible to vote or not using “if statement”.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8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Multiple if statement syntax</a:t>
            </a:r>
          </a:p>
          <a:p>
            <a:pPr algn="ctr">
              <a:buNone/>
            </a:pPr>
            <a:endParaRPr lang="en-US" sz="1600" b="1" u="sng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800" dirty="0" smtClean="0"/>
              <a:t>if(test expression 1)</a:t>
            </a:r>
          </a:p>
          <a:p>
            <a:pPr>
              <a:buNone/>
            </a:pPr>
            <a:r>
              <a:rPr lang="en-US" sz="2800" dirty="0" smtClean="0"/>
              <a:t>  {  statement block 1;</a:t>
            </a:r>
          </a:p>
          <a:p>
            <a:pPr>
              <a:buNone/>
            </a:pPr>
            <a:r>
              <a:rPr lang="en-US" sz="2800" dirty="0" smtClean="0"/>
              <a:t>  }</a:t>
            </a:r>
          </a:p>
          <a:p>
            <a:pPr>
              <a:buNone/>
            </a:pPr>
            <a:r>
              <a:rPr lang="en-US" sz="2800" dirty="0" smtClean="0"/>
              <a:t> if(test expression 2)</a:t>
            </a:r>
          </a:p>
          <a:p>
            <a:pPr>
              <a:buNone/>
            </a:pPr>
            <a:r>
              <a:rPr lang="en-US" sz="2800" dirty="0" smtClean="0"/>
              <a:t>  {  statement block 2;</a:t>
            </a:r>
          </a:p>
          <a:p>
            <a:pPr>
              <a:buNone/>
            </a:pPr>
            <a:r>
              <a:rPr lang="en-US" sz="2800" dirty="0" smtClean="0"/>
              <a:t>  }          </a:t>
            </a:r>
            <a:r>
              <a:rPr lang="en-US" sz="2800" dirty="0"/>
              <a:t> 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              .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.</a:t>
            </a:r>
          </a:p>
          <a:p>
            <a:pPr>
              <a:buNone/>
            </a:pPr>
            <a:r>
              <a:rPr lang="en-US" sz="2800" dirty="0" smtClean="0"/>
              <a:t>  if(test expression N)</a:t>
            </a:r>
          </a:p>
          <a:p>
            <a:pPr>
              <a:buNone/>
            </a:pPr>
            <a:r>
              <a:rPr lang="en-US" sz="2800" dirty="0" smtClean="0"/>
              <a:t>  {  statement block N;</a:t>
            </a:r>
          </a:p>
          <a:p>
            <a:pPr>
              <a:buNone/>
            </a:pPr>
            <a:r>
              <a:rPr lang="en-US" sz="2800" dirty="0" smtClean="0"/>
              <a:t>  }  </a:t>
            </a:r>
          </a:p>
          <a:p>
            <a:pPr>
              <a:buNone/>
            </a:pPr>
            <a:r>
              <a:rPr lang="en-US" sz="2800" dirty="0" smtClean="0"/>
              <a:t>Statement X;</a:t>
            </a:r>
          </a:p>
          <a:p>
            <a:pPr>
              <a:buNone/>
            </a:pPr>
            <a:endParaRPr lang="en-US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33800" y="12192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029200" y="1143000"/>
            <a:ext cx="3505200" cy="1219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Value of test expression should not be 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>
            <a:off x="3733006" y="304800"/>
            <a:ext cx="610394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Flowchart: Decision 5"/>
          <p:cNvSpPr/>
          <p:nvPr/>
        </p:nvSpPr>
        <p:spPr>
          <a:xfrm>
            <a:off x="2438400" y="533400"/>
            <a:ext cx="3124200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Test expression 1</a:t>
            </a:r>
            <a:endParaRPr lang="en-US" sz="2000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1067197" y="1295003"/>
            <a:ext cx="762000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3400" y="1676400"/>
            <a:ext cx="1752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Statement Block 1</a:t>
            </a:r>
            <a:endParaRPr lang="en-US" sz="1600" b="1" dirty="0"/>
          </a:p>
        </p:txBody>
      </p:sp>
      <p:cxnSp>
        <p:nvCxnSpPr>
          <p:cNvPr id="33" name="Straight Arrow Connector 32"/>
          <p:cNvCxnSpPr>
            <a:stCxn id="6" idx="2"/>
            <a:endCxn id="30" idx="0"/>
          </p:cNvCxnSpPr>
          <p:nvPr/>
        </p:nvCxnSpPr>
        <p:spPr>
          <a:xfrm rot="5400000">
            <a:off x="3390900" y="19812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419600" y="1371600"/>
            <a:ext cx="1447800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FALSE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5486400" y="0"/>
            <a:ext cx="3657600" cy="838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Flowchart of multiple if statement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0" name="Straight Connector 19"/>
          <p:cNvCxnSpPr>
            <a:endCxn id="6" idx="1"/>
          </p:cNvCxnSpPr>
          <p:nvPr/>
        </p:nvCxnSpPr>
        <p:spPr>
          <a:xfrm>
            <a:off x="1447800" y="914400"/>
            <a:ext cx="990600" cy="38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Flowchart: Decision 29"/>
          <p:cNvSpPr/>
          <p:nvPr/>
        </p:nvSpPr>
        <p:spPr>
          <a:xfrm>
            <a:off x="2438400" y="2590800"/>
            <a:ext cx="3124200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Test expression 2</a:t>
            </a:r>
            <a:endParaRPr lang="en-US" sz="20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47800" y="2971800"/>
            <a:ext cx="990600" cy="38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1218803" y="3200003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33400" y="3429000"/>
            <a:ext cx="1752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Statement Block 2</a:t>
            </a:r>
            <a:endParaRPr lang="en-US" sz="1600" b="1" dirty="0"/>
          </a:p>
        </p:txBody>
      </p:sp>
      <p:sp>
        <p:nvSpPr>
          <p:cNvPr id="46" name="Rectangle 45"/>
          <p:cNvSpPr/>
          <p:nvPr/>
        </p:nvSpPr>
        <p:spPr>
          <a:xfrm>
            <a:off x="228600" y="685800"/>
            <a:ext cx="990600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TRUE</a:t>
            </a:r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228600" y="2667000"/>
            <a:ext cx="10668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TRUE</a:t>
            </a:r>
            <a:endParaRPr lang="en-US" b="1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3352800" y="4038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Flowchart: Decision 54"/>
          <p:cNvSpPr/>
          <p:nvPr/>
        </p:nvSpPr>
        <p:spPr>
          <a:xfrm>
            <a:off x="2438400" y="4572000"/>
            <a:ext cx="3124200" cy="8382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Test expression N</a:t>
            </a:r>
            <a:endParaRPr lang="en-US" sz="2000" b="1" dirty="0"/>
          </a:p>
        </p:txBody>
      </p:sp>
      <p:sp>
        <p:nvSpPr>
          <p:cNvPr id="57" name="Rectangle 56"/>
          <p:cNvSpPr/>
          <p:nvPr/>
        </p:nvSpPr>
        <p:spPr>
          <a:xfrm>
            <a:off x="533400" y="5562600"/>
            <a:ext cx="1752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Statement Block N</a:t>
            </a:r>
            <a:endParaRPr lang="en-US" sz="1600" b="1" dirty="0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1447800" y="4991100"/>
            <a:ext cx="990600" cy="38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1181100" y="52959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572000" y="3505200"/>
            <a:ext cx="1447800" cy="68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FALSE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86000" y="19050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286000" y="3808412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5" idx="2"/>
          </p:cNvCxnSpPr>
          <p:nvPr/>
        </p:nvCxnSpPr>
        <p:spPr>
          <a:xfrm rot="5400000">
            <a:off x="3676650" y="569595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04800" y="4572000"/>
            <a:ext cx="1066800" cy="533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TRUE</a:t>
            </a:r>
            <a:endParaRPr lang="en-US" b="1" dirty="0"/>
          </a:p>
        </p:txBody>
      </p:sp>
      <p:sp>
        <p:nvSpPr>
          <p:cNvPr id="49" name="Rectangle 48"/>
          <p:cNvSpPr/>
          <p:nvPr/>
        </p:nvSpPr>
        <p:spPr>
          <a:xfrm>
            <a:off x="2971800" y="6019800"/>
            <a:ext cx="17526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Statement X</a:t>
            </a:r>
            <a:endParaRPr lang="en-US" sz="1600" b="1" dirty="0"/>
          </a:p>
        </p:txBody>
      </p:sp>
      <p:cxnSp>
        <p:nvCxnSpPr>
          <p:cNvPr id="64" name="Straight Connector 63"/>
          <p:cNvCxnSpPr/>
          <p:nvPr/>
        </p:nvCxnSpPr>
        <p:spPr>
          <a:xfrm rot="5400000" flipH="1" flipV="1">
            <a:off x="1333103" y="6439297"/>
            <a:ext cx="381794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525588" y="6553200"/>
            <a:ext cx="1446212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495800" y="5486400"/>
            <a:ext cx="1447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FALSE</a:t>
            </a:r>
            <a:endParaRPr lang="en-US" b="1" dirty="0"/>
          </a:p>
        </p:txBody>
      </p:sp>
      <p:sp>
        <p:nvSpPr>
          <p:cNvPr id="82" name="Footer Placeholder 8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Practice questions-multiple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059363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Q2. WAP to show concept of “multiple if” statement. 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3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buNone/>
            </a:pP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</a:rPr>
              <a:t>If – else statement syntax</a:t>
            </a:r>
          </a:p>
          <a:p>
            <a:pPr algn="ctr">
              <a:buNone/>
            </a:pPr>
            <a:endParaRPr lang="en-US" sz="1600" b="1" u="sng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if(test expression)</a:t>
            </a:r>
          </a:p>
          <a:p>
            <a:pPr>
              <a:buNone/>
            </a:pPr>
            <a:r>
              <a:rPr lang="en-US" dirty="0" smtClean="0"/>
              <a:t>  {</a:t>
            </a:r>
          </a:p>
          <a:p>
            <a:pPr>
              <a:buNone/>
            </a:pPr>
            <a:r>
              <a:rPr lang="en-US" dirty="0" smtClean="0"/>
              <a:t>         statement block 1;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statement block  2;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Statement x;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24200" y="1143000"/>
            <a:ext cx="1905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029200" y="1143000"/>
            <a:ext cx="3505200" cy="12192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Value of test expression should not be 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Aakanksha Chopra, Asst. Prof( IT)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2541</Words>
  <Application>Microsoft Office PowerPoint</Application>
  <PresentationFormat>On-screen Show (4:3)</PresentationFormat>
  <Paragraphs>454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</vt:lpstr>
      <vt:lpstr>Office Theme</vt:lpstr>
      <vt:lpstr>Decision Control And  Looping Statements</vt:lpstr>
      <vt:lpstr>PowerPoint Presentation</vt:lpstr>
      <vt:lpstr>PowerPoint Presentation</vt:lpstr>
      <vt:lpstr>PowerPoint Presentation</vt:lpstr>
      <vt:lpstr>Practice questions- if statement</vt:lpstr>
      <vt:lpstr>PowerPoint Presentation</vt:lpstr>
      <vt:lpstr>PowerPoint Presentation</vt:lpstr>
      <vt:lpstr>Practice questions-multiple if</vt:lpstr>
      <vt:lpstr>PowerPoint Presentation</vt:lpstr>
      <vt:lpstr>PowerPoint Presentation</vt:lpstr>
      <vt:lpstr>Practice questions- if else</vt:lpstr>
      <vt:lpstr>PowerPoint Presentation</vt:lpstr>
      <vt:lpstr>PowerPoint Presentation</vt:lpstr>
      <vt:lpstr>DANGLING ELSE PROBLEM</vt:lpstr>
      <vt:lpstr>Practice questions- nested if else</vt:lpstr>
      <vt:lpstr>PowerPoint Presentation</vt:lpstr>
      <vt:lpstr>PowerPoint Presentation</vt:lpstr>
      <vt:lpstr>Practice questions- if –else-if</vt:lpstr>
      <vt:lpstr>Looping Control Statements/ Iterative Statements</vt:lpstr>
      <vt:lpstr>PowerPoint Presentation</vt:lpstr>
      <vt:lpstr>PowerPoint Presentation</vt:lpstr>
      <vt:lpstr>PowerPoint Presentation</vt:lpstr>
      <vt:lpstr>Practice questions- while loop</vt:lpstr>
      <vt:lpstr>PowerPoint Presentation</vt:lpstr>
      <vt:lpstr>PowerPoint Presentation</vt:lpstr>
      <vt:lpstr>Practice questions- do-while loop</vt:lpstr>
      <vt:lpstr>PowerPoint Presentation</vt:lpstr>
      <vt:lpstr>PowerPoint Presentation</vt:lpstr>
      <vt:lpstr>Points to remember</vt:lpstr>
      <vt:lpstr>PowerPoint Presentation</vt:lpstr>
      <vt:lpstr>Cont..</vt:lpstr>
      <vt:lpstr>Cont..</vt:lpstr>
      <vt:lpstr>Cont..</vt:lpstr>
      <vt:lpstr>PowerPoint Presentation</vt:lpstr>
      <vt:lpstr>Practice questions- nested for loop</vt:lpstr>
      <vt:lpstr>PowerPoint Presentation</vt:lpstr>
      <vt:lpstr>PowerPoint Presentation</vt:lpstr>
      <vt:lpstr>Switch case Vs If –else statement </vt:lpstr>
      <vt:lpstr>Advantages of using switch case</vt:lpstr>
      <vt:lpstr>Practice questions- switch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Control And  Looping Statements</dc:title>
  <dc:creator>aakankshac</dc:creator>
  <cp:lastModifiedBy>aakankshac</cp:lastModifiedBy>
  <cp:revision>170</cp:revision>
  <dcterms:created xsi:type="dcterms:W3CDTF">2015-08-17T04:55:49Z</dcterms:created>
  <dcterms:modified xsi:type="dcterms:W3CDTF">2021-02-05T04:24:55Z</dcterms:modified>
</cp:coreProperties>
</file>