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87" r:id="rId5"/>
    <p:sldId id="257" r:id="rId6"/>
    <p:sldId id="258" r:id="rId7"/>
    <p:sldId id="259" r:id="rId8"/>
    <p:sldId id="260" r:id="rId9"/>
    <p:sldId id="266" r:id="rId10"/>
    <p:sldId id="262" r:id="rId11"/>
    <p:sldId id="267" r:id="rId12"/>
    <p:sldId id="263" r:id="rId13"/>
    <p:sldId id="268" r:id="rId14"/>
    <p:sldId id="264" r:id="rId15"/>
    <p:sldId id="269" r:id="rId16"/>
    <p:sldId id="265" r:id="rId17"/>
    <p:sldId id="295" r:id="rId18"/>
    <p:sldId id="270" r:id="rId19"/>
    <p:sldId id="273" r:id="rId20"/>
    <p:sldId id="274" r:id="rId21"/>
    <p:sldId id="275" r:id="rId22"/>
    <p:sldId id="296" r:id="rId23"/>
    <p:sldId id="299" r:id="rId24"/>
    <p:sldId id="300" r:id="rId25"/>
    <p:sldId id="297" r:id="rId26"/>
    <p:sldId id="298" r:id="rId27"/>
    <p:sldId id="276" r:id="rId28"/>
    <p:sldId id="277" r:id="rId29"/>
    <p:sldId id="278" r:id="rId30"/>
    <p:sldId id="279" r:id="rId31"/>
    <p:sldId id="280" r:id="rId32"/>
    <p:sldId id="282" r:id="rId33"/>
    <p:sldId id="283" r:id="rId34"/>
    <p:sldId id="288" r:id="rId35"/>
    <p:sldId id="289" r:id="rId36"/>
    <p:sldId id="290" r:id="rId37"/>
    <p:sldId id="291" r:id="rId38"/>
    <p:sldId id="292" r:id="rId39"/>
    <p:sldId id="293" r:id="rId40"/>
    <p:sldId id="294" r:id="rId41"/>
    <p:sldId id="28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240B20-4218-4663-9A0D-DCAC065D5EF6}"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131974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240B20-4218-4663-9A0D-DCAC065D5EF6}"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76859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240B20-4218-4663-9A0D-DCAC065D5EF6}"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48781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240B20-4218-4663-9A0D-DCAC065D5EF6}"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191189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40B20-4218-4663-9A0D-DCAC065D5EF6}"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357199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240B20-4218-4663-9A0D-DCAC065D5EF6}"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202641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240B20-4218-4663-9A0D-DCAC065D5EF6}" type="datetimeFigureOut">
              <a:rPr lang="en-IN" smtClean="0"/>
              <a:t>21-01-2022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289900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240B20-4218-4663-9A0D-DCAC065D5EF6}"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150026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40B20-4218-4663-9A0D-DCAC065D5EF6}" type="datetimeFigureOut">
              <a:rPr lang="en-IN" smtClean="0"/>
              <a:t>21-01-2022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364748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40B20-4218-4663-9A0D-DCAC065D5EF6}"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66981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40B20-4218-4663-9A0D-DCAC065D5EF6}"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143A8-0D71-4399-B5BD-90140C8A527B}" type="slidenum">
              <a:rPr lang="en-IN" smtClean="0"/>
              <a:t>‹#›</a:t>
            </a:fld>
            <a:endParaRPr lang="en-IN"/>
          </a:p>
        </p:txBody>
      </p:sp>
    </p:spTree>
    <p:extLst>
      <p:ext uri="{BB962C8B-B14F-4D97-AF65-F5344CB8AC3E}">
        <p14:creationId xmlns:p14="http://schemas.microsoft.com/office/powerpoint/2010/main" val="121619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40B20-4218-4663-9A0D-DCAC065D5EF6}" type="datetimeFigureOut">
              <a:rPr lang="en-IN" smtClean="0"/>
              <a:t>21-01-2022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43A8-0D71-4399-B5BD-90140C8A527B}" type="slidenum">
              <a:rPr lang="en-IN" smtClean="0"/>
              <a:t>‹#›</a:t>
            </a:fld>
            <a:endParaRPr lang="en-IN"/>
          </a:p>
        </p:txBody>
      </p:sp>
    </p:spTree>
    <p:extLst>
      <p:ext uri="{BB962C8B-B14F-4D97-AF65-F5344CB8AC3E}">
        <p14:creationId xmlns:p14="http://schemas.microsoft.com/office/powerpoint/2010/main" val="2261598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css/src/pseudo.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point.com/css/src/pseudo1.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utorialspoint.com/css/src/pseudo2.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tutorialspoint.com/css/src/pseudo3.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tutorialspoint.com/css/src/pseudo4.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2</a:t>
            </a:r>
            <a:endParaRPr lang="en-IN" dirty="0"/>
          </a:p>
        </p:txBody>
      </p:sp>
      <p:sp>
        <p:nvSpPr>
          <p:cNvPr id="3" name="Subtitle 2"/>
          <p:cNvSpPr>
            <a:spLocks noGrp="1"/>
          </p:cNvSpPr>
          <p:nvPr>
            <p:ph type="subTitle" idx="1"/>
          </p:nvPr>
        </p:nvSpPr>
        <p:spPr/>
        <p:txBody>
          <a:bodyPr/>
          <a:lstStyle/>
          <a:p>
            <a:r>
              <a:rPr lang="en-IN" dirty="0" smtClean="0"/>
              <a:t>Part 1: Cascading style Sheets</a:t>
            </a:r>
            <a:endParaRPr lang="en-IN" dirty="0"/>
          </a:p>
        </p:txBody>
      </p:sp>
    </p:spTree>
    <p:extLst>
      <p:ext uri="{BB962C8B-B14F-4D97-AF65-F5344CB8AC3E}">
        <p14:creationId xmlns:p14="http://schemas.microsoft.com/office/powerpoint/2010/main" val="3248638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90623" cy="1325563"/>
          </a:xfrm>
        </p:spPr>
        <p:txBody>
          <a:bodyPr/>
          <a:lstStyle/>
          <a:p>
            <a:r>
              <a:rPr lang="en-IN" dirty="0" smtClean="0"/>
              <a:t>Internal Style Sheet</a:t>
            </a:r>
            <a:endParaRPr lang="en-IN" dirty="0"/>
          </a:p>
        </p:txBody>
      </p:sp>
      <p:sp>
        <p:nvSpPr>
          <p:cNvPr id="3" name="Content Placeholder 2"/>
          <p:cNvSpPr>
            <a:spLocks noGrp="1"/>
          </p:cNvSpPr>
          <p:nvPr>
            <p:ph idx="1"/>
          </p:nvPr>
        </p:nvSpPr>
        <p:spPr>
          <a:xfrm>
            <a:off x="838200" y="1825625"/>
            <a:ext cx="3592132" cy="4351338"/>
          </a:xfrm>
        </p:spPr>
        <p:txBody>
          <a:bodyPr>
            <a:normAutofit fontScale="92500" lnSpcReduction="20000"/>
          </a:bodyPr>
          <a:lstStyle/>
          <a:p>
            <a:pPr marL="0" indent="0">
              <a:buNone/>
            </a:pPr>
            <a:endParaRPr lang="en-IN" dirty="0" smtClean="0"/>
          </a:p>
          <a:p>
            <a:r>
              <a:rPr lang="en-IN" dirty="0" smtClean="0"/>
              <a:t>If we </a:t>
            </a:r>
            <a:r>
              <a:rPr lang="en-IN" dirty="0"/>
              <a:t>want to apply Style Sheet rules to a single document only, then you can include those rules in header section of the HTML document using &lt;style&gt; tag.</a:t>
            </a:r>
          </a:p>
          <a:p>
            <a:r>
              <a:rPr lang="en-IN" dirty="0"/>
              <a:t>Rules defined in internal style sheet overrides the rules defined in an external CSS file.</a:t>
            </a:r>
          </a:p>
          <a:p>
            <a:endParaRPr lang="en-IN" dirty="0"/>
          </a:p>
        </p:txBody>
      </p:sp>
      <p:sp>
        <p:nvSpPr>
          <p:cNvPr id="4" name="TextBox 3"/>
          <p:cNvSpPr txBox="1"/>
          <p:nvPr/>
        </p:nvSpPr>
        <p:spPr>
          <a:xfrm>
            <a:off x="4765184" y="566670"/>
            <a:ext cx="7276562" cy="5909310"/>
          </a:xfrm>
          <a:prstGeom prst="rect">
            <a:avLst/>
          </a:prstGeom>
          <a:noFill/>
        </p:spPr>
        <p:txBody>
          <a:bodyPr wrap="square" rtlCol="0">
            <a:spAutoFit/>
          </a:bodyPr>
          <a:lstStyle/>
          <a:p>
            <a:r>
              <a:rPr lang="en-IN" sz="1400" b="1" dirty="0"/>
              <a:t>&lt;!DOCTYPE html&gt; </a:t>
            </a:r>
          </a:p>
          <a:p>
            <a:r>
              <a:rPr lang="en-IN" sz="1400" b="1" dirty="0"/>
              <a:t>&lt;html&gt;</a:t>
            </a:r>
          </a:p>
          <a:p>
            <a:r>
              <a:rPr lang="en-IN" sz="1400" b="1" dirty="0"/>
              <a:t> </a:t>
            </a:r>
          </a:p>
          <a:p>
            <a:r>
              <a:rPr lang="en-IN" sz="1400" b="1" dirty="0"/>
              <a:t>   &lt;head&gt; </a:t>
            </a:r>
          </a:p>
          <a:p>
            <a:r>
              <a:rPr lang="en-IN" sz="1400" b="1" dirty="0"/>
              <a:t>      &lt;title&gt;HTML Internal CSS&lt;/title&gt; </a:t>
            </a:r>
          </a:p>
          <a:p>
            <a:r>
              <a:rPr lang="en-IN" sz="1400" b="1" dirty="0"/>
              <a:t>      </a:t>
            </a:r>
          </a:p>
          <a:p>
            <a:r>
              <a:rPr lang="en-IN" sz="1400" b="1" dirty="0"/>
              <a:t>      &lt;style type = "text/</a:t>
            </a:r>
            <a:r>
              <a:rPr lang="en-IN" sz="1400" b="1" dirty="0" err="1"/>
              <a:t>css</a:t>
            </a:r>
            <a:r>
              <a:rPr lang="en-IN" sz="1400" b="1" dirty="0"/>
              <a:t>"&gt; </a:t>
            </a:r>
          </a:p>
          <a:p>
            <a:r>
              <a:rPr lang="en-IN" sz="1400" b="1" dirty="0"/>
              <a:t>         .red { </a:t>
            </a:r>
          </a:p>
          <a:p>
            <a:r>
              <a:rPr lang="en-IN" sz="1400" b="1" dirty="0"/>
              <a:t>            </a:t>
            </a:r>
            <a:r>
              <a:rPr lang="en-IN" sz="1400" b="1" dirty="0" err="1"/>
              <a:t>color</a:t>
            </a:r>
            <a:r>
              <a:rPr lang="en-IN" sz="1400" b="1" dirty="0"/>
              <a:t>: red; </a:t>
            </a:r>
          </a:p>
          <a:p>
            <a:r>
              <a:rPr lang="en-IN" sz="1400" b="1" dirty="0"/>
              <a:t>         } </a:t>
            </a:r>
          </a:p>
          <a:p>
            <a:r>
              <a:rPr lang="en-IN" sz="1400" b="1" dirty="0"/>
              <a:t>         .thick{ </a:t>
            </a:r>
          </a:p>
          <a:p>
            <a:r>
              <a:rPr lang="en-IN" sz="1400" b="1" dirty="0"/>
              <a:t>            font-size:20px; </a:t>
            </a:r>
          </a:p>
          <a:p>
            <a:r>
              <a:rPr lang="en-IN" sz="1400" b="1" dirty="0"/>
              <a:t>         } </a:t>
            </a:r>
          </a:p>
          <a:p>
            <a:r>
              <a:rPr lang="en-IN" sz="1400" b="1" dirty="0"/>
              <a:t>         .green { </a:t>
            </a:r>
          </a:p>
          <a:p>
            <a:r>
              <a:rPr lang="en-IN" sz="1400" b="1" dirty="0"/>
              <a:t>            </a:t>
            </a:r>
            <a:r>
              <a:rPr lang="en-IN" sz="1400" b="1" dirty="0" err="1"/>
              <a:t>color:green</a:t>
            </a:r>
            <a:r>
              <a:rPr lang="en-IN" sz="1400" b="1" dirty="0"/>
              <a:t>; </a:t>
            </a:r>
          </a:p>
          <a:p>
            <a:r>
              <a:rPr lang="en-IN" sz="1400" b="1" dirty="0"/>
              <a:t>         } </a:t>
            </a:r>
          </a:p>
          <a:p>
            <a:r>
              <a:rPr lang="en-IN" sz="1400" b="1" dirty="0"/>
              <a:t>      &lt;/style&gt; </a:t>
            </a:r>
          </a:p>
          <a:p>
            <a:r>
              <a:rPr lang="en-IN" sz="1400" b="1" dirty="0"/>
              <a:t>   &lt;/head&gt;</a:t>
            </a:r>
          </a:p>
          <a:p>
            <a:r>
              <a:rPr lang="en-IN" sz="1400" b="1" dirty="0"/>
              <a:t>	</a:t>
            </a:r>
          </a:p>
          <a:p>
            <a:r>
              <a:rPr lang="en-IN" sz="1400" b="1" dirty="0"/>
              <a:t>   &lt;body&gt; </a:t>
            </a:r>
          </a:p>
          <a:p>
            <a:r>
              <a:rPr lang="en-IN" sz="1400" b="1" dirty="0"/>
              <a:t>      &lt;p class = "red"&gt;This is red&lt;/p&gt;  </a:t>
            </a:r>
          </a:p>
          <a:p>
            <a:r>
              <a:rPr lang="en-IN" sz="1400" b="1" dirty="0"/>
              <a:t>      &lt;p class = "thick"&gt;This is thick&lt;/p&gt;  </a:t>
            </a:r>
          </a:p>
          <a:p>
            <a:r>
              <a:rPr lang="en-IN" sz="1400" b="1" dirty="0"/>
              <a:t>      &lt;p class = "green"&gt;This is green&lt;/p&gt;  </a:t>
            </a:r>
          </a:p>
          <a:p>
            <a:r>
              <a:rPr lang="en-IN" sz="1400" b="1" dirty="0"/>
              <a:t>      &lt;p class = "thick green"&gt;This is thick and green&lt;/p&gt; </a:t>
            </a:r>
          </a:p>
          <a:p>
            <a:r>
              <a:rPr lang="en-IN" sz="1400" b="1" dirty="0"/>
              <a:t>   &lt;/body&gt;</a:t>
            </a:r>
          </a:p>
          <a:p>
            <a:r>
              <a:rPr lang="en-IN" sz="1400" b="1" dirty="0"/>
              <a:t>	</a:t>
            </a:r>
          </a:p>
          <a:p>
            <a:r>
              <a:rPr lang="en-IN" sz="1400" b="1" dirty="0"/>
              <a:t>&lt;/html&gt;</a:t>
            </a:r>
          </a:p>
        </p:txBody>
      </p:sp>
    </p:spTree>
    <p:extLst>
      <p:ext uri="{BB962C8B-B14F-4D97-AF65-F5344CB8AC3E}">
        <p14:creationId xmlns:p14="http://schemas.microsoft.com/office/powerpoint/2010/main" val="1779054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Internal Style sheets</a:t>
            </a:r>
            <a:endParaRPr lang="en-IN" dirty="0"/>
          </a:p>
        </p:txBody>
      </p:sp>
      <p:sp>
        <p:nvSpPr>
          <p:cNvPr id="3" name="Content Placeholder 2"/>
          <p:cNvSpPr>
            <a:spLocks noGrp="1"/>
          </p:cNvSpPr>
          <p:nvPr>
            <p:ph idx="1"/>
          </p:nvPr>
        </p:nvSpPr>
        <p:spPr/>
        <p:txBody>
          <a:bodyPr/>
          <a:lstStyle/>
          <a:p>
            <a:pPr lvl="1"/>
            <a:r>
              <a:rPr lang="en-IN" dirty="0" smtClean="0"/>
              <a:t>We </a:t>
            </a:r>
            <a:r>
              <a:rPr lang="en-IN" dirty="0"/>
              <a:t>can use class and </a:t>
            </a:r>
            <a:r>
              <a:rPr lang="en-IN" b="1" dirty="0"/>
              <a:t>ID selectors</a:t>
            </a:r>
            <a:r>
              <a:rPr lang="en-IN" dirty="0"/>
              <a:t> in this style </a:t>
            </a:r>
            <a:r>
              <a:rPr lang="en-IN" dirty="0" smtClean="0"/>
              <a:t>sheet.</a:t>
            </a:r>
          </a:p>
          <a:p>
            <a:pPr lvl="1"/>
            <a:r>
              <a:rPr lang="en-IN" dirty="0"/>
              <a:t>Since </a:t>
            </a:r>
            <a:r>
              <a:rPr lang="en-IN" dirty="0" smtClean="0"/>
              <a:t>we </a:t>
            </a:r>
            <a:r>
              <a:rPr lang="en-IN" dirty="0"/>
              <a:t>only add the code within the same HTML file, </a:t>
            </a:r>
            <a:r>
              <a:rPr lang="en-IN" dirty="0" smtClean="0"/>
              <a:t>we </a:t>
            </a:r>
            <a:r>
              <a:rPr lang="en-IN" dirty="0"/>
              <a:t>don’t need to upload multiple files.</a:t>
            </a:r>
          </a:p>
          <a:p>
            <a:r>
              <a:rPr lang="en-IN" b="1" dirty="0"/>
              <a:t>Disadvantages of Internal CSS:</a:t>
            </a:r>
          </a:p>
          <a:p>
            <a:pPr lvl="1"/>
            <a:r>
              <a:rPr lang="en-IN" dirty="0"/>
              <a:t>Adding the code to the HTML document can increase the page’s size and loading time.</a:t>
            </a:r>
          </a:p>
          <a:p>
            <a:endParaRPr lang="en-IN" dirty="0"/>
          </a:p>
        </p:txBody>
      </p:sp>
    </p:spTree>
    <p:extLst>
      <p:ext uri="{BB962C8B-B14F-4D97-AF65-F5344CB8AC3E}">
        <p14:creationId xmlns:p14="http://schemas.microsoft.com/office/powerpoint/2010/main" val="2165334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38352" cy="1325563"/>
          </a:xfrm>
        </p:spPr>
        <p:txBody>
          <a:bodyPr/>
          <a:lstStyle/>
          <a:p>
            <a:r>
              <a:rPr lang="en-IN" dirty="0" smtClean="0"/>
              <a:t>Inline Style Sheets</a:t>
            </a:r>
            <a:endParaRPr lang="en-IN" dirty="0"/>
          </a:p>
        </p:txBody>
      </p:sp>
      <p:sp>
        <p:nvSpPr>
          <p:cNvPr id="3" name="Content Placeholder 2"/>
          <p:cNvSpPr>
            <a:spLocks noGrp="1"/>
          </p:cNvSpPr>
          <p:nvPr>
            <p:ph idx="1"/>
          </p:nvPr>
        </p:nvSpPr>
        <p:spPr>
          <a:xfrm>
            <a:off x="838200" y="1825625"/>
            <a:ext cx="4248955" cy="4351338"/>
          </a:xfrm>
        </p:spPr>
        <p:txBody>
          <a:bodyPr>
            <a:normAutofit fontScale="92500" lnSpcReduction="20000"/>
          </a:bodyPr>
          <a:lstStyle/>
          <a:p>
            <a:r>
              <a:rPr lang="en-IN" dirty="0" smtClean="0"/>
              <a:t>We </a:t>
            </a:r>
            <a:r>
              <a:rPr lang="en-IN" dirty="0"/>
              <a:t>can apply style sheet rules directly to any HTML element using </a:t>
            </a:r>
            <a:r>
              <a:rPr lang="en-IN" b="1" dirty="0"/>
              <a:t>style</a:t>
            </a:r>
            <a:r>
              <a:rPr lang="en-IN" dirty="0"/>
              <a:t> attribute of the relevant tag. This should be done only when </a:t>
            </a:r>
            <a:r>
              <a:rPr lang="en-IN" dirty="0" smtClean="0"/>
              <a:t>we </a:t>
            </a:r>
            <a:r>
              <a:rPr lang="en-IN" dirty="0"/>
              <a:t>are interested to make a particular change in any HTML element only.</a:t>
            </a:r>
          </a:p>
          <a:p>
            <a:r>
              <a:rPr lang="en-IN" dirty="0"/>
              <a:t>Rules defined inline with the element overrides the rules defined in an external CSS file as well as the rules defined in &lt;style&gt; element.</a:t>
            </a:r>
          </a:p>
        </p:txBody>
      </p:sp>
      <p:sp>
        <p:nvSpPr>
          <p:cNvPr id="4" name="TextBox 3"/>
          <p:cNvSpPr txBox="1"/>
          <p:nvPr/>
        </p:nvSpPr>
        <p:spPr>
          <a:xfrm>
            <a:off x="5576553" y="502276"/>
            <a:ext cx="5962918" cy="5909310"/>
          </a:xfrm>
          <a:prstGeom prst="rect">
            <a:avLst/>
          </a:prstGeom>
          <a:noFill/>
        </p:spPr>
        <p:txBody>
          <a:bodyPr wrap="square" rtlCol="0">
            <a:spAutoFit/>
          </a:bodyPr>
          <a:lstStyle/>
          <a:p>
            <a:r>
              <a:rPr lang="en-IN" dirty="0"/>
              <a:t>&lt;!DOCTYPE html&gt; </a:t>
            </a:r>
          </a:p>
          <a:p>
            <a:r>
              <a:rPr lang="en-IN" dirty="0"/>
              <a:t>&lt;html&gt;</a:t>
            </a:r>
          </a:p>
          <a:p>
            <a:r>
              <a:rPr lang="en-IN" dirty="0"/>
              <a:t> </a:t>
            </a:r>
          </a:p>
          <a:p>
            <a:r>
              <a:rPr lang="en-IN" dirty="0"/>
              <a:t>   &lt;head&gt; </a:t>
            </a:r>
          </a:p>
          <a:p>
            <a:r>
              <a:rPr lang="en-IN" dirty="0"/>
              <a:t>      &lt;title&gt;HTML Inline CSS&lt;/title&gt; </a:t>
            </a:r>
          </a:p>
          <a:p>
            <a:r>
              <a:rPr lang="en-IN" dirty="0"/>
              <a:t>   &lt;/head&gt;</a:t>
            </a:r>
          </a:p>
          <a:p>
            <a:r>
              <a:rPr lang="en-IN" dirty="0"/>
              <a:t> </a:t>
            </a:r>
          </a:p>
          <a:p>
            <a:r>
              <a:rPr lang="en-IN" dirty="0"/>
              <a:t>   &lt;body&gt; </a:t>
            </a:r>
          </a:p>
          <a:p>
            <a:r>
              <a:rPr lang="en-IN" dirty="0"/>
              <a:t>      &lt;p style = "</a:t>
            </a:r>
            <a:r>
              <a:rPr lang="en-IN" dirty="0" err="1"/>
              <a:t>color:red</a:t>
            </a:r>
            <a:r>
              <a:rPr lang="en-IN" dirty="0"/>
              <a:t>;"&gt;This is the text </a:t>
            </a:r>
            <a:r>
              <a:rPr lang="en-IN" dirty="0" err="1"/>
              <a:t>writen</a:t>
            </a:r>
            <a:r>
              <a:rPr lang="en-IN" dirty="0"/>
              <a:t> in </a:t>
            </a:r>
          </a:p>
          <a:p>
            <a:endParaRPr lang="en-IN" dirty="0"/>
          </a:p>
          <a:p>
            <a:r>
              <a:rPr lang="en-IN" dirty="0"/>
              <a:t>red&lt;/p&gt;  </a:t>
            </a:r>
          </a:p>
          <a:p>
            <a:r>
              <a:rPr lang="en-IN" dirty="0"/>
              <a:t>      &lt;p style = "font-size:20px;"&gt;This is the text whose </a:t>
            </a:r>
          </a:p>
          <a:p>
            <a:endParaRPr lang="en-IN" dirty="0"/>
          </a:p>
          <a:p>
            <a:r>
              <a:rPr lang="en-IN" dirty="0"/>
              <a:t>size is increased&lt;/p&gt;  </a:t>
            </a:r>
          </a:p>
          <a:p>
            <a:r>
              <a:rPr lang="en-IN" dirty="0"/>
              <a:t>      &lt;p style = "</a:t>
            </a:r>
            <a:r>
              <a:rPr lang="en-IN" dirty="0" err="1"/>
              <a:t>color:green</a:t>
            </a:r>
            <a:r>
              <a:rPr lang="en-IN" dirty="0"/>
              <a:t>;"&gt;This is the text written in </a:t>
            </a:r>
          </a:p>
          <a:p>
            <a:endParaRPr lang="en-IN" dirty="0"/>
          </a:p>
          <a:p>
            <a:r>
              <a:rPr lang="en-IN" dirty="0"/>
              <a:t>the green&lt;/p&gt;  </a:t>
            </a:r>
          </a:p>
          <a:p>
            <a:r>
              <a:rPr lang="en-IN" dirty="0"/>
              <a:t>      &lt;p style = "color:yellow;font-size:20px;"&gt;This is the </a:t>
            </a:r>
          </a:p>
          <a:p>
            <a:endParaRPr lang="en-IN" dirty="0"/>
          </a:p>
          <a:p>
            <a:r>
              <a:rPr lang="en-IN" dirty="0"/>
              <a:t>text written in increased font size and yellow&lt;/p&gt; </a:t>
            </a:r>
          </a:p>
          <a:p>
            <a:r>
              <a:rPr lang="en-IN" dirty="0"/>
              <a:t>   &lt;/body&gt;</a:t>
            </a:r>
          </a:p>
        </p:txBody>
      </p:sp>
    </p:spTree>
    <p:extLst>
      <p:ext uri="{BB962C8B-B14F-4D97-AF65-F5344CB8AC3E}">
        <p14:creationId xmlns:p14="http://schemas.microsoft.com/office/powerpoint/2010/main" val="3574898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1271833"/>
            <a:ext cx="10515600" cy="4523660"/>
          </a:xfrm>
        </p:spPr>
        <p:txBody>
          <a:bodyPr>
            <a:normAutofit/>
          </a:bodyPr>
          <a:lstStyle/>
          <a:p>
            <a:r>
              <a:rPr lang="en-IN" b="1" dirty="0"/>
              <a:t>Advantages of Inline CSS:</a:t>
            </a:r>
          </a:p>
          <a:p>
            <a:pPr lvl="1"/>
            <a:r>
              <a:rPr lang="en-IN" dirty="0" smtClean="0"/>
              <a:t>We </a:t>
            </a:r>
            <a:r>
              <a:rPr lang="en-IN" dirty="0"/>
              <a:t>can easily and quickly insert CSS rules to an HTML page. That’s why this method is useful for testing or previewing the changes, and performing quick-fixes to </a:t>
            </a:r>
            <a:r>
              <a:rPr lang="en-IN" dirty="0" smtClean="0"/>
              <a:t>our </a:t>
            </a:r>
            <a:r>
              <a:rPr lang="en-IN" dirty="0"/>
              <a:t>website.</a:t>
            </a:r>
          </a:p>
          <a:p>
            <a:pPr lvl="1"/>
            <a:r>
              <a:rPr lang="en-IN" dirty="0" smtClean="0"/>
              <a:t>We </a:t>
            </a:r>
            <a:r>
              <a:rPr lang="en-IN" dirty="0"/>
              <a:t>don’t need to create and upload a separate document as in the external style.</a:t>
            </a:r>
          </a:p>
          <a:p>
            <a:r>
              <a:rPr lang="en-IN" b="1" dirty="0"/>
              <a:t>Disadvantages of Inline CSS:</a:t>
            </a:r>
          </a:p>
          <a:p>
            <a:pPr lvl="1"/>
            <a:r>
              <a:rPr lang="en-IN" dirty="0"/>
              <a:t>Adding CSS rules to every HTML element is time-consuming and makes </a:t>
            </a:r>
            <a:r>
              <a:rPr lang="en-IN" dirty="0" smtClean="0"/>
              <a:t>our </a:t>
            </a:r>
            <a:r>
              <a:rPr lang="en-IN" dirty="0"/>
              <a:t>HTML structure messy.</a:t>
            </a:r>
          </a:p>
          <a:p>
            <a:pPr lvl="1"/>
            <a:r>
              <a:rPr lang="en-IN" dirty="0"/>
              <a:t>Styling multiple elements can affect your page’s size and </a:t>
            </a:r>
            <a:r>
              <a:rPr lang="en-IN" dirty="0" smtClean="0"/>
              <a:t>download.</a:t>
            </a:r>
          </a:p>
          <a:p>
            <a:pPr lvl="1"/>
            <a:r>
              <a:rPr lang="en-IN" dirty="0" smtClean="0"/>
              <a:t>Only limited number html elements or tags support style attribute.</a:t>
            </a:r>
          </a:p>
          <a:p>
            <a:pPr lvl="1"/>
            <a:endParaRPr lang="en-IN" dirty="0"/>
          </a:p>
          <a:p>
            <a:endParaRPr lang="en-IN" dirty="0"/>
          </a:p>
        </p:txBody>
      </p:sp>
    </p:spTree>
    <p:extLst>
      <p:ext uri="{BB962C8B-B14F-4D97-AF65-F5344CB8AC3E}">
        <p14:creationId xmlns:p14="http://schemas.microsoft.com/office/powerpoint/2010/main" val="3800984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HTML and CSS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660978"/>
              </p:ext>
            </p:extLst>
          </p:nvPr>
        </p:nvGraphicFramePr>
        <p:xfrm>
          <a:off x="838200" y="1825625"/>
          <a:ext cx="10515600" cy="4564380"/>
        </p:xfrm>
        <a:graphic>
          <a:graphicData uri="http://schemas.openxmlformats.org/drawingml/2006/table">
            <a:tbl>
              <a:tblPr firstRow="1" bandRow="1">
                <a:tableStyleId>{5C22544A-7EE6-4342-B048-85BDC9FD1C3A}</a:tableStyleId>
              </a:tblPr>
              <a:tblGrid>
                <a:gridCol w="462566"/>
                <a:gridCol w="4340180"/>
                <a:gridCol w="5712854"/>
              </a:tblGrid>
              <a:tr h="370840">
                <a:tc>
                  <a:txBody>
                    <a:bodyPr/>
                    <a:lstStyle/>
                    <a:p>
                      <a:pPr algn="l" fontAlgn="base"/>
                      <a:r>
                        <a:rPr lang="en-IN" sz="1800" b="0" dirty="0">
                          <a:effectLst/>
                        </a:rPr>
                        <a:t>S.NO.</a:t>
                      </a:r>
                    </a:p>
                  </a:txBody>
                  <a:tcPr marL="95250" marR="95250" marT="95250" marB="95250" anchor="ctr"/>
                </a:tc>
                <a:tc>
                  <a:txBody>
                    <a:bodyPr/>
                    <a:lstStyle/>
                    <a:p>
                      <a:pPr algn="l" fontAlgn="base"/>
                      <a:r>
                        <a:rPr lang="en-IN" sz="1800" b="0">
                          <a:effectLst/>
                        </a:rPr>
                        <a:t>HTML</a:t>
                      </a:r>
                    </a:p>
                  </a:txBody>
                  <a:tcPr marL="95250" marR="95250" marT="95250" marB="95250" anchor="ctr"/>
                </a:tc>
                <a:tc>
                  <a:txBody>
                    <a:bodyPr/>
                    <a:lstStyle/>
                    <a:p>
                      <a:pPr algn="l" fontAlgn="base"/>
                      <a:r>
                        <a:rPr lang="en-IN" sz="1800" b="0">
                          <a:effectLst/>
                        </a:rPr>
                        <a:t>CSS</a:t>
                      </a:r>
                    </a:p>
                  </a:txBody>
                  <a:tcPr marL="95250" marR="95250" marT="95250" marB="95250" anchor="ctr"/>
                </a:tc>
              </a:tr>
              <a:tr h="370840">
                <a:tc>
                  <a:txBody>
                    <a:bodyPr/>
                    <a:lstStyle/>
                    <a:p>
                      <a:pPr algn="l" fontAlgn="base"/>
                      <a:r>
                        <a:rPr lang="en-IN" sz="1600" b="0">
                          <a:effectLst/>
                        </a:rPr>
                        <a:t>1.</a:t>
                      </a:r>
                    </a:p>
                  </a:txBody>
                  <a:tcPr marL="95250" marR="95250" marT="133350" marB="133350" anchor="ctr"/>
                </a:tc>
                <a:tc>
                  <a:txBody>
                    <a:bodyPr/>
                    <a:lstStyle/>
                    <a:p>
                      <a:pPr algn="l" fontAlgn="base"/>
                      <a:r>
                        <a:rPr lang="en-IN" sz="1600" b="0">
                          <a:effectLst/>
                        </a:rPr>
                        <a:t>HTML is used to define a structure of a web page.</a:t>
                      </a:r>
                    </a:p>
                  </a:txBody>
                  <a:tcPr marL="95250" marR="95250" marT="133350" marB="133350" anchor="ctr"/>
                </a:tc>
                <a:tc>
                  <a:txBody>
                    <a:bodyPr/>
                    <a:lstStyle/>
                    <a:p>
                      <a:pPr algn="l" fontAlgn="base"/>
                      <a:r>
                        <a:rPr lang="en-IN" sz="1600" b="0">
                          <a:effectLst/>
                        </a:rPr>
                        <a:t>CSS is used to style the web pages by using different styling features.</a:t>
                      </a:r>
                    </a:p>
                  </a:txBody>
                  <a:tcPr marL="95250" marR="95250" marT="133350" marB="133350" anchor="ctr"/>
                </a:tc>
              </a:tr>
              <a:tr h="370840">
                <a:tc>
                  <a:txBody>
                    <a:bodyPr/>
                    <a:lstStyle/>
                    <a:p>
                      <a:pPr algn="l" fontAlgn="base"/>
                      <a:r>
                        <a:rPr lang="en-IN" sz="1600" b="0">
                          <a:effectLst/>
                        </a:rPr>
                        <a:t>2.</a:t>
                      </a:r>
                    </a:p>
                  </a:txBody>
                  <a:tcPr marL="95250" marR="95250" marT="133350" marB="133350" anchor="ctr"/>
                </a:tc>
                <a:tc>
                  <a:txBody>
                    <a:bodyPr/>
                    <a:lstStyle/>
                    <a:p>
                      <a:pPr algn="l" fontAlgn="base"/>
                      <a:r>
                        <a:rPr lang="en-IN" sz="1600" b="0">
                          <a:effectLst/>
                        </a:rPr>
                        <a:t>It consists of tags inside which text is enclosed.</a:t>
                      </a:r>
                    </a:p>
                  </a:txBody>
                  <a:tcPr marL="95250" marR="95250" marT="133350" marB="133350" anchor="ctr"/>
                </a:tc>
                <a:tc>
                  <a:txBody>
                    <a:bodyPr/>
                    <a:lstStyle/>
                    <a:p>
                      <a:pPr algn="l" fontAlgn="base"/>
                      <a:r>
                        <a:rPr lang="en-IN" sz="1600" b="0">
                          <a:effectLst/>
                        </a:rPr>
                        <a:t>It consists of selectors and declaration blocks.</a:t>
                      </a:r>
                    </a:p>
                  </a:txBody>
                  <a:tcPr marL="95250" marR="95250" marT="133350" marB="133350" anchor="ctr"/>
                </a:tc>
              </a:tr>
              <a:tr h="370840">
                <a:tc>
                  <a:txBody>
                    <a:bodyPr/>
                    <a:lstStyle/>
                    <a:p>
                      <a:pPr algn="l" fontAlgn="base"/>
                      <a:r>
                        <a:rPr lang="en-IN" sz="1600" b="0">
                          <a:effectLst/>
                        </a:rPr>
                        <a:t>3.</a:t>
                      </a:r>
                    </a:p>
                  </a:txBody>
                  <a:tcPr marL="95250" marR="95250" marT="133350" marB="133350" anchor="ctr"/>
                </a:tc>
                <a:tc>
                  <a:txBody>
                    <a:bodyPr/>
                    <a:lstStyle/>
                    <a:p>
                      <a:pPr algn="l" fontAlgn="base"/>
                      <a:r>
                        <a:rPr lang="en-IN" sz="1600" b="0">
                          <a:effectLst/>
                        </a:rPr>
                        <a:t>HTML doesn’t have further types.</a:t>
                      </a:r>
                    </a:p>
                  </a:txBody>
                  <a:tcPr marL="95250" marR="95250" marT="133350" marB="133350" anchor="ctr"/>
                </a:tc>
                <a:tc>
                  <a:txBody>
                    <a:bodyPr/>
                    <a:lstStyle/>
                    <a:p>
                      <a:pPr algn="l" fontAlgn="base"/>
                      <a:r>
                        <a:rPr lang="en-IN" sz="1600" b="0">
                          <a:effectLst/>
                        </a:rPr>
                        <a:t>CSS can be internal or external depending upon the requirement.</a:t>
                      </a:r>
                    </a:p>
                  </a:txBody>
                  <a:tcPr marL="95250" marR="95250" marT="133350" marB="133350" anchor="ctr"/>
                </a:tc>
              </a:tr>
              <a:tr h="370840">
                <a:tc>
                  <a:txBody>
                    <a:bodyPr/>
                    <a:lstStyle/>
                    <a:p>
                      <a:pPr algn="l" fontAlgn="base"/>
                      <a:r>
                        <a:rPr lang="en-IN" sz="1600" b="0">
                          <a:effectLst/>
                        </a:rPr>
                        <a:t>4.</a:t>
                      </a:r>
                    </a:p>
                  </a:txBody>
                  <a:tcPr marL="95250" marR="95250" marT="133350" marB="133350" anchor="ctr"/>
                </a:tc>
                <a:tc>
                  <a:txBody>
                    <a:bodyPr/>
                    <a:lstStyle/>
                    <a:p>
                      <a:pPr algn="l" fontAlgn="base"/>
                      <a:r>
                        <a:rPr lang="en-IN" sz="1600" b="0" dirty="0">
                          <a:effectLst/>
                        </a:rPr>
                        <a:t>We cannot use HTML inside a CSS sheet.</a:t>
                      </a:r>
                    </a:p>
                  </a:txBody>
                  <a:tcPr marL="95250" marR="95250" marT="133350" marB="133350" anchor="ctr"/>
                </a:tc>
                <a:tc>
                  <a:txBody>
                    <a:bodyPr/>
                    <a:lstStyle/>
                    <a:p>
                      <a:pPr algn="l" fontAlgn="base"/>
                      <a:r>
                        <a:rPr lang="en-IN" sz="1600" b="0">
                          <a:effectLst/>
                        </a:rPr>
                        <a:t>We can use CSS inside a HTML document.</a:t>
                      </a:r>
                    </a:p>
                  </a:txBody>
                  <a:tcPr marL="95250" marR="95250" marT="133350" marB="133350" anchor="ctr"/>
                </a:tc>
              </a:tr>
              <a:tr h="370840">
                <a:tc>
                  <a:txBody>
                    <a:bodyPr/>
                    <a:lstStyle/>
                    <a:p>
                      <a:pPr algn="l" fontAlgn="base"/>
                      <a:r>
                        <a:rPr lang="en-IN" sz="1600" b="0">
                          <a:effectLst/>
                        </a:rPr>
                        <a:t>5.</a:t>
                      </a:r>
                    </a:p>
                  </a:txBody>
                  <a:tcPr marL="95250" marR="95250" marT="133350" marB="133350" anchor="ctr"/>
                </a:tc>
                <a:tc>
                  <a:txBody>
                    <a:bodyPr/>
                    <a:lstStyle/>
                    <a:p>
                      <a:pPr algn="l" fontAlgn="base"/>
                      <a:r>
                        <a:rPr lang="en-IN" sz="1600" b="0">
                          <a:effectLst/>
                        </a:rPr>
                        <a:t>HTML is not used for presentation and visualization.</a:t>
                      </a:r>
                    </a:p>
                  </a:txBody>
                  <a:tcPr marL="95250" marR="95250" marT="133350" marB="133350" anchor="ctr"/>
                </a:tc>
                <a:tc>
                  <a:txBody>
                    <a:bodyPr/>
                    <a:lstStyle/>
                    <a:p>
                      <a:pPr algn="l" fontAlgn="base"/>
                      <a:r>
                        <a:rPr lang="en-IN" sz="1600" b="0">
                          <a:effectLst/>
                        </a:rPr>
                        <a:t>CSS is used for presentation and visualization.</a:t>
                      </a:r>
                    </a:p>
                  </a:txBody>
                  <a:tcPr marL="95250" marR="95250" marT="133350" marB="133350" anchor="ctr"/>
                </a:tc>
              </a:tr>
              <a:tr h="370840">
                <a:tc>
                  <a:txBody>
                    <a:bodyPr/>
                    <a:lstStyle/>
                    <a:p>
                      <a:pPr algn="l" fontAlgn="base"/>
                      <a:r>
                        <a:rPr lang="en-IN" sz="1600" b="0">
                          <a:effectLst/>
                        </a:rPr>
                        <a:t>6.</a:t>
                      </a:r>
                    </a:p>
                  </a:txBody>
                  <a:tcPr marL="95250" marR="95250" marT="133350" marB="133350" anchor="ctr"/>
                </a:tc>
                <a:tc>
                  <a:txBody>
                    <a:bodyPr/>
                    <a:lstStyle/>
                    <a:p>
                      <a:pPr algn="l" fontAlgn="base"/>
                      <a:r>
                        <a:rPr lang="en-IN" sz="1600" b="0">
                          <a:effectLst/>
                        </a:rPr>
                        <a:t>HTML has comparatively less backup and support.</a:t>
                      </a:r>
                    </a:p>
                  </a:txBody>
                  <a:tcPr marL="95250" marR="95250" marT="133350" marB="133350" anchor="ctr"/>
                </a:tc>
                <a:tc>
                  <a:txBody>
                    <a:bodyPr/>
                    <a:lstStyle/>
                    <a:p>
                      <a:pPr algn="l" fontAlgn="base"/>
                      <a:r>
                        <a:rPr lang="en-IN" sz="1600" b="0" dirty="0">
                          <a:effectLst/>
                        </a:rPr>
                        <a:t>CSS has comparatively higher backup and support.</a:t>
                      </a:r>
                    </a:p>
                  </a:txBody>
                  <a:tcPr marL="95250" marR="95250" marT="133350" marB="133350" anchor="ctr"/>
                </a:tc>
              </a:tr>
            </a:tbl>
          </a:graphicData>
        </a:graphic>
      </p:graphicFrame>
    </p:spTree>
    <p:extLst>
      <p:ext uri="{BB962C8B-B14F-4D97-AF65-F5344CB8AC3E}">
        <p14:creationId xmlns:p14="http://schemas.microsoft.com/office/powerpoint/2010/main" val="4153754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Properties</a:t>
            </a:r>
            <a:endParaRPr lang="en-IN" dirty="0"/>
          </a:p>
        </p:txBody>
      </p:sp>
      <p:sp>
        <p:nvSpPr>
          <p:cNvPr id="4" name="Rectangle 1"/>
          <p:cNvSpPr>
            <a:spLocks noGrp="1" noChangeArrowheads="1"/>
          </p:cNvSpPr>
          <p:nvPr>
            <p:ph idx="1"/>
          </p:nvPr>
        </p:nvSpPr>
        <p:spPr bwMode="auto">
          <a:xfrm>
            <a:off x="941231" y="1683966"/>
            <a:ext cx="728096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The CSS </a:t>
            </a:r>
            <a:r>
              <a:rPr kumimoji="0" lang="en-US" altLang="en-US" sz="18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color</a:t>
            </a:r>
            <a:r>
              <a:rPr kumimoji="0" lang="en-US" altLang="en-US" sz="1800" b="0" i="0" u="none" strike="noStrike" cap="none" normalizeH="0" baseline="0" dirty="0" smtClean="0">
                <a:ln>
                  <a:noFill/>
                </a:ln>
                <a:solidFill>
                  <a:srgbClr val="000000"/>
                </a:solidFill>
                <a:effectLst/>
                <a:latin typeface="Verdana" panose="020B0604030504040204" pitchFamily="34" charset="0"/>
              </a:rPr>
              <a:t> property defines the text color to be used.</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The CSS </a:t>
            </a:r>
            <a:r>
              <a:rPr kumimoji="0" lang="en-US" altLang="en-US" sz="18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font-family</a:t>
            </a:r>
            <a:r>
              <a:rPr kumimoji="0" lang="en-US" altLang="en-US" sz="1800" b="0" i="0" u="none" strike="noStrike" cap="none" normalizeH="0" baseline="0" dirty="0" smtClean="0">
                <a:ln>
                  <a:noFill/>
                </a:ln>
                <a:solidFill>
                  <a:srgbClr val="000000"/>
                </a:solidFill>
                <a:effectLst/>
                <a:latin typeface="Verdana" panose="020B0604030504040204" pitchFamily="34" charset="0"/>
              </a:rPr>
              <a:t> property defines the font to be used.</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The CSS </a:t>
            </a:r>
            <a:r>
              <a:rPr kumimoji="0" lang="en-US" altLang="en-US" sz="18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font-size</a:t>
            </a:r>
            <a:r>
              <a:rPr kumimoji="0" lang="en-US" altLang="en-US" sz="1800" b="0" i="0" u="none" strike="noStrike" cap="none" normalizeH="0" baseline="0" dirty="0" smtClean="0">
                <a:ln>
                  <a:noFill/>
                </a:ln>
                <a:solidFill>
                  <a:srgbClr val="000000"/>
                </a:solidFill>
                <a:effectLst/>
                <a:latin typeface="Verdana" panose="020B0604030504040204" pitchFamily="34" charset="0"/>
              </a:rPr>
              <a:t> property defines the text size to be used.</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296473" y="3082861"/>
            <a:ext cx="6925726" cy="3416320"/>
          </a:xfrm>
          <a:prstGeom prst="rect">
            <a:avLst/>
          </a:prstGeom>
        </p:spPr>
        <p:txBody>
          <a:bodyPr wrap="square">
            <a:spAutoFit/>
          </a:bodyPr>
          <a:lstStyle/>
          <a:p>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style</a:t>
            </a:r>
            <a:r>
              <a:rPr lang="en-IN" dirty="0">
                <a:solidFill>
                  <a:srgbClr val="0000CD"/>
                </a:solidFill>
                <a:latin typeface="Consolas" panose="020B0609020204030204" pitchFamily="49" charset="0"/>
              </a:rPr>
              <a:t>&gt;</a:t>
            </a:r>
            <a:r>
              <a:rPr lang="en-IN" dirty="0">
                <a:solidFill>
                  <a:srgbClr val="A52A2A"/>
                </a:solidFill>
                <a:latin typeface="Consolas" panose="020B0609020204030204" pitchFamily="49" charset="0"/>
              </a:rPr>
              <a:t/>
            </a:r>
            <a:br>
              <a:rPr lang="en-IN" dirty="0">
                <a:solidFill>
                  <a:srgbClr val="A52A2A"/>
                </a:solidFill>
                <a:latin typeface="Consolas" panose="020B0609020204030204" pitchFamily="49" charset="0"/>
              </a:rPr>
            </a:br>
            <a:r>
              <a:rPr lang="en-IN" dirty="0">
                <a:solidFill>
                  <a:srgbClr val="A52A2A"/>
                </a:solidFill>
                <a:latin typeface="Consolas" panose="020B0609020204030204" pitchFamily="49" charset="0"/>
              </a:rPr>
              <a:t>h1 </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blue</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font-family</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a:t>
            </a:r>
            <a:r>
              <a:rPr lang="en-IN" dirty="0" err="1">
                <a:solidFill>
                  <a:srgbClr val="0000CD"/>
                </a:solidFill>
                <a:latin typeface="Consolas" panose="020B0609020204030204" pitchFamily="49" charset="0"/>
              </a:rPr>
              <a:t>verdana</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font-size</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300%</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000000"/>
                </a:solidFill>
                <a:latin typeface="Consolas" panose="020B0609020204030204" pitchFamily="49" charset="0"/>
              </a:rPr>
              <a:t>}</a:t>
            </a:r>
            <a:r>
              <a:rPr lang="en-IN" dirty="0">
                <a:solidFill>
                  <a:srgbClr val="A52A2A"/>
                </a:solidFill>
                <a:latin typeface="Consolas" panose="020B0609020204030204" pitchFamily="49" charset="0"/>
              </a:rPr>
              <a:t/>
            </a:r>
            <a:br>
              <a:rPr lang="en-IN" dirty="0">
                <a:solidFill>
                  <a:srgbClr val="A52A2A"/>
                </a:solidFill>
                <a:latin typeface="Consolas" panose="020B0609020204030204" pitchFamily="49" charset="0"/>
              </a:rPr>
            </a:br>
            <a:r>
              <a:rPr lang="en-IN" dirty="0">
                <a:solidFill>
                  <a:srgbClr val="A52A2A"/>
                </a:solidFill>
                <a:latin typeface="Consolas" panose="020B0609020204030204" pitchFamily="49" charset="0"/>
              </a:rPr>
              <a:t>p </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red</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font-family</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courier</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font-size</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160%</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000000"/>
                </a:solidFill>
                <a:latin typeface="Consolas" panose="020B0609020204030204" pitchFamily="49" charset="0"/>
              </a:rPr>
              <a:t>}</a:t>
            </a:r>
            <a:r>
              <a:rPr lang="en-IN" dirty="0">
                <a:solidFill>
                  <a:srgbClr val="A52A2A"/>
                </a:solidFill>
                <a:latin typeface="Consolas" panose="020B0609020204030204" pitchFamily="49" charset="0"/>
              </a:rPr>
              <a:t/>
            </a:r>
            <a:br>
              <a:rPr lang="en-IN" dirty="0">
                <a:solidFill>
                  <a:srgbClr val="A52A2A"/>
                </a:solidFill>
                <a:latin typeface="Consolas" panose="020B0609020204030204" pitchFamily="49" charset="0"/>
              </a:rPr>
            </a:b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/style</a:t>
            </a:r>
            <a:r>
              <a:rPr lang="en-IN" dirty="0">
                <a:solidFill>
                  <a:srgbClr val="0000CD"/>
                </a:solidFill>
                <a:latin typeface="Consolas" panose="020B0609020204030204" pitchFamily="49" charset="0"/>
              </a:rPr>
              <a:t>&gt;</a:t>
            </a:r>
            <a:endParaRPr lang="en-IN" dirty="0"/>
          </a:p>
        </p:txBody>
      </p:sp>
    </p:spTree>
    <p:extLst>
      <p:ext uri="{BB962C8B-B14F-4D97-AF65-F5344CB8AC3E}">
        <p14:creationId xmlns:p14="http://schemas.microsoft.com/office/powerpoint/2010/main" val="2298994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77592" y="808898"/>
            <a:ext cx="4858702" cy="718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CSS Border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The CSS </a:t>
            </a:r>
            <a:r>
              <a:rPr kumimoji="0" lang="en-US" altLang="en-US" sz="11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border</a:t>
            </a:r>
            <a:r>
              <a:rPr kumimoji="0" lang="en-US" altLang="en-US" sz="1100" b="0" i="0" u="none" strike="noStrike" cap="none" normalizeH="0" baseline="0" dirty="0" smtClean="0">
                <a:ln>
                  <a:noFill/>
                </a:ln>
                <a:solidFill>
                  <a:srgbClr val="000000"/>
                </a:solidFill>
                <a:effectLst/>
                <a:latin typeface="Verdana" panose="020B0604030504040204" pitchFamily="34" charset="0"/>
              </a:rPr>
              <a:t> property defines a border around an HTML element.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30557" y="1730963"/>
            <a:ext cx="6096000" cy="923330"/>
          </a:xfrm>
          <a:prstGeom prst="rect">
            <a:avLst/>
          </a:prstGeom>
        </p:spPr>
        <p:txBody>
          <a:bodyPr>
            <a:spAutoFit/>
          </a:bodyPr>
          <a:lstStyle/>
          <a:p>
            <a:r>
              <a:rPr lang="en-IN" dirty="0">
                <a:solidFill>
                  <a:srgbClr val="A52A2A"/>
                </a:solidFill>
                <a:latin typeface="Consolas" panose="020B0609020204030204" pitchFamily="49" charset="0"/>
              </a:rPr>
              <a:t>p </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border</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2px solid </a:t>
            </a:r>
            <a:r>
              <a:rPr lang="en-IN" dirty="0" err="1">
                <a:solidFill>
                  <a:srgbClr val="0000CD"/>
                </a:solidFill>
                <a:latin typeface="Consolas" panose="020B0609020204030204" pitchFamily="49" charset="0"/>
              </a:rPr>
              <a:t>powderblue</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000000"/>
                </a:solidFill>
                <a:latin typeface="Consolas" panose="020B0609020204030204" pitchFamily="49" charset="0"/>
              </a:rPr>
              <a:t>}</a:t>
            </a:r>
            <a:endParaRPr lang="en-IN" dirty="0"/>
          </a:p>
        </p:txBody>
      </p:sp>
      <p:sp>
        <p:nvSpPr>
          <p:cNvPr id="6" name="Rectangle 2"/>
          <p:cNvSpPr>
            <a:spLocks noChangeArrowheads="1"/>
          </p:cNvSpPr>
          <p:nvPr/>
        </p:nvSpPr>
        <p:spPr bwMode="auto">
          <a:xfrm>
            <a:off x="330557" y="302653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Segoe UI" panose="020B0502040204020203" pitchFamily="34" charset="0"/>
                <a:cs typeface="Segoe UI" panose="020B0502040204020203" pitchFamily="34" charset="0"/>
              </a:rPr>
              <a:t>CSS Padding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Verdana" panose="020B0604030504040204" pitchFamily="34" charset="0"/>
              </a:rPr>
              <a:t>The CSS </a:t>
            </a:r>
            <a:r>
              <a:rPr kumimoji="0" lang="en-US" altLang="en-US" sz="1100" b="0" i="0" u="none" strike="noStrike" cap="none" normalizeH="0" baseline="0" smtClean="0">
                <a:ln>
                  <a:noFill/>
                </a:ln>
                <a:solidFill>
                  <a:srgbClr val="DC143C"/>
                </a:solidFill>
                <a:effectLst/>
                <a:latin typeface="Consolas" panose="020B0609020204030204" pitchFamily="49" charset="0"/>
                <a:cs typeface="Consolas" panose="020B0609020204030204" pitchFamily="49" charset="0"/>
              </a:rPr>
              <a:t>padding</a:t>
            </a:r>
            <a:r>
              <a:rPr kumimoji="0" lang="en-US" altLang="en-US" sz="1100" b="0" i="0" u="none" strike="noStrike" cap="none" normalizeH="0" baseline="0" smtClean="0">
                <a:ln>
                  <a:noFill/>
                </a:ln>
                <a:solidFill>
                  <a:srgbClr val="000000"/>
                </a:solidFill>
                <a:effectLst/>
                <a:latin typeface="Verdana" panose="020B0604030504040204" pitchFamily="34" charset="0"/>
              </a:rPr>
              <a:t> property defines a padding (space) between the text and the border.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330557" y="3855977"/>
            <a:ext cx="6096000" cy="1200329"/>
          </a:xfrm>
          <a:prstGeom prst="rect">
            <a:avLst/>
          </a:prstGeom>
        </p:spPr>
        <p:txBody>
          <a:bodyPr>
            <a:spAutoFit/>
          </a:bodyPr>
          <a:lstStyle/>
          <a:p>
            <a:r>
              <a:rPr lang="en-IN" dirty="0">
                <a:solidFill>
                  <a:srgbClr val="A52A2A"/>
                </a:solidFill>
                <a:latin typeface="Consolas" panose="020B0609020204030204" pitchFamily="49" charset="0"/>
              </a:rPr>
              <a:t>p </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border</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2px solid </a:t>
            </a:r>
            <a:r>
              <a:rPr lang="en-IN" dirty="0" err="1">
                <a:solidFill>
                  <a:srgbClr val="0000CD"/>
                </a:solidFill>
                <a:latin typeface="Consolas" panose="020B0609020204030204" pitchFamily="49" charset="0"/>
              </a:rPr>
              <a:t>powderblue</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padding</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30px</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000000"/>
                </a:solidFill>
                <a:latin typeface="Consolas" panose="020B0609020204030204" pitchFamily="49" charset="0"/>
              </a:rPr>
              <a:t>}</a:t>
            </a:r>
            <a:endParaRPr lang="en-IN" dirty="0"/>
          </a:p>
        </p:txBody>
      </p:sp>
      <p:sp>
        <p:nvSpPr>
          <p:cNvPr id="8" name="Rectangle 3"/>
          <p:cNvSpPr>
            <a:spLocks noChangeArrowheads="1"/>
          </p:cNvSpPr>
          <p:nvPr/>
        </p:nvSpPr>
        <p:spPr bwMode="auto">
          <a:xfrm>
            <a:off x="330557" y="5199948"/>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Segoe UI" panose="020B0502040204020203" pitchFamily="34" charset="0"/>
                <a:cs typeface="Segoe UI" panose="020B0502040204020203" pitchFamily="34" charset="0"/>
              </a:rPr>
              <a:t>CSS Margin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Verdana" panose="020B0604030504040204" pitchFamily="34" charset="0"/>
              </a:rPr>
              <a:t>The CSS </a:t>
            </a:r>
            <a:r>
              <a:rPr kumimoji="0" lang="en-US" altLang="en-US" sz="1100" b="0" i="0" u="none" strike="noStrike" cap="none" normalizeH="0" baseline="0" smtClean="0">
                <a:ln>
                  <a:noFill/>
                </a:ln>
                <a:solidFill>
                  <a:srgbClr val="DC143C"/>
                </a:solidFill>
                <a:effectLst/>
                <a:latin typeface="Consolas" panose="020B0609020204030204" pitchFamily="49" charset="0"/>
                <a:cs typeface="Consolas" panose="020B0609020204030204" pitchFamily="49" charset="0"/>
              </a:rPr>
              <a:t>margin</a:t>
            </a:r>
            <a:r>
              <a:rPr kumimoji="0" lang="en-US" altLang="en-US" sz="1100" b="0" i="0" u="none" strike="noStrike" cap="none" normalizeH="0" baseline="0" smtClean="0">
                <a:ln>
                  <a:noFill/>
                </a:ln>
                <a:solidFill>
                  <a:srgbClr val="000000"/>
                </a:solidFill>
                <a:effectLst/>
                <a:latin typeface="Verdana" panose="020B0604030504040204" pitchFamily="34" charset="0"/>
              </a:rPr>
              <a:t> property defines a margin (space) outside the border.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477592" y="5686648"/>
            <a:ext cx="6096000" cy="1200329"/>
          </a:xfrm>
          <a:prstGeom prst="rect">
            <a:avLst/>
          </a:prstGeom>
        </p:spPr>
        <p:txBody>
          <a:bodyPr>
            <a:spAutoFit/>
          </a:bodyPr>
          <a:lstStyle/>
          <a:p>
            <a:r>
              <a:rPr lang="en-IN" dirty="0">
                <a:solidFill>
                  <a:srgbClr val="A52A2A"/>
                </a:solidFill>
                <a:latin typeface="Consolas" panose="020B0609020204030204" pitchFamily="49" charset="0"/>
              </a:rPr>
              <a:t>p </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border</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2px solid </a:t>
            </a:r>
            <a:r>
              <a:rPr lang="en-IN" dirty="0" err="1">
                <a:solidFill>
                  <a:srgbClr val="0000CD"/>
                </a:solidFill>
                <a:latin typeface="Consolas" panose="020B0609020204030204" pitchFamily="49" charset="0"/>
              </a:rPr>
              <a:t>powderblue</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FF0000"/>
                </a:solidFill>
                <a:latin typeface="Consolas" panose="020B0609020204030204" pitchFamily="49" charset="0"/>
              </a:rPr>
              <a:t>  margin</a:t>
            </a:r>
            <a:r>
              <a:rPr lang="en-IN" dirty="0">
                <a:solidFill>
                  <a:srgbClr val="000000"/>
                </a:solidFill>
                <a:latin typeface="Consolas" panose="020B0609020204030204" pitchFamily="49" charset="0"/>
              </a:rPr>
              <a:t>:</a:t>
            </a:r>
            <a:r>
              <a:rPr lang="en-IN" dirty="0">
                <a:solidFill>
                  <a:srgbClr val="0000CD"/>
                </a:solidFill>
                <a:latin typeface="Consolas" panose="020B0609020204030204" pitchFamily="49" charset="0"/>
              </a:rPr>
              <a:t> 50px</a:t>
            </a:r>
            <a:r>
              <a:rPr lang="en-IN" dirty="0">
                <a:solidFill>
                  <a:srgbClr val="000000"/>
                </a:solidFill>
                <a:latin typeface="Consolas" panose="020B0609020204030204" pitchFamily="49" charset="0"/>
              </a:rPr>
              <a:t>;</a:t>
            </a:r>
            <a:r>
              <a:rPr lang="en-IN" dirty="0">
                <a:solidFill>
                  <a:srgbClr val="FF0000"/>
                </a:solidFill>
                <a:latin typeface="Consolas" panose="020B0609020204030204" pitchFamily="49" charset="0"/>
              </a:rPr>
              <a:t/>
            </a:r>
            <a:br>
              <a:rPr lang="en-IN" dirty="0">
                <a:solidFill>
                  <a:srgbClr val="FF0000"/>
                </a:solidFill>
                <a:latin typeface="Consolas" panose="020B0609020204030204" pitchFamily="49" charset="0"/>
              </a:rPr>
            </a:br>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71100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fontScale="25000" lnSpcReduction="20000"/>
          </a:bodyPr>
          <a:lstStyle/>
          <a:p>
            <a:r>
              <a:rPr lang="en-IN" sz="9600" dirty="0"/>
              <a:t>f</a:t>
            </a:r>
            <a:r>
              <a:rPr lang="en-IN" sz="9600" dirty="0" smtClean="0"/>
              <a:t>ont-style: values can be normal, italic, bold and oblique</a:t>
            </a:r>
          </a:p>
          <a:p>
            <a:pPr marL="0" indent="0">
              <a:buNone/>
            </a:pPr>
            <a:r>
              <a:rPr lang="en-IN" sz="9600" dirty="0"/>
              <a:t>	</a:t>
            </a:r>
            <a:r>
              <a:rPr lang="en-IN" sz="9600" dirty="0" smtClean="0">
                <a:solidFill>
                  <a:srgbClr val="A52A2A"/>
                </a:solidFill>
                <a:latin typeface="Consolas" panose="020B0609020204030204" pitchFamily="49" charset="0"/>
              </a:rPr>
              <a:t>p</a:t>
            </a:r>
            <a:r>
              <a:rPr lang="en-IN" sz="9600" dirty="0" smtClean="0">
                <a:solidFill>
                  <a:srgbClr val="000000"/>
                </a:solidFill>
                <a:latin typeface="Consolas" panose="020B0609020204030204" pitchFamily="49" charset="0"/>
              </a:rPr>
              <a:t>{</a:t>
            </a:r>
            <a:r>
              <a:rPr lang="en-IN" sz="9600" dirty="0">
                <a:solidFill>
                  <a:srgbClr val="FF0000"/>
                </a:solidFill>
                <a:latin typeface="Consolas" panose="020B0609020204030204" pitchFamily="49" charset="0"/>
              </a:rPr>
              <a:t/>
            </a:r>
            <a:br>
              <a:rPr lang="en-IN" sz="9600" dirty="0">
                <a:solidFill>
                  <a:srgbClr val="FF0000"/>
                </a:solidFill>
                <a:latin typeface="Consolas" panose="020B0609020204030204" pitchFamily="49" charset="0"/>
              </a:rPr>
            </a:br>
            <a:r>
              <a:rPr lang="en-IN" sz="9600" dirty="0">
                <a:solidFill>
                  <a:srgbClr val="FF0000"/>
                </a:solidFill>
                <a:latin typeface="Consolas" panose="020B0609020204030204" pitchFamily="49" charset="0"/>
              </a:rPr>
              <a:t>  </a:t>
            </a:r>
            <a:r>
              <a:rPr lang="en-IN" sz="9600" dirty="0" err="1" smtClean="0">
                <a:solidFill>
                  <a:srgbClr val="FF0000"/>
                </a:solidFill>
                <a:latin typeface="Consolas" panose="020B0609020204030204" pitchFamily="49" charset="0"/>
              </a:rPr>
              <a:t>font-style</a:t>
            </a:r>
            <a:r>
              <a:rPr lang="en-IN" sz="9600" dirty="0" err="1" smtClean="0">
                <a:solidFill>
                  <a:srgbClr val="000000"/>
                </a:solidFill>
                <a:latin typeface="Consolas" panose="020B0609020204030204" pitchFamily="49" charset="0"/>
              </a:rPr>
              <a:t>:</a:t>
            </a:r>
            <a:r>
              <a:rPr lang="en-IN" sz="9600" dirty="0" err="1" smtClean="0">
                <a:solidFill>
                  <a:srgbClr val="0000CD"/>
                </a:solidFill>
                <a:latin typeface="Consolas" panose="020B0609020204030204" pitchFamily="49" charset="0"/>
              </a:rPr>
              <a:t>italic</a:t>
            </a:r>
            <a:r>
              <a:rPr lang="en-IN" sz="9600" dirty="0" smtClean="0">
                <a:solidFill>
                  <a:srgbClr val="000000"/>
                </a:solidFill>
                <a:latin typeface="Consolas" panose="020B0609020204030204" pitchFamily="49" charset="0"/>
              </a:rPr>
              <a:t>;</a:t>
            </a:r>
            <a:r>
              <a:rPr lang="en-IN" sz="9600" dirty="0">
                <a:solidFill>
                  <a:srgbClr val="FF0000"/>
                </a:solidFill>
                <a:latin typeface="Consolas" panose="020B0609020204030204" pitchFamily="49" charset="0"/>
              </a:rPr>
              <a:t/>
            </a:r>
            <a:br>
              <a:rPr lang="en-IN" sz="9600" dirty="0">
                <a:solidFill>
                  <a:srgbClr val="FF0000"/>
                </a:solidFill>
                <a:latin typeface="Consolas" panose="020B0609020204030204" pitchFamily="49" charset="0"/>
              </a:rPr>
            </a:br>
            <a:r>
              <a:rPr lang="en-IN" sz="9600" dirty="0" smtClean="0">
                <a:solidFill>
                  <a:srgbClr val="FF0000"/>
                </a:solidFill>
                <a:latin typeface="Consolas" panose="020B0609020204030204" pitchFamily="49" charset="0"/>
              </a:rPr>
              <a:t>	</a:t>
            </a:r>
            <a:r>
              <a:rPr lang="en-IN" sz="9600" dirty="0" smtClean="0">
                <a:solidFill>
                  <a:srgbClr val="000000"/>
                </a:solidFill>
                <a:latin typeface="Consolas" panose="020B0609020204030204" pitchFamily="49" charset="0"/>
              </a:rPr>
              <a:t>}</a:t>
            </a:r>
          </a:p>
          <a:p>
            <a:r>
              <a:rPr lang="en-IN" sz="9600" dirty="0" smtClean="0">
                <a:solidFill>
                  <a:srgbClr val="000000"/>
                </a:solidFill>
                <a:latin typeface="Consolas" panose="020B0609020204030204" pitchFamily="49" charset="0"/>
              </a:rPr>
              <a:t>font-variant: values can be normal , small-caps, large-caps</a:t>
            </a:r>
          </a:p>
          <a:p>
            <a:pPr marL="457200" lvl="1" indent="0">
              <a:buNone/>
            </a:pPr>
            <a:r>
              <a:rPr lang="en-IN" sz="5600" dirty="0" smtClean="0">
                <a:solidFill>
                  <a:srgbClr val="A52A2A"/>
                </a:solidFill>
                <a:latin typeface="Consolas" panose="020B0609020204030204" pitchFamily="49" charset="0"/>
              </a:rPr>
              <a:t>h1</a:t>
            </a:r>
            <a:r>
              <a:rPr lang="en-IN" sz="5600" dirty="0">
                <a:solidFill>
                  <a:srgbClr val="A52A2A"/>
                </a:solidFill>
                <a:latin typeface="Consolas" panose="020B0609020204030204" pitchFamily="49" charset="0"/>
              </a:rPr>
              <a:t> </a:t>
            </a:r>
            <a:r>
              <a:rPr lang="en-IN" sz="5600" dirty="0">
                <a:solidFill>
                  <a:srgbClr val="000000"/>
                </a:solidFill>
                <a:latin typeface="Consolas" panose="020B0609020204030204" pitchFamily="49" charset="0"/>
              </a:rPr>
              <a:t>{</a:t>
            </a:r>
            <a:r>
              <a:rPr lang="en-IN" sz="5600" dirty="0">
                <a:solidFill>
                  <a:srgbClr val="FF0000"/>
                </a:solidFill>
                <a:latin typeface="Consolas" panose="020B0609020204030204" pitchFamily="49" charset="0"/>
              </a:rPr>
              <a:t/>
            </a:r>
            <a:br>
              <a:rPr lang="en-IN" sz="5600" dirty="0">
                <a:solidFill>
                  <a:srgbClr val="FF0000"/>
                </a:solidFill>
                <a:latin typeface="Consolas" panose="020B0609020204030204" pitchFamily="49" charset="0"/>
              </a:rPr>
            </a:br>
            <a:r>
              <a:rPr lang="en-IN" sz="5600" dirty="0">
                <a:solidFill>
                  <a:srgbClr val="FF0000"/>
                </a:solidFill>
                <a:latin typeface="Consolas" panose="020B0609020204030204" pitchFamily="49" charset="0"/>
              </a:rPr>
              <a:t>  </a:t>
            </a:r>
            <a:r>
              <a:rPr lang="en-IN" sz="5600" dirty="0" err="1" smtClean="0">
                <a:solidFill>
                  <a:srgbClr val="FF0000"/>
                </a:solidFill>
                <a:latin typeface="Consolas" panose="020B0609020204030204" pitchFamily="49" charset="0"/>
              </a:rPr>
              <a:t>font-variant</a:t>
            </a:r>
            <a:r>
              <a:rPr lang="en-IN" sz="5600" dirty="0" err="1" smtClean="0">
                <a:solidFill>
                  <a:srgbClr val="000000"/>
                </a:solidFill>
                <a:latin typeface="Consolas" panose="020B0609020204030204" pitchFamily="49" charset="0"/>
              </a:rPr>
              <a:t>:</a:t>
            </a:r>
            <a:r>
              <a:rPr lang="en-IN" sz="5600" dirty="0" err="1" smtClean="0">
                <a:solidFill>
                  <a:srgbClr val="0000CD"/>
                </a:solidFill>
                <a:latin typeface="Consolas" panose="020B0609020204030204" pitchFamily="49" charset="0"/>
              </a:rPr>
              <a:t>small-caps</a:t>
            </a:r>
            <a:r>
              <a:rPr lang="en-IN" sz="5600" dirty="0" smtClean="0">
                <a:solidFill>
                  <a:srgbClr val="000000"/>
                </a:solidFill>
                <a:latin typeface="Consolas" panose="020B0609020204030204" pitchFamily="49" charset="0"/>
              </a:rPr>
              <a:t>;</a:t>
            </a:r>
            <a:r>
              <a:rPr lang="en-IN" sz="5600" dirty="0">
                <a:solidFill>
                  <a:srgbClr val="FF0000"/>
                </a:solidFill>
                <a:latin typeface="Consolas" panose="020B0609020204030204" pitchFamily="49" charset="0"/>
              </a:rPr>
              <a:t/>
            </a:r>
            <a:br>
              <a:rPr lang="en-IN" sz="5600" dirty="0">
                <a:solidFill>
                  <a:srgbClr val="FF0000"/>
                </a:solidFill>
                <a:latin typeface="Consolas" panose="020B0609020204030204" pitchFamily="49" charset="0"/>
              </a:rPr>
            </a:br>
            <a:r>
              <a:rPr lang="en-IN" sz="5600" dirty="0">
                <a:solidFill>
                  <a:srgbClr val="FF0000"/>
                </a:solidFill>
                <a:latin typeface="Consolas" panose="020B0609020204030204" pitchFamily="49" charset="0"/>
              </a:rPr>
              <a:t>	</a:t>
            </a:r>
            <a:r>
              <a:rPr lang="en-IN" sz="5600" dirty="0" smtClean="0">
                <a:solidFill>
                  <a:srgbClr val="000000"/>
                </a:solidFill>
                <a:latin typeface="Consolas" panose="020B0609020204030204" pitchFamily="49" charset="0"/>
              </a:rPr>
              <a:t>}</a:t>
            </a:r>
          </a:p>
          <a:p>
            <a:r>
              <a:rPr lang="en-IN" sz="9600" dirty="0" smtClean="0">
                <a:solidFill>
                  <a:srgbClr val="000000"/>
                </a:solidFill>
                <a:latin typeface="Consolas" panose="020B0609020204030204" pitchFamily="49" charset="0"/>
              </a:rPr>
              <a:t>font–weight: normal, bold, bolder, lighter, 100,200,300,400 and so on.</a:t>
            </a:r>
          </a:p>
          <a:p>
            <a:pPr lvl="2"/>
            <a:r>
              <a:rPr lang="en-IN" sz="8800" dirty="0" smtClean="0">
                <a:solidFill>
                  <a:srgbClr val="000000"/>
                </a:solidFill>
                <a:latin typeface="Consolas" panose="020B0609020204030204" pitchFamily="49" charset="0"/>
              </a:rPr>
              <a:t>p { font-weight: bolder;</a:t>
            </a:r>
          </a:p>
          <a:p>
            <a:pPr lvl="2"/>
            <a:r>
              <a:rPr lang="en-IN" sz="8800" dirty="0">
                <a:solidFill>
                  <a:srgbClr val="000000"/>
                </a:solidFill>
                <a:latin typeface="Consolas" panose="020B0609020204030204" pitchFamily="49" charset="0"/>
              </a:rPr>
              <a:t>}</a:t>
            </a:r>
            <a:endParaRPr lang="en-IN" sz="8800" dirty="0" smtClean="0">
              <a:solidFill>
                <a:srgbClr val="000000"/>
              </a:solidFill>
              <a:latin typeface="Consolas" panose="020B0609020204030204" pitchFamily="49" charset="0"/>
            </a:endParaRPr>
          </a:p>
          <a:p>
            <a:r>
              <a:rPr lang="en-IN" sz="9600" dirty="0">
                <a:solidFill>
                  <a:srgbClr val="000000"/>
                </a:solidFill>
                <a:latin typeface="Consolas" panose="020B0609020204030204" pitchFamily="49" charset="0"/>
              </a:rPr>
              <a:t>b</a:t>
            </a:r>
            <a:r>
              <a:rPr lang="en-IN" sz="9600" dirty="0" smtClean="0">
                <a:solidFill>
                  <a:srgbClr val="000000"/>
                </a:solidFill>
                <a:latin typeface="Consolas" panose="020B0609020204030204" pitchFamily="49" charset="0"/>
              </a:rPr>
              <a:t>ackground-</a:t>
            </a:r>
            <a:r>
              <a:rPr lang="en-IN" sz="9600" dirty="0" err="1" smtClean="0">
                <a:solidFill>
                  <a:srgbClr val="000000"/>
                </a:solidFill>
                <a:latin typeface="Consolas" panose="020B0609020204030204" pitchFamily="49" charset="0"/>
              </a:rPr>
              <a:t>color</a:t>
            </a:r>
            <a:r>
              <a:rPr lang="en-IN" sz="9600" dirty="0" smtClean="0">
                <a:solidFill>
                  <a:srgbClr val="000000"/>
                </a:solidFill>
                <a:latin typeface="Consolas" panose="020B0609020204030204" pitchFamily="49" charset="0"/>
              </a:rPr>
              <a:t> : &lt;</a:t>
            </a:r>
            <a:r>
              <a:rPr lang="en-IN" sz="9600" dirty="0" err="1" smtClean="0">
                <a:solidFill>
                  <a:srgbClr val="000000"/>
                </a:solidFill>
                <a:latin typeface="Consolas" panose="020B0609020204030204" pitchFamily="49" charset="0"/>
              </a:rPr>
              <a:t>color</a:t>
            </a:r>
            <a:r>
              <a:rPr lang="en-IN" sz="9600" dirty="0" smtClean="0">
                <a:solidFill>
                  <a:srgbClr val="000000"/>
                </a:solidFill>
                <a:latin typeface="Consolas" panose="020B0609020204030204" pitchFamily="49" charset="0"/>
              </a:rPr>
              <a:t>&gt; or transparent.</a:t>
            </a:r>
          </a:p>
          <a:p>
            <a:r>
              <a:rPr lang="en-IN" sz="9600" dirty="0">
                <a:solidFill>
                  <a:srgbClr val="000000"/>
                </a:solidFill>
                <a:latin typeface="Consolas" panose="020B0609020204030204" pitchFamily="49" charset="0"/>
              </a:rPr>
              <a:t>b</a:t>
            </a:r>
            <a:r>
              <a:rPr lang="en-IN" sz="9600" dirty="0" smtClean="0">
                <a:solidFill>
                  <a:srgbClr val="000000"/>
                </a:solidFill>
                <a:latin typeface="Consolas" panose="020B0609020204030204" pitchFamily="49" charset="0"/>
              </a:rPr>
              <a:t>ackground-image : &lt;</a:t>
            </a:r>
            <a:r>
              <a:rPr lang="en-IN" sz="9600" dirty="0" err="1" smtClean="0">
                <a:solidFill>
                  <a:srgbClr val="000000"/>
                </a:solidFill>
                <a:latin typeface="Consolas" panose="020B0609020204030204" pitchFamily="49" charset="0"/>
              </a:rPr>
              <a:t>url</a:t>
            </a:r>
            <a:r>
              <a:rPr lang="en-IN" sz="9600" dirty="0" smtClean="0">
                <a:solidFill>
                  <a:srgbClr val="000000"/>
                </a:solidFill>
                <a:latin typeface="Consolas" panose="020B0609020204030204" pitchFamily="49" charset="0"/>
              </a:rPr>
              <a:t>&gt;</a:t>
            </a:r>
          </a:p>
          <a:p>
            <a:r>
              <a:rPr lang="en-IN" sz="9600" dirty="0">
                <a:solidFill>
                  <a:srgbClr val="000000"/>
                </a:solidFill>
                <a:latin typeface="Consolas" panose="020B0609020204030204" pitchFamily="49" charset="0"/>
              </a:rPr>
              <a:t>t</a:t>
            </a:r>
            <a:r>
              <a:rPr lang="en-IN" sz="9600" dirty="0" smtClean="0">
                <a:solidFill>
                  <a:srgbClr val="000000"/>
                </a:solidFill>
                <a:latin typeface="Consolas" panose="020B0609020204030204" pitchFamily="49" charset="0"/>
              </a:rPr>
              <a:t>ext-decoration: none, underline, </a:t>
            </a:r>
            <a:r>
              <a:rPr lang="en-IN" sz="9600" dirty="0" err="1" smtClean="0">
                <a:solidFill>
                  <a:srgbClr val="000000"/>
                </a:solidFill>
                <a:latin typeface="Consolas" panose="020B0609020204030204" pitchFamily="49" charset="0"/>
              </a:rPr>
              <a:t>overline</a:t>
            </a:r>
            <a:r>
              <a:rPr lang="en-IN" sz="9600" dirty="0" smtClean="0">
                <a:solidFill>
                  <a:srgbClr val="000000"/>
                </a:solidFill>
                <a:latin typeface="Consolas" panose="020B0609020204030204" pitchFamily="49" charset="0"/>
              </a:rPr>
              <a:t>, blink, line-through.</a:t>
            </a:r>
          </a:p>
          <a:p>
            <a:r>
              <a:rPr lang="en-IN" sz="9600" dirty="0">
                <a:solidFill>
                  <a:srgbClr val="000000"/>
                </a:solidFill>
                <a:latin typeface="Consolas" panose="020B0609020204030204" pitchFamily="49" charset="0"/>
              </a:rPr>
              <a:t>t</a:t>
            </a:r>
            <a:r>
              <a:rPr lang="en-IN" sz="9600" dirty="0" smtClean="0">
                <a:solidFill>
                  <a:srgbClr val="000000"/>
                </a:solidFill>
                <a:latin typeface="Consolas" panose="020B0609020204030204" pitchFamily="49" charset="0"/>
              </a:rPr>
              <a:t>ext-transform : none, capitalize, uppercase, lowercase.</a:t>
            </a:r>
          </a:p>
          <a:p>
            <a:r>
              <a:rPr lang="en-IN" sz="9600" dirty="0" smtClean="0">
                <a:solidFill>
                  <a:srgbClr val="000000"/>
                </a:solidFill>
                <a:latin typeface="Consolas" panose="020B0609020204030204" pitchFamily="49" charset="0"/>
              </a:rPr>
              <a:t>H1</a:t>
            </a:r>
          </a:p>
          <a:p>
            <a:r>
              <a:rPr lang="en-IN" sz="9600" dirty="0" smtClean="0">
                <a:solidFill>
                  <a:srgbClr val="000000"/>
                </a:solidFill>
                <a:latin typeface="Consolas" panose="020B0609020204030204" pitchFamily="49" charset="0"/>
              </a:rPr>
              <a:t>{text-transform: uppercase;}</a:t>
            </a:r>
          </a:p>
          <a:p>
            <a:endParaRPr lang="en-IN" dirty="0" smtClean="0">
              <a:solidFill>
                <a:srgbClr val="000000"/>
              </a:solidFill>
              <a:latin typeface="Consolas" panose="020B0609020204030204" pitchFamily="49" charset="0"/>
            </a:endParaRPr>
          </a:p>
          <a:p>
            <a:endParaRPr lang="en-IN" dirty="0" smtClean="0">
              <a:solidFill>
                <a:srgbClr val="000000"/>
              </a:solidFill>
              <a:latin typeface="Consolas" panose="020B0609020204030204" pitchFamily="49" charset="0"/>
            </a:endParaRPr>
          </a:p>
          <a:p>
            <a:endParaRPr lang="en-IN" dirty="0">
              <a:solidFill>
                <a:srgbClr val="000000"/>
              </a:solidFill>
              <a:latin typeface="Consolas" panose="020B0609020204030204" pitchFamily="49" charset="0"/>
            </a:endParaRPr>
          </a:p>
          <a:p>
            <a:pPr marL="457200" lvl="1" indent="0">
              <a:buNone/>
            </a:pPr>
            <a:endParaRPr lang="en-IN" dirty="0" smtClean="0">
              <a:solidFill>
                <a:srgbClr val="000000"/>
              </a:solidFill>
              <a:latin typeface="Consolas" panose="020B0609020204030204" pitchFamily="49" charset="0"/>
            </a:endParaRPr>
          </a:p>
          <a:p>
            <a:pPr marL="0" indent="0">
              <a:buNone/>
            </a:pPr>
            <a:r>
              <a:rPr lang="en-IN" dirty="0">
                <a:solidFill>
                  <a:srgbClr val="000000"/>
                </a:solidFill>
                <a:latin typeface="Consolas" panose="020B0609020204030204" pitchFamily="49" charset="0"/>
              </a:rPr>
              <a:t>	</a:t>
            </a:r>
            <a:endParaRPr lang="en-IN" dirty="0"/>
          </a:p>
          <a:p>
            <a:endParaRPr lang="en-IN" dirty="0"/>
          </a:p>
        </p:txBody>
      </p:sp>
    </p:spTree>
    <p:extLst>
      <p:ext uri="{BB962C8B-B14F-4D97-AF65-F5344CB8AC3E}">
        <p14:creationId xmlns:p14="http://schemas.microsoft.com/office/powerpoint/2010/main" val="279622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Selectors</a:t>
            </a:r>
            <a:endParaRPr lang="en-IN" dirty="0"/>
          </a:p>
        </p:txBody>
      </p:sp>
      <p:sp>
        <p:nvSpPr>
          <p:cNvPr id="3" name="Content Placeholder 2"/>
          <p:cNvSpPr>
            <a:spLocks noGrp="1"/>
          </p:cNvSpPr>
          <p:nvPr>
            <p:ph idx="1"/>
          </p:nvPr>
        </p:nvSpPr>
        <p:spPr>
          <a:xfrm>
            <a:off x="838200" y="1825625"/>
            <a:ext cx="10515600" cy="4703964"/>
          </a:xfrm>
        </p:spPr>
        <p:txBody>
          <a:bodyPr>
            <a:normAutofit/>
          </a:bodyPr>
          <a:lstStyle/>
          <a:p>
            <a:r>
              <a:rPr lang="en-IN" dirty="0"/>
              <a:t>CSS Selectors</a:t>
            </a:r>
          </a:p>
          <a:p>
            <a:r>
              <a:rPr lang="en-IN" dirty="0"/>
              <a:t>CSS selectors are used to "find" (or select) the HTML elements </a:t>
            </a:r>
            <a:r>
              <a:rPr lang="en-IN" dirty="0" smtClean="0"/>
              <a:t>we </a:t>
            </a:r>
            <a:r>
              <a:rPr lang="en-IN" dirty="0"/>
              <a:t>want to style.</a:t>
            </a:r>
          </a:p>
          <a:p>
            <a:r>
              <a:rPr lang="en-IN" dirty="0"/>
              <a:t>We can divide CSS selectors into five categories:</a:t>
            </a:r>
          </a:p>
          <a:p>
            <a:pPr lvl="1"/>
            <a:r>
              <a:rPr lang="en-IN" dirty="0"/>
              <a:t>Simple selectors (select elements based </a:t>
            </a:r>
            <a:r>
              <a:rPr lang="en-IN" dirty="0" smtClean="0"/>
              <a:t>on element </a:t>
            </a:r>
            <a:r>
              <a:rPr lang="en-IN" dirty="0"/>
              <a:t>name, </a:t>
            </a:r>
            <a:r>
              <a:rPr lang="en-IN" dirty="0" smtClean="0"/>
              <a:t>id (# followed by id name), class(. Followed class name)</a:t>
            </a:r>
            <a:endParaRPr lang="en-IN" dirty="0"/>
          </a:p>
          <a:p>
            <a:pPr lvl="1"/>
            <a:r>
              <a:rPr lang="en-IN" dirty="0" err="1"/>
              <a:t>Combinator</a:t>
            </a:r>
            <a:r>
              <a:rPr lang="en-IN" dirty="0"/>
              <a:t> selectors (select elements based on a specific relationship between them)</a:t>
            </a:r>
          </a:p>
          <a:p>
            <a:pPr lvl="1"/>
            <a:r>
              <a:rPr lang="en-IN" dirty="0"/>
              <a:t>Pseudo-class selectors (select elements based on a certain state)</a:t>
            </a:r>
          </a:p>
          <a:p>
            <a:pPr lvl="1"/>
            <a:r>
              <a:rPr lang="en-IN" dirty="0"/>
              <a:t>Pseudo-elements selectors (select and style a part of an element)</a:t>
            </a:r>
          </a:p>
          <a:p>
            <a:pPr lvl="1"/>
            <a:r>
              <a:rPr lang="en-IN" dirty="0"/>
              <a:t>Attribute selectors (select elements based on an attribute or attribute value)</a:t>
            </a:r>
          </a:p>
        </p:txBody>
      </p:sp>
    </p:spTree>
    <p:extLst>
      <p:ext uri="{BB962C8B-B14F-4D97-AF65-F5344CB8AC3E}">
        <p14:creationId xmlns:p14="http://schemas.microsoft.com/office/powerpoint/2010/main" val="4242481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31" y="347730"/>
            <a:ext cx="11250769" cy="6181859"/>
          </a:xfrm>
        </p:spPr>
        <p:txBody>
          <a:bodyPr>
            <a:normAutofit fontScale="92500" lnSpcReduction="10000"/>
          </a:bodyPr>
          <a:lstStyle/>
          <a:p>
            <a:pPr marL="0" indent="0">
              <a:buNone/>
            </a:pPr>
            <a:r>
              <a:rPr lang="en-IN" dirty="0" smtClean="0"/>
              <a:t>1. The </a:t>
            </a:r>
            <a:r>
              <a:rPr lang="en-IN" dirty="0"/>
              <a:t>CSS element Selector</a:t>
            </a:r>
          </a:p>
          <a:p>
            <a:pPr lvl="1"/>
            <a:r>
              <a:rPr lang="en-IN" dirty="0"/>
              <a:t>The element selector selects HTML elements based on the element name</a:t>
            </a:r>
            <a:r>
              <a:rPr lang="en-IN" dirty="0" smtClean="0"/>
              <a:t>.</a:t>
            </a:r>
          </a:p>
          <a:p>
            <a:pPr lvl="1"/>
            <a:r>
              <a:rPr lang="en-IN" dirty="0"/>
              <a:t>p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smtClean="0"/>
              <a:t>}</a:t>
            </a:r>
          </a:p>
          <a:p>
            <a:pPr lvl="1"/>
            <a:r>
              <a:rPr lang="en-IN" dirty="0"/>
              <a:t>Here, all &lt;p&gt; elements on the page will be </a:t>
            </a:r>
            <a:r>
              <a:rPr lang="en-IN" dirty="0" err="1"/>
              <a:t>center</a:t>
            </a:r>
            <a:r>
              <a:rPr lang="en-IN" dirty="0"/>
              <a:t>-aligned, with a red text </a:t>
            </a:r>
            <a:r>
              <a:rPr lang="en-IN" dirty="0" err="1"/>
              <a:t>color</a:t>
            </a:r>
            <a:r>
              <a:rPr lang="en-IN" dirty="0"/>
              <a:t>: </a:t>
            </a:r>
            <a:endParaRPr lang="en-IN" dirty="0" smtClean="0"/>
          </a:p>
          <a:p>
            <a:pPr marL="0" indent="0">
              <a:buNone/>
            </a:pPr>
            <a:r>
              <a:rPr lang="en-IN" dirty="0" smtClean="0"/>
              <a:t>2. </a:t>
            </a:r>
            <a:r>
              <a:rPr lang="en-IN" dirty="0"/>
              <a:t>The CSS id Selector</a:t>
            </a:r>
          </a:p>
          <a:p>
            <a:pPr lvl="1"/>
            <a:r>
              <a:rPr lang="en-IN" dirty="0"/>
              <a:t>The id selector uses the id attribute of an HTML element to select a specific element.</a:t>
            </a:r>
          </a:p>
          <a:p>
            <a:pPr lvl="1"/>
            <a:r>
              <a:rPr lang="en-IN" dirty="0"/>
              <a:t>The id of an element is unique within a page, so the id selector is used to select one unique element!</a:t>
            </a:r>
          </a:p>
          <a:p>
            <a:pPr lvl="1"/>
            <a:r>
              <a:rPr lang="en-IN" dirty="0"/>
              <a:t>To select an element with a specific id, write a hash (#) character, followed by the id of the element.</a:t>
            </a:r>
          </a:p>
          <a:p>
            <a:pPr lvl="1"/>
            <a:r>
              <a:rPr lang="en-IN" dirty="0" smtClean="0"/>
              <a:t> </a:t>
            </a:r>
            <a:r>
              <a:rPr lang="es-ES" dirty="0"/>
              <a:t>#para1 {</a:t>
            </a:r>
            <a:br>
              <a:rPr lang="es-ES" dirty="0"/>
            </a:br>
            <a:r>
              <a:rPr lang="es-ES" dirty="0"/>
              <a:t>  </a:t>
            </a:r>
            <a:r>
              <a:rPr lang="es-ES" dirty="0" err="1"/>
              <a:t>text-align</a:t>
            </a:r>
            <a:r>
              <a:rPr lang="es-ES" dirty="0"/>
              <a:t>: center;</a:t>
            </a:r>
            <a:br>
              <a:rPr lang="es-ES" dirty="0"/>
            </a:br>
            <a:r>
              <a:rPr lang="es-ES" dirty="0"/>
              <a:t>  color: red;</a:t>
            </a:r>
            <a:br>
              <a:rPr lang="es-ES" dirty="0"/>
            </a:br>
            <a:r>
              <a:rPr lang="es-ES" dirty="0" smtClean="0"/>
              <a:t>}</a:t>
            </a:r>
          </a:p>
          <a:p>
            <a:pPr lvl="1"/>
            <a:r>
              <a:rPr lang="en-IN" dirty="0"/>
              <a:t>The CSS rule below will be applied to the HTML element with id="para1": </a:t>
            </a:r>
            <a:endParaRPr lang="en-IN" dirty="0" smtClean="0"/>
          </a:p>
          <a:p>
            <a:pPr lvl="1"/>
            <a:r>
              <a:rPr lang="en-IN" dirty="0" smtClean="0"/>
              <a:t>Remember: </a:t>
            </a:r>
            <a:r>
              <a:rPr lang="en-IN" dirty="0"/>
              <a:t> An id name cannot start with a number!</a:t>
            </a:r>
          </a:p>
        </p:txBody>
      </p:sp>
    </p:spTree>
    <p:extLst>
      <p:ext uri="{BB962C8B-B14F-4D97-AF65-F5344CB8AC3E}">
        <p14:creationId xmlns:p14="http://schemas.microsoft.com/office/powerpoint/2010/main" val="4165396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Syllabus</a:t>
            </a:r>
            <a:endParaRPr lang="en-IN" dirty="0"/>
          </a:p>
        </p:txBody>
      </p:sp>
      <p:sp>
        <p:nvSpPr>
          <p:cNvPr id="3" name="Content Placeholder 2"/>
          <p:cNvSpPr>
            <a:spLocks noGrp="1"/>
          </p:cNvSpPr>
          <p:nvPr>
            <p:ph idx="1"/>
          </p:nvPr>
        </p:nvSpPr>
        <p:spPr>
          <a:xfrm>
            <a:off x="838200" y="1532586"/>
            <a:ext cx="10515600" cy="4644377"/>
          </a:xfrm>
        </p:spPr>
        <p:txBody>
          <a:bodyPr>
            <a:normAutofit fontScale="92500" lnSpcReduction="20000"/>
          </a:bodyPr>
          <a:lstStyle/>
          <a:p>
            <a:r>
              <a:rPr lang="en-IN" dirty="0" smtClean="0"/>
              <a:t>Unit 1:Completely ( Unit 1 Part 1 and part2)</a:t>
            </a:r>
          </a:p>
          <a:p>
            <a:pPr lvl="1"/>
            <a:r>
              <a:rPr lang="en-IN" dirty="0" smtClean="0"/>
              <a:t>World Wide Web: Part 1</a:t>
            </a:r>
          </a:p>
          <a:p>
            <a:pPr lvl="2"/>
            <a:r>
              <a:rPr lang="en-IN" dirty="0" smtClean="0"/>
              <a:t>Definitions: WWW, Web page, home page, web browser, , web server and web client.</a:t>
            </a:r>
          </a:p>
          <a:p>
            <a:pPr lvl="2"/>
            <a:r>
              <a:rPr lang="en-IN" dirty="0" smtClean="0"/>
              <a:t>Web client and web server.</a:t>
            </a:r>
          </a:p>
          <a:p>
            <a:pPr lvl="2"/>
            <a:r>
              <a:rPr lang="en-IN" dirty="0" smtClean="0"/>
              <a:t>Client scripting languages,</a:t>
            </a:r>
          </a:p>
          <a:p>
            <a:pPr lvl="2"/>
            <a:r>
              <a:rPr lang="en-IN" dirty="0" smtClean="0"/>
              <a:t>Static and Dynamic Websites</a:t>
            </a:r>
          </a:p>
          <a:p>
            <a:pPr lvl="2"/>
            <a:r>
              <a:rPr lang="en-IN" dirty="0" smtClean="0"/>
              <a:t>Unit 1 : Part 2</a:t>
            </a:r>
          </a:p>
          <a:p>
            <a:pPr lvl="3"/>
            <a:r>
              <a:rPr lang="en-IN" dirty="0" smtClean="0"/>
              <a:t>HTML Tags.</a:t>
            </a:r>
          </a:p>
          <a:p>
            <a:pPr lvl="3"/>
            <a:r>
              <a:rPr lang="en-IN" dirty="0" smtClean="0"/>
              <a:t>Static frames ( frameset) and floating frames.</a:t>
            </a:r>
          </a:p>
          <a:p>
            <a:pPr lvl="3"/>
            <a:r>
              <a:rPr lang="en-IN" dirty="0" smtClean="0"/>
              <a:t>Image Maps.</a:t>
            </a:r>
          </a:p>
          <a:p>
            <a:pPr lvl="3"/>
            <a:r>
              <a:rPr lang="en-IN" dirty="0" smtClean="0"/>
              <a:t>HTML structure tags.</a:t>
            </a:r>
          </a:p>
          <a:p>
            <a:pPr lvl="3"/>
            <a:r>
              <a:rPr lang="en-IN" dirty="0" smtClean="0"/>
              <a:t>HTML Formatting tags.</a:t>
            </a:r>
          </a:p>
          <a:p>
            <a:pPr lvl="3"/>
            <a:r>
              <a:rPr lang="en-IN" dirty="0" smtClean="0"/>
              <a:t>Container and empty tags.</a:t>
            </a:r>
          </a:p>
          <a:p>
            <a:pPr lvl="3"/>
            <a:r>
              <a:rPr lang="en-IN" dirty="0" smtClean="0"/>
              <a:t>List : </a:t>
            </a:r>
            <a:r>
              <a:rPr lang="en-IN" dirty="0" err="1" smtClean="0"/>
              <a:t>vv</a:t>
            </a:r>
            <a:r>
              <a:rPr lang="en-IN" dirty="0" smtClean="0"/>
              <a:t> important</a:t>
            </a:r>
          </a:p>
          <a:p>
            <a:pPr lvl="3"/>
            <a:r>
              <a:rPr lang="en-IN" dirty="0" smtClean="0"/>
              <a:t>Tables.</a:t>
            </a:r>
          </a:p>
          <a:p>
            <a:pPr lvl="3"/>
            <a:r>
              <a:rPr lang="en-IN" dirty="0" smtClean="0"/>
              <a:t>Html comments</a:t>
            </a:r>
          </a:p>
          <a:p>
            <a:pPr lvl="3"/>
            <a:endParaRPr lang="en-IN" dirty="0" smtClean="0"/>
          </a:p>
          <a:p>
            <a:pPr lvl="1"/>
            <a:endParaRPr lang="en-IN" dirty="0"/>
          </a:p>
        </p:txBody>
      </p:sp>
    </p:spTree>
    <p:extLst>
      <p:ext uri="{BB962C8B-B14F-4D97-AF65-F5344CB8AC3E}">
        <p14:creationId xmlns:p14="http://schemas.microsoft.com/office/powerpoint/2010/main" val="2447424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80304"/>
            <a:ext cx="11745532" cy="6490952"/>
          </a:xfrm>
        </p:spPr>
        <p:txBody>
          <a:bodyPr>
            <a:normAutofit lnSpcReduction="10000"/>
          </a:bodyPr>
          <a:lstStyle/>
          <a:p>
            <a:pPr marL="0" indent="0">
              <a:buNone/>
            </a:pPr>
            <a:r>
              <a:rPr lang="en-IN" dirty="0" smtClean="0"/>
              <a:t>3. </a:t>
            </a:r>
            <a:r>
              <a:rPr lang="en-IN" dirty="0"/>
              <a:t>The CSS class Selector</a:t>
            </a:r>
          </a:p>
          <a:p>
            <a:pPr lvl="1"/>
            <a:r>
              <a:rPr lang="en-IN" dirty="0"/>
              <a:t>The class selector selects HTML elements with a specific class attribute.</a:t>
            </a:r>
          </a:p>
          <a:p>
            <a:pPr lvl="1"/>
            <a:r>
              <a:rPr lang="en-IN" dirty="0"/>
              <a:t>To select elements with a specific class, write a period (.) character, followed by the class name</a:t>
            </a:r>
            <a:r>
              <a:rPr lang="en-IN" dirty="0" smtClean="0"/>
              <a:t>.</a:t>
            </a:r>
          </a:p>
          <a:p>
            <a:pPr lvl="1"/>
            <a:r>
              <a:rPr lang="en-IN" dirty="0"/>
              <a:t>.</a:t>
            </a:r>
            <a:r>
              <a:rPr lang="en-IN" dirty="0" err="1"/>
              <a:t>center</a:t>
            </a:r>
            <a:r>
              <a:rPr lang="en-IN" dirty="0"/>
              <a:t>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smtClean="0"/>
              <a:t>}</a:t>
            </a:r>
          </a:p>
          <a:p>
            <a:pPr lvl="1"/>
            <a:r>
              <a:rPr lang="en-IN" dirty="0"/>
              <a:t>In this example all HTML elements with class="</a:t>
            </a:r>
            <a:r>
              <a:rPr lang="en-IN" dirty="0" err="1"/>
              <a:t>center</a:t>
            </a:r>
            <a:r>
              <a:rPr lang="en-IN" dirty="0"/>
              <a:t>" will be red and </a:t>
            </a:r>
            <a:r>
              <a:rPr lang="en-IN" dirty="0" err="1" smtClean="0"/>
              <a:t>center</a:t>
            </a:r>
            <a:r>
              <a:rPr lang="en-IN" dirty="0" smtClean="0"/>
              <a:t>-aligned.</a:t>
            </a:r>
          </a:p>
          <a:p>
            <a:pPr lvl="1"/>
            <a:r>
              <a:rPr lang="en-IN" dirty="0" smtClean="0"/>
              <a:t>We </a:t>
            </a:r>
            <a:r>
              <a:rPr lang="en-IN" dirty="0"/>
              <a:t>can also specify that only specific HTML elements should be affected by a class</a:t>
            </a:r>
            <a:r>
              <a:rPr lang="en-IN" dirty="0" smtClean="0"/>
              <a:t>.</a:t>
            </a:r>
          </a:p>
          <a:p>
            <a:pPr lvl="2"/>
            <a:r>
              <a:rPr lang="en-IN" dirty="0" err="1"/>
              <a:t>p.center</a:t>
            </a:r>
            <a:r>
              <a:rPr lang="en-IN" dirty="0"/>
              <a:t>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smtClean="0"/>
              <a:t>}</a:t>
            </a:r>
          </a:p>
          <a:p>
            <a:pPr lvl="2"/>
            <a:r>
              <a:rPr lang="en-IN" dirty="0"/>
              <a:t>In this example only &lt;p&gt; elements with class="</a:t>
            </a:r>
            <a:r>
              <a:rPr lang="en-IN" dirty="0" err="1"/>
              <a:t>center</a:t>
            </a:r>
            <a:r>
              <a:rPr lang="en-IN" dirty="0"/>
              <a:t>" will be red and </a:t>
            </a:r>
            <a:r>
              <a:rPr lang="en-IN" dirty="0" err="1" smtClean="0"/>
              <a:t>center</a:t>
            </a:r>
            <a:r>
              <a:rPr lang="en-IN" dirty="0" smtClean="0"/>
              <a:t>-aligned.</a:t>
            </a:r>
          </a:p>
          <a:p>
            <a:pPr lvl="1"/>
            <a:r>
              <a:rPr lang="en-IN" dirty="0"/>
              <a:t>HTML elements can also refer to more than one class</a:t>
            </a:r>
            <a:r>
              <a:rPr lang="en-IN" dirty="0" smtClean="0"/>
              <a:t>.</a:t>
            </a:r>
          </a:p>
          <a:p>
            <a:pPr lvl="2"/>
            <a:r>
              <a:rPr lang="en-IN" dirty="0"/>
              <a:t>&lt;p class="</a:t>
            </a:r>
            <a:r>
              <a:rPr lang="en-IN" dirty="0" err="1"/>
              <a:t>center</a:t>
            </a:r>
            <a:r>
              <a:rPr lang="en-IN" dirty="0"/>
              <a:t> large"&gt;This paragraph refers to two classes.&lt;/p</a:t>
            </a:r>
            <a:r>
              <a:rPr lang="en-IN" dirty="0" smtClean="0"/>
              <a:t>&gt;</a:t>
            </a:r>
          </a:p>
          <a:p>
            <a:pPr lvl="2"/>
            <a:r>
              <a:rPr lang="en-IN" dirty="0"/>
              <a:t>In this example the &lt;p&gt; element will be styled according to class="</a:t>
            </a:r>
            <a:r>
              <a:rPr lang="en-IN" dirty="0" err="1"/>
              <a:t>center</a:t>
            </a:r>
            <a:r>
              <a:rPr lang="en-IN" dirty="0"/>
              <a:t>" and to class="</a:t>
            </a:r>
            <a:r>
              <a:rPr lang="en-IN" dirty="0" smtClean="0"/>
              <a:t>large“</a:t>
            </a:r>
          </a:p>
          <a:p>
            <a:pPr lvl="1"/>
            <a:r>
              <a:rPr lang="en-IN" dirty="0" smtClean="0"/>
              <a:t>Remember: </a:t>
            </a:r>
            <a:r>
              <a:rPr lang="en-IN" dirty="0"/>
              <a:t>A class name cannot start with a </a:t>
            </a:r>
            <a:r>
              <a:rPr lang="en-IN" dirty="0" smtClean="0"/>
              <a:t>number and any special character.</a:t>
            </a:r>
            <a:endParaRPr lang="en-IN" dirty="0"/>
          </a:p>
          <a:p>
            <a:pPr marL="0" indent="0">
              <a:buNone/>
            </a:pPr>
            <a:endParaRPr lang="en-IN" dirty="0"/>
          </a:p>
        </p:txBody>
      </p:sp>
    </p:spTree>
    <p:extLst>
      <p:ext uri="{BB962C8B-B14F-4D97-AF65-F5344CB8AC3E}">
        <p14:creationId xmlns:p14="http://schemas.microsoft.com/office/powerpoint/2010/main" val="2456903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80304"/>
            <a:ext cx="11603865" cy="6490952"/>
          </a:xfrm>
        </p:spPr>
        <p:txBody>
          <a:bodyPr>
            <a:normAutofit fontScale="70000" lnSpcReduction="20000"/>
          </a:bodyPr>
          <a:lstStyle/>
          <a:p>
            <a:pPr marL="0" indent="0">
              <a:buNone/>
            </a:pPr>
            <a:r>
              <a:rPr lang="en-IN" dirty="0" smtClean="0"/>
              <a:t>4. </a:t>
            </a:r>
            <a:r>
              <a:rPr lang="en-IN" dirty="0"/>
              <a:t>The CSS Universal Selector</a:t>
            </a:r>
          </a:p>
          <a:p>
            <a:pPr lvl="1"/>
            <a:r>
              <a:rPr lang="en-IN" dirty="0"/>
              <a:t>The universal selector (*) selects all HTML elements on the page</a:t>
            </a:r>
            <a:r>
              <a:rPr lang="en-IN" dirty="0" smtClean="0"/>
              <a:t>.</a:t>
            </a:r>
          </a:p>
          <a:p>
            <a:pPr lvl="1"/>
            <a:r>
              <a:rPr lang="en-IN" dirty="0"/>
              <a:t>*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blue;</a:t>
            </a:r>
            <a:br>
              <a:rPr lang="en-IN" dirty="0"/>
            </a:br>
            <a:r>
              <a:rPr lang="en-IN" dirty="0" smtClean="0"/>
              <a:t>}</a:t>
            </a:r>
          </a:p>
          <a:p>
            <a:pPr lvl="1"/>
            <a:r>
              <a:rPr lang="en-IN" dirty="0"/>
              <a:t>The CSS rule below will affect every HTML element on the </a:t>
            </a:r>
            <a:r>
              <a:rPr lang="en-IN" dirty="0" smtClean="0"/>
              <a:t>page</a:t>
            </a:r>
            <a:endParaRPr lang="en-IN" dirty="0"/>
          </a:p>
          <a:p>
            <a:r>
              <a:rPr lang="en-IN" dirty="0" smtClean="0"/>
              <a:t>5. </a:t>
            </a:r>
            <a:r>
              <a:rPr lang="en-IN" dirty="0"/>
              <a:t>The CSS Grouping Selector</a:t>
            </a:r>
          </a:p>
          <a:p>
            <a:pPr lvl="1"/>
            <a:r>
              <a:rPr lang="en-IN" dirty="0"/>
              <a:t>The grouping selector selects all the HTML elements with the same style definitions.</a:t>
            </a:r>
          </a:p>
          <a:p>
            <a:pPr lvl="1"/>
            <a:r>
              <a:rPr lang="en-IN" dirty="0"/>
              <a:t>T</a:t>
            </a:r>
            <a:r>
              <a:rPr lang="en-IN" dirty="0" smtClean="0"/>
              <a:t>he </a:t>
            </a:r>
            <a:r>
              <a:rPr lang="en-IN" dirty="0"/>
              <a:t>following CSS code (the h1, h2, and p elements have the same style definitions</a:t>
            </a:r>
            <a:r>
              <a:rPr lang="en-IN" dirty="0" smtClean="0"/>
              <a:t>):</a:t>
            </a:r>
          </a:p>
          <a:p>
            <a:pPr lvl="1"/>
            <a:r>
              <a:rPr lang="en-IN" dirty="0"/>
              <a:t>h1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a:t>}</a:t>
            </a:r>
            <a:br>
              <a:rPr lang="en-IN" dirty="0"/>
            </a:br>
            <a:r>
              <a:rPr lang="en-IN" dirty="0"/>
              <a:t/>
            </a:r>
            <a:br>
              <a:rPr lang="en-IN" dirty="0"/>
            </a:br>
            <a:r>
              <a:rPr lang="en-IN" dirty="0"/>
              <a:t>h2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a:t>}</a:t>
            </a:r>
            <a:br>
              <a:rPr lang="en-IN" dirty="0"/>
            </a:br>
            <a:r>
              <a:rPr lang="en-IN" dirty="0"/>
              <a:t/>
            </a:r>
            <a:br>
              <a:rPr lang="en-IN" dirty="0"/>
            </a:br>
            <a:r>
              <a:rPr lang="en-IN" dirty="0"/>
              <a:t>p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smtClean="0"/>
              <a:t>}</a:t>
            </a:r>
          </a:p>
          <a:p>
            <a:pPr lvl="1"/>
            <a:r>
              <a:rPr lang="en-IN" dirty="0"/>
              <a:t>It will be better to group the selectors, to minimize the code.</a:t>
            </a:r>
          </a:p>
          <a:p>
            <a:pPr lvl="1"/>
            <a:r>
              <a:rPr lang="en-IN" dirty="0"/>
              <a:t>To group selectors, separate each selector with a comma</a:t>
            </a:r>
            <a:r>
              <a:rPr lang="en-IN" dirty="0" smtClean="0"/>
              <a:t>.</a:t>
            </a:r>
          </a:p>
          <a:p>
            <a:pPr lvl="2"/>
            <a:r>
              <a:rPr lang="en-IN" dirty="0"/>
              <a:t>h1, h2, p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a:t>}</a:t>
            </a:r>
          </a:p>
          <a:p>
            <a:pPr lvl="1"/>
            <a:endParaRPr lang="en-IN" dirty="0"/>
          </a:p>
          <a:p>
            <a:pPr marL="0" indent="0">
              <a:buNone/>
            </a:pPr>
            <a:endParaRPr lang="en-IN" dirty="0"/>
          </a:p>
        </p:txBody>
      </p:sp>
    </p:spTree>
    <p:extLst>
      <p:ext uri="{BB962C8B-B14F-4D97-AF65-F5344CB8AC3E}">
        <p14:creationId xmlns:p14="http://schemas.microsoft.com/office/powerpoint/2010/main" val="1642994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the &lt;span&gt; tag</a:t>
            </a:r>
            <a:endParaRPr lang="en-IN" dirty="0"/>
          </a:p>
        </p:txBody>
      </p:sp>
      <p:sp>
        <p:nvSpPr>
          <p:cNvPr id="3" name="Content Placeholder 2"/>
          <p:cNvSpPr>
            <a:spLocks noGrp="1"/>
          </p:cNvSpPr>
          <p:nvPr>
            <p:ph idx="1"/>
          </p:nvPr>
        </p:nvSpPr>
        <p:spPr/>
        <p:txBody>
          <a:bodyPr/>
          <a:lstStyle/>
          <a:p>
            <a:r>
              <a:rPr lang="en-IN" dirty="0" smtClean="0"/>
              <a:t>Span is an html element that plays a prominent role in style sheets. In the body of the document &lt;span&gt; …. &lt;/span&gt; is used to set the boundaries of the rules styling specifications.</a:t>
            </a:r>
          </a:p>
          <a:p>
            <a:r>
              <a:rPr lang="en-IN" dirty="0" smtClean="0"/>
              <a:t>Example code: span.htm</a:t>
            </a:r>
          </a:p>
          <a:p>
            <a:endParaRPr lang="en-IN" dirty="0"/>
          </a:p>
        </p:txBody>
      </p:sp>
    </p:spTree>
    <p:extLst>
      <p:ext uri="{BB962C8B-B14F-4D97-AF65-F5344CB8AC3E}">
        <p14:creationId xmlns:p14="http://schemas.microsoft.com/office/powerpoint/2010/main" val="261635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the &lt;DIV&gt; tag</a:t>
            </a:r>
            <a:endParaRPr lang="en-IN" dirty="0"/>
          </a:p>
        </p:txBody>
      </p:sp>
      <p:sp>
        <p:nvSpPr>
          <p:cNvPr id="3" name="Content Placeholder 2"/>
          <p:cNvSpPr>
            <a:spLocks noGrp="1"/>
          </p:cNvSpPr>
          <p:nvPr>
            <p:ph idx="1"/>
          </p:nvPr>
        </p:nvSpPr>
        <p:spPr>
          <a:xfrm>
            <a:off x="838200" y="1690688"/>
            <a:ext cx="10515600" cy="4486275"/>
          </a:xfrm>
        </p:spPr>
        <p:txBody>
          <a:bodyPr/>
          <a:lstStyle/>
          <a:p>
            <a:r>
              <a:rPr lang="en-IN" dirty="0" smtClean="0"/>
              <a:t>A web page can be divided into segments or divisions called </a:t>
            </a:r>
            <a:r>
              <a:rPr lang="en-IN" dirty="0" err="1" smtClean="0"/>
              <a:t>DIVs.</a:t>
            </a:r>
            <a:r>
              <a:rPr lang="en-IN" dirty="0" smtClean="0"/>
              <a:t> Each segment starts with &lt;DIV&gt; and ends with &lt;/DIV&gt;. These segments can be positioned anywhere on the page. The &lt;DIV&gt; tag has a ‘position’ attribute that can be take one of the two values:</a:t>
            </a:r>
          </a:p>
          <a:p>
            <a:pPr lvl="1"/>
            <a:r>
              <a:rPr lang="en-IN" dirty="0" smtClean="0"/>
              <a:t>ABSOLUTE POSITIONS.</a:t>
            </a:r>
          </a:p>
          <a:p>
            <a:pPr lvl="1"/>
            <a:r>
              <a:rPr lang="en-IN" dirty="0" smtClean="0"/>
              <a:t>RELATIVE POSITIONS.</a:t>
            </a:r>
          </a:p>
          <a:p>
            <a:r>
              <a:rPr lang="en-IN" dirty="0" smtClean="0"/>
              <a:t>ABSOLUTE POSITIONS, the segment with respect to the top/left edge of the browser window.</a:t>
            </a:r>
          </a:p>
          <a:p>
            <a:r>
              <a:rPr lang="en-IN" dirty="0" smtClean="0"/>
              <a:t>In contrast with absolute, relative positions the segment in relation to other elements on the page. </a:t>
            </a:r>
            <a:endParaRPr lang="en-IN" dirty="0"/>
          </a:p>
        </p:txBody>
      </p:sp>
    </p:spTree>
    <p:extLst>
      <p:ext uri="{BB962C8B-B14F-4D97-AF65-F5344CB8AC3E}">
        <p14:creationId xmlns:p14="http://schemas.microsoft.com/office/powerpoint/2010/main" val="1280052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562154"/>
          </a:xfrm>
        </p:spPr>
        <p:txBody>
          <a:bodyPr>
            <a:normAutofit fontScale="90000"/>
          </a:bodyPr>
          <a:lstStyle/>
          <a:p>
            <a:r>
              <a:rPr lang="en-IN" dirty="0" smtClean="0"/>
              <a:t>Use of DIV</a:t>
            </a:r>
            <a:endParaRPr lang="en-IN" dirty="0"/>
          </a:p>
        </p:txBody>
      </p:sp>
      <p:sp>
        <p:nvSpPr>
          <p:cNvPr id="3" name="Content Placeholder 2"/>
          <p:cNvSpPr>
            <a:spLocks noGrp="1"/>
          </p:cNvSpPr>
          <p:nvPr>
            <p:ph idx="1"/>
          </p:nvPr>
        </p:nvSpPr>
        <p:spPr>
          <a:xfrm>
            <a:off x="838200" y="811369"/>
            <a:ext cx="10515600" cy="5365594"/>
          </a:xfrm>
        </p:spPr>
        <p:txBody>
          <a:bodyPr>
            <a:normAutofit fontScale="25000" lnSpcReduction="20000"/>
          </a:bodyPr>
          <a:lstStyle/>
          <a:p>
            <a:pPr marL="0" indent="0">
              <a:buNone/>
            </a:pPr>
            <a:r>
              <a:rPr lang="en-IN" sz="5600" b="1" dirty="0" smtClean="0"/>
              <a:t>&lt;html&gt;</a:t>
            </a:r>
          </a:p>
          <a:p>
            <a:pPr marL="0" indent="0">
              <a:buNone/>
            </a:pPr>
            <a:r>
              <a:rPr lang="en-IN" sz="5600" b="1" dirty="0" smtClean="0"/>
              <a:t>&lt;head&gt;</a:t>
            </a:r>
          </a:p>
          <a:p>
            <a:pPr marL="0" indent="0">
              <a:buNone/>
            </a:pPr>
            <a:r>
              <a:rPr lang="en-IN" sz="5600" b="1" dirty="0" smtClean="0"/>
              <a:t>&lt;title&gt; </a:t>
            </a:r>
          </a:p>
          <a:p>
            <a:pPr marL="0" indent="0">
              <a:buNone/>
            </a:pPr>
            <a:r>
              <a:rPr lang="en-IN" sz="5600" b="1" dirty="0" smtClean="0"/>
              <a:t>Working with DIVs &lt; title&gt; &lt;/head&gt;</a:t>
            </a:r>
          </a:p>
          <a:p>
            <a:pPr marL="0" indent="0">
              <a:buNone/>
            </a:pPr>
            <a:r>
              <a:rPr lang="en-IN" sz="5600" b="1" dirty="0" smtClean="0"/>
              <a:t>&lt;body&gt;</a:t>
            </a:r>
          </a:p>
          <a:p>
            <a:pPr marL="0" indent="0">
              <a:buNone/>
            </a:pPr>
            <a:r>
              <a:rPr lang="en-IN" sz="5600" b="1" dirty="0" smtClean="0"/>
              <a:t>&lt;div id=“box1” style=“</a:t>
            </a:r>
            <a:r>
              <a:rPr lang="en-IN" sz="5600" b="1" dirty="0" err="1" smtClean="0"/>
              <a:t>background-color:red</a:t>
            </a:r>
            <a:r>
              <a:rPr lang="en-IN" sz="5600" b="1" dirty="0" smtClean="0"/>
              <a:t>; </a:t>
            </a:r>
            <a:r>
              <a:rPr lang="en-IN" sz="5600" b="1" dirty="0" err="1" smtClean="0"/>
              <a:t>position:absolute</a:t>
            </a:r>
            <a:r>
              <a:rPr lang="en-IN" sz="5600" b="1" dirty="0" smtClean="0"/>
              <a:t>; left:300; top:150; width:50”&gt;</a:t>
            </a:r>
          </a:p>
          <a:p>
            <a:pPr marL="0" indent="0">
              <a:buNone/>
            </a:pPr>
            <a:r>
              <a:rPr lang="en-IN" sz="5600" b="1" dirty="0" smtClean="0"/>
              <a:t>&lt;</a:t>
            </a:r>
            <a:r>
              <a:rPr lang="en-IN" sz="5600" b="1" dirty="0" err="1" smtClean="0"/>
              <a:t>img</a:t>
            </a:r>
            <a:r>
              <a:rPr lang="en-IN" sz="5600" b="1" dirty="0" smtClean="0"/>
              <a:t> </a:t>
            </a:r>
            <a:r>
              <a:rPr lang="en-IN" sz="5600" b="1" dirty="0" err="1" smtClean="0"/>
              <a:t>src</a:t>
            </a:r>
            <a:r>
              <a:rPr lang="en-IN" sz="5600" b="1" dirty="0" smtClean="0"/>
              <a:t>=“” alt=“image 1”&gt;</a:t>
            </a:r>
          </a:p>
          <a:p>
            <a:pPr marL="0" indent="0">
              <a:buNone/>
            </a:pPr>
            <a:r>
              <a:rPr lang="en-IN" sz="5600" b="1" dirty="0" smtClean="0"/>
              <a:t>&lt;/div&gt;</a:t>
            </a:r>
          </a:p>
          <a:p>
            <a:pPr marL="0" indent="0">
              <a:buNone/>
            </a:pPr>
            <a:r>
              <a:rPr lang="en-IN" sz="5600" b="1" dirty="0"/>
              <a:t>&lt;div id=“</a:t>
            </a:r>
            <a:r>
              <a:rPr lang="en-IN" sz="5600" b="1" dirty="0" smtClean="0"/>
              <a:t>box2” </a:t>
            </a:r>
            <a:r>
              <a:rPr lang="en-IN" sz="5600" b="1" dirty="0"/>
              <a:t>style=“</a:t>
            </a:r>
            <a:r>
              <a:rPr lang="en-IN" sz="5600" b="1" dirty="0" err="1" smtClean="0"/>
              <a:t>background-color:green</a:t>
            </a:r>
            <a:r>
              <a:rPr lang="en-IN" sz="5600" b="1" dirty="0" smtClean="0"/>
              <a:t>; </a:t>
            </a:r>
            <a:r>
              <a:rPr lang="en-IN" sz="5600" b="1" dirty="0" err="1"/>
              <a:t>position:absolute</a:t>
            </a:r>
            <a:r>
              <a:rPr lang="en-IN" sz="5600" b="1" dirty="0"/>
              <a:t>; </a:t>
            </a:r>
            <a:r>
              <a:rPr lang="en-IN" sz="5600" b="1" dirty="0" smtClean="0"/>
              <a:t>left:380</a:t>
            </a:r>
            <a:r>
              <a:rPr lang="en-IN" sz="5600" b="1" dirty="0"/>
              <a:t>; top:150; width:50”&gt;</a:t>
            </a:r>
          </a:p>
          <a:p>
            <a:pPr marL="0" indent="0">
              <a:buNone/>
            </a:pPr>
            <a:r>
              <a:rPr lang="en-IN" sz="5600" b="1" dirty="0"/>
              <a:t>&lt;</a:t>
            </a:r>
            <a:r>
              <a:rPr lang="en-IN" sz="5600" b="1" dirty="0" err="1"/>
              <a:t>img</a:t>
            </a:r>
            <a:r>
              <a:rPr lang="en-IN" sz="5600" b="1" dirty="0"/>
              <a:t> </a:t>
            </a:r>
            <a:r>
              <a:rPr lang="en-IN" sz="5600" b="1" dirty="0" err="1"/>
              <a:t>src</a:t>
            </a:r>
            <a:r>
              <a:rPr lang="en-IN" sz="5600" b="1" dirty="0"/>
              <a:t>=“” alt=“image </a:t>
            </a:r>
            <a:r>
              <a:rPr lang="en-IN" sz="5600" b="1" dirty="0" smtClean="0"/>
              <a:t>2”&gt;</a:t>
            </a:r>
            <a:endParaRPr lang="en-IN" sz="5600" b="1" dirty="0"/>
          </a:p>
          <a:p>
            <a:pPr marL="0" indent="0">
              <a:buNone/>
            </a:pPr>
            <a:r>
              <a:rPr lang="en-IN" sz="5600" b="1" dirty="0"/>
              <a:t>&lt;/div</a:t>
            </a:r>
            <a:r>
              <a:rPr lang="en-IN" sz="5600" b="1" dirty="0" smtClean="0"/>
              <a:t>&gt;</a:t>
            </a:r>
          </a:p>
          <a:p>
            <a:pPr marL="0" indent="0">
              <a:buNone/>
            </a:pPr>
            <a:r>
              <a:rPr lang="en-IN" sz="5600" b="1" dirty="0"/>
              <a:t>&lt;div id=“</a:t>
            </a:r>
            <a:r>
              <a:rPr lang="en-IN" sz="5600" b="1" dirty="0" smtClean="0"/>
              <a:t>box3” </a:t>
            </a:r>
            <a:r>
              <a:rPr lang="en-IN" sz="5600" b="1" dirty="0"/>
              <a:t>style=“</a:t>
            </a:r>
            <a:r>
              <a:rPr lang="en-IN" sz="5600" b="1" dirty="0" err="1" smtClean="0"/>
              <a:t>background-color:yellow</a:t>
            </a:r>
            <a:r>
              <a:rPr lang="en-IN" sz="5600" b="1" dirty="0" smtClean="0"/>
              <a:t>; </a:t>
            </a:r>
            <a:r>
              <a:rPr lang="en-IN" sz="5600" b="1" dirty="0" err="1"/>
              <a:t>position:absolute</a:t>
            </a:r>
            <a:r>
              <a:rPr lang="en-IN" sz="5600" b="1" dirty="0"/>
              <a:t>; left:300; </a:t>
            </a:r>
            <a:r>
              <a:rPr lang="en-IN" sz="5600" b="1" dirty="0" smtClean="0"/>
              <a:t>top:190</a:t>
            </a:r>
            <a:r>
              <a:rPr lang="en-IN" sz="5600" b="1" dirty="0"/>
              <a:t>; width:50”&gt;</a:t>
            </a:r>
          </a:p>
          <a:p>
            <a:pPr marL="0" indent="0">
              <a:buNone/>
            </a:pPr>
            <a:r>
              <a:rPr lang="en-IN" sz="5600" b="1" dirty="0"/>
              <a:t>&lt;</a:t>
            </a:r>
            <a:r>
              <a:rPr lang="en-IN" sz="5600" b="1" dirty="0" err="1"/>
              <a:t>img</a:t>
            </a:r>
            <a:r>
              <a:rPr lang="en-IN" sz="5600" b="1" dirty="0"/>
              <a:t> </a:t>
            </a:r>
            <a:r>
              <a:rPr lang="en-IN" sz="5600" b="1" dirty="0" err="1"/>
              <a:t>src</a:t>
            </a:r>
            <a:r>
              <a:rPr lang="en-IN" sz="5600" b="1" dirty="0"/>
              <a:t>=“” alt=“image </a:t>
            </a:r>
            <a:r>
              <a:rPr lang="en-IN" sz="5600" b="1" dirty="0" smtClean="0"/>
              <a:t>3”&gt;</a:t>
            </a:r>
            <a:endParaRPr lang="en-IN" sz="5600" b="1" dirty="0"/>
          </a:p>
          <a:p>
            <a:pPr marL="0" indent="0">
              <a:buNone/>
            </a:pPr>
            <a:r>
              <a:rPr lang="en-IN" sz="5600" b="1" dirty="0"/>
              <a:t>&lt;/div&gt;</a:t>
            </a:r>
          </a:p>
          <a:p>
            <a:pPr marL="0" indent="0">
              <a:buNone/>
            </a:pPr>
            <a:r>
              <a:rPr lang="en-IN" sz="5600" b="1" dirty="0"/>
              <a:t>&lt;div id=“</a:t>
            </a:r>
            <a:r>
              <a:rPr lang="en-IN" sz="5600" b="1" dirty="0" smtClean="0"/>
              <a:t>box4” </a:t>
            </a:r>
            <a:r>
              <a:rPr lang="en-IN" sz="5600" b="1" dirty="0"/>
              <a:t>style=“</a:t>
            </a:r>
            <a:r>
              <a:rPr lang="en-IN" sz="5600" b="1" dirty="0" err="1" smtClean="0"/>
              <a:t>background-color:pink</a:t>
            </a:r>
            <a:r>
              <a:rPr lang="en-IN" sz="5600" b="1" dirty="0" smtClean="0"/>
              <a:t>; </a:t>
            </a:r>
            <a:r>
              <a:rPr lang="en-IN" sz="5600" b="1" dirty="0" err="1"/>
              <a:t>position:absolute</a:t>
            </a:r>
            <a:r>
              <a:rPr lang="en-IN" sz="5600" b="1" dirty="0"/>
              <a:t>; left:300; </a:t>
            </a:r>
            <a:r>
              <a:rPr lang="en-IN" sz="5600" b="1" dirty="0" smtClean="0"/>
              <a:t>top:190</a:t>
            </a:r>
            <a:r>
              <a:rPr lang="en-IN" sz="5600" b="1" dirty="0"/>
              <a:t>; width:50”&gt;</a:t>
            </a:r>
          </a:p>
          <a:p>
            <a:pPr marL="0" indent="0">
              <a:buNone/>
            </a:pPr>
            <a:r>
              <a:rPr lang="en-IN" sz="5600" b="1" dirty="0"/>
              <a:t>&lt;</a:t>
            </a:r>
            <a:r>
              <a:rPr lang="en-IN" sz="5600" b="1" dirty="0" err="1"/>
              <a:t>img</a:t>
            </a:r>
            <a:r>
              <a:rPr lang="en-IN" sz="5600" b="1" dirty="0"/>
              <a:t> </a:t>
            </a:r>
            <a:r>
              <a:rPr lang="en-IN" sz="5600" b="1" dirty="0" err="1"/>
              <a:t>src</a:t>
            </a:r>
            <a:r>
              <a:rPr lang="en-IN" sz="5600" b="1" dirty="0"/>
              <a:t>=“” alt=“image </a:t>
            </a:r>
            <a:r>
              <a:rPr lang="en-IN" sz="5600" b="1" dirty="0" smtClean="0"/>
              <a:t>4”&gt;</a:t>
            </a:r>
            <a:endParaRPr lang="en-IN" sz="5600" b="1" dirty="0"/>
          </a:p>
          <a:p>
            <a:pPr marL="0" indent="0">
              <a:buNone/>
            </a:pPr>
            <a:r>
              <a:rPr lang="en-IN" sz="5600" b="1" dirty="0"/>
              <a:t>&lt;/div</a:t>
            </a:r>
            <a:r>
              <a:rPr lang="en-IN" sz="5600" b="1" dirty="0" smtClean="0"/>
              <a:t>&gt;</a:t>
            </a:r>
          </a:p>
          <a:p>
            <a:pPr marL="0" indent="0">
              <a:buNone/>
            </a:pPr>
            <a:r>
              <a:rPr lang="en-IN" sz="5600" b="1" dirty="0" smtClean="0"/>
              <a:t>&lt;/body&gt;</a:t>
            </a:r>
          </a:p>
          <a:p>
            <a:pPr marL="0" indent="0">
              <a:buNone/>
            </a:pPr>
            <a:r>
              <a:rPr lang="en-IN" sz="5600" b="1" dirty="0" smtClean="0"/>
              <a:t>&lt;/html&gt;</a:t>
            </a:r>
            <a:endParaRPr lang="en-IN" sz="5600" b="1" dirty="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57321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6" y="-21242"/>
            <a:ext cx="10515600" cy="510639"/>
          </a:xfrm>
        </p:spPr>
        <p:txBody>
          <a:bodyPr>
            <a:normAutofit fontScale="90000"/>
          </a:bodyPr>
          <a:lstStyle/>
          <a:p>
            <a:r>
              <a:rPr lang="en-IN" dirty="0" smtClean="0"/>
              <a:t>HTML Character Entities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84398"/>
              </p:ext>
            </p:extLst>
          </p:nvPr>
        </p:nvGraphicFramePr>
        <p:xfrm>
          <a:off x="141669" y="489400"/>
          <a:ext cx="11616741" cy="6368596"/>
        </p:xfrm>
        <a:graphic>
          <a:graphicData uri="http://schemas.openxmlformats.org/drawingml/2006/table">
            <a:tbl>
              <a:tblPr firstRow="1" bandRow="1">
                <a:tableStyleId>{5C22544A-7EE6-4342-B048-85BDC9FD1C3A}</a:tableStyleId>
              </a:tblPr>
              <a:tblGrid>
                <a:gridCol w="3872247"/>
                <a:gridCol w="3872247"/>
                <a:gridCol w="3872247"/>
              </a:tblGrid>
              <a:tr h="489892">
                <a:tc>
                  <a:txBody>
                    <a:bodyPr/>
                    <a:lstStyle/>
                    <a:p>
                      <a:pPr algn="l" fontAlgn="t"/>
                      <a:r>
                        <a:rPr lang="en-IN" dirty="0">
                          <a:effectLst/>
                        </a:rPr>
                        <a:t>Result</a:t>
                      </a:r>
                    </a:p>
                  </a:txBody>
                  <a:tcPr marL="152400" marR="76200" marT="76200" marB="76200"/>
                </a:tc>
                <a:tc>
                  <a:txBody>
                    <a:bodyPr/>
                    <a:lstStyle/>
                    <a:p>
                      <a:pPr algn="l" fontAlgn="t"/>
                      <a:r>
                        <a:rPr lang="en-IN" dirty="0">
                          <a:effectLst/>
                        </a:rPr>
                        <a:t>Description</a:t>
                      </a:r>
                    </a:p>
                  </a:txBody>
                  <a:tcPr marL="76200" marR="76200" marT="76200" marB="76200"/>
                </a:tc>
                <a:tc>
                  <a:txBody>
                    <a:bodyPr/>
                    <a:lstStyle/>
                    <a:p>
                      <a:pPr algn="l" fontAlgn="t"/>
                      <a:r>
                        <a:rPr lang="en-IN" dirty="0">
                          <a:effectLst/>
                        </a:rPr>
                        <a:t>Entity Name</a:t>
                      </a:r>
                    </a:p>
                  </a:txBody>
                  <a:tcPr marL="76200" marR="76200" marT="76200" marB="76200"/>
                </a:tc>
              </a:tr>
              <a:tr h="489892">
                <a:tc>
                  <a:txBody>
                    <a:bodyPr/>
                    <a:lstStyle/>
                    <a:p>
                      <a:endParaRPr lang="en-IN" dirty="0"/>
                    </a:p>
                  </a:txBody>
                  <a:tcPr/>
                </a:tc>
                <a:tc>
                  <a:txBody>
                    <a:bodyPr/>
                    <a:lstStyle/>
                    <a:p>
                      <a:pPr algn="l" fontAlgn="t"/>
                      <a:r>
                        <a:rPr lang="en-IN" dirty="0">
                          <a:effectLst/>
                        </a:rPr>
                        <a:t>non-breaking space</a:t>
                      </a:r>
                    </a:p>
                  </a:txBody>
                  <a:tcPr marL="76200" marR="76200" marT="76200" marB="76200"/>
                </a:tc>
                <a:tc>
                  <a:txBody>
                    <a:bodyPr/>
                    <a:lstStyle/>
                    <a:p>
                      <a:pPr algn="l" fontAlgn="t"/>
                      <a:r>
                        <a:rPr lang="en-IN" dirty="0">
                          <a:effectLst/>
                        </a:rPr>
                        <a:t>&amp;</a:t>
                      </a:r>
                      <a:r>
                        <a:rPr lang="en-IN" dirty="0" err="1">
                          <a:effectLst/>
                        </a:rPr>
                        <a:t>nbsp</a:t>
                      </a:r>
                      <a:r>
                        <a:rPr lang="en-IN" dirty="0">
                          <a:effectLst/>
                        </a:rPr>
                        <a:t>;</a:t>
                      </a:r>
                    </a:p>
                  </a:txBody>
                  <a:tcPr marL="76200" marR="76200" marT="76200" marB="76200"/>
                </a:tc>
              </a:tr>
              <a:tr h="489892">
                <a:tc>
                  <a:txBody>
                    <a:bodyPr/>
                    <a:lstStyle/>
                    <a:p>
                      <a:pPr algn="l" fontAlgn="t"/>
                      <a:r>
                        <a:rPr lang="en-IN" dirty="0">
                          <a:effectLst/>
                        </a:rPr>
                        <a:t>&lt;</a:t>
                      </a:r>
                    </a:p>
                  </a:txBody>
                  <a:tcPr marL="152400" marR="76200" marT="76200" marB="76200"/>
                </a:tc>
                <a:tc>
                  <a:txBody>
                    <a:bodyPr/>
                    <a:lstStyle/>
                    <a:p>
                      <a:pPr algn="l" fontAlgn="t"/>
                      <a:r>
                        <a:rPr lang="en-IN" dirty="0">
                          <a:effectLst/>
                        </a:rPr>
                        <a:t>less than</a:t>
                      </a:r>
                    </a:p>
                  </a:txBody>
                  <a:tcPr marL="76200" marR="76200" marT="76200" marB="76200"/>
                </a:tc>
                <a:tc>
                  <a:txBody>
                    <a:bodyPr/>
                    <a:lstStyle/>
                    <a:p>
                      <a:pPr algn="l" fontAlgn="t"/>
                      <a:r>
                        <a:rPr lang="en-IN" dirty="0">
                          <a:effectLst/>
                        </a:rPr>
                        <a:t>&amp;</a:t>
                      </a:r>
                      <a:r>
                        <a:rPr lang="en-IN" dirty="0" err="1">
                          <a:effectLst/>
                        </a:rPr>
                        <a:t>lt</a:t>
                      </a:r>
                      <a:r>
                        <a:rPr lang="en-IN" dirty="0">
                          <a:effectLst/>
                        </a:rPr>
                        <a:t>;</a:t>
                      </a:r>
                    </a:p>
                  </a:txBody>
                  <a:tcPr marL="76200" marR="76200" marT="76200" marB="76200"/>
                </a:tc>
              </a:tr>
              <a:tr h="489892">
                <a:tc>
                  <a:txBody>
                    <a:bodyPr/>
                    <a:lstStyle/>
                    <a:p>
                      <a:pPr algn="l" fontAlgn="t"/>
                      <a:r>
                        <a:rPr lang="en-IN" dirty="0">
                          <a:effectLst/>
                        </a:rPr>
                        <a:t>&gt;</a:t>
                      </a:r>
                    </a:p>
                  </a:txBody>
                  <a:tcPr marL="152400" marR="76200" marT="76200" marB="76200"/>
                </a:tc>
                <a:tc>
                  <a:txBody>
                    <a:bodyPr/>
                    <a:lstStyle/>
                    <a:p>
                      <a:pPr algn="l" fontAlgn="t"/>
                      <a:r>
                        <a:rPr lang="en-IN">
                          <a:effectLst/>
                        </a:rPr>
                        <a:t>greater than</a:t>
                      </a:r>
                    </a:p>
                  </a:txBody>
                  <a:tcPr marL="76200" marR="76200" marT="76200" marB="76200"/>
                </a:tc>
                <a:tc>
                  <a:txBody>
                    <a:bodyPr/>
                    <a:lstStyle/>
                    <a:p>
                      <a:pPr algn="l" fontAlgn="t"/>
                      <a:r>
                        <a:rPr lang="en-IN" dirty="0">
                          <a:effectLst/>
                        </a:rPr>
                        <a:t>&amp;</a:t>
                      </a:r>
                      <a:r>
                        <a:rPr lang="en-IN" dirty="0" err="1">
                          <a:effectLst/>
                        </a:rPr>
                        <a:t>gt</a:t>
                      </a:r>
                      <a:r>
                        <a:rPr lang="en-IN" dirty="0">
                          <a:effectLst/>
                        </a:rPr>
                        <a:t>;</a:t>
                      </a:r>
                    </a:p>
                  </a:txBody>
                  <a:tcPr marL="76200" marR="76200" marT="76200" marB="76200"/>
                </a:tc>
              </a:tr>
              <a:tr h="489892">
                <a:tc>
                  <a:txBody>
                    <a:bodyPr/>
                    <a:lstStyle/>
                    <a:p>
                      <a:pPr algn="l" fontAlgn="t"/>
                      <a:r>
                        <a:rPr lang="en-IN" dirty="0">
                          <a:effectLst/>
                        </a:rPr>
                        <a:t>&amp;</a:t>
                      </a:r>
                    </a:p>
                  </a:txBody>
                  <a:tcPr marL="152400" marR="76200" marT="76200" marB="76200"/>
                </a:tc>
                <a:tc>
                  <a:txBody>
                    <a:bodyPr/>
                    <a:lstStyle/>
                    <a:p>
                      <a:pPr algn="l" fontAlgn="t"/>
                      <a:r>
                        <a:rPr lang="en-IN">
                          <a:effectLst/>
                        </a:rPr>
                        <a:t>ampersand</a:t>
                      </a:r>
                    </a:p>
                  </a:txBody>
                  <a:tcPr marL="76200" marR="76200" marT="76200" marB="76200"/>
                </a:tc>
                <a:tc>
                  <a:txBody>
                    <a:bodyPr/>
                    <a:lstStyle/>
                    <a:p>
                      <a:pPr algn="l" fontAlgn="t"/>
                      <a:r>
                        <a:rPr lang="en-IN" dirty="0">
                          <a:effectLst/>
                        </a:rPr>
                        <a:t>&amp;amp;</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double quotation mark</a:t>
                      </a:r>
                    </a:p>
                  </a:txBody>
                  <a:tcPr marL="76200" marR="76200" marT="76200" marB="76200"/>
                </a:tc>
                <a:tc>
                  <a:txBody>
                    <a:bodyPr/>
                    <a:lstStyle/>
                    <a:p>
                      <a:pPr algn="l" fontAlgn="t"/>
                      <a:r>
                        <a:rPr lang="en-IN" dirty="0">
                          <a:effectLst/>
                        </a:rPr>
                        <a:t>&amp;</a:t>
                      </a:r>
                      <a:r>
                        <a:rPr lang="en-IN" dirty="0" err="1">
                          <a:effectLst/>
                        </a:rPr>
                        <a:t>quot</a:t>
                      </a:r>
                      <a:r>
                        <a:rPr lang="en-IN" dirty="0">
                          <a:effectLst/>
                        </a:rPr>
                        <a:t>;</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single quotation mark (apostrophe)</a:t>
                      </a:r>
                    </a:p>
                  </a:txBody>
                  <a:tcPr marL="76200" marR="76200" marT="76200" marB="76200"/>
                </a:tc>
                <a:tc>
                  <a:txBody>
                    <a:bodyPr/>
                    <a:lstStyle/>
                    <a:p>
                      <a:pPr algn="l" fontAlgn="t"/>
                      <a:r>
                        <a:rPr lang="en-IN" dirty="0">
                          <a:effectLst/>
                        </a:rPr>
                        <a:t>&amp;</a:t>
                      </a:r>
                      <a:r>
                        <a:rPr lang="en-IN" dirty="0" err="1">
                          <a:effectLst/>
                        </a:rPr>
                        <a:t>apos</a:t>
                      </a:r>
                      <a:r>
                        <a:rPr lang="en-IN" dirty="0">
                          <a:effectLst/>
                        </a:rPr>
                        <a:t>;</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cent</a:t>
                      </a:r>
                    </a:p>
                  </a:txBody>
                  <a:tcPr marL="76200" marR="76200" marT="76200" marB="76200"/>
                </a:tc>
                <a:tc>
                  <a:txBody>
                    <a:bodyPr/>
                    <a:lstStyle/>
                    <a:p>
                      <a:pPr algn="l" fontAlgn="t"/>
                      <a:r>
                        <a:rPr lang="en-IN" dirty="0">
                          <a:effectLst/>
                        </a:rPr>
                        <a:t>&amp;cent;</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pound</a:t>
                      </a:r>
                    </a:p>
                  </a:txBody>
                  <a:tcPr marL="76200" marR="76200" marT="76200" marB="76200"/>
                </a:tc>
                <a:tc>
                  <a:txBody>
                    <a:bodyPr/>
                    <a:lstStyle/>
                    <a:p>
                      <a:pPr algn="l" fontAlgn="t"/>
                      <a:r>
                        <a:rPr lang="en-IN" dirty="0">
                          <a:effectLst/>
                        </a:rPr>
                        <a:t>&amp;pound;</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yen</a:t>
                      </a:r>
                    </a:p>
                  </a:txBody>
                  <a:tcPr marL="76200" marR="76200" marT="76200" marB="76200"/>
                </a:tc>
                <a:tc>
                  <a:txBody>
                    <a:bodyPr/>
                    <a:lstStyle/>
                    <a:p>
                      <a:pPr algn="l" fontAlgn="t"/>
                      <a:r>
                        <a:rPr lang="en-IN" dirty="0">
                          <a:effectLst/>
                        </a:rPr>
                        <a:t>&amp;yen;</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euro</a:t>
                      </a:r>
                    </a:p>
                  </a:txBody>
                  <a:tcPr marL="76200" marR="76200" marT="76200" marB="76200"/>
                </a:tc>
                <a:tc>
                  <a:txBody>
                    <a:bodyPr/>
                    <a:lstStyle/>
                    <a:p>
                      <a:pPr algn="l" fontAlgn="t"/>
                      <a:r>
                        <a:rPr lang="en-IN" dirty="0">
                          <a:effectLst/>
                        </a:rPr>
                        <a:t>&amp;euro;</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copyright</a:t>
                      </a:r>
                    </a:p>
                  </a:txBody>
                  <a:tcPr marL="76200" marR="76200" marT="76200" marB="76200"/>
                </a:tc>
                <a:tc>
                  <a:txBody>
                    <a:bodyPr/>
                    <a:lstStyle/>
                    <a:p>
                      <a:pPr algn="l" fontAlgn="t"/>
                      <a:r>
                        <a:rPr lang="en-IN" dirty="0">
                          <a:effectLst/>
                        </a:rPr>
                        <a:t>&amp;copy;</a:t>
                      </a:r>
                    </a:p>
                  </a:txBody>
                  <a:tcPr marL="76200" marR="76200" marT="76200" marB="76200"/>
                </a:tc>
              </a:tr>
              <a:tr h="489892">
                <a:tc>
                  <a:txBody>
                    <a:bodyPr/>
                    <a:lstStyle/>
                    <a:p>
                      <a:pPr algn="l" fontAlgn="t"/>
                      <a:r>
                        <a:rPr lang="en-IN" dirty="0">
                          <a:effectLst/>
                        </a:rPr>
                        <a:t>®</a:t>
                      </a:r>
                    </a:p>
                  </a:txBody>
                  <a:tcPr marL="152400" marR="76200" marT="76200" marB="76200"/>
                </a:tc>
                <a:tc>
                  <a:txBody>
                    <a:bodyPr/>
                    <a:lstStyle/>
                    <a:p>
                      <a:pPr algn="l" fontAlgn="t"/>
                      <a:r>
                        <a:rPr lang="en-IN">
                          <a:effectLst/>
                        </a:rPr>
                        <a:t>registered trademark</a:t>
                      </a:r>
                    </a:p>
                  </a:txBody>
                  <a:tcPr marL="76200" marR="76200" marT="76200" marB="76200"/>
                </a:tc>
                <a:tc>
                  <a:txBody>
                    <a:bodyPr/>
                    <a:lstStyle/>
                    <a:p>
                      <a:pPr algn="l" fontAlgn="t"/>
                      <a:r>
                        <a:rPr lang="en-IN" dirty="0">
                          <a:effectLst/>
                        </a:rPr>
                        <a:t>&amp;</a:t>
                      </a:r>
                      <a:r>
                        <a:rPr lang="en-IN" dirty="0" err="1">
                          <a:effectLst/>
                        </a:rPr>
                        <a:t>reg</a:t>
                      </a:r>
                      <a:r>
                        <a:rPr lang="en-IN" dirty="0">
                          <a:effectLst/>
                        </a:rPr>
                        <a:t>;</a:t>
                      </a:r>
                    </a:p>
                  </a:txBody>
                  <a:tcPr marL="76200" marR="76200" marT="76200" marB="76200"/>
                </a:tc>
              </a:tr>
            </a:tbl>
          </a:graphicData>
        </a:graphic>
      </p:graphicFrame>
    </p:spTree>
    <p:extLst>
      <p:ext uri="{BB962C8B-B14F-4D97-AF65-F5344CB8AC3E}">
        <p14:creationId xmlns:p14="http://schemas.microsoft.com/office/powerpoint/2010/main" val="2600078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Mathematical Symbols Supported by HTML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609020"/>
              </p:ext>
            </p:extLst>
          </p:nvPr>
        </p:nvGraphicFramePr>
        <p:xfrm>
          <a:off x="954111" y="1457030"/>
          <a:ext cx="9696720" cy="4693920"/>
        </p:xfrm>
        <a:graphic>
          <a:graphicData uri="http://schemas.openxmlformats.org/drawingml/2006/table">
            <a:tbl>
              <a:tblPr firstRow="1" bandRow="1">
                <a:tableStyleId>{5C22544A-7EE6-4342-B048-85BDC9FD1C3A}</a:tableStyleId>
              </a:tblPr>
              <a:tblGrid>
                <a:gridCol w="2424180"/>
                <a:gridCol w="2424180"/>
                <a:gridCol w="2424180"/>
                <a:gridCol w="2424180"/>
              </a:tblGrid>
              <a:tr h="370840">
                <a:tc>
                  <a:txBody>
                    <a:bodyPr/>
                    <a:lstStyle/>
                    <a:p>
                      <a:pPr algn="l" fontAlgn="t"/>
                      <a:r>
                        <a:rPr lang="en-IN" dirty="0">
                          <a:effectLst/>
                        </a:rPr>
                        <a:t>Char</a:t>
                      </a:r>
                    </a:p>
                  </a:txBody>
                  <a:tcPr marL="152400" marR="76200" marT="76200" marB="76200"/>
                </a:tc>
                <a:tc>
                  <a:txBody>
                    <a:bodyPr/>
                    <a:lstStyle/>
                    <a:p>
                      <a:pPr algn="l" fontAlgn="t"/>
                      <a:r>
                        <a:rPr lang="en-IN">
                          <a:effectLst/>
                        </a:rPr>
                        <a:t>Number</a:t>
                      </a:r>
                    </a:p>
                  </a:txBody>
                  <a:tcPr marL="76200" marR="76200" marT="76200" marB="76200"/>
                </a:tc>
                <a:tc>
                  <a:txBody>
                    <a:bodyPr/>
                    <a:lstStyle/>
                    <a:p>
                      <a:pPr algn="l" fontAlgn="t"/>
                      <a:r>
                        <a:rPr lang="en-IN">
                          <a:effectLst/>
                        </a:rPr>
                        <a:t>Entity</a:t>
                      </a:r>
                    </a:p>
                  </a:txBody>
                  <a:tcPr marL="76200" marR="76200" marT="76200" marB="76200"/>
                </a:tc>
                <a:tc>
                  <a:txBody>
                    <a:bodyPr/>
                    <a:lstStyle/>
                    <a:p>
                      <a:pPr algn="l" fontAlgn="t"/>
                      <a:r>
                        <a:rPr lang="en-IN">
                          <a:effectLst/>
                        </a:rPr>
                        <a:t>Description</a:t>
                      </a:r>
                    </a:p>
                  </a:txBody>
                  <a:tcPr marL="76200" marR="76200" marT="76200" marB="76200"/>
                </a:tc>
              </a:tr>
              <a:tr h="370840">
                <a:tc>
                  <a:txBody>
                    <a:bodyPr/>
                    <a:lstStyle/>
                    <a:p>
                      <a:pPr algn="l" fontAlgn="t"/>
                      <a:r>
                        <a:rPr lang="en-IN" dirty="0">
                          <a:effectLst/>
                        </a:rPr>
                        <a:t>∀</a:t>
                      </a:r>
                    </a:p>
                  </a:txBody>
                  <a:tcPr marL="152400" marR="76200" marT="76200" marB="76200"/>
                </a:tc>
                <a:tc>
                  <a:txBody>
                    <a:bodyPr/>
                    <a:lstStyle/>
                    <a:p>
                      <a:pPr algn="l" fontAlgn="t"/>
                      <a:r>
                        <a:rPr lang="en-IN" dirty="0">
                          <a:effectLst/>
                        </a:rPr>
                        <a:t>&amp;#8704;</a:t>
                      </a:r>
                    </a:p>
                  </a:txBody>
                  <a:tcPr marL="76200" marR="76200" marT="76200" marB="76200"/>
                </a:tc>
                <a:tc>
                  <a:txBody>
                    <a:bodyPr/>
                    <a:lstStyle/>
                    <a:p>
                      <a:pPr algn="l" fontAlgn="t"/>
                      <a:r>
                        <a:rPr lang="en-IN" dirty="0">
                          <a:effectLst/>
                        </a:rPr>
                        <a:t>&amp;</a:t>
                      </a:r>
                      <a:r>
                        <a:rPr lang="en-IN" dirty="0" err="1">
                          <a:effectLst/>
                        </a:rPr>
                        <a:t>forall</a:t>
                      </a:r>
                      <a:r>
                        <a:rPr lang="en-IN" dirty="0">
                          <a:effectLst/>
                        </a:rPr>
                        <a:t>;</a:t>
                      </a:r>
                    </a:p>
                  </a:txBody>
                  <a:tcPr marL="76200" marR="76200" marT="76200" marB="76200"/>
                </a:tc>
                <a:tc>
                  <a:txBody>
                    <a:bodyPr/>
                    <a:lstStyle/>
                    <a:p>
                      <a:pPr algn="l" fontAlgn="t"/>
                      <a:r>
                        <a:rPr lang="en-IN">
                          <a:effectLst/>
                        </a:rPr>
                        <a:t>FOR ALL</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dirty="0">
                          <a:effectLst/>
                        </a:rPr>
                        <a:t>&amp;#8706;</a:t>
                      </a:r>
                    </a:p>
                  </a:txBody>
                  <a:tcPr marL="76200" marR="76200" marT="76200" marB="76200"/>
                </a:tc>
                <a:tc>
                  <a:txBody>
                    <a:bodyPr/>
                    <a:lstStyle/>
                    <a:p>
                      <a:pPr algn="l" fontAlgn="t"/>
                      <a:r>
                        <a:rPr lang="en-IN">
                          <a:effectLst/>
                        </a:rPr>
                        <a:t>&amp;part;</a:t>
                      </a:r>
                    </a:p>
                  </a:txBody>
                  <a:tcPr marL="76200" marR="76200" marT="76200" marB="76200"/>
                </a:tc>
                <a:tc>
                  <a:txBody>
                    <a:bodyPr/>
                    <a:lstStyle/>
                    <a:p>
                      <a:pPr algn="l" fontAlgn="t"/>
                      <a:r>
                        <a:rPr lang="en-IN">
                          <a:effectLst/>
                        </a:rPr>
                        <a:t>PARTIAL DIFFERENTIAL</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dirty="0">
                          <a:effectLst/>
                        </a:rPr>
                        <a:t>&amp;#8707;</a:t>
                      </a:r>
                    </a:p>
                  </a:txBody>
                  <a:tcPr marL="76200" marR="76200" marT="76200" marB="76200"/>
                </a:tc>
                <a:tc>
                  <a:txBody>
                    <a:bodyPr/>
                    <a:lstStyle/>
                    <a:p>
                      <a:pPr algn="l" fontAlgn="t"/>
                      <a:r>
                        <a:rPr lang="en-IN">
                          <a:effectLst/>
                        </a:rPr>
                        <a:t>&amp;exist;</a:t>
                      </a:r>
                    </a:p>
                  </a:txBody>
                  <a:tcPr marL="76200" marR="76200" marT="76200" marB="76200"/>
                </a:tc>
                <a:tc>
                  <a:txBody>
                    <a:bodyPr/>
                    <a:lstStyle/>
                    <a:p>
                      <a:pPr algn="l" fontAlgn="t"/>
                      <a:r>
                        <a:rPr lang="en-IN">
                          <a:effectLst/>
                        </a:rPr>
                        <a:t>THERE EXISTS</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a:effectLst/>
                        </a:rPr>
                        <a:t>&amp;#8709;</a:t>
                      </a:r>
                    </a:p>
                  </a:txBody>
                  <a:tcPr marL="76200" marR="76200" marT="76200" marB="76200"/>
                </a:tc>
                <a:tc>
                  <a:txBody>
                    <a:bodyPr/>
                    <a:lstStyle/>
                    <a:p>
                      <a:pPr algn="l" fontAlgn="t"/>
                      <a:r>
                        <a:rPr lang="en-IN">
                          <a:effectLst/>
                        </a:rPr>
                        <a:t>&amp;empty;</a:t>
                      </a:r>
                    </a:p>
                  </a:txBody>
                  <a:tcPr marL="76200" marR="76200" marT="76200" marB="76200"/>
                </a:tc>
                <a:tc>
                  <a:txBody>
                    <a:bodyPr/>
                    <a:lstStyle/>
                    <a:p>
                      <a:pPr algn="l" fontAlgn="t"/>
                      <a:r>
                        <a:rPr lang="en-IN">
                          <a:effectLst/>
                        </a:rPr>
                        <a:t>EMPTY SETS</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a:effectLst/>
                        </a:rPr>
                        <a:t>&amp;#8711;</a:t>
                      </a:r>
                    </a:p>
                  </a:txBody>
                  <a:tcPr marL="76200" marR="76200" marT="76200" marB="76200"/>
                </a:tc>
                <a:tc>
                  <a:txBody>
                    <a:bodyPr/>
                    <a:lstStyle/>
                    <a:p>
                      <a:pPr algn="l" fontAlgn="t"/>
                      <a:r>
                        <a:rPr lang="en-IN">
                          <a:effectLst/>
                        </a:rPr>
                        <a:t>&amp;nabla;</a:t>
                      </a:r>
                    </a:p>
                  </a:txBody>
                  <a:tcPr marL="76200" marR="76200" marT="76200" marB="76200"/>
                </a:tc>
                <a:tc>
                  <a:txBody>
                    <a:bodyPr/>
                    <a:lstStyle/>
                    <a:p>
                      <a:pPr algn="l" fontAlgn="t"/>
                      <a:r>
                        <a:rPr lang="en-IN">
                          <a:effectLst/>
                        </a:rPr>
                        <a:t>NABLA</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a:effectLst/>
                        </a:rPr>
                        <a:t>&amp;#8712;</a:t>
                      </a:r>
                    </a:p>
                  </a:txBody>
                  <a:tcPr marL="76200" marR="76200" marT="76200" marB="76200"/>
                </a:tc>
                <a:tc>
                  <a:txBody>
                    <a:bodyPr/>
                    <a:lstStyle/>
                    <a:p>
                      <a:pPr algn="l" fontAlgn="t"/>
                      <a:r>
                        <a:rPr lang="en-IN">
                          <a:effectLst/>
                        </a:rPr>
                        <a:t>&amp;isin;</a:t>
                      </a:r>
                    </a:p>
                  </a:txBody>
                  <a:tcPr marL="76200" marR="76200" marT="76200" marB="76200"/>
                </a:tc>
                <a:tc>
                  <a:txBody>
                    <a:bodyPr/>
                    <a:lstStyle/>
                    <a:p>
                      <a:pPr algn="l" fontAlgn="t"/>
                      <a:r>
                        <a:rPr lang="en-IN">
                          <a:effectLst/>
                        </a:rPr>
                        <a:t>ELEMENT OF</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a:effectLst/>
                        </a:rPr>
                        <a:t>&amp;#8713;</a:t>
                      </a:r>
                    </a:p>
                  </a:txBody>
                  <a:tcPr marL="76200" marR="76200" marT="76200" marB="76200"/>
                </a:tc>
                <a:tc>
                  <a:txBody>
                    <a:bodyPr/>
                    <a:lstStyle/>
                    <a:p>
                      <a:pPr algn="l" fontAlgn="t"/>
                      <a:r>
                        <a:rPr lang="en-IN">
                          <a:effectLst/>
                        </a:rPr>
                        <a:t>&amp;notin;</a:t>
                      </a:r>
                    </a:p>
                  </a:txBody>
                  <a:tcPr marL="76200" marR="76200" marT="76200" marB="76200"/>
                </a:tc>
                <a:tc>
                  <a:txBody>
                    <a:bodyPr/>
                    <a:lstStyle/>
                    <a:p>
                      <a:pPr algn="l" fontAlgn="t"/>
                      <a:r>
                        <a:rPr lang="en-IN">
                          <a:effectLst/>
                        </a:rPr>
                        <a:t>NOT AN ELEMENT OF</a:t>
                      </a:r>
                    </a:p>
                  </a:txBody>
                  <a:tcPr marL="76200" marR="76200" marT="76200" marB="76200"/>
                </a:tc>
              </a:tr>
              <a:tr h="370840">
                <a:tc>
                  <a:txBody>
                    <a:bodyPr/>
                    <a:lstStyle/>
                    <a:p>
                      <a:pPr algn="l" fontAlgn="t"/>
                      <a:r>
                        <a:rPr lang="en-IN">
                          <a:effectLst/>
                        </a:rPr>
                        <a:t>∋</a:t>
                      </a:r>
                    </a:p>
                  </a:txBody>
                  <a:tcPr marL="152400" marR="76200" marT="76200" marB="76200"/>
                </a:tc>
                <a:tc>
                  <a:txBody>
                    <a:bodyPr/>
                    <a:lstStyle/>
                    <a:p>
                      <a:pPr algn="l" fontAlgn="t"/>
                      <a:r>
                        <a:rPr lang="en-IN">
                          <a:effectLst/>
                        </a:rPr>
                        <a:t>&amp;#8715;</a:t>
                      </a:r>
                    </a:p>
                  </a:txBody>
                  <a:tcPr marL="76200" marR="76200" marT="76200" marB="76200"/>
                </a:tc>
                <a:tc>
                  <a:txBody>
                    <a:bodyPr/>
                    <a:lstStyle/>
                    <a:p>
                      <a:pPr algn="l" fontAlgn="t"/>
                      <a:r>
                        <a:rPr lang="en-IN">
                          <a:effectLst/>
                        </a:rPr>
                        <a:t>&amp;ni;</a:t>
                      </a:r>
                    </a:p>
                  </a:txBody>
                  <a:tcPr marL="76200" marR="76200" marT="76200" marB="76200"/>
                </a:tc>
                <a:tc>
                  <a:txBody>
                    <a:bodyPr/>
                    <a:lstStyle/>
                    <a:p>
                      <a:pPr algn="l" fontAlgn="t"/>
                      <a:r>
                        <a:rPr lang="en-IN">
                          <a:effectLst/>
                        </a:rPr>
                        <a:t>CONTAINS AS MEMBER</a:t>
                      </a:r>
                    </a:p>
                  </a:txBody>
                  <a:tcPr marL="76200" marR="76200" marT="76200" marB="76200"/>
                </a:tc>
              </a:tr>
              <a:tr h="370840">
                <a:tc>
                  <a:txBody>
                    <a:bodyPr/>
                    <a:lstStyle/>
                    <a:p>
                      <a:pPr algn="l" fontAlgn="t"/>
                      <a:r>
                        <a:rPr lang="en-IN" dirty="0">
                          <a:effectLst/>
                        </a:rPr>
                        <a:t>∏</a:t>
                      </a:r>
                    </a:p>
                  </a:txBody>
                  <a:tcPr marL="152400" marR="76200" marT="76200" marB="76200"/>
                </a:tc>
                <a:tc>
                  <a:txBody>
                    <a:bodyPr/>
                    <a:lstStyle/>
                    <a:p>
                      <a:pPr algn="l" fontAlgn="t"/>
                      <a:r>
                        <a:rPr lang="en-IN">
                          <a:effectLst/>
                        </a:rPr>
                        <a:t>&amp;#8719;</a:t>
                      </a:r>
                    </a:p>
                  </a:txBody>
                  <a:tcPr marL="76200" marR="76200" marT="76200" marB="76200"/>
                </a:tc>
                <a:tc>
                  <a:txBody>
                    <a:bodyPr/>
                    <a:lstStyle/>
                    <a:p>
                      <a:pPr algn="l" fontAlgn="t"/>
                      <a:r>
                        <a:rPr lang="en-IN">
                          <a:effectLst/>
                        </a:rPr>
                        <a:t>&amp;prod;</a:t>
                      </a:r>
                    </a:p>
                  </a:txBody>
                  <a:tcPr marL="76200" marR="76200" marT="76200" marB="76200"/>
                </a:tc>
                <a:tc>
                  <a:txBody>
                    <a:bodyPr/>
                    <a:lstStyle/>
                    <a:p>
                      <a:pPr algn="l" fontAlgn="t"/>
                      <a:r>
                        <a:rPr lang="en-IN">
                          <a:effectLst/>
                        </a:rPr>
                        <a:t>N-ARY PRODUCT</a:t>
                      </a:r>
                    </a:p>
                  </a:txBody>
                  <a:tcPr marL="76200" marR="76200" marT="76200" marB="76200"/>
                </a:tc>
              </a:tr>
              <a:tr h="370840">
                <a:tc>
                  <a:txBody>
                    <a:bodyPr/>
                    <a:lstStyle/>
                    <a:p>
                      <a:pPr algn="l" fontAlgn="t"/>
                      <a:r>
                        <a:rPr lang="en-IN" dirty="0">
                          <a:effectLst/>
                        </a:rPr>
                        <a:t>∑</a:t>
                      </a:r>
                    </a:p>
                  </a:txBody>
                  <a:tcPr marL="152400" marR="76200" marT="76200" marB="76200"/>
                </a:tc>
                <a:tc>
                  <a:txBody>
                    <a:bodyPr/>
                    <a:lstStyle/>
                    <a:p>
                      <a:pPr algn="l" fontAlgn="t"/>
                      <a:r>
                        <a:rPr lang="en-IN" dirty="0">
                          <a:effectLst/>
                        </a:rPr>
                        <a:t>&amp;#8721;</a:t>
                      </a:r>
                    </a:p>
                  </a:txBody>
                  <a:tcPr marL="76200" marR="76200" marT="76200" marB="76200"/>
                </a:tc>
                <a:tc>
                  <a:txBody>
                    <a:bodyPr/>
                    <a:lstStyle/>
                    <a:p>
                      <a:pPr algn="l" fontAlgn="t"/>
                      <a:r>
                        <a:rPr lang="en-IN" dirty="0">
                          <a:effectLst/>
                        </a:rPr>
                        <a:t>&amp;sum;</a:t>
                      </a:r>
                    </a:p>
                  </a:txBody>
                  <a:tcPr marL="76200" marR="76200" marT="76200" marB="76200"/>
                </a:tc>
                <a:tc>
                  <a:txBody>
                    <a:bodyPr/>
                    <a:lstStyle/>
                    <a:p>
                      <a:pPr algn="l" fontAlgn="t"/>
                      <a:r>
                        <a:rPr lang="en-IN" dirty="0">
                          <a:effectLst/>
                        </a:rPr>
                        <a:t>N-ARY SUMMATION</a:t>
                      </a:r>
                    </a:p>
                  </a:txBody>
                  <a:tcPr marL="76200" marR="76200" marT="76200" marB="76200"/>
                </a:tc>
              </a:tr>
            </a:tbl>
          </a:graphicData>
        </a:graphic>
      </p:graphicFrame>
    </p:spTree>
    <p:extLst>
      <p:ext uri="{BB962C8B-B14F-4D97-AF65-F5344CB8AC3E}">
        <p14:creationId xmlns:p14="http://schemas.microsoft.com/office/powerpoint/2010/main" val="230765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Pseudo Class</a:t>
            </a:r>
            <a:endParaRPr lang="en-IN" dirty="0"/>
          </a:p>
        </p:txBody>
      </p:sp>
      <p:sp>
        <p:nvSpPr>
          <p:cNvPr id="3" name="Content Placeholder 2"/>
          <p:cNvSpPr>
            <a:spLocks noGrp="1"/>
          </p:cNvSpPr>
          <p:nvPr>
            <p:ph idx="1"/>
          </p:nvPr>
        </p:nvSpPr>
        <p:spPr>
          <a:xfrm>
            <a:off x="516228" y="1962150"/>
            <a:ext cx="10515600" cy="4351338"/>
          </a:xfrm>
        </p:spPr>
        <p:txBody>
          <a:bodyPr/>
          <a:lstStyle/>
          <a:p>
            <a:r>
              <a:rPr lang="en-IN" dirty="0"/>
              <a:t>CSS pseudo-classes are used to add special effects to some selectors. </a:t>
            </a:r>
            <a:r>
              <a:rPr lang="en-IN" dirty="0" smtClean="0"/>
              <a:t>We </a:t>
            </a:r>
            <a:r>
              <a:rPr lang="en-IN" dirty="0"/>
              <a:t>do not need to use JavaScript or any other script to use those effects. A simple syntax of pseudo-classes is as </a:t>
            </a:r>
            <a:r>
              <a:rPr lang="en-IN" dirty="0" smtClean="0"/>
              <a:t>follows</a:t>
            </a:r>
          </a:p>
          <a:p>
            <a:r>
              <a:rPr lang="en-IN" dirty="0" err="1"/>
              <a:t>s</a:t>
            </a:r>
            <a:r>
              <a:rPr lang="en-IN" dirty="0" err="1" smtClean="0"/>
              <a:t>elector:pseudo-class</a:t>
            </a:r>
            <a:r>
              <a:rPr lang="en-IN" dirty="0" smtClean="0"/>
              <a:t> {property: value}</a:t>
            </a:r>
          </a:p>
          <a:p>
            <a:r>
              <a:rPr lang="en-IN" dirty="0"/>
              <a:t>CSS classes can also be used with pseudo-classes </a:t>
            </a:r>
            <a:endParaRPr lang="en-IN" dirty="0" smtClean="0"/>
          </a:p>
          <a:p>
            <a:r>
              <a:rPr lang="en-IN" dirty="0" err="1" smtClean="0"/>
              <a:t>Selector.class:pseudo-class</a:t>
            </a:r>
            <a:r>
              <a:rPr lang="en-IN" dirty="0" smtClean="0"/>
              <a:t> </a:t>
            </a:r>
            <a:r>
              <a:rPr lang="en-IN" dirty="0"/>
              <a:t>{property: value}</a:t>
            </a:r>
          </a:p>
          <a:p>
            <a:endParaRPr lang="en-IN" dirty="0"/>
          </a:p>
        </p:txBody>
      </p:sp>
    </p:spTree>
    <p:extLst>
      <p:ext uri="{BB962C8B-B14F-4D97-AF65-F5344CB8AC3E}">
        <p14:creationId xmlns:p14="http://schemas.microsoft.com/office/powerpoint/2010/main" val="1926462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9" y="1"/>
            <a:ext cx="10515600" cy="888642"/>
          </a:xfrm>
        </p:spPr>
        <p:txBody>
          <a:bodyPr/>
          <a:lstStyle/>
          <a:p>
            <a:r>
              <a:rPr lang="en-IN" dirty="0" smtClean="0"/>
              <a:t>Common Pseudo class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9502713"/>
              </p:ext>
            </p:extLst>
          </p:nvPr>
        </p:nvGraphicFramePr>
        <p:xfrm>
          <a:off x="413197" y="888643"/>
          <a:ext cx="10515600" cy="5608320"/>
        </p:xfrm>
        <a:graphic>
          <a:graphicData uri="http://schemas.openxmlformats.org/drawingml/2006/table">
            <a:tbl>
              <a:tblPr firstRow="1" bandRow="1">
                <a:tableStyleId>{5C22544A-7EE6-4342-B048-85BDC9FD1C3A}</a:tableStyleId>
              </a:tblPr>
              <a:tblGrid>
                <a:gridCol w="1093631"/>
                <a:gridCol w="9421969"/>
              </a:tblGrid>
              <a:tr h="370840">
                <a:tc>
                  <a:txBody>
                    <a:bodyPr/>
                    <a:lstStyle/>
                    <a:p>
                      <a:pPr fontAlgn="t"/>
                      <a:r>
                        <a:rPr lang="en-IN" dirty="0" err="1">
                          <a:effectLst/>
                        </a:rPr>
                        <a:t>Sr.No</a:t>
                      </a:r>
                      <a:r>
                        <a:rPr lang="en-IN" dirty="0">
                          <a:effectLst/>
                        </a:rPr>
                        <a:t>.</a:t>
                      </a:r>
                    </a:p>
                  </a:txBody>
                  <a:tcPr marL="76200" marR="76200" marT="76200" marB="76200"/>
                </a:tc>
                <a:tc>
                  <a:txBody>
                    <a:bodyPr/>
                    <a:lstStyle/>
                    <a:p>
                      <a:pPr algn="ctr" fontAlgn="t"/>
                      <a:r>
                        <a:rPr lang="en-IN" dirty="0">
                          <a:effectLst/>
                        </a:rPr>
                        <a:t>Value &amp; Description</a:t>
                      </a:r>
                    </a:p>
                  </a:txBody>
                  <a:tcPr marL="76200" marR="76200" marT="76200" marB="76200"/>
                </a:tc>
              </a:tr>
              <a:tr h="370840">
                <a:tc>
                  <a:txBody>
                    <a:bodyPr/>
                    <a:lstStyle/>
                    <a:p>
                      <a:pPr fontAlgn="t"/>
                      <a:r>
                        <a:rPr lang="en-IN">
                          <a:effectLst/>
                        </a:rPr>
                        <a:t>1</a:t>
                      </a:r>
                    </a:p>
                  </a:txBody>
                  <a:tcPr marL="76200" marR="76200" marT="76200" marB="76200"/>
                </a:tc>
                <a:tc>
                  <a:txBody>
                    <a:bodyPr/>
                    <a:lstStyle/>
                    <a:p>
                      <a:pPr algn="just" fontAlgn="t"/>
                      <a:r>
                        <a:rPr lang="en-IN" b="1">
                          <a:solidFill>
                            <a:srgbClr val="000000"/>
                          </a:solidFill>
                          <a:effectLst/>
                          <a:latin typeface="Arial" panose="020B0604020202020204" pitchFamily="34" charset="0"/>
                        </a:rPr>
                        <a:t>:link</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 this class to add special style to an unvisited link.</a:t>
                      </a:r>
                    </a:p>
                  </a:txBody>
                  <a:tcPr marL="76200" marR="76200" marT="76200" marB="76200"/>
                </a:tc>
              </a:tr>
              <a:tr h="370840">
                <a:tc>
                  <a:txBody>
                    <a:bodyPr/>
                    <a:lstStyle/>
                    <a:p>
                      <a:pPr fontAlgn="t"/>
                      <a:r>
                        <a:rPr lang="en-IN">
                          <a:effectLst/>
                        </a:rPr>
                        <a:t>2</a:t>
                      </a:r>
                    </a:p>
                  </a:txBody>
                  <a:tcPr marL="76200" marR="76200" marT="76200" marB="76200"/>
                </a:tc>
                <a:tc>
                  <a:txBody>
                    <a:bodyPr/>
                    <a:lstStyle/>
                    <a:p>
                      <a:pPr algn="just" fontAlgn="t"/>
                      <a:r>
                        <a:rPr lang="en-IN" b="1">
                          <a:solidFill>
                            <a:srgbClr val="000000"/>
                          </a:solidFill>
                          <a:effectLst/>
                          <a:latin typeface="Arial" panose="020B0604020202020204" pitchFamily="34" charset="0"/>
                        </a:rPr>
                        <a:t>:visited</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 this class to add special style to a visited link.</a:t>
                      </a:r>
                    </a:p>
                  </a:txBody>
                  <a:tcPr marL="76200" marR="76200" marT="76200" marB="76200"/>
                </a:tc>
              </a:tr>
              <a:tr h="370840">
                <a:tc>
                  <a:txBody>
                    <a:bodyPr/>
                    <a:lstStyle/>
                    <a:p>
                      <a:pPr fontAlgn="t"/>
                      <a:r>
                        <a:rPr lang="en-IN">
                          <a:effectLst/>
                        </a:rPr>
                        <a:t>3</a:t>
                      </a:r>
                    </a:p>
                  </a:txBody>
                  <a:tcPr marL="76200" marR="76200" marT="76200" marB="76200"/>
                </a:tc>
                <a:tc>
                  <a:txBody>
                    <a:bodyPr/>
                    <a:lstStyle/>
                    <a:p>
                      <a:pPr algn="just" fontAlgn="t"/>
                      <a:r>
                        <a:rPr lang="en-IN" b="1">
                          <a:solidFill>
                            <a:srgbClr val="000000"/>
                          </a:solidFill>
                          <a:effectLst/>
                          <a:latin typeface="Arial" panose="020B0604020202020204" pitchFamily="34" charset="0"/>
                        </a:rPr>
                        <a:t>:hover</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 this class to add special style to an element when you mouse over it.</a:t>
                      </a:r>
                    </a:p>
                  </a:txBody>
                  <a:tcPr marL="76200" marR="76200" marT="76200" marB="76200"/>
                </a:tc>
              </a:tr>
              <a:tr h="370840">
                <a:tc>
                  <a:txBody>
                    <a:bodyPr/>
                    <a:lstStyle/>
                    <a:p>
                      <a:pPr fontAlgn="t"/>
                      <a:r>
                        <a:rPr lang="en-IN">
                          <a:effectLst/>
                        </a:rPr>
                        <a:t>4</a:t>
                      </a:r>
                    </a:p>
                  </a:txBody>
                  <a:tcPr marL="76200" marR="76200" marT="76200" marB="76200"/>
                </a:tc>
                <a:tc>
                  <a:txBody>
                    <a:bodyPr/>
                    <a:lstStyle/>
                    <a:p>
                      <a:pPr algn="just" fontAlgn="t"/>
                      <a:r>
                        <a:rPr lang="en-IN" b="1">
                          <a:solidFill>
                            <a:srgbClr val="000000"/>
                          </a:solidFill>
                          <a:effectLst/>
                          <a:latin typeface="Arial" panose="020B0604020202020204" pitchFamily="34" charset="0"/>
                        </a:rPr>
                        <a:t>:active</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 this class to add special style to an active element.</a:t>
                      </a:r>
                    </a:p>
                  </a:txBody>
                  <a:tcPr marL="76200" marR="76200" marT="76200" marB="76200"/>
                </a:tc>
              </a:tr>
              <a:tr h="370840">
                <a:tc>
                  <a:txBody>
                    <a:bodyPr/>
                    <a:lstStyle/>
                    <a:p>
                      <a:pPr fontAlgn="t"/>
                      <a:r>
                        <a:rPr lang="en-IN">
                          <a:effectLst/>
                        </a:rPr>
                        <a:t>5</a:t>
                      </a:r>
                    </a:p>
                  </a:txBody>
                  <a:tcPr marL="76200" marR="76200" marT="76200" marB="76200"/>
                </a:tc>
                <a:tc>
                  <a:txBody>
                    <a:bodyPr/>
                    <a:lstStyle/>
                    <a:p>
                      <a:pPr algn="just" fontAlgn="t"/>
                      <a:r>
                        <a:rPr lang="en-IN" b="1">
                          <a:solidFill>
                            <a:srgbClr val="000000"/>
                          </a:solidFill>
                          <a:effectLst/>
                          <a:latin typeface="Arial" panose="020B0604020202020204" pitchFamily="34" charset="0"/>
                        </a:rPr>
                        <a:t>:focus</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 this class to add special style to an element while the element has focus.</a:t>
                      </a:r>
                    </a:p>
                  </a:txBody>
                  <a:tcPr marL="76200" marR="76200" marT="76200" marB="76200"/>
                </a:tc>
              </a:tr>
              <a:tr h="370840">
                <a:tc>
                  <a:txBody>
                    <a:bodyPr/>
                    <a:lstStyle/>
                    <a:p>
                      <a:pPr fontAlgn="t"/>
                      <a:r>
                        <a:rPr lang="en-IN">
                          <a:effectLst/>
                        </a:rPr>
                        <a:t>6</a:t>
                      </a:r>
                    </a:p>
                  </a:txBody>
                  <a:tcPr marL="76200" marR="76200" marT="76200" marB="76200"/>
                </a:tc>
                <a:tc>
                  <a:txBody>
                    <a:bodyPr/>
                    <a:lstStyle/>
                    <a:p>
                      <a:pPr algn="just" fontAlgn="t"/>
                      <a:r>
                        <a:rPr lang="en-IN" b="1">
                          <a:solidFill>
                            <a:srgbClr val="000000"/>
                          </a:solidFill>
                          <a:effectLst/>
                          <a:latin typeface="Arial" panose="020B0604020202020204" pitchFamily="34" charset="0"/>
                        </a:rPr>
                        <a:t>:first-child</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 this class to add special style to an element that is the first child of some other element.</a:t>
                      </a:r>
                    </a:p>
                  </a:txBody>
                  <a:tcPr marL="76200" marR="76200" marT="76200" marB="76200"/>
                </a:tc>
              </a:tr>
              <a:tr h="370840">
                <a:tc>
                  <a:txBody>
                    <a:bodyPr/>
                    <a:lstStyle/>
                    <a:p>
                      <a:pPr fontAlgn="t"/>
                      <a:r>
                        <a:rPr lang="en-IN">
                          <a:effectLst/>
                        </a:rPr>
                        <a:t>7</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a:t>
                      </a:r>
                      <a:r>
                        <a:rPr lang="en-IN" b="1" dirty="0" err="1">
                          <a:solidFill>
                            <a:srgbClr val="000000"/>
                          </a:solidFill>
                          <a:effectLst/>
                          <a:latin typeface="Arial" panose="020B0604020202020204" pitchFamily="34" charset="0"/>
                        </a:rPr>
                        <a:t>lang</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Use this class to specify a language to use in a specified element.</a:t>
                      </a:r>
                    </a:p>
                  </a:txBody>
                  <a:tcPr marL="76200" marR="76200" marT="76200" marB="76200"/>
                </a:tc>
              </a:tr>
            </a:tbl>
          </a:graphicData>
        </a:graphic>
      </p:graphicFrame>
    </p:spTree>
    <p:extLst>
      <p:ext uri="{BB962C8B-B14F-4D97-AF65-F5344CB8AC3E}">
        <p14:creationId xmlns:p14="http://schemas.microsoft.com/office/powerpoint/2010/main" val="77609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2600"/>
          </a:xfrm>
        </p:spPr>
        <p:txBody>
          <a:bodyPr/>
          <a:lstStyle/>
          <a:p>
            <a:r>
              <a:rPr lang="en-IN" dirty="0"/>
              <a:t>While defining pseudo-classes in a &lt;style&gt;...&lt;/style&gt; block, following points should be noted −</a:t>
            </a:r>
          </a:p>
          <a:p>
            <a:pPr lvl="1"/>
            <a:r>
              <a:rPr lang="en-IN" dirty="0"/>
              <a:t>a:hover MUST come after a:link and a:visited in the CSS definition in order to be effective.</a:t>
            </a:r>
          </a:p>
          <a:p>
            <a:pPr lvl="1"/>
            <a:r>
              <a:rPr lang="en-IN" dirty="0"/>
              <a:t>a:active MUST come after a:hover in the CSS definition in order to be effective.</a:t>
            </a:r>
          </a:p>
          <a:p>
            <a:pPr lvl="1"/>
            <a:r>
              <a:rPr lang="en-IN" dirty="0"/>
              <a:t>Pseudo-class names are not case-sensitive.</a:t>
            </a:r>
          </a:p>
          <a:p>
            <a:pPr lvl="1"/>
            <a:r>
              <a:rPr lang="en-IN" dirty="0"/>
              <a:t>Pseudo-class are different from CSS classes but they can be combined.</a:t>
            </a:r>
          </a:p>
        </p:txBody>
      </p:sp>
    </p:spTree>
    <p:extLst>
      <p:ext uri="{BB962C8B-B14F-4D97-AF65-F5344CB8AC3E}">
        <p14:creationId xmlns:p14="http://schemas.microsoft.com/office/powerpoint/2010/main" val="209260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2</a:t>
            </a:r>
            <a:endParaRPr lang="en-IN" dirty="0"/>
          </a:p>
        </p:txBody>
      </p:sp>
      <p:sp>
        <p:nvSpPr>
          <p:cNvPr id="3" name="Content Placeholder 2"/>
          <p:cNvSpPr>
            <a:spLocks noGrp="1"/>
          </p:cNvSpPr>
          <p:nvPr>
            <p:ph idx="1"/>
          </p:nvPr>
        </p:nvSpPr>
        <p:spPr>
          <a:xfrm>
            <a:off x="838200" y="1390918"/>
            <a:ext cx="10515600" cy="4786045"/>
          </a:xfrm>
        </p:spPr>
        <p:txBody>
          <a:bodyPr>
            <a:normAutofit lnSpcReduction="10000"/>
          </a:bodyPr>
          <a:lstStyle/>
          <a:p>
            <a:r>
              <a:rPr lang="en-IN" dirty="0" smtClean="0"/>
              <a:t>Cascading Style sheets:</a:t>
            </a:r>
          </a:p>
          <a:p>
            <a:pPr lvl="1"/>
            <a:r>
              <a:rPr lang="en-IN" dirty="0" smtClean="0"/>
              <a:t>CSS Introduction , need.</a:t>
            </a:r>
          </a:p>
          <a:p>
            <a:pPr lvl="1"/>
            <a:r>
              <a:rPr lang="en-IN" dirty="0" smtClean="0"/>
              <a:t>3 types of </a:t>
            </a:r>
            <a:r>
              <a:rPr lang="en-IN" dirty="0" err="1" smtClean="0"/>
              <a:t>css</a:t>
            </a:r>
            <a:r>
              <a:rPr lang="en-IN" dirty="0" smtClean="0"/>
              <a:t> ( </a:t>
            </a:r>
            <a:r>
              <a:rPr lang="en-IN" dirty="0" err="1" smtClean="0"/>
              <a:t>vvv</a:t>
            </a:r>
            <a:r>
              <a:rPr lang="en-IN" dirty="0" smtClean="0"/>
              <a:t> important)</a:t>
            </a:r>
          </a:p>
          <a:p>
            <a:pPr lvl="2"/>
            <a:r>
              <a:rPr lang="en-IN" dirty="0" smtClean="0"/>
              <a:t>External style sheet.</a:t>
            </a:r>
          </a:p>
          <a:p>
            <a:pPr lvl="2"/>
            <a:r>
              <a:rPr lang="en-IN" dirty="0" smtClean="0"/>
              <a:t>Internal style sheet.</a:t>
            </a:r>
          </a:p>
          <a:p>
            <a:pPr lvl="2"/>
            <a:r>
              <a:rPr lang="en-IN" dirty="0" smtClean="0"/>
              <a:t>Inline style sheet.</a:t>
            </a:r>
          </a:p>
          <a:p>
            <a:pPr lvl="2"/>
            <a:r>
              <a:rPr lang="en-IN" dirty="0" smtClean="0"/>
              <a:t>CSS Properties.</a:t>
            </a:r>
          </a:p>
          <a:p>
            <a:pPr lvl="2"/>
            <a:r>
              <a:rPr lang="en-IN" dirty="0" smtClean="0"/>
              <a:t>CSS Selectors : ( short question)</a:t>
            </a:r>
          </a:p>
          <a:p>
            <a:pPr lvl="2"/>
            <a:r>
              <a:rPr lang="en-IN" dirty="0" smtClean="0"/>
              <a:t>Pseudo class.</a:t>
            </a:r>
          </a:p>
          <a:p>
            <a:pPr marL="914400" lvl="2" indent="0">
              <a:buNone/>
            </a:pPr>
            <a:r>
              <a:rPr lang="en-IN" dirty="0"/>
              <a:t> </a:t>
            </a:r>
            <a:r>
              <a:rPr lang="en-IN" dirty="0" smtClean="0"/>
              <a:t>Unit 4: flipped classroom</a:t>
            </a:r>
          </a:p>
          <a:p>
            <a:pPr lvl="3"/>
            <a:r>
              <a:rPr lang="en-IN" dirty="0" smtClean="0"/>
              <a:t>Domain name: Physical domain VS Virtual Domain., path.</a:t>
            </a:r>
          </a:p>
          <a:p>
            <a:pPr lvl="3"/>
            <a:r>
              <a:rPr lang="en-IN" dirty="0" smtClean="0"/>
              <a:t>Need to get domain name.</a:t>
            </a:r>
          </a:p>
          <a:p>
            <a:pPr lvl="3"/>
            <a:r>
              <a:rPr lang="en-IN" dirty="0" smtClean="0"/>
              <a:t>Procedure to register the domain name.</a:t>
            </a:r>
          </a:p>
          <a:p>
            <a:pPr lvl="3"/>
            <a:r>
              <a:rPr lang="en-IN" dirty="0" smtClean="0"/>
              <a:t>IP addressing : need of IP addressing</a:t>
            </a:r>
          </a:p>
          <a:p>
            <a:pPr marL="1371600" lvl="3" indent="0">
              <a:buNone/>
            </a:pPr>
            <a:endParaRPr lang="en-IN" dirty="0"/>
          </a:p>
          <a:p>
            <a:pPr lvl="2"/>
            <a:endParaRPr lang="en-IN" dirty="0"/>
          </a:p>
        </p:txBody>
      </p:sp>
    </p:spTree>
    <p:extLst>
      <p:ext uri="{BB962C8B-B14F-4D97-AF65-F5344CB8AC3E}">
        <p14:creationId xmlns:p14="http://schemas.microsoft.com/office/powerpoint/2010/main" val="3175687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:link pseudo-class</a:t>
            </a:r>
          </a:p>
        </p:txBody>
      </p:sp>
      <p:sp>
        <p:nvSpPr>
          <p:cNvPr id="3" name="Content Placeholder 2"/>
          <p:cNvSpPr>
            <a:spLocks noGrp="1"/>
          </p:cNvSpPr>
          <p:nvPr>
            <p:ph idx="1"/>
          </p:nvPr>
        </p:nvSpPr>
        <p:spPr>
          <a:xfrm>
            <a:off x="657896" y="1733550"/>
            <a:ext cx="10515600" cy="4351338"/>
          </a:xfrm>
        </p:spPr>
        <p:txBody>
          <a:bodyPr/>
          <a:lstStyle/>
          <a:p>
            <a:r>
              <a:rPr lang="en-IN" dirty="0" smtClean="0"/>
              <a:t>The </a:t>
            </a:r>
            <a:r>
              <a:rPr lang="en-IN" dirty="0"/>
              <a:t>example demonstrates how to use the </a:t>
            </a:r>
            <a:r>
              <a:rPr lang="en-IN" i="1" dirty="0"/>
              <a:t>:link</a:t>
            </a:r>
            <a:r>
              <a:rPr lang="en-IN" dirty="0"/>
              <a:t> class to set the link </a:t>
            </a:r>
            <a:r>
              <a:rPr lang="en-IN" dirty="0" err="1"/>
              <a:t>color</a:t>
            </a:r>
            <a:r>
              <a:rPr lang="en-IN" dirty="0"/>
              <a:t>. Possible values could be any </a:t>
            </a:r>
            <a:r>
              <a:rPr lang="en-IN" dirty="0" err="1"/>
              <a:t>color</a:t>
            </a:r>
            <a:r>
              <a:rPr lang="en-IN" dirty="0"/>
              <a:t> name in any valid format</a:t>
            </a:r>
            <a:r>
              <a:rPr lang="en-IN" dirty="0" smtClean="0"/>
              <a:t>.</a:t>
            </a:r>
          </a:p>
          <a:p>
            <a:endParaRPr lang="en-IN" dirty="0"/>
          </a:p>
        </p:txBody>
      </p:sp>
      <p:sp>
        <p:nvSpPr>
          <p:cNvPr id="4" name="Rectangle 1"/>
          <p:cNvSpPr>
            <a:spLocks noChangeArrowheads="1"/>
          </p:cNvSpPr>
          <p:nvPr/>
        </p:nvSpPr>
        <p:spPr bwMode="auto">
          <a:xfrm>
            <a:off x="978795" y="2730253"/>
            <a:ext cx="6478072" cy="38792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rPr>
              <a:t>&lt;style</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660066"/>
                </a:solidFill>
                <a:effectLst/>
                <a:latin typeface="Courier New" panose="02070309020205020404" pitchFamily="49" charset="0"/>
              </a:rPr>
              <a:t>type</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666600"/>
                </a:solidFill>
                <a:effectLst/>
                <a:latin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008800"/>
                </a:solidFill>
                <a:effectLst/>
                <a:latin typeface="Courier New" panose="02070309020205020404" pitchFamily="49" charset="0"/>
              </a:rPr>
              <a:t>"text/</a:t>
            </a:r>
            <a:r>
              <a:rPr kumimoji="0" lang="en-US" altLang="en-US" sz="2800" b="0" i="0" u="none" strike="noStrike" cap="none" normalizeH="0" baseline="0" dirty="0" err="1" smtClean="0">
                <a:ln>
                  <a:noFill/>
                </a:ln>
                <a:solidFill>
                  <a:srgbClr val="008800"/>
                </a:solidFill>
                <a:effectLst/>
                <a:latin typeface="Courier New" panose="02070309020205020404" pitchFamily="49" charset="0"/>
              </a:rPr>
              <a:t>css</a:t>
            </a:r>
            <a:r>
              <a:rPr kumimoji="0" lang="en-US" altLang="en-US" sz="2800" b="0" i="0" u="none" strike="noStrike" cap="none" normalizeH="0" baseline="0" dirty="0" smtClean="0">
                <a:ln>
                  <a:noFill/>
                </a:ln>
                <a:solidFill>
                  <a:srgbClr val="008800"/>
                </a:solidFill>
                <a:effectLst/>
                <a:latin typeface="Courier New" panose="02070309020205020404" pitchFamily="49" charset="0"/>
              </a:rPr>
              <a:t>"</a:t>
            </a:r>
            <a:r>
              <a:rPr kumimoji="0" lang="en-US" altLang="en-US" sz="2800" b="0" i="0" u="none" strike="noStrike" cap="none" normalizeH="0" baseline="0" dirty="0" smtClean="0">
                <a:ln>
                  <a:noFill/>
                </a:ln>
                <a:solidFill>
                  <a:srgbClr val="000088"/>
                </a:solidFill>
                <a:effectLst/>
                <a:latin typeface="Courier New" panose="02070309020205020404" pitchFamily="49" charset="0"/>
              </a:rPr>
              <a:t>&gt;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rPr>
              <a:t>a</a:t>
            </a:r>
            <a:r>
              <a:rPr kumimoji="0" lang="en-US" altLang="en-US" sz="2800" b="0" i="0" u="none" strike="noStrike" cap="none" normalizeH="0" baseline="0" dirty="0" smtClean="0">
                <a:ln>
                  <a:noFill/>
                </a:ln>
                <a:solidFill>
                  <a:srgbClr val="666600"/>
                </a:solidFill>
                <a:effectLst/>
                <a:latin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rPr>
              <a:t>link </a:t>
            </a:r>
            <a:r>
              <a:rPr kumimoji="0" lang="en-US" altLang="en-US" sz="2800" b="0" i="0" u="none" strike="noStrike" cap="none" normalizeH="0" baseline="0" dirty="0" smtClean="0">
                <a:ln>
                  <a:noFill/>
                </a:ln>
                <a:solidFill>
                  <a:srgbClr val="666600"/>
                </a:solidFill>
                <a:effectLst/>
                <a:latin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rPr>
              <a:t>color</a:t>
            </a:r>
            <a:r>
              <a:rPr kumimoji="0" lang="en-US" altLang="en-US" sz="2800" b="0" i="0" u="none" strike="noStrike" cap="none" normalizeH="0" baseline="0" dirty="0" smtClean="0">
                <a:ln>
                  <a:noFill/>
                </a:ln>
                <a:solidFill>
                  <a:srgbClr val="666600"/>
                </a:solidFill>
                <a:effectLst/>
                <a:latin typeface="Courier New" panose="02070309020205020404" pitchFamily="49" charset="0"/>
              </a:rPr>
              <a:t>:#</a:t>
            </a:r>
            <a:r>
              <a:rPr kumimoji="0" lang="en-US" altLang="en-US" sz="2800" b="0" i="0" u="none" strike="noStrike" cap="none" normalizeH="0" baseline="0" dirty="0" smtClean="0">
                <a:ln>
                  <a:noFill/>
                </a:ln>
                <a:solidFill>
                  <a:srgbClr val="006666"/>
                </a:solidFill>
                <a:effectLst/>
                <a:latin typeface="Courier New" panose="02070309020205020404" pitchFamily="49" charset="0"/>
              </a:rPr>
              <a:t>000000</a:t>
            </a:r>
            <a:r>
              <a:rPr kumimoji="0" lang="en-US" altLang="en-US" sz="2800" b="0" i="0" u="none" strike="noStrike" cap="none" normalizeH="0" baseline="0" dirty="0" smtClean="0">
                <a:ln>
                  <a:noFill/>
                </a:ln>
                <a:solidFill>
                  <a:srgbClr val="666600"/>
                </a:solidFill>
                <a:effectLst/>
                <a:latin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rPr>
              <a:t>&lt;/style&gt;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rPr>
              <a:t>&lt;a</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err="1" smtClean="0">
                <a:ln>
                  <a:noFill/>
                </a:ln>
                <a:solidFill>
                  <a:srgbClr val="660066"/>
                </a:solidFill>
                <a:effectLst/>
                <a:latin typeface="Courier New" panose="02070309020205020404" pitchFamily="49" charset="0"/>
              </a:rPr>
              <a:t>href</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666600"/>
                </a:solidFill>
                <a:effectLst/>
                <a:latin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r>
              <a:rPr kumimoji="0" lang="en-US" altLang="en-US" sz="2800" b="0" i="0" u="none" strike="noStrike" cap="none" normalizeH="0" baseline="0" dirty="0" smtClean="0">
                <a:ln>
                  <a:noFill/>
                </a:ln>
                <a:solidFill>
                  <a:srgbClr val="008800"/>
                </a:solidFill>
                <a:effectLst/>
                <a:latin typeface="Courier New" panose="02070309020205020404" pitchFamily="49" charset="0"/>
              </a:rPr>
              <a:t>""</a:t>
            </a:r>
            <a:r>
              <a:rPr kumimoji="0" lang="en-US" altLang="en-US" sz="2800" b="0" i="0" u="none" strike="noStrike" cap="none" normalizeH="0" baseline="0" dirty="0" smtClean="0">
                <a:ln>
                  <a:noFill/>
                </a:ln>
                <a:solidFill>
                  <a:srgbClr val="000088"/>
                </a:solidFill>
                <a:effectLst/>
                <a:latin typeface="Courier New" panose="02070309020205020404" pitchFamily="49" charset="0"/>
              </a:rPr>
              <a:t>&gt;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Black Link</a:t>
            </a:r>
            <a:r>
              <a:rPr kumimoji="0" lang="en-US" altLang="en-US" sz="2800" b="0" i="0" u="none" strike="noStrike" cap="none" normalizeH="0" baseline="0" dirty="0" smtClean="0">
                <a:ln>
                  <a:noFill/>
                </a:ln>
                <a:solidFill>
                  <a:srgbClr val="000088"/>
                </a:solidFill>
                <a:effectLst/>
                <a:latin typeface="Courier New" panose="02070309020205020404" pitchFamily="49" charset="0"/>
              </a:rPr>
              <a:t>&lt;/a&gt;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28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255358" y="3065172"/>
            <a:ext cx="2073498" cy="1200329"/>
          </a:xfrm>
          <a:prstGeom prst="rect">
            <a:avLst/>
          </a:prstGeom>
          <a:noFill/>
        </p:spPr>
        <p:txBody>
          <a:bodyPr wrap="square" rtlCol="0">
            <a:spAutoFit/>
          </a:bodyPr>
          <a:lstStyle/>
          <a:p>
            <a:r>
              <a:rPr lang="en-IN" dirty="0" smtClean="0"/>
              <a:t>Output:</a:t>
            </a:r>
          </a:p>
          <a:p>
            <a:r>
              <a:rPr lang="en-IN" dirty="0" smtClean="0"/>
              <a:t>This will produce the black link</a:t>
            </a:r>
          </a:p>
          <a:p>
            <a:r>
              <a:rPr lang="en-IN" dirty="0">
                <a:hlinkClick r:id="rId2"/>
              </a:rPr>
              <a:t>Black Link</a:t>
            </a:r>
            <a:endParaRPr lang="en-IN" dirty="0"/>
          </a:p>
        </p:txBody>
      </p:sp>
    </p:spTree>
    <p:extLst>
      <p:ext uri="{BB962C8B-B14F-4D97-AF65-F5344CB8AC3E}">
        <p14:creationId xmlns:p14="http://schemas.microsoft.com/office/powerpoint/2010/main" val="267027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07" y="163357"/>
            <a:ext cx="10515600" cy="845490"/>
          </a:xfrm>
        </p:spPr>
        <p:txBody>
          <a:bodyPr/>
          <a:lstStyle/>
          <a:p>
            <a:r>
              <a:rPr lang="en-IN" dirty="0"/>
              <a:t>The :visited pseudo-class</a:t>
            </a:r>
          </a:p>
        </p:txBody>
      </p:sp>
      <p:sp>
        <p:nvSpPr>
          <p:cNvPr id="3" name="Content Placeholder 2"/>
          <p:cNvSpPr>
            <a:spLocks noGrp="1"/>
          </p:cNvSpPr>
          <p:nvPr>
            <p:ph idx="1"/>
          </p:nvPr>
        </p:nvSpPr>
        <p:spPr>
          <a:xfrm>
            <a:off x="297287" y="1008847"/>
            <a:ext cx="10515600" cy="4351338"/>
          </a:xfrm>
        </p:spPr>
        <p:txBody>
          <a:bodyPr/>
          <a:lstStyle/>
          <a:p>
            <a:r>
              <a:rPr lang="en-IN" dirty="0"/>
              <a:t>T</a:t>
            </a:r>
            <a:r>
              <a:rPr lang="en-IN" dirty="0" smtClean="0"/>
              <a:t>he </a:t>
            </a:r>
            <a:r>
              <a:rPr lang="en-IN" dirty="0"/>
              <a:t>example which demonstrates how to use the </a:t>
            </a:r>
            <a:r>
              <a:rPr lang="en-IN" i="1" dirty="0"/>
              <a:t>:visited</a:t>
            </a:r>
            <a:r>
              <a:rPr lang="en-IN" dirty="0"/>
              <a:t> class to set the </a:t>
            </a:r>
            <a:r>
              <a:rPr lang="en-IN" dirty="0" err="1"/>
              <a:t>color</a:t>
            </a:r>
            <a:r>
              <a:rPr lang="en-IN" dirty="0"/>
              <a:t> of visited links. Possible values could be any </a:t>
            </a:r>
            <a:r>
              <a:rPr lang="en-IN" dirty="0" err="1"/>
              <a:t>color</a:t>
            </a:r>
            <a:r>
              <a:rPr lang="en-IN" dirty="0"/>
              <a:t> name in any valid format</a:t>
            </a:r>
            <a:r>
              <a:rPr lang="en-IN" dirty="0" smtClean="0"/>
              <a:t>.</a:t>
            </a:r>
            <a:endParaRPr lang="en-IN" dirty="0"/>
          </a:p>
          <a:p>
            <a:endParaRPr lang="en-IN" dirty="0"/>
          </a:p>
        </p:txBody>
      </p:sp>
      <p:sp>
        <p:nvSpPr>
          <p:cNvPr id="4" name="Rectangle 1"/>
          <p:cNvSpPr>
            <a:spLocks noChangeArrowheads="1"/>
          </p:cNvSpPr>
          <p:nvPr/>
        </p:nvSpPr>
        <p:spPr bwMode="auto">
          <a:xfrm>
            <a:off x="631065" y="2197596"/>
            <a:ext cx="8603087" cy="44332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&lt;style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sz="32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css</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visited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color</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#006600}</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&lt;/style&gt;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href</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this link</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567930" y="2305319"/>
            <a:ext cx="1907146" cy="2031325"/>
          </a:xfrm>
          <a:prstGeom prst="rect">
            <a:avLst/>
          </a:prstGeom>
          <a:noFill/>
        </p:spPr>
        <p:txBody>
          <a:bodyPr wrap="square" rtlCol="0">
            <a:spAutoFit/>
          </a:bodyPr>
          <a:lstStyle/>
          <a:p>
            <a:r>
              <a:rPr lang="en-IN" dirty="0" smtClean="0"/>
              <a:t>Output:</a:t>
            </a:r>
          </a:p>
          <a:p>
            <a:r>
              <a:rPr lang="en-IN" dirty="0" smtClean="0"/>
              <a:t>This will produce the link. And once we click on the link, it will change its </a:t>
            </a:r>
            <a:r>
              <a:rPr lang="en-IN" dirty="0" err="1" smtClean="0"/>
              <a:t>color</a:t>
            </a:r>
            <a:r>
              <a:rPr lang="en-IN" dirty="0" smtClean="0"/>
              <a:t> to green</a:t>
            </a:r>
          </a:p>
          <a:p>
            <a:r>
              <a:rPr lang="en-IN" dirty="0">
                <a:solidFill>
                  <a:srgbClr val="92D050"/>
                </a:solidFill>
                <a:hlinkClick r:id="rId2"/>
              </a:rPr>
              <a:t>Click this link</a:t>
            </a:r>
            <a:endParaRPr lang="en-IN" dirty="0">
              <a:solidFill>
                <a:srgbClr val="92D050"/>
              </a:solidFill>
            </a:endParaRPr>
          </a:p>
        </p:txBody>
      </p:sp>
    </p:spTree>
    <p:extLst>
      <p:ext uri="{BB962C8B-B14F-4D97-AF65-F5344CB8AC3E}">
        <p14:creationId xmlns:p14="http://schemas.microsoft.com/office/powerpoint/2010/main" val="227243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:hover pseudo-class</a:t>
            </a:r>
          </a:p>
        </p:txBody>
      </p:sp>
      <p:sp>
        <p:nvSpPr>
          <p:cNvPr id="3" name="Content Placeholder 2"/>
          <p:cNvSpPr>
            <a:spLocks noGrp="1"/>
          </p:cNvSpPr>
          <p:nvPr>
            <p:ph idx="1"/>
          </p:nvPr>
        </p:nvSpPr>
        <p:spPr/>
        <p:txBody>
          <a:bodyPr/>
          <a:lstStyle/>
          <a:p>
            <a:r>
              <a:rPr lang="en-IN" dirty="0"/>
              <a:t>The </a:t>
            </a:r>
            <a:r>
              <a:rPr lang="en-IN" dirty="0" smtClean="0"/>
              <a:t>example </a:t>
            </a:r>
            <a:r>
              <a:rPr lang="en-IN" dirty="0"/>
              <a:t>demonstrates how to use the </a:t>
            </a:r>
            <a:r>
              <a:rPr lang="en-IN" i="1" dirty="0"/>
              <a:t>:hover</a:t>
            </a:r>
            <a:r>
              <a:rPr lang="en-IN" dirty="0"/>
              <a:t> class to change the </a:t>
            </a:r>
            <a:r>
              <a:rPr lang="en-IN" dirty="0" err="1"/>
              <a:t>color</a:t>
            </a:r>
            <a:r>
              <a:rPr lang="en-IN" dirty="0"/>
              <a:t> of links when we bring a mouse pointer over that link. Possible values could be any </a:t>
            </a:r>
            <a:r>
              <a:rPr lang="en-IN" dirty="0" err="1"/>
              <a:t>color</a:t>
            </a:r>
            <a:r>
              <a:rPr lang="en-IN" dirty="0"/>
              <a:t> name in any valid format</a:t>
            </a:r>
            <a:r>
              <a:rPr lang="en-IN" dirty="0" smtClean="0"/>
              <a:t>.</a:t>
            </a:r>
          </a:p>
          <a:p>
            <a:endParaRPr lang="en-IN" dirty="0"/>
          </a:p>
        </p:txBody>
      </p:sp>
      <p:sp>
        <p:nvSpPr>
          <p:cNvPr id="4" name="Rectangle 1"/>
          <p:cNvSpPr>
            <a:spLocks noChangeArrowheads="1"/>
          </p:cNvSpPr>
          <p:nvPr/>
        </p:nvSpPr>
        <p:spPr bwMode="auto">
          <a:xfrm>
            <a:off x="991674" y="3050674"/>
            <a:ext cx="6812924" cy="3448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&lt;style</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sz="28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css</a:t>
            </a:r>
            <a:r>
              <a:rPr kumimoji="0" lang="en-US" altLang="en-US" sz="28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a:t>
            </a:r>
            <a:r>
              <a:rPr kumimoji="0" lang="en-US" altLang="en-US" sz="28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hover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color</a:t>
            </a:r>
            <a:r>
              <a:rPr kumimoji="0" lang="en-US" altLang="en-US" sz="28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#FFCC00}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&lt;/style&gt;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href</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Bring Mouse Here</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422783" y="3271234"/>
            <a:ext cx="3258355" cy="2031325"/>
          </a:xfrm>
          <a:prstGeom prst="rect">
            <a:avLst/>
          </a:prstGeom>
          <a:noFill/>
        </p:spPr>
        <p:txBody>
          <a:bodyPr wrap="square" rtlCol="0">
            <a:spAutoFit/>
          </a:bodyPr>
          <a:lstStyle/>
          <a:p>
            <a:r>
              <a:rPr lang="en-IN" dirty="0" smtClean="0"/>
              <a:t>Output:</a:t>
            </a:r>
          </a:p>
          <a:p>
            <a:r>
              <a:rPr lang="en-IN" dirty="0"/>
              <a:t>It will produce the following link. Now </a:t>
            </a:r>
            <a:r>
              <a:rPr lang="en-IN" dirty="0" smtClean="0"/>
              <a:t>when we bring </a:t>
            </a:r>
            <a:r>
              <a:rPr lang="en-IN" dirty="0"/>
              <a:t>your mouse over this link and you will see that it changes its </a:t>
            </a:r>
            <a:r>
              <a:rPr lang="en-IN" dirty="0" err="1"/>
              <a:t>color</a:t>
            </a:r>
            <a:r>
              <a:rPr lang="en-IN" dirty="0"/>
              <a:t> to yellow</a:t>
            </a:r>
            <a:r>
              <a:rPr lang="en-IN" dirty="0" smtClean="0"/>
              <a:t>.</a:t>
            </a:r>
          </a:p>
          <a:p>
            <a:r>
              <a:rPr lang="en-IN" dirty="0">
                <a:hlinkClick r:id="rId2"/>
              </a:rPr>
              <a:t>Bring Mouse Here</a:t>
            </a:r>
            <a:endParaRPr lang="en-IN" dirty="0"/>
          </a:p>
        </p:txBody>
      </p:sp>
    </p:spTree>
    <p:extLst>
      <p:ext uri="{BB962C8B-B14F-4D97-AF65-F5344CB8AC3E}">
        <p14:creationId xmlns:p14="http://schemas.microsoft.com/office/powerpoint/2010/main" val="2394055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:active pseudo-class</a:t>
            </a:r>
          </a:p>
        </p:txBody>
      </p:sp>
      <p:sp>
        <p:nvSpPr>
          <p:cNvPr id="3" name="Content Placeholder 2"/>
          <p:cNvSpPr>
            <a:spLocks noGrp="1"/>
          </p:cNvSpPr>
          <p:nvPr>
            <p:ph idx="1"/>
          </p:nvPr>
        </p:nvSpPr>
        <p:spPr/>
        <p:txBody>
          <a:bodyPr/>
          <a:lstStyle/>
          <a:p>
            <a:r>
              <a:rPr lang="en-IN" dirty="0"/>
              <a:t>The </a:t>
            </a:r>
            <a:r>
              <a:rPr lang="en-IN" dirty="0" smtClean="0"/>
              <a:t>example </a:t>
            </a:r>
            <a:r>
              <a:rPr lang="en-IN" dirty="0"/>
              <a:t>demonstrates how to use the </a:t>
            </a:r>
            <a:r>
              <a:rPr lang="en-IN" i="1" dirty="0"/>
              <a:t>:active</a:t>
            </a:r>
            <a:r>
              <a:rPr lang="en-IN" dirty="0"/>
              <a:t> class to change the </a:t>
            </a:r>
            <a:r>
              <a:rPr lang="en-IN" dirty="0" err="1"/>
              <a:t>color</a:t>
            </a:r>
            <a:r>
              <a:rPr lang="en-IN" dirty="0"/>
              <a:t> of active links. Possible values could be any </a:t>
            </a:r>
            <a:r>
              <a:rPr lang="en-IN" dirty="0" err="1"/>
              <a:t>color</a:t>
            </a:r>
            <a:r>
              <a:rPr lang="en-IN" dirty="0"/>
              <a:t> name in any valid format</a:t>
            </a:r>
            <a:r>
              <a:rPr lang="en-IN" dirty="0" smtClean="0"/>
              <a:t>.</a:t>
            </a:r>
          </a:p>
          <a:p>
            <a:endParaRPr lang="en-IN" dirty="0"/>
          </a:p>
        </p:txBody>
      </p:sp>
      <p:sp>
        <p:nvSpPr>
          <p:cNvPr id="4" name="Rectangle 1"/>
          <p:cNvSpPr>
            <a:spLocks noChangeArrowheads="1"/>
          </p:cNvSpPr>
          <p:nvPr/>
        </p:nvSpPr>
        <p:spPr bwMode="auto">
          <a:xfrm>
            <a:off x="928352" y="3159695"/>
            <a:ext cx="7675809" cy="3448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&lt;style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sz="32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css</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color</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#FF00CC}</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&lt;/style&gt;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href</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 This Link</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0817" y="3129566"/>
            <a:ext cx="2402983" cy="1754326"/>
          </a:xfrm>
          <a:prstGeom prst="rect">
            <a:avLst/>
          </a:prstGeom>
          <a:noFill/>
        </p:spPr>
        <p:txBody>
          <a:bodyPr wrap="square" rtlCol="0">
            <a:spAutoFit/>
          </a:bodyPr>
          <a:lstStyle/>
          <a:p>
            <a:r>
              <a:rPr lang="en-IN" dirty="0" smtClean="0"/>
              <a:t>Output:</a:t>
            </a:r>
          </a:p>
          <a:p>
            <a:r>
              <a:rPr lang="en-IN" dirty="0"/>
              <a:t>It will produce the following link. When a user clicks it, the </a:t>
            </a:r>
            <a:r>
              <a:rPr lang="en-IN" dirty="0" err="1"/>
              <a:t>color</a:t>
            </a:r>
            <a:r>
              <a:rPr lang="en-IN" dirty="0"/>
              <a:t> changes to pink</a:t>
            </a:r>
            <a:r>
              <a:rPr lang="en-IN" dirty="0" smtClean="0"/>
              <a:t>.</a:t>
            </a:r>
          </a:p>
          <a:p>
            <a:r>
              <a:rPr lang="en-IN" dirty="0">
                <a:hlinkClick r:id="rId2"/>
              </a:rPr>
              <a:t>Click This Link</a:t>
            </a:r>
            <a:endParaRPr lang="en-IN" dirty="0"/>
          </a:p>
        </p:txBody>
      </p:sp>
    </p:spTree>
    <p:extLst>
      <p:ext uri="{BB962C8B-B14F-4D97-AF65-F5344CB8AC3E}">
        <p14:creationId xmlns:p14="http://schemas.microsoft.com/office/powerpoint/2010/main" val="1461666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:focus pseudo-class</a:t>
            </a:r>
            <a:br>
              <a:rPr lang="en-IN" dirty="0"/>
            </a:br>
            <a:endParaRPr lang="en-IN" dirty="0"/>
          </a:p>
        </p:txBody>
      </p:sp>
      <p:sp>
        <p:nvSpPr>
          <p:cNvPr id="3" name="Content Placeholder 2"/>
          <p:cNvSpPr>
            <a:spLocks noGrp="1"/>
          </p:cNvSpPr>
          <p:nvPr>
            <p:ph idx="1"/>
          </p:nvPr>
        </p:nvSpPr>
        <p:spPr/>
        <p:txBody>
          <a:bodyPr/>
          <a:lstStyle/>
          <a:p>
            <a:r>
              <a:rPr lang="en-IN" dirty="0" smtClean="0"/>
              <a:t>The example </a:t>
            </a:r>
            <a:r>
              <a:rPr lang="en-IN" dirty="0"/>
              <a:t>demonstrates how to use the </a:t>
            </a:r>
            <a:r>
              <a:rPr lang="en-IN" i="1" dirty="0"/>
              <a:t>:focus</a:t>
            </a:r>
            <a:r>
              <a:rPr lang="en-IN" dirty="0"/>
              <a:t> class to change the </a:t>
            </a:r>
            <a:r>
              <a:rPr lang="en-IN" dirty="0" err="1"/>
              <a:t>color</a:t>
            </a:r>
            <a:r>
              <a:rPr lang="en-IN" dirty="0"/>
              <a:t> of focused links. Possible values could be any </a:t>
            </a:r>
            <a:r>
              <a:rPr lang="en-IN" dirty="0" err="1"/>
              <a:t>color</a:t>
            </a:r>
            <a:r>
              <a:rPr lang="en-IN" dirty="0"/>
              <a:t> name in any valid format</a:t>
            </a:r>
            <a:r>
              <a:rPr lang="en-IN" dirty="0" smtClean="0"/>
              <a:t>.</a:t>
            </a:r>
          </a:p>
          <a:p>
            <a:endParaRPr lang="en-IN" dirty="0"/>
          </a:p>
        </p:txBody>
      </p:sp>
      <p:sp>
        <p:nvSpPr>
          <p:cNvPr id="4" name="Rectangle 1"/>
          <p:cNvSpPr>
            <a:spLocks noChangeArrowheads="1"/>
          </p:cNvSpPr>
          <p:nvPr/>
        </p:nvSpPr>
        <p:spPr bwMode="auto">
          <a:xfrm>
            <a:off x="838200" y="3103687"/>
            <a:ext cx="6760335" cy="2955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&lt;style</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0066"/>
                </a:solidFill>
                <a:effectLst/>
                <a:latin typeface="Courier New" panose="02070309020205020404" pitchFamily="49" charset="0"/>
              </a:rPr>
              <a:t>type</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"text/</a:t>
            </a:r>
            <a:r>
              <a:rPr kumimoji="0" lang="en-US" altLang="en-US" sz="2400" b="0" i="0" u="none" strike="noStrike" cap="none" normalizeH="0" baseline="0" dirty="0" err="1" smtClean="0">
                <a:ln>
                  <a:noFill/>
                </a:ln>
                <a:solidFill>
                  <a:srgbClr val="008800"/>
                </a:solidFill>
                <a:effectLst/>
                <a:latin typeface="Courier New" panose="02070309020205020404" pitchFamily="49" charset="0"/>
              </a:rPr>
              <a:t>css</a:t>
            </a:r>
            <a:r>
              <a:rPr kumimoji="0" lang="en-US" altLang="en-US" sz="2400" b="0" i="0" u="none" strike="noStrike" cap="none" normalizeH="0" baseline="0" dirty="0" smtClean="0">
                <a:ln>
                  <a:noFill/>
                </a:ln>
                <a:solidFill>
                  <a:srgbClr val="008800"/>
                </a:solidFill>
                <a:effectLst/>
                <a:latin typeface="Courier New" panose="02070309020205020404" pitchFamily="49" charset="0"/>
              </a:rPr>
              <a:t>"</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a</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focus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color</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880000"/>
                </a:solidFill>
                <a:effectLst/>
                <a:latin typeface="Courier New" panose="02070309020205020404" pitchFamily="49" charset="0"/>
              </a:rPr>
              <a:t>#0000FF}</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&lt;/style&gt;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err="1" smtClean="0">
                <a:ln>
                  <a:noFill/>
                </a:ln>
                <a:solidFill>
                  <a:srgbClr val="660066"/>
                </a:solidFill>
                <a:effectLst/>
                <a:latin typeface="Courier New" panose="02070309020205020404" pitchFamily="49" charset="0"/>
              </a:rPr>
              <a:t>href</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Click this Link</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268235" y="2986351"/>
            <a:ext cx="3085565" cy="3046988"/>
          </a:xfrm>
          <a:prstGeom prst="rect">
            <a:avLst/>
          </a:prstGeom>
          <a:noFill/>
        </p:spPr>
        <p:txBody>
          <a:bodyPr wrap="square" rtlCol="0">
            <a:spAutoFit/>
          </a:bodyPr>
          <a:lstStyle/>
          <a:p>
            <a:r>
              <a:rPr lang="en-IN" sz="2400" dirty="0"/>
              <a:t>It will produce the following link. When this link gets focused, its </a:t>
            </a:r>
            <a:r>
              <a:rPr lang="en-IN" sz="2400" dirty="0" err="1"/>
              <a:t>color</a:t>
            </a:r>
            <a:r>
              <a:rPr lang="en-IN" sz="2400" dirty="0"/>
              <a:t> changes to orange. The </a:t>
            </a:r>
            <a:r>
              <a:rPr lang="en-IN" sz="2400" dirty="0" err="1"/>
              <a:t>color</a:t>
            </a:r>
            <a:r>
              <a:rPr lang="en-IN" sz="2400" dirty="0"/>
              <a:t> changes back when it loses focus</a:t>
            </a:r>
            <a:r>
              <a:rPr lang="en-IN" sz="2400" dirty="0" smtClean="0"/>
              <a:t>.</a:t>
            </a:r>
          </a:p>
          <a:p>
            <a:r>
              <a:rPr lang="en-IN" sz="2400" dirty="0">
                <a:hlinkClick r:id="rId2"/>
              </a:rPr>
              <a:t>Click this Link</a:t>
            </a:r>
            <a:endParaRPr lang="en-IN" sz="2400" dirty="0"/>
          </a:p>
        </p:txBody>
      </p:sp>
    </p:spTree>
    <p:extLst>
      <p:ext uri="{BB962C8B-B14F-4D97-AF65-F5344CB8AC3E}">
        <p14:creationId xmlns:p14="http://schemas.microsoft.com/office/powerpoint/2010/main" val="399473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:first-child pseudo-class</a:t>
            </a:r>
          </a:p>
        </p:txBody>
      </p:sp>
      <p:sp>
        <p:nvSpPr>
          <p:cNvPr id="3" name="Content Placeholder 2"/>
          <p:cNvSpPr>
            <a:spLocks noGrp="1"/>
          </p:cNvSpPr>
          <p:nvPr>
            <p:ph idx="1"/>
          </p:nvPr>
        </p:nvSpPr>
        <p:spPr>
          <a:xfrm>
            <a:off x="838200" y="1825625"/>
            <a:ext cx="10817180" cy="3248651"/>
          </a:xfrm>
        </p:spPr>
        <p:txBody>
          <a:bodyPr/>
          <a:lstStyle/>
          <a:p>
            <a:r>
              <a:rPr lang="en-IN" dirty="0"/>
              <a:t>The </a:t>
            </a:r>
            <a:r>
              <a:rPr lang="en-IN" i="1" dirty="0"/>
              <a:t>:first-child</a:t>
            </a:r>
            <a:r>
              <a:rPr lang="en-IN" dirty="0"/>
              <a:t> pseudo-class matches a specified element that is the first child of another element and adds special style to that element that is the first child of some other element.</a:t>
            </a:r>
          </a:p>
          <a:p>
            <a:pPr lvl="1"/>
            <a:r>
              <a:rPr lang="en-IN" dirty="0"/>
              <a:t>To make :first-child work in IE &lt;!DOCTYPE&gt; must be declared at the top of document.</a:t>
            </a:r>
          </a:p>
          <a:p>
            <a:pPr lvl="1"/>
            <a:r>
              <a:rPr lang="en-IN" dirty="0"/>
              <a:t>For example, to indent the first paragraph of all &lt;div&gt; elements, you could use this definition</a:t>
            </a:r>
          </a:p>
        </p:txBody>
      </p:sp>
    </p:spTree>
    <p:extLst>
      <p:ext uri="{BB962C8B-B14F-4D97-AF65-F5344CB8AC3E}">
        <p14:creationId xmlns:p14="http://schemas.microsoft.com/office/powerpoint/2010/main" val="109516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and Output</a:t>
            </a:r>
            <a:endParaRPr lang="en-IN" dirty="0"/>
          </a:p>
        </p:txBody>
      </p:sp>
      <p:sp>
        <p:nvSpPr>
          <p:cNvPr id="4" name="Rectangle 1"/>
          <p:cNvSpPr>
            <a:spLocks noGrp="1" noChangeArrowheads="1"/>
          </p:cNvSpPr>
          <p:nvPr>
            <p:ph idx="1"/>
          </p:nvPr>
        </p:nvSpPr>
        <p:spPr bwMode="auto">
          <a:xfrm>
            <a:off x="838201" y="1400079"/>
            <a:ext cx="6837608" cy="49257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88"/>
                </a:solidFill>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html&gt;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&lt;head&gt;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&lt;style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660066"/>
                </a:solidFill>
                <a:effectLst/>
                <a:latin typeface="Times New Roman" panose="02020603050405020304" pitchFamily="18" charset="0"/>
                <a:cs typeface="Times New Roman" panose="02020603050405020304" pitchFamily="18" charset="0"/>
              </a:rPr>
              <a:t>type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8800"/>
                </a:solidFill>
                <a:effectLst/>
                <a:latin typeface="Times New Roman" panose="02020603050405020304" pitchFamily="18" charset="0"/>
                <a:cs typeface="Times New Roman" panose="02020603050405020304" pitchFamily="18" charset="0"/>
              </a:rPr>
              <a:t>"text/</a:t>
            </a:r>
            <a:r>
              <a:rPr kumimoji="0" lang="en-US" altLang="en-US" sz="2000" b="0" i="0" u="none" strike="noStrike" cap="none" normalizeH="0" baseline="0" dirty="0" err="1" smtClean="0">
                <a:ln>
                  <a:noFill/>
                </a:ln>
                <a:solidFill>
                  <a:srgbClr val="008800"/>
                </a:solidFill>
                <a:effectLst/>
                <a:latin typeface="Times New Roman" panose="02020603050405020304" pitchFamily="18" charset="0"/>
                <a:cs typeface="Times New Roman" panose="02020603050405020304" pitchFamily="18" charset="0"/>
              </a:rPr>
              <a:t>css</a:t>
            </a:r>
            <a:r>
              <a:rPr kumimoji="0" lang="en-US" altLang="en-US" sz="2000" b="0" i="0" u="none" strike="noStrike" cap="none" normalizeH="0" baseline="0" dirty="0" smtClean="0">
                <a:ln>
                  <a:noFill/>
                </a:ln>
                <a:solidFill>
                  <a:srgbClr val="0088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div </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first</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child </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text</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indent</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6666"/>
                </a:solidFill>
                <a:effectLst/>
                <a:latin typeface="Times New Roman" panose="02020603050405020304" pitchFamily="18" charset="0"/>
                <a:cs typeface="Times New Roman" panose="02020603050405020304" pitchFamily="18" charset="0"/>
              </a:rPr>
              <a:t>25px</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&lt;/style&gt;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&lt;body&gt;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First paragraph in div. This paragraph will be indented</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Second paragraph in div. This paragraph will not be indented</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But it will not match the paragraph in this HTML:</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&lt;h3&gt;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Heading</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&lt;/h3&gt;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first paragraph inside the div. This paragraph will not be effected.</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&lt;/div&gt;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&lt;/body&gt;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&lt;/html&gt;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TextBox 2"/>
          <p:cNvSpPr txBox="1"/>
          <p:nvPr/>
        </p:nvSpPr>
        <p:spPr>
          <a:xfrm>
            <a:off x="8062175" y="2112135"/>
            <a:ext cx="3291625" cy="3970318"/>
          </a:xfrm>
          <a:prstGeom prst="rect">
            <a:avLst/>
          </a:prstGeom>
          <a:noFill/>
        </p:spPr>
        <p:txBody>
          <a:bodyPr wrap="square" rtlCol="0">
            <a:spAutoFit/>
          </a:bodyPr>
          <a:lstStyle/>
          <a:p>
            <a:pPr lvl="1"/>
            <a:r>
              <a:rPr lang="en-IN" dirty="0"/>
              <a:t>First paragraph in div. This paragraph will be </a:t>
            </a:r>
            <a:r>
              <a:rPr lang="en-IN" dirty="0" smtClean="0"/>
              <a:t>indented.</a:t>
            </a:r>
            <a:endParaRPr lang="en-IN" dirty="0"/>
          </a:p>
          <a:p>
            <a:endParaRPr lang="en-IN" dirty="0" smtClean="0"/>
          </a:p>
          <a:p>
            <a:r>
              <a:rPr lang="en-IN" dirty="0" smtClean="0"/>
              <a:t>Second </a:t>
            </a:r>
            <a:r>
              <a:rPr lang="en-IN" dirty="0"/>
              <a:t>paragraph in div. This paragraph will not be indented</a:t>
            </a:r>
          </a:p>
          <a:p>
            <a:endParaRPr lang="en-IN" dirty="0" smtClean="0"/>
          </a:p>
          <a:p>
            <a:r>
              <a:rPr lang="en-IN" dirty="0" smtClean="0"/>
              <a:t>But </a:t>
            </a:r>
            <a:r>
              <a:rPr lang="en-IN" dirty="0"/>
              <a:t>it will not match the paragraph in this HTML:</a:t>
            </a:r>
          </a:p>
          <a:p>
            <a:endParaRPr lang="en-IN" b="1" dirty="0" smtClean="0"/>
          </a:p>
          <a:p>
            <a:r>
              <a:rPr lang="en-IN" b="1" dirty="0" smtClean="0"/>
              <a:t>Heading</a:t>
            </a:r>
            <a:endParaRPr lang="en-IN" b="1" dirty="0"/>
          </a:p>
          <a:p>
            <a:r>
              <a:rPr lang="en-IN" dirty="0"/>
              <a:t>The first paragraph inside the div. This paragraph will not be effected.</a:t>
            </a:r>
          </a:p>
          <a:p>
            <a:endParaRPr lang="en-IN" dirty="0"/>
          </a:p>
        </p:txBody>
      </p:sp>
    </p:spTree>
    <p:extLst>
      <p:ext uri="{BB962C8B-B14F-4D97-AF65-F5344CB8AC3E}">
        <p14:creationId xmlns:p14="http://schemas.microsoft.com/office/powerpoint/2010/main" val="277873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t>
            </a:r>
            <a:r>
              <a:rPr lang="en-IN" dirty="0"/>
              <a:t>:</a:t>
            </a:r>
            <a:r>
              <a:rPr lang="en-IN" dirty="0" err="1"/>
              <a:t>lang</a:t>
            </a:r>
            <a:r>
              <a:rPr lang="en-IN" dirty="0"/>
              <a:t> pseudo-class</a:t>
            </a:r>
          </a:p>
        </p:txBody>
      </p:sp>
      <p:sp>
        <p:nvSpPr>
          <p:cNvPr id="3" name="Content Placeholder 2"/>
          <p:cNvSpPr>
            <a:spLocks noGrp="1"/>
          </p:cNvSpPr>
          <p:nvPr>
            <p:ph idx="1"/>
          </p:nvPr>
        </p:nvSpPr>
        <p:spPr/>
        <p:txBody>
          <a:bodyPr>
            <a:normAutofit lnSpcReduction="10000"/>
          </a:bodyPr>
          <a:lstStyle/>
          <a:p>
            <a:r>
              <a:rPr lang="en-IN" dirty="0"/>
              <a:t>The language pseudo-class </a:t>
            </a:r>
            <a:r>
              <a:rPr lang="en-IN" i="1" dirty="0"/>
              <a:t>:</a:t>
            </a:r>
            <a:r>
              <a:rPr lang="en-IN" i="1" dirty="0" err="1"/>
              <a:t>lang</a:t>
            </a:r>
            <a:r>
              <a:rPr lang="en-IN" dirty="0"/>
              <a:t>, allows constructing selectors based on the language setting for specific tags.</a:t>
            </a:r>
          </a:p>
          <a:p>
            <a:r>
              <a:rPr lang="en-IN" dirty="0"/>
              <a:t>This class is useful in documents that must appeal to multiple languages that have different conventions for certain language constructs. For example, the French language typically uses angle brackets (&lt; and &gt;) for quoting purposes, while the English language uses quote marks (' and ').</a:t>
            </a:r>
          </a:p>
          <a:p>
            <a:r>
              <a:rPr lang="en-IN" dirty="0"/>
              <a:t>In a document that needs to address this difference, you can use the :</a:t>
            </a:r>
            <a:r>
              <a:rPr lang="en-IN" dirty="0" err="1"/>
              <a:t>lang</a:t>
            </a:r>
            <a:r>
              <a:rPr lang="en-IN" dirty="0"/>
              <a:t> pseudo-class to change the quote marks appropriately. The following code changes the &lt;</a:t>
            </a:r>
            <a:r>
              <a:rPr lang="en-IN" dirty="0" err="1"/>
              <a:t>blockquote</a:t>
            </a:r>
            <a:r>
              <a:rPr lang="en-IN" dirty="0"/>
              <a:t>&gt; tag appropriately for the language being used </a:t>
            </a:r>
          </a:p>
        </p:txBody>
      </p:sp>
    </p:spTree>
    <p:extLst>
      <p:ext uri="{BB962C8B-B14F-4D97-AF65-F5344CB8AC3E}">
        <p14:creationId xmlns:p14="http://schemas.microsoft.com/office/powerpoint/2010/main" val="2133974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rot="10800000" flipV="1">
            <a:off x="593499" y="390204"/>
            <a:ext cx="5923210" cy="60337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&lt;style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"text/</a:t>
            </a:r>
            <a:r>
              <a:rPr kumimoji="0" lang="en-US" altLang="en-US" b="0" i="0" u="none" strike="noStrike" cap="none" normalizeH="0" baseline="0" dirty="0" err="1" smtClean="0">
                <a:ln>
                  <a:noFill/>
                </a:ln>
                <a:solidFill>
                  <a:srgbClr val="008800"/>
                </a:solidFill>
                <a:effectLst/>
                <a:latin typeface="Courier New" panose="02070309020205020404" pitchFamily="49" charset="0"/>
              </a:rPr>
              <a:t>css</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880000"/>
                </a:solidFill>
                <a:effectLst/>
                <a:latin typeface="Courier New" panose="02070309020205020404" pitchFamily="49" charset="0"/>
              </a:rPr>
              <a:t>/* Two levels of quotes for two languages*/</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lang</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en</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quotes</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lang</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fr</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quotes</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"&lt;&lt;"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"&gt;&gt;"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"&lt;"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"&gt;"</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&lt;/style&gt;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rPr>
              <a:t>&lt;q</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err="1" smtClean="0">
                <a:ln>
                  <a:noFill/>
                </a:ln>
                <a:solidFill>
                  <a:srgbClr val="660066"/>
                </a:solidFill>
                <a:effectLst/>
                <a:latin typeface="Courier New" panose="02070309020205020404" pitchFamily="49" charset="0"/>
              </a:rPr>
              <a:t>lang</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err="1" smtClean="0">
                <a:ln>
                  <a:noFill/>
                </a:ln>
                <a:solidFill>
                  <a:srgbClr val="008800"/>
                </a:solidFill>
                <a:effectLst/>
                <a:latin typeface="Courier New" panose="02070309020205020404" pitchFamily="49" charset="0"/>
              </a:rPr>
              <a:t>fr</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A quote in a paragraph</a:t>
            </a:r>
            <a:r>
              <a:rPr kumimoji="0" lang="en-US" altLang="en-US" b="0" i="0" u="none" strike="noStrike" cap="none" normalizeH="0" baseline="0" dirty="0" smtClean="0">
                <a:ln>
                  <a:noFill/>
                </a:ln>
                <a:solidFill>
                  <a:srgbClr val="000088"/>
                </a:solidFill>
                <a:effectLst/>
                <a:latin typeface="Courier New" panose="02070309020205020404" pitchFamily="49" charset="0"/>
              </a:rPr>
              <a:t>&lt;/q&gt;</a:t>
            </a:r>
            <a:r>
              <a:rPr kumimoji="0" lang="en-US" altLang="en-US" b="0" i="0" u="none" strike="noStrike" cap="none" normalizeH="0" baseline="0" dirty="0" smtClean="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379594" y="759854"/>
            <a:ext cx="3245476" cy="2862322"/>
          </a:xfrm>
          <a:prstGeom prst="rect">
            <a:avLst/>
          </a:prstGeom>
          <a:noFill/>
        </p:spPr>
        <p:txBody>
          <a:bodyPr wrap="square" rtlCol="0">
            <a:spAutoFit/>
          </a:bodyPr>
          <a:lstStyle/>
          <a:p>
            <a:r>
              <a:rPr lang="en-IN" dirty="0" smtClean="0"/>
              <a:t>Output:</a:t>
            </a:r>
          </a:p>
          <a:p>
            <a:r>
              <a:rPr lang="en-IN" dirty="0"/>
              <a:t>The :</a:t>
            </a:r>
            <a:r>
              <a:rPr lang="en-IN" dirty="0" err="1"/>
              <a:t>lang</a:t>
            </a:r>
            <a:r>
              <a:rPr lang="en-IN" dirty="0"/>
              <a:t> selectors will apply to all the elements in the document. However, not all elements make use of the quotes property, so the effect will be transparent for most elements</a:t>
            </a:r>
            <a:r>
              <a:rPr lang="en-IN" dirty="0" smtClean="0"/>
              <a:t>.</a:t>
            </a:r>
          </a:p>
          <a:p>
            <a:endParaRPr lang="en-IN" dirty="0"/>
          </a:p>
          <a:p>
            <a:r>
              <a:rPr lang="en-IN" dirty="0" smtClean="0"/>
              <a:t>…&lt;&lt; A quote in a </a:t>
            </a:r>
            <a:r>
              <a:rPr lang="en-IN" dirty="0" err="1" smtClean="0"/>
              <a:t>paragragh</a:t>
            </a:r>
            <a:endParaRPr lang="en-IN" dirty="0"/>
          </a:p>
        </p:txBody>
      </p:sp>
    </p:spTree>
    <p:extLst>
      <p:ext uri="{BB962C8B-B14F-4D97-AF65-F5344CB8AC3E}">
        <p14:creationId xmlns:p14="http://schemas.microsoft.com/office/powerpoint/2010/main" val="351049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CSS</a:t>
            </a:r>
            <a:endParaRPr lang="en-IN" dirty="0"/>
          </a:p>
        </p:txBody>
      </p:sp>
      <p:sp>
        <p:nvSpPr>
          <p:cNvPr id="3" name="Content Placeholder 2"/>
          <p:cNvSpPr>
            <a:spLocks noGrp="1"/>
          </p:cNvSpPr>
          <p:nvPr>
            <p:ph idx="1"/>
          </p:nvPr>
        </p:nvSpPr>
        <p:spPr>
          <a:xfrm>
            <a:off x="838200" y="1532586"/>
            <a:ext cx="10515600" cy="5061397"/>
          </a:xfrm>
        </p:spPr>
        <p:txBody>
          <a:bodyPr>
            <a:normAutofit/>
          </a:bodyPr>
          <a:lstStyle/>
          <a:p>
            <a:r>
              <a:rPr lang="en-IN" dirty="0" smtClean="0"/>
              <a:t>CSS Saves time: when most of us learn HTML, we are taught to set font size, </a:t>
            </a:r>
            <a:r>
              <a:rPr lang="en-IN" dirty="0" err="1" smtClean="0"/>
              <a:t>color</a:t>
            </a:r>
            <a:r>
              <a:rPr lang="en-IN" dirty="0" smtClean="0"/>
              <a:t>, style etc. , every time it occurs on a page. This means we find ourselves typing ( or copying and pasting) the same thing again and again. With CSS we only have to specify the details once. CSS will automatically apply the elements. CSS will automatically apply the specified styles whenever the elements occurs.</a:t>
            </a:r>
          </a:p>
          <a:p>
            <a:r>
              <a:rPr lang="en-IN" dirty="0" smtClean="0"/>
              <a:t>Pages load faster: Less Code means faster download times.</a:t>
            </a:r>
          </a:p>
          <a:p>
            <a:r>
              <a:rPr lang="en-IN" dirty="0" smtClean="0"/>
              <a:t>Easy Maintenance: To change the style of an element, we only have to make an edit in one place.</a:t>
            </a:r>
          </a:p>
          <a:p>
            <a:r>
              <a:rPr lang="en-IN" dirty="0" smtClean="0"/>
              <a:t>Superior styles to HTML: CSS has much wider array of attributes than HTML.</a:t>
            </a:r>
          </a:p>
          <a:p>
            <a:endParaRPr lang="en-IN" dirty="0"/>
          </a:p>
        </p:txBody>
      </p:sp>
    </p:spTree>
    <p:extLst>
      <p:ext uri="{BB962C8B-B14F-4D97-AF65-F5344CB8AC3E}">
        <p14:creationId xmlns:p14="http://schemas.microsoft.com/office/powerpoint/2010/main" val="355519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50 Marks</a:t>
            </a:r>
            <a:endParaRPr lang="en-IN" dirty="0"/>
          </a:p>
        </p:txBody>
      </p:sp>
      <p:sp>
        <p:nvSpPr>
          <p:cNvPr id="3" name="Content Placeholder 2"/>
          <p:cNvSpPr>
            <a:spLocks noGrp="1"/>
          </p:cNvSpPr>
          <p:nvPr>
            <p:ph idx="1"/>
          </p:nvPr>
        </p:nvSpPr>
        <p:spPr/>
        <p:txBody>
          <a:bodyPr/>
          <a:lstStyle/>
          <a:p>
            <a:r>
              <a:rPr lang="en-IN" dirty="0" smtClean="0"/>
              <a:t>Online :</a:t>
            </a:r>
          </a:p>
          <a:p>
            <a:pPr lvl="1"/>
            <a:r>
              <a:rPr lang="en-IN" dirty="0" smtClean="0"/>
              <a:t>20 Marks 6 Marks: 1 hour </a:t>
            </a:r>
          </a:p>
          <a:p>
            <a:pPr lvl="2"/>
            <a:r>
              <a:rPr lang="en-IN" dirty="0" smtClean="0"/>
              <a:t>20 viva.</a:t>
            </a:r>
          </a:p>
          <a:p>
            <a:pPr lvl="2"/>
            <a:endParaRPr lang="en-IN" dirty="0"/>
          </a:p>
        </p:txBody>
      </p:sp>
    </p:spTree>
    <p:extLst>
      <p:ext uri="{BB962C8B-B14F-4D97-AF65-F5344CB8AC3E}">
        <p14:creationId xmlns:p14="http://schemas.microsoft.com/office/powerpoint/2010/main" val="3717104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CSS</a:t>
            </a:r>
            <a:endParaRPr lang="en-IN" dirty="0"/>
          </a:p>
        </p:txBody>
      </p:sp>
      <p:sp>
        <p:nvSpPr>
          <p:cNvPr id="3" name="Content Placeholder 2"/>
          <p:cNvSpPr>
            <a:spLocks noGrp="1"/>
          </p:cNvSpPr>
          <p:nvPr>
            <p:ph idx="1"/>
          </p:nvPr>
        </p:nvSpPr>
        <p:spPr/>
        <p:txBody>
          <a:bodyPr/>
          <a:lstStyle/>
          <a:p>
            <a:r>
              <a:rPr lang="en-IN" dirty="0" smtClean="0"/>
              <a:t>Browser compatibility: The two main browsers ( Netscape Navigator and Internet Explorer) have varying level of compliance with style sheets. This means that some style sheet features are supported and some are not.</a:t>
            </a:r>
          </a:p>
          <a:p>
            <a:r>
              <a:rPr lang="en-IN" dirty="0" smtClean="0"/>
              <a:t>Case specific and more error prone</a:t>
            </a:r>
          </a:p>
          <a:p>
            <a:pPr marL="0" indent="0">
              <a:buNone/>
            </a:pPr>
            <a:r>
              <a:rPr lang="en-IN" dirty="0" smtClean="0"/>
              <a:t>Fortunately, the latest browser versions are much more complaint than their earlier counterparts.</a:t>
            </a:r>
          </a:p>
          <a:p>
            <a:pPr marL="0" indent="0">
              <a:buNone/>
            </a:pPr>
            <a:endParaRPr lang="en-IN" dirty="0"/>
          </a:p>
        </p:txBody>
      </p:sp>
    </p:spTree>
    <p:extLst>
      <p:ext uri="{BB962C8B-B14F-4D97-AF65-F5344CB8AC3E}">
        <p14:creationId xmlns:p14="http://schemas.microsoft.com/office/powerpoint/2010/main" val="42011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9: C01, C02</a:t>
            </a:r>
            <a:endParaRPr lang="en-IN" dirty="0"/>
          </a:p>
        </p:txBody>
      </p:sp>
      <p:sp>
        <p:nvSpPr>
          <p:cNvPr id="3" name="Content Placeholder 2"/>
          <p:cNvSpPr>
            <a:spLocks noGrp="1"/>
          </p:cNvSpPr>
          <p:nvPr>
            <p:ph idx="1"/>
          </p:nvPr>
        </p:nvSpPr>
        <p:spPr>
          <a:xfrm>
            <a:off x="838200" y="1690688"/>
            <a:ext cx="10515600" cy="2128189"/>
          </a:xfrm>
        </p:spPr>
        <p:txBody>
          <a:bodyPr/>
          <a:lstStyle/>
          <a:p>
            <a:r>
              <a:rPr lang="en-IN" dirty="0" smtClean="0"/>
              <a:t>WAP to display the teacher details teaching you in 1</a:t>
            </a:r>
            <a:r>
              <a:rPr lang="en-IN" baseline="30000" dirty="0" smtClean="0"/>
              <a:t>st</a:t>
            </a:r>
            <a:r>
              <a:rPr lang="en-IN" dirty="0" smtClean="0"/>
              <a:t> semester where teacher details are displayed in the paragraphs and images.</a:t>
            </a:r>
          </a:p>
          <a:p>
            <a:r>
              <a:rPr lang="en-IN" dirty="0" smtClean="0"/>
              <a:t>The details of the teacher must be formatted and styled using the external cascading style sheets</a:t>
            </a:r>
            <a:endParaRPr lang="en-IN" dirty="0"/>
          </a:p>
        </p:txBody>
      </p:sp>
    </p:spTree>
    <p:extLst>
      <p:ext uri="{BB962C8B-B14F-4D97-AF65-F5344CB8AC3E}">
        <p14:creationId xmlns:p14="http://schemas.microsoft.com/office/powerpoint/2010/main" val="258988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045" y="378630"/>
            <a:ext cx="4905778" cy="5687566"/>
          </a:xfrm>
        </p:spPr>
        <p:txBody>
          <a:bodyPr>
            <a:normAutofit fontScale="92500" lnSpcReduction="20000"/>
          </a:bodyPr>
          <a:lstStyle/>
          <a:p>
            <a:r>
              <a:rPr lang="en-IN" dirty="0"/>
              <a:t>Cascading Style Sheets (CSS) describe how documents are presented on screens, in print, or perhaps how they are pronounced. W3C has actively promoted the use of style sheets on the Web since the consortium was founded in 1994.</a:t>
            </a:r>
          </a:p>
          <a:p>
            <a:r>
              <a:rPr lang="en-IN" dirty="0"/>
              <a:t>Cascading Style Sheets (CSS) provide easy and effective alternatives to specify various attributes for the HTML tags. Using CSS, you can specify a number of style properties for a given HTML element. Each property has a name and a value, separated by a colon (:). Each property declaration is separated by a semi-colon (;).</a:t>
            </a:r>
          </a:p>
        </p:txBody>
      </p:sp>
      <p:sp>
        <p:nvSpPr>
          <p:cNvPr id="5" name="Rectangle 1"/>
          <p:cNvSpPr>
            <a:spLocks noChangeArrowheads="1"/>
          </p:cNvSpPr>
          <p:nvPr/>
        </p:nvSpPr>
        <p:spPr bwMode="auto">
          <a:xfrm>
            <a:off x="5666704" y="1117293"/>
            <a:ext cx="6121758" cy="39408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660066"/>
                </a:solidFill>
                <a:effectLst/>
                <a:latin typeface="Courier New" panose="02070309020205020404" pitchFamily="49" charset="0"/>
              </a:rPr>
              <a:t>&lt;!DOCTYPE html&gt;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&lt;title&gt;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HTML CSS</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&lt;/title&gt;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rPr>
              <a:t>&lt;p</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rPr>
              <a:t>style</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rPr>
              <a:t>"</a:t>
            </a:r>
            <a:r>
              <a:rPr kumimoji="0" lang="en-US" altLang="en-US" sz="3200" b="0" i="0" u="none" strike="noStrike" cap="none" normalizeH="0" baseline="0" dirty="0" err="1" smtClean="0">
                <a:ln>
                  <a:noFill/>
                </a:ln>
                <a:solidFill>
                  <a:srgbClr val="000000"/>
                </a:solidFill>
                <a:effectLst/>
                <a:latin typeface="Courier New" panose="02070309020205020404" pitchFamily="49" charset="0"/>
              </a:rPr>
              <a:t>color</a:t>
            </a:r>
            <a:r>
              <a:rPr kumimoji="0" lang="en-US" altLang="en-US" sz="3200" b="0" i="0" u="none" strike="noStrike" cap="none" normalizeH="0" baseline="0" dirty="0" err="1" smtClean="0">
                <a:ln>
                  <a:noFill/>
                </a:ln>
                <a:solidFill>
                  <a:srgbClr val="666600"/>
                </a:solidFill>
                <a:effectLst/>
                <a:latin typeface="Courier New" panose="02070309020205020404" pitchFamily="49" charset="0"/>
              </a:rPr>
              <a:t>:</a:t>
            </a:r>
            <a:r>
              <a:rPr kumimoji="0" lang="en-US" altLang="en-US" sz="3200" b="0" i="0" u="none" strike="noStrike" cap="none" normalizeH="0" baseline="0" dirty="0" err="1" smtClean="0">
                <a:ln>
                  <a:noFill/>
                </a:ln>
                <a:solidFill>
                  <a:srgbClr val="000000"/>
                </a:solidFill>
                <a:effectLst/>
                <a:latin typeface="Courier New" panose="02070309020205020404" pitchFamily="49" charset="0"/>
              </a:rPr>
              <a:t>green</a:t>
            </a:r>
            <a:r>
              <a:rPr kumimoji="0" lang="en-US" altLang="en-US" sz="3200" b="0" i="0" u="none" strike="noStrike" cap="none" normalizeH="0" baseline="0" dirty="0" smtClean="0">
                <a:ln>
                  <a:noFill/>
                </a:ln>
                <a:solidFill>
                  <a:srgbClr val="666600"/>
                </a:solidFill>
                <a:effectLst/>
                <a:latin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font</a:t>
            </a:r>
            <a:r>
              <a:rPr kumimoji="0" lang="en-US" altLang="en-US" sz="3200" b="0" i="0" u="none" strike="noStrike" cap="none" normalizeH="0" baseline="0" dirty="0" smtClean="0">
                <a:ln>
                  <a:noFill/>
                </a:ln>
                <a:solidFill>
                  <a:srgbClr val="666600"/>
                </a:solidFill>
                <a:effectLst/>
                <a:latin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rPr>
              <a:t>size</a:t>
            </a:r>
            <a:r>
              <a:rPr kumimoji="0" lang="en-US" altLang="en-US" sz="3200" b="0" i="0" u="none" strike="noStrike" cap="none" normalizeH="0" baseline="0" dirty="0" smtClean="0">
                <a:ln>
                  <a:noFill/>
                </a:ln>
                <a:solidFill>
                  <a:srgbClr val="666600"/>
                </a:solidFill>
                <a:effectLst/>
                <a:latin typeface="Courier New" panose="02070309020205020404" pitchFamily="49" charset="0"/>
              </a:rPr>
              <a:t>:</a:t>
            </a:r>
            <a:r>
              <a:rPr kumimoji="0" lang="en-US" altLang="en-US" sz="3200" b="0" i="0" u="none" strike="noStrike" cap="none" normalizeH="0" baseline="0" dirty="0" smtClean="0">
                <a:ln>
                  <a:noFill/>
                </a:ln>
                <a:solidFill>
                  <a:srgbClr val="006666"/>
                </a:solidFill>
                <a:effectLst/>
                <a:latin typeface="Courier New" panose="02070309020205020404" pitchFamily="49" charset="0"/>
              </a:rPr>
              <a:t>24px</a:t>
            </a:r>
            <a:r>
              <a:rPr kumimoji="0" lang="en-US" altLang="en-US" sz="3200" b="0" i="0" u="none" strike="noStrike" cap="none" normalizeH="0" baseline="0" dirty="0" smtClean="0">
                <a:ln>
                  <a:noFill/>
                </a:ln>
                <a:solidFill>
                  <a:srgbClr val="666600"/>
                </a:solidFill>
                <a:effectLst/>
                <a:latin typeface="Courier New" panose="02070309020205020404" pitchFamily="49" charset="0"/>
              </a:rPr>
              <a:t>;</a:t>
            </a:r>
            <a:r>
              <a:rPr kumimoji="0" lang="en-US" altLang="en-US" sz="3200" b="0" i="0" u="none" strike="noStrike" cap="none" normalizeH="0" baseline="0" dirty="0" smtClean="0">
                <a:ln>
                  <a:noFill/>
                </a:ln>
                <a:solidFill>
                  <a:srgbClr val="008800"/>
                </a:solidFill>
                <a:effectLst/>
                <a:latin typeface="Courier New" panose="02070309020205020404" pitchFamily="49" charset="0"/>
              </a:rPr>
              <a:t>"</a:t>
            </a:r>
            <a:r>
              <a:rPr kumimoji="0" lang="en-US" altLang="en-US" sz="3200" b="0" i="0" u="none" strike="noStrike" cap="none" normalizeH="0" baseline="0" dirty="0" smtClean="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rPr>
              <a:t>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rPr>
              <a:t>&lt;/p&gt;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03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Style Sheets</a:t>
            </a:r>
            <a:endParaRPr lang="en-IN" dirty="0"/>
          </a:p>
        </p:txBody>
      </p:sp>
      <p:sp>
        <p:nvSpPr>
          <p:cNvPr id="3" name="Content Placeholder 2"/>
          <p:cNvSpPr>
            <a:spLocks noGrp="1"/>
          </p:cNvSpPr>
          <p:nvPr>
            <p:ph idx="1"/>
          </p:nvPr>
        </p:nvSpPr>
        <p:spPr/>
        <p:txBody>
          <a:bodyPr/>
          <a:lstStyle/>
          <a:p>
            <a:r>
              <a:rPr lang="en-IN" b="1" dirty="0"/>
              <a:t>External Style Sheet</a:t>
            </a:r>
            <a:r>
              <a:rPr lang="en-IN" dirty="0"/>
              <a:t> − Define style sheet rules in a separate .</a:t>
            </a:r>
            <a:r>
              <a:rPr lang="en-IN" dirty="0" err="1"/>
              <a:t>css</a:t>
            </a:r>
            <a:r>
              <a:rPr lang="en-IN" dirty="0"/>
              <a:t> file and then include that file in your HTML document using HTML &lt;link&gt; tag.</a:t>
            </a:r>
          </a:p>
          <a:p>
            <a:r>
              <a:rPr lang="en-IN" b="1" dirty="0"/>
              <a:t>Internal Style Sheet</a:t>
            </a:r>
            <a:r>
              <a:rPr lang="en-IN" dirty="0"/>
              <a:t> − Define style sheet rules in header section of the HTML document using &lt;style&gt; tag.</a:t>
            </a:r>
          </a:p>
          <a:p>
            <a:r>
              <a:rPr lang="en-IN" b="1" dirty="0"/>
              <a:t>Inline Style Sheet</a:t>
            </a:r>
            <a:r>
              <a:rPr lang="en-IN" dirty="0"/>
              <a:t> − Define style sheet rules directly along-with the HTML elements using </a:t>
            </a:r>
            <a:r>
              <a:rPr lang="en-IN" b="1" dirty="0"/>
              <a:t>style</a:t>
            </a:r>
            <a:r>
              <a:rPr lang="en-IN" dirty="0"/>
              <a:t> attribute.</a:t>
            </a:r>
          </a:p>
        </p:txBody>
      </p:sp>
    </p:spTree>
    <p:extLst>
      <p:ext uri="{BB962C8B-B14F-4D97-AF65-F5344CB8AC3E}">
        <p14:creationId xmlns:p14="http://schemas.microsoft.com/office/powerpoint/2010/main" val="404640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Style Sheets</a:t>
            </a:r>
            <a:endParaRPr lang="en-IN" dirty="0"/>
          </a:p>
        </p:txBody>
      </p:sp>
      <p:sp>
        <p:nvSpPr>
          <p:cNvPr id="3" name="Content Placeholder 2"/>
          <p:cNvSpPr>
            <a:spLocks noGrp="1"/>
          </p:cNvSpPr>
          <p:nvPr>
            <p:ph idx="1"/>
          </p:nvPr>
        </p:nvSpPr>
        <p:spPr>
          <a:xfrm>
            <a:off x="838200" y="1825625"/>
            <a:ext cx="5807299" cy="4351338"/>
          </a:xfrm>
        </p:spPr>
        <p:txBody>
          <a:bodyPr/>
          <a:lstStyle/>
          <a:p>
            <a:r>
              <a:rPr lang="en-IN" dirty="0"/>
              <a:t>If </a:t>
            </a:r>
            <a:r>
              <a:rPr lang="en-IN" dirty="0" smtClean="0"/>
              <a:t>we </a:t>
            </a:r>
            <a:r>
              <a:rPr lang="en-IN" dirty="0"/>
              <a:t>need to use your style sheet to various pages, then its always recommended to define a common style sheet in a separate file. A cascading style sheet file will have extension as </a:t>
            </a:r>
            <a:r>
              <a:rPr lang="en-IN" b="1" dirty="0"/>
              <a:t>.</a:t>
            </a:r>
            <a:r>
              <a:rPr lang="en-IN" b="1" dirty="0" err="1"/>
              <a:t>css</a:t>
            </a:r>
            <a:r>
              <a:rPr lang="en-IN" dirty="0"/>
              <a:t> and it will be included in HTML files using &lt;link&gt; tag</a:t>
            </a:r>
            <a:r>
              <a:rPr lang="en-IN" dirty="0" smtClean="0"/>
              <a:t>.</a:t>
            </a:r>
          </a:p>
          <a:p>
            <a:r>
              <a:rPr lang="en-IN" dirty="0" smtClean="0"/>
              <a:t>For Example: </a:t>
            </a:r>
            <a:endParaRPr lang="en-IN" dirty="0"/>
          </a:p>
        </p:txBody>
      </p:sp>
      <p:sp>
        <p:nvSpPr>
          <p:cNvPr id="4" name="Rectangle 1"/>
          <p:cNvSpPr>
            <a:spLocks noChangeArrowheads="1"/>
          </p:cNvSpPr>
          <p:nvPr/>
        </p:nvSpPr>
        <p:spPr bwMode="auto">
          <a:xfrm>
            <a:off x="6452316" y="641128"/>
            <a:ext cx="5558307" cy="480261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color</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red</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font</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size</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20px</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color</a:t>
            </a:r>
            <a:r>
              <a:rPr kumimoji="0" lang="en-US" alt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green</a:t>
            </a:r>
            <a:endPar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solidFill>
                  <a:srgbClr val="000000"/>
                </a:solidFill>
                <a:latin typeface="Courier New" panose="02070309020205020404" pitchFamily="49" charset="0"/>
                <a:cs typeface="Courier New" panose="02070309020205020404" pitchFamily="49" charset="0"/>
              </a:rPr>
              <a:t>Background:yellow</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6645499" y="166584"/>
            <a:ext cx="3567448" cy="646331"/>
          </a:xfrm>
          <a:prstGeom prst="rect">
            <a:avLst/>
          </a:prstGeom>
          <a:noFill/>
        </p:spPr>
        <p:txBody>
          <a:bodyPr wrap="square" rtlCol="0">
            <a:spAutoFit/>
          </a:bodyPr>
          <a:lstStyle/>
          <a:p>
            <a:r>
              <a:rPr lang="en-IN" dirty="0" smtClean="0"/>
              <a:t>Style sheet save it with .</a:t>
            </a:r>
            <a:r>
              <a:rPr lang="en-IN" dirty="0" err="1" smtClean="0"/>
              <a:t>css</a:t>
            </a:r>
            <a:r>
              <a:rPr lang="en-IN" dirty="0" smtClean="0"/>
              <a:t> extensions</a:t>
            </a:r>
            <a:endParaRPr lang="en-IN" dirty="0"/>
          </a:p>
        </p:txBody>
      </p:sp>
    </p:spTree>
    <p:extLst>
      <p:ext uri="{BB962C8B-B14F-4D97-AF65-F5344CB8AC3E}">
        <p14:creationId xmlns:p14="http://schemas.microsoft.com/office/powerpoint/2010/main" val="353841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478" y="76889"/>
            <a:ext cx="10515600" cy="747360"/>
          </a:xfrm>
        </p:spPr>
        <p:txBody>
          <a:bodyPr/>
          <a:lstStyle/>
          <a:p>
            <a:r>
              <a:rPr lang="en-IN" dirty="0" smtClean="0"/>
              <a:t>HTML File linking with style sheet</a:t>
            </a:r>
            <a:endParaRPr lang="en-IN" dirty="0"/>
          </a:p>
        </p:txBody>
      </p:sp>
      <p:sp>
        <p:nvSpPr>
          <p:cNvPr id="4" name="Rectangle 1"/>
          <p:cNvSpPr>
            <a:spLocks noGrp="1" noChangeArrowheads="1"/>
          </p:cNvSpPr>
          <p:nvPr>
            <p:ph idx="1"/>
          </p:nvPr>
        </p:nvSpPr>
        <p:spPr bwMode="auto">
          <a:xfrm>
            <a:off x="425003" y="1402451"/>
            <a:ext cx="10720075" cy="5171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&lt;!DOCTYPE html&gt;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HTML External CSS</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&lt;link</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rel</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"stylesheet"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css</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href</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"/html/style.css"</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"red"</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This is red</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"thick"</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This is thick</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"green"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This is green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"thick green"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This is thick and green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746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Disadvantages of External CSS</a:t>
            </a:r>
            <a:endParaRPr lang="en-IN" dirty="0"/>
          </a:p>
        </p:txBody>
      </p:sp>
      <p:sp>
        <p:nvSpPr>
          <p:cNvPr id="3" name="Content Placeholder 2"/>
          <p:cNvSpPr>
            <a:spLocks noGrp="1"/>
          </p:cNvSpPr>
          <p:nvPr>
            <p:ph idx="1"/>
          </p:nvPr>
        </p:nvSpPr>
        <p:spPr/>
        <p:txBody>
          <a:bodyPr/>
          <a:lstStyle/>
          <a:p>
            <a:r>
              <a:rPr lang="en-IN" b="1" dirty="0"/>
              <a:t>Advantages of External CSS:</a:t>
            </a:r>
          </a:p>
          <a:p>
            <a:pPr lvl="1"/>
            <a:r>
              <a:rPr lang="en-IN" dirty="0"/>
              <a:t>Since the CSS code is in a separate document, </a:t>
            </a:r>
            <a:r>
              <a:rPr lang="en-IN" dirty="0" smtClean="0"/>
              <a:t>our </a:t>
            </a:r>
            <a:r>
              <a:rPr lang="en-IN" dirty="0"/>
              <a:t>HTML files will have a cleaner structure and are smaller in size.</a:t>
            </a:r>
          </a:p>
          <a:p>
            <a:pPr lvl="1"/>
            <a:r>
              <a:rPr lang="en-IN" dirty="0" smtClean="0"/>
              <a:t>We </a:t>
            </a:r>
            <a:r>
              <a:rPr lang="en-IN" dirty="0"/>
              <a:t>can use the same </a:t>
            </a:r>
            <a:r>
              <a:rPr lang="en-IN" b="1" dirty="0"/>
              <a:t>.</a:t>
            </a:r>
            <a:r>
              <a:rPr lang="en-IN" b="1" dirty="0" err="1"/>
              <a:t>css</a:t>
            </a:r>
            <a:r>
              <a:rPr lang="en-IN" dirty="0"/>
              <a:t> file for multiple pages.</a:t>
            </a:r>
          </a:p>
          <a:p>
            <a:r>
              <a:rPr lang="en-IN" b="1" dirty="0"/>
              <a:t>Disadvantages of External CSS:</a:t>
            </a:r>
          </a:p>
          <a:p>
            <a:pPr lvl="1"/>
            <a:r>
              <a:rPr lang="en-IN" dirty="0"/>
              <a:t>O</a:t>
            </a:r>
            <a:r>
              <a:rPr lang="en-IN" dirty="0" smtClean="0"/>
              <a:t>ur </a:t>
            </a:r>
            <a:r>
              <a:rPr lang="en-IN" dirty="0"/>
              <a:t>pages may not be rendered correctly until the external CSS is loaded.</a:t>
            </a:r>
          </a:p>
          <a:p>
            <a:pPr lvl="1"/>
            <a:r>
              <a:rPr lang="en-IN" dirty="0"/>
              <a:t>Uploading or linking to multiple CSS files can increase </a:t>
            </a:r>
            <a:r>
              <a:rPr lang="en-IN" dirty="0" smtClean="0"/>
              <a:t>our </a:t>
            </a:r>
            <a:r>
              <a:rPr lang="en-IN" dirty="0"/>
              <a:t>site’s download time.</a:t>
            </a:r>
          </a:p>
        </p:txBody>
      </p:sp>
    </p:spTree>
    <p:extLst>
      <p:ext uri="{BB962C8B-B14F-4D97-AF65-F5344CB8AC3E}">
        <p14:creationId xmlns:p14="http://schemas.microsoft.com/office/powerpoint/2010/main" val="2821156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2815</Words>
  <Application>Microsoft Office PowerPoint</Application>
  <PresentationFormat>Widescreen</PresentationFormat>
  <Paragraphs>512</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Consolas</vt:lpstr>
      <vt:lpstr>Courier New</vt:lpstr>
      <vt:lpstr>Segoe UI</vt:lpstr>
      <vt:lpstr>Times New Roman</vt:lpstr>
      <vt:lpstr>Verdana</vt:lpstr>
      <vt:lpstr>Office Theme</vt:lpstr>
      <vt:lpstr>Unit 2</vt:lpstr>
      <vt:lpstr>Internal Syllabus</vt:lpstr>
      <vt:lpstr>Unit 2</vt:lpstr>
      <vt:lpstr>50 Marks</vt:lpstr>
      <vt:lpstr>PowerPoint Presentation</vt:lpstr>
      <vt:lpstr>Types of Style Sheets</vt:lpstr>
      <vt:lpstr>External Style Sheets</vt:lpstr>
      <vt:lpstr>HTML File linking with style sheet</vt:lpstr>
      <vt:lpstr>Advantages and Disadvantages of External CSS</vt:lpstr>
      <vt:lpstr>Internal Style Sheet</vt:lpstr>
      <vt:lpstr>Advantages of Internal Style sheets</vt:lpstr>
      <vt:lpstr>Inline Style Sheets</vt:lpstr>
      <vt:lpstr>PowerPoint Presentation</vt:lpstr>
      <vt:lpstr>Difference between HTML and CSS</vt:lpstr>
      <vt:lpstr>CSS Properties</vt:lpstr>
      <vt:lpstr>PowerPoint Presentation</vt:lpstr>
      <vt:lpstr>PowerPoint Presentation</vt:lpstr>
      <vt:lpstr>CSS Selectors</vt:lpstr>
      <vt:lpstr>PowerPoint Presentation</vt:lpstr>
      <vt:lpstr>PowerPoint Presentation</vt:lpstr>
      <vt:lpstr>PowerPoint Presentation</vt:lpstr>
      <vt:lpstr>Using the &lt;span&gt; tag</vt:lpstr>
      <vt:lpstr>Using the &lt;DIV&gt; tag</vt:lpstr>
      <vt:lpstr>Use of DIV</vt:lpstr>
      <vt:lpstr>HTML Character Entities</vt:lpstr>
      <vt:lpstr>Mathematical Symbols Supported by HTML</vt:lpstr>
      <vt:lpstr>CSS Pseudo Class</vt:lpstr>
      <vt:lpstr>Common Pseudo class</vt:lpstr>
      <vt:lpstr>PowerPoint Presentation</vt:lpstr>
      <vt:lpstr>The :link pseudo-class</vt:lpstr>
      <vt:lpstr>The :visited pseudo-class</vt:lpstr>
      <vt:lpstr>The :hover pseudo-class</vt:lpstr>
      <vt:lpstr>The :active pseudo-class</vt:lpstr>
      <vt:lpstr>The :focus pseudo-class </vt:lpstr>
      <vt:lpstr>The :first-child pseudo-class</vt:lpstr>
      <vt:lpstr>Code and Output</vt:lpstr>
      <vt:lpstr>The :lang pseudo-class</vt:lpstr>
      <vt:lpstr>PowerPoint Presentation</vt:lpstr>
      <vt:lpstr>Advantages of CSS</vt:lpstr>
      <vt:lpstr>Disadvantages of CSS</vt:lpstr>
      <vt:lpstr>Practical 9: C01, C02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Priyanka</dc:creator>
  <cp:lastModifiedBy>Priyanka</cp:lastModifiedBy>
  <cp:revision>49</cp:revision>
  <dcterms:created xsi:type="dcterms:W3CDTF">2022-01-07T06:04:58Z</dcterms:created>
  <dcterms:modified xsi:type="dcterms:W3CDTF">2022-01-21T08:43:50Z</dcterms:modified>
</cp:coreProperties>
</file>