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7" r:id="rId20"/>
    <p:sldId id="278" r:id="rId21"/>
    <p:sldId id="274" r:id="rId22"/>
    <p:sldId id="275" r:id="rId23"/>
    <p:sldId id="276"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493819-7B15-47B7-B69F-D7C1EDBBCE67}"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88CC7-A529-4F2D-97D8-E3274D742277}" type="slidenum">
              <a:rPr lang="en-IN" smtClean="0"/>
              <a:t>‹#›</a:t>
            </a:fld>
            <a:endParaRPr lang="en-IN"/>
          </a:p>
        </p:txBody>
      </p:sp>
    </p:spTree>
    <p:extLst>
      <p:ext uri="{BB962C8B-B14F-4D97-AF65-F5344CB8AC3E}">
        <p14:creationId xmlns:p14="http://schemas.microsoft.com/office/powerpoint/2010/main" val="3446192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493819-7B15-47B7-B69F-D7C1EDBBCE67}"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88CC7-A529-4F2D-97D8-E3274D742277}" type="slidenum">
              <a:rPr lang="en-IN" smtClean="0"/>
              <a:t>‹#›</a:t>
            </a:fld>
            <a:endParaRPr lang="en-IN"/>
          </a:p>
        </p:txBody>
      </p:sp>
    </p:spTree>
    <p:extLst>
      <p:ext uri="{BB962C8B-B14F-4D97-AF65-F5344CB8AC3E}">
        <p14:creationId xmlns:p14="http://schemas.microsoft.com/office/powerpoint/2010/main" val="3456282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493819-7B15-47B7-B69F-D7C1EDBBCE67}"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88CC7-A529-4F2D-97D8-E3274D74227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5600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493819-7B15-47B7-B69F-D7C1EDBBCE67}"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88CC7-A529-4F2D-97D8-E3274D742277}" type="slidenum">
              <a:rPr lang="en-IN" smtClean="0"/>
              <a:t>‹#›</a:t>
            </a:fld>
            <a:endParaRPr lang="en-IN"/>
          </a:p>
        </p:txBody>
      </p:sp>
    </p:spTree>
    <p:extLst>
      <p:ext uri="{BB962C8B-B14F-4D97-AF65-F5344CB8AC3E}">
        <p14:creationId xmlns:p14="http://schemas.microsoft.com/office/powerpoint/2010/main" val="2856429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493819-7B15-47B7-B69F-D7C1EDBBCE67}"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88CC7-A529-4F2D-97D8-E3274D74227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0327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493819-7B15-47B7-B69F-D7C1EDBBCE67}"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88CC7-A529-4F2D-97D8-E3274D742277}" type="slidenum">
              <a:rPr lang="en-IN" smtClean="0"/>
              <a:t>‹#›</a:t>
            </a:fld>
            <a:endParaRPr lang="en-IN"/>
          </a:p>
        </p:txBody>
      </p:sp>
    </p:spTree>
    <p:extLst>
      <p:ext uri="{BB962C8B-B14F-4D97-AF65-F5344CB8AC3E}">
        <p14:creationId xmlns:p14="http://schemas.microsoft.com/office/powerpoint/2010/main" val="3541868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493819-7B15-47B7-B69F-D7C1EDBBCE67}"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88CC7-A529-4F2D-97D8-E3274D742277}" type="slidenum">
              <a:rPr lang="en-IN" smtClean="0"/>
              <a:t>‹#›</a:t>
            </a:fld>
            <a:endParaRPr lang="en-IN"/>
          </a:p>
        </p:txBody>
      </p:sp>
    </p:spTree>
    <p:extLst>
      <p:ext uri="{BB962C8B-B14F-4D97-AF65-F5344CB8AC3E}">
        <p14:creationId xmlns:p14="http://schemas.microsoft.com/office/powerpoint/2010/main" val="2709580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493819-7B15-47B7-B69F-D7C1EDBBCE67}"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88CC7-A529-4F2D-97D8-E3274D742277}" type="slidenum">
              <a:rPr lang="en-IN" smtClean="0"/>
              <a:t>‹#›</a:t>
            </a:fld>
            <a:endParaRPr lang="en-IN"/>
          </a:p>
        </p:txBody>
      </p:sp>
    </p:spTree>
    <p:extLst>
      <p:ext uri="{BB962C8B-B14F-4D97-AF65-F5344CB8AC3E}">
        <p14:creationId xmlns:p14="http://schemas.microsoft.com/office/powerpoint/2010/main" val="183189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493819-7B15-47B7-B69F-D7C1EDBBCE67}"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88CC7-A529-4F2D-97D8-E3274D742277}" type="slidenum">
              <a:rPr lang="en-IN" smtClean="0"/>
              <a:t>‹#›</a:t>
            </a:fld>
            <a:endParaRPr lang="en-IN"/>
          </a:p>
        </p:txBody>
      </p:sp>
    </p:spTree>
    <p:extLst>
      <p:ext uri="{BB962C8B-B14F-4D97-AF65-F5344CB8AC3E}">
        <p14:creationId xmlns:p14="http://schemas.microsoft.com/office/powerpoint/2010/main" val="287517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493819-7B15-47B7-B69F-D7C1EDBBCE67}"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88CC7-A529-4F2D-97D8-E3274D742277}" type="slidenum">
              <a:rPr lang="en-IN" smtClean="0"/>
              <a:t>‹#›</a:t>
            </a:fld>
            <a:endParaRPr lang="en-IN"/>
          </a:p>
        </p:txBody>
      </p:sp>
    </p:spTree>
    <p:extLst>
      <p:ext uri="{BB962C8B-B14F-4D97-AF65-F5344CB8AC3E}">
        <p14:creationId xmlns:p14="http://schemas.microsoft.com/office/powerpoint/2010/main" val="2795952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493819-7B15-47B7-B69F-D7C1EDBBCE67}" type="datetimeFigureOut">
              <a:rPr lang="en-IN" smtClean="0"/>
              <a:t>14-12-2021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88CC7-A529-4F2D-97D8-E3274D742277}" type="slidenum">
              <a:rPr lang="en-IN" smtClean="0"/>
              <a:t>‹#›</a:t>
            </a:fld>
            <a:endParaRPr lang="en-IN"/>
          </a:p>
        </p:txBody>
      </p:sp>
    </p:spTree>
    <p:extLst>
      <p:ext uri="{BB962C8B-B14F-4D97-AF65-F5344CB8AC3E}">
        <p14:creationId xmlns:p14="http://schemas.microsoft.com/office/powerpoint/2010/main" val="1092883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493819-7B15-47B7-B69F-D7C1EDBBCE67}" type="datetimeFigureOut">
              <a:rPr lang="en-IN" smtClean="0"/>
              <a:t>14-12-2021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788CC7-A529-4F2D-97D8-E3274D742277}" type="slidenum">
              <a:rPr lang="en-IN" smtClean="0"/>
              <a:t>‹#›</a:t>
            </a:fld>
            <a:endParaRPr lang="en-IN"/>
          </a:p>
        </p:txBody>
      </p:sp>
    </p:spTree>
    <p:extLst>
      <p:ext uri="{BB962C8B-B14F-4D97-AF65-F5344CB8AC3E}">
        <p14:creationId xmlns:p14="http://schemas.microsoft.com/office/powerpoint/2010/main" val="267692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493819-7B15-47B7-B69F-D7C1EDBBCE67}" type="datetimeFigureOut">
              <a:rPr lang="en-IN" smtClean="0"/>
              <a:t>14-12-2021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788CC7-A529-4F2D-97D8-E3274D742277}" type="slidenum">
              <a:rPr lang="en-IN" smtClean="0"/>
              <a:t>‹#›</a:t>
            </a:fld>
            <a:endParaRPr lang="en-IN"/>
          </a:p>
        </p:txBody>
      </p:sp>
    </p:spTree>
    <p:extLst>
      <p:ext uri="{BB962C8B-B14F-4D97-AF65-F5344CB8AC3E}">
        <p14:creationId xmlns:p14="http://schemas.microsoft.com/office/powerpoint/2010/main" val="357007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493819-7B15-47B7-B69F-D7C1EDBBCE67}" type="datetimeFigureOut">
              <a:rPr lang="en-IN" smtClean="0"/>
              <a:t>14-12-2021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788CC7-A529-4F2D-97D8-E3274D742277}" type="slidenum">
              <a:rPr lang="en-IN" smtClean="0"/>
              <a:t>‹#›</a:t>
            </a:fld>
            <a:endParaRPr lang="en-IN"/>
          </a:p>
        </p:txBody>
      </p:sp>
    </p:spTree>
    <p:extLst>
      <p:ext uri="{BB962C8B-B14F-4D97-AF65-F5344CB8AC3E}">
        <p14:creationId xmlns:p14="http://schemas.microsoft.com/office/powerpoint/2010/main" val="3309057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493819-7B15-47B7-B69F-D7C1EDBBCE67}" type="datetimeFigureOut">
              <a:rPr lang="en-IN" smtClean="0"/>
              <a:t>14-12-2021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88CC7-A529-4F2D-97D8-E3274D742277}" type="slidenum">
              <a:rPr lang="en-IN" smtClean="0"/>
              <a:t>‹#›</a:t>
            </a:fld>
            <a:endParaRPr lang="en-IN"/>
          </a:p>
        </p:txBody>
      </p:sp>
    </p:spTree>
    <p:extLst>
      <p:ext uri="{BB962C8B-B14F-4D97-AF65-F5344CB8AC3E}">
        <p14:creationId xmlns:p14="http://schemas.microsoft.com/office/powerpoint/2010/main" val="2767084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493819-7B15-47B7-B69F-D7C1EDBBCE67}" type="datetimeFigureOut">
              <a:rPr lang="en-IN" smtClean="0"/>
              <a:t>14-12-2021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88CC7-A529-4F2D-97D8-E3274D742277}" type="slidenum">
              <a:rPr lang="en-IN" smtClean="0"/>
              <a:t>‹#›</a:t>
            </a:fld>
            <a:endParaRPr lang="en-IN"/>
          </a:p>
        </p:txBody>
      </p:sp>
    </p:spTree>
    <p:extLst>
      <p:ext uri="{BB962C8B-B14F-4D97-AF65-F5344CB8AC3E}">
        <p14:creationId xmlns:p14="http://schemas.microsoft.com/office/powerpoint/2010/main" val="284724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493819-7B15-47B7-B69F-D7C1EDBBCE67}" type="datetimeFigureOut">
              <a:rPr lang="en-IN" smtClean="0"/>
              <a:t>14-12-2021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788CC7-A529-4F2D-97D8-E3274D742277}" type="slidenum">
              <a:rPr lang="en-IN" smtClean="0"/>
              <a:t>‹#›</a:t>
            </a:fld>
            <a:endParaRPr lang="en-IN"/>
          </a:p>
        </p:txBody>
      </p:sp>
    </p:spTree>
    <p:extLst>
      <p:ext uri="{BB962C8B-B14F-4D97-AF65-F5344CB8AC3E}">
        <p14:creationId xmlns:p14="http://schemas.microsoft.com/office/powerpoint/2010/main" val="2529753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BCA 107- Web Technologies</a:t>
            </a:r>
            <a:endParaRPr lang="en-IN" dirty="0"/>
          </a:p>
        </p:txBody>
      </p:sp>
      <p:pic>
        <p:nvPicPr>
          <p:cNvPr id="6" name="Content Placeholder 5"/>
          <p:cNvPicPr>
            <a:picLocks noGrp="1" noChangeAspect="1"/>
          </p:cNvPicPr>
          <p:nvPr>
            <p:ph idx="1"/>
          </p:nvPr>
        </p:nvPicPr>
        <p:blipFill rotWithShape="1">
          <a:blip r:embed="rId2"/>
          <a:srcRect l="20990" t="20792" r="21768" b="43987"/>
          <a:stretch/>
        </p:blipFill>
        <p:spPr>
          <a:xfrm>
            <a:off x="214648" y="1690688"/>
            <a:ext cx="5344732" cy="4220715"/>
          </a:xfrm>
          <a:prstGeom prst="rect">
            <a:avLst/>
          </a:prstGeom>
        </p:spPr>
      </p:pic>
      <p:pic>
        <p:nvPicPr>
          <p:cNvPr id="7" name="Picture 6"/>
          <p:cNvPicPr>
            <a:picLocks noChangeAspect="1"/>
          </p:cNvPicPr>
          <p:nvPr/>
        </p:nvPicPr>
        <p:blipFill rotWithShape="1">
          <a:blip r:embed="rId3"/>
          <a:srcRect l="22183" t="18764" r="23415" b="19985"/>
          <a:stretch/>
        </p:blipFill>
        <p:spPr>
          <a:xfrm>
            <a:off x="5559380" y="1223490"/>
            <a:ext cx="6387921" cy="5228825"/>
          </a:xfrm>
          <a:prstGeom prst="rect">
            <a:avLst/>
          </a:prstGeom>
        </p:spPr>
      </p:pic>
    </p:spTree>
    <p:extLst>
      <p:ext uri="{BB962C8B-B14F-4D97-AF65-F5344CB8AC3E}">
        <p14:creationId xmlns:p14="http://schemas.microsoft.com/office/powerpoint/2010/main" val="3853359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366"/>
            <a:ext cx="10515600" cy="5790597"/>
          </a:xfrm>
        </p:spPr>
        <p:txBody>
          <a:bodyPr>
            <a:normAutofit/>
          </a:bodyPr>
          <a:lstStyle/>
          <a:p>
            <a:r>
              <a:rPr lang="en-IN" sz="2400" dirty="0" smtClean="0"/>
              <a:t>The Internet Corporation for Assigned Names and Numbers (ICANN, www.icann.org) is a non-profit organization responsible for IP address space allocation, protocol parameter assignment, domain name system management, and root server system management functions.</a:t>
            </a:r>
          </a:p>
          <a:p>
            <a:r>
              <a:rPr lang="en-IN" sz="2400" dirty="0"/>
              <a:t>One of the best features of the Internet is the ability to communicate almost instantly with anyone in the world. </a:t>
            </a:r>
            <a:r>
              <a:rPr lang="en-IN" sz="2400" b="1" dirty="0"/>
              <a:t>Email</a:t>
            </a:r>
            <a:r>
              <a:rPr lang="en-IN" sz="2400" dirty="0"/>
              <a:t> is one of the oldest and most universal ways to communicate and share information on the Internet, and billions of people use it. </a:t>
            </a:r>
            <a:r>
              <a:rPr lang="en-IN" sz="2400" b="1" dirty="0"/>
              <a:t>Social media</a:t>
            </a:r>
            <a:r>
              <a:rPr lang="en-IN" sz="2400" dirty="0"/>
              <a:t> allows people to connect in a variety of ways and build communities online</a:t>
            </a:r>
            <a:r>
              <a:rPr lang="en-IN" sz="2400" dirty="0" smtClean="0"/>
              <a:t>.</a:t>
            </a:r>
          </a:p>
          <a:p>
            <a:r>
              <a:rPr lang="en-IN" sz="2400" dirty="0"/>
              <a:t>There are many other things you can do on the Internet. There are thousands of ways to keep up with news or </a:t>
            </a:r>
            <a:r>
              <a:rPr lang="en-IN" sz="2400" b="1" dirty="0"/>
              <a:t>shop for anything</a:t>
            </a:r>
            <a:r>
              <a:rPr lang="en-IN" sz="2400" dirty="0"/>
              <a:t> online. You can pay your bills, </a:t>
            </a:r>
            <a:r>
              <a:rPr lang="en-IN" sz="2400" b="1" dirty="0"/>
              <a:t>manage your bank accounts</a:t>
            </a:r>
            <a:r>
              <a:rPr lang="en-IN" sz="2400" dirty="0"/>
              <a:t>, meet new people, </a:t>
            </a:r>
            <a:r>
              <a:rPr lang="en-IN" sz="2400" b="1" dirty="0"/>
              <a:t>watch TV</a:t>
            </a:r>
            <a:r>
              <a:rPr lang="en-IN" sz="2400" dirty="0"/>
              <a:t>, or learn new skills. You can learn or do almost anything online</a:t>
            </a:r>
          </a:p>
        </p:txBody>
      </p:sp>
    </p:spTree>
    <p:extLst>
      <p:ext uri="{BB962C8B-B14F-4D97-AF65-F5344CB8AC3E}">
        <p14:creationId xmlns:p14="http://schemas.microsoft.com/office/powerpoint/2010/main" val="397082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Network Addresses</a:t>
            </a:r>
            <a:endParaRPr lang="en-IN" dirty="0"/>
          </a:p>
        </p:txBody>
      </p:sp>
      <p:sp>
        <p:nvSpPr>
          <p:cNvPr id="3" name="Content Placeholder 2"/>
          <p:cNvSpPr>
            <a:spLocks noGrp="1"/>
          </p:cNvSpPr>
          <p:nvPr>
            <p:ph idx="1"/>
          </p:nvPr>
        </p:nvSpPr>
        <p:spPr>
          <a:xfrm>
            <a:off x="677333" y="1584102"/>
            <a:ext cx="9393945" cy="4881092"/>
          </a:xfrm>
        </p:spPr>
        <p:txBody>
          <a:bodyPr>
            <a:normAutofit/>
          </a:bodyPr>
          <a:lstStyle/>
          <a:p>
            <a:r>
              <a:rPr lang="en-IN" sz="2400" dirty="0" smtClean="0"/>
              <a:t>An address to a host computer is like a phone number to a telephone. Every host on the Internet has a unique network address that identifies the host for communication purposes. The addressing scheme is an important part of a network and its protocol. For the Internet, each host has a unique IP address represented by 4 bytes in a 32-bit quantity.</a:t>
            </a:r>
          </a:p>
          <a:p>
            <a:r>
              <a:rPr lang="en-IN" sz="2400" dirty="0" smtClean="0"/>
              <a:t>For example, monkey, a host at Kent State, has the IP address 131.123.35.92 (Figure 1.1). This dot notation (or quad notation) gives the decimal value (0 to 255) of each byte3 . The IP address is similar to a telephone number in another way: the leading digits are like area codes and the trailing digits are like local numbers.</a:t>
            </a:r>
            <a:endParaRPr lang="en-IN" sz="2400" dirty="0"/>
          </a:p>
        </p:txBody>
      </p:sp>
    </p:spTree>
    <p:extLst>
      <p:ext uri="{BB962C8B-B14F-4D97-AF65-F5344CB8AC3E}">
        <p14:creationId xmlns:p14="http://schemas.microsoft.com/office/powerpoint/2010/main" val="4775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003"/>
            <a:ext cx="10515600" cy="5751960"/>
          </a:xfrm>
        </p:spPr>
        <p:txBody>
          <a:bodyPr>
            <a:normAutofit/>
          </a:bodyPr>
          <a:lstStyle/>
          <a:p>
            <a:r>
              <a:rPr lang="en-IN" sz="2400" dirty="0" smtClean="0"/>
              <a:t>Because of their numerical nature, the dot notation is easy on machines but hard on users. Therefore, each host also has a unique domain-based name composed of words, rather like a postal address.</a:t>
            </a:r>
          </a:p>
          <a:p>
            <a:r>
              <a:rPr lang="en-IN" sz="2400" dirty="0" smtClean="0"/>
              <a:t>With the domain names, the entire Internet host name space is recursively divided into disjoint domains.</a:t>
            </a:r>
          </a:p>
          <a:p>
            <a:r>
              <a:rPr lang="en-IN" sz="2400" dirty="0" err="1" smtClean="0"/>
              <a:t>edu</a:t>
            </a:r>
            <a:r>
              <a:rPr lang="en-IN" sz="2400" dirty="0" smtClean="0"/>
              <a:t>, the top-level domain (TLD) for educational institutions. Other TLDs include org (non-profit organizations), </a:t>
            </a:r>
            <a:r>
              <a:rPr lang="en-IN" sz="2400" dirty="0" err="1" smtClean="0"/>
              <a:t>gov</a:t>
            </a:r>
            <a:r>
              <a:rPr lang="en-IN" sz="2400" dirty="0" smtClean="0"/>
              <a:t> (government offices), mil (military installations), com (commercial outfits), net (network service providers), </a:t>
            </a:r>
            <a:r>
              <a:rPr lang="en-IN" sz="2400" dirty="0" err="1" smtClean="0"/>
              <a:t>uk</a:t>
            </a:r>
            <a:r>
              <a:rPr lang="en-IN" sz="2400" dirty="0" smtClean="0"/>
              <a:t>, (United </a:t>
            </a:r>
            <a:r>
              <a:rPr lang="en-IN" sz="2400" dirty="0" smtClean="0"/>
              <a:t>Kingdom</a:t>
            </a:r>
            <a:r>
              <a:rPr lang="en-IN" sz="2400" dirty="0" smtClean="0"/>
              <a:t>), </a:t>
            </a:r>
            <a:r>
              <a:rPr lang="en-IN" sz="2400" dirty="0" err="1" smtClean="0"/>
              <a:t>cn</a:t>
            </a:r>
            <a:r>
              <a:rPr lang="en-IN" sz="2400" dirty="0" smtClean="0"/>
              <a:t> (China), etc.</a:t>
            </a:r>
          </a:p>
          <a:p>
            <a:r>
              <a:rPr lang="en-IN" sz="2400" dirty="0" smtClean="0"/>
              <a:t>The ICANN accredits domain name registrars who register domain names for clients so they stay unique. All network applications accept a host address given either as a domain name or an IP address. In fact, a domain name is first translated to a numerical IP address before being used.</a:t>
            </a:r>
            <a:endParaRPr lang="en-IN" sz="2400" dirty="0"/>
          </a:p>
        </p:txBody>
      </p:sp>
    </p:spTree>
    <p:extLst>
      <p:ext uri="{BB962C8B-B14F-4D97-AF65-F5344CB8AC3E}">
        <p14:creationId xmlns:p14="http://schemas.microsoft.com/office/powerpoint/2010/main" val="270213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lstStyle/>
          <a:p>
            <a:r>
              <a:rPr lang="en-IN" dirty="0" smtClean="0"/>
              <a:t>Web Page</a:t>
            </a:r>
            <a:endParaRPr lang="en-IN" dirty="0"/>
          </a:p>
        </p:txBody>
      </p:sp>
      <p:sp>
        <p:nvSpPr>
          <p:cNvPr id="3" name="Content Placeholder 2"/>
          <p:cNvSpPr>
            <a:spLocks noGrp="1"/>
          </p:cNvSpPr>
          <p:nvPr>
            <p:ph idx="1"/>
          </p:nvPr>
        </p:nvSpPr>
        <p:spPr/>
        <p:txBody>
          <a:bodyPr>
            <a:normAutofit/>
          </a:bodyPr>
          <a:lstStyle/>
          <a:p>
            <a:r>
              <a:rPr lang="en-IN" sz="2400" b="1" dirty="0"/>
              <a:t>W</a:t>
            </a:r>
            <a:r>
              <a:rPr lang="en-IN" sz="2400" b="1" dirty="0" smtClean="0"/>
              <a:t>eb </a:t>
            </a:r>
            <a:r>
              <a:rPr lang="en-IN" sz="2400" b="1" dirty="0"/>
              <a:t>P</a:t>
            </a:r>
            <a:r>
              <a:rPr lang="en-IN" sz="2400" b="1" dirty="0" smtClean="0"/>
              <a:t>age</a:t>
            </a:r>
            <a:r>
              <a:rPr lang="en-IN" sz="2400" dirty="0"/>
              <a:t> is a document available on world wide web. Web Pages are stored on web server and can be viewed using a web browser.</a:t>
            </a:r>
          </a:p>
          <a:p>
            <a:r>
              <a:rPr lang="en-IN" sz="2400" dirty="0"/>
              <a:t>A web page can </a:t>
            </a:r>
            <a:r>
              <a:rPr lang="en-IN" sz="2400" dirty="0" smtClean="0"/>
              <a:t>contain </a:t>
            </a:r>
            <a:r>
              <a:rPr lang="en-IN" sz="2400" dirty="0"/>
              <a:t>huge information including text, graphics, audio, video and hyper links. These hyper links are the link to other web </a:t>
            </a:r>
            <a:r>
              <a:rPr lang="en-IN" sz="2400" dirty="0" smtClean="0"/>
              <a:t>pages.</a:t>
            </a:r>
          </a:p>
          <a:p>
            <a:r>
              <a:rPr lang="en-IN" sz="2400" dirty="0"/>
              <a:t>Collection of linked web pages on a web server is known as </a:t>
            </a:r>
            <a:r>
              <a:rPr lang="en-IN" sz="2400" b="1" dirty="0"/>
              <a:t>website.</a:t>
            </a:r>
            <a:r>
              <a:rPr lang="en-IN" sz="2400" dirty="0"/>
              <a:t> There is unique </a:t>
            </a:r>
            <a:r>
              <a:rPr lang="en-IN" sz="2400" b="1" dirty="0"/>
              <a:t>Uniform Resource Locator (URL)</a:t>
            </a:r>
            <a:r>
              <a:rPr lang="en-IN" sz="2400" dirty="0"/>
              <a:t> is associated with each web page.</a:t>
            </a:r>
          </a:p>
        </p:txBody>
      </p:sp>
    </p:spTree>
    <p:extLst>
      <p:ext uri="{BB962C8B-B14F-4D97-AF65-F5344CB8AC3E}">
        <p14:creationId xmlns:p14="http://schemas.microsoft.com/office/powerpoint/2010/main" val="3231467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Site</a:t>
            </a:r>
            <a:endParaRPr lang="en-IN" dirty="0"/>
          </a:p>
        </p:txBody>
      </p:sp>
      <p:sp>
        <p:nvSpPr>
          <p:cNvPr id="3" name="Content Placeholder 2"/>
          <p:cNvSpPr>
            <a:spLocks noGrp="1"/>
          </p:cNvSpPr>
          <p:nvPr>
            <p:ph idx="1"/>
          </p:nvPr>
        </p:nvSpPr>
        <p:spPr>
          <a:xfrm>
            <a:off x="838200" y="1558344"/>
            <a:ext cx="10515600" cy="4893971"/>
          </a:xfrm>
        </p:spPr>
        <p:txBody>
          <a:bodyPr>
            <a:normAutofit/>
          </a:bodyPr>
          <a:lstStyle/>
          <a:p>
            <a:r>
              <a:rPr lang="en-IN" sz="2400" dirty="0"/>
              <a:t>Website is a collection of related web pages that may contain text, images, audio and video. The first page of a website is called home page. Each website has specific internet address (URL) that you need to enter in your browser to access a website.</a:t>
            </a:r>
          </a:p>
          <a:p>
            <a:r>
              <a:rPr lang="en-IN" sz="2400" dirty="0"/>
              <a:t>Website is hosted on one or more servers and can be accessed by visiting its homepage using a computer network. A website is managed by its owner that can be an individual, company or an organization</a:t>
            </a:r>
            <a:r>
              <a:rPr lang="en-IN" sz="2400" dirty="0" smtClean="0"/>
              <a:t>.</a:t>
            </a:r>
          </a:p>
          <a:p>
            <a:r>
              <a:rPr lang="en-IN" sz="2400" dirty="0"/>
              <a:t>A website can be of two types:</a:t>
            </a:r>
          </a:p>
          <a:p>
            <a:pPr lvl="1"/>
            <a:r>
              <a:rPr lang="en-IN" sz="2000" dirty="0"/>
              <a:t>Static Website</a:t>
            </a:r>
          </a:p>
          <a:p>
            <a:pPr lvl="1"/>
            <a:r>
              <a:rPr lang="en-IN" sz="2000" dirty="0"/>
              <a:t>Dynamic Website</a:t>
            </a:r>
          </a:p>
          <a:p>
            <a:endParaRPr lang="en-IN" dirty="0"/>
          </a:p>
        </p:txBody>
      </p:sp>
    </p:spTree>
    <p:extLst>
      <p:ext uri="{BB962C8B-B14F-4D97-AF65-F5344CB8AC3E}">
        <p14:creationId xmlns:p14="http://schemas.microsoft.com/office/powerpoint/2010/main" val="308851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17" y="304598"/>
            <a:ext cx="10515600" cy="1325563"/>
          </a:xfrm>
        </p:spPr>
        <p:txBody>
          <a:bodyPr/>
          <a:lstStyle/>
          <a:p>
            <a:r>
              <a:rPr lang="en-IN" dirty="0" smtClean="0"/>
              <a:t>Static Website</a:t>
            </a:r>
            <a:endParaRPr lang="en-IN" dirty="0"/>
          </a:p>
        </p:txBody>
      </p:sp>
      <p:sp>
        <p:nvSpPr>
          <p:cNvPr id="3" name="Content Placeholder 2"/>
          <p:cNvSpPr>
            <a:spLocks noGrp="1"/>
          </p:cNvSpPr>
          <p:nvPr>
            <p:ph idx="1"/>
          </p:nvPr>
        </p:nvSpPr>
        <p:spPr>
          <a:xfrm>
            <a:off x="529108" y="1748352"/>
            <a:ext cx="6472708" cy="4716842"/>
          </a:xfrm>
        </p:spPr>
        <p:txBody>
          <a:bodyPr>
            <a:normAutofit/>
          </a:bodyPr>
          <a:lstStyle/>
          <a:p>
            <a:r>
              <a:rPr lang="en-IN" dirty="0"/>
              <a:t>In Static Websites, Web pages are returned by the server which are prebuilt source code files built using simple languages such as HTML, CSS, or JavaScript. There is no processing of content on the server (according to the user) in Static Websites. Web pages are returned by the server with no change therefore, static Websites are fast. There is no interaction with databases. Also, they are less costly as the host does not need to support server-side processing with different languages. </a:t>
            </a:r>
            <a:endParaRPr lang="en-IN" dirty="0" smtClean="0"/>
          </a:p>
          <a:p>
            <a:r>
              <a:rPr lang="en-IN" dirty="0"/>
              <a:t>Static does not mean that it will not respond to user actions, These Websites are called static because these cannot be manipulated on the server or interact with databases (which is the case in Dynamic Websites). </a:t>
            </a:r>
          </a:p>
        </p:txBody>
      </p:sp>
      <p:pic>
        <p:nvPicPr>
          <p:cNvPr id="1026" name="Picture 2" descr="Architecture of Static Webs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291" y="1120462"/>
            <a:ext cx="4735134" cy="512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429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803" y="184820"/>
            <a:ext cx="10515600" cy="1325563"/>
          </a:xfrm>
        </p:spPr>
        <p:txBody>
          <a:bodyPr/>
          <a:lstStyle/>
          <a:p>
            <a:r>
              <a:rPr lang="en-IN" dirty="0" smtClean="0"/>
              <a:t>Dynamic Website</a:t>
            </a:r>
            <a:endParaRPr lang="en-IN" dirty="0"/>
          </a:p>
        </p:txBody>
      </p:sp>
      <p:sp>
        <p:nvSpPr>
          <p:cNvPr id="3" name="Content Placeholder 2"/>
          <p:cNvSpPr>
            <a:spLocks noGrp="1"/>
          </p:cNvSpPr>
          <p:nvPr>
            <p:ph idx="1"/>
          </p:nvPr>
        </p:nvSpPr>
        <p:spPr>
          <a:xfrm>
            <a:off x="348803" y="1510383"/>
            <a:ext cx="7172459" cy="4351338"/>
          </a:xfrm>
        </p:spPr>
        <p:txBody>
          <a:bodyPr>
            <a:normAutofit/>
          </a:bodyPr>
          <a:lstStyle/>
          <a:p>
            <a:pPr fontAlgn="base"/>
            <a:r>
              <a:rPr lang="en-IN" dirty="0"/>
              <a:t>In Dynamic Websites, Web pages are returned by the server which are processed during runtime means they are not prebuilt web pages but they are built during runtime according to the user’s demand with the help of server-side scripting languages such as PHP, Node.js, ASP.NET and many more supported by the server. So, they are slower than static websites but updates and interaction with databases are possible. </a:t>
            </a:r>
          </a:p>
          <a:p>
            <a:pPr fontAlgn="base"/>
            <a:r>
              <a:rPr lang="en-IN" dirty="0"/>
              <a:t>Dynamic Websites are used over Static Websites as updates can be done very easily as compared to static websites (Where altering in every page is required) but in Dynamic Websites, it is possible to do a common change once and it will reflect in all the web pages</a:t>
            </a:r>
          </a:p>
        </p:txBody>
      </p:sp>
      <p:pic>
        <p:nvPicPr>
          <p:cNvPr id="2050" name="Picture 2" descr="Architecture of Static Webs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1262" y="1478633"/>
            <a:ext cx="3966694" cy="3724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237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lstStyle/>
          <a:p>
            <a:r>
              <a:rPr lang="en-IN" dirty="0" smtClean="0"/>
              <a:t>Static Website Vs Dynamic Website</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54623522"/>
              </p:ext>
            </p:extLst>
          </p:nvPr>
        </p:nvGraphicFramePr>
        <p:xfrm>
          <a:off x="838200" y="1519707"/>
          <a:ext cx="10515600" cy="4862678"/>
        </p:xfrm>
        <a:graphic>
          <a:graphicData uri="http://schemas.openxmlformats.org/drawingml/2006/table">
            <a:tbl>
              <a:tblPr firstRow="1" bandRow="1">
                <a:tableStyleId>{5C22544A-7EE6-4342-B048-85BDC9FD1C3A}</a:tableStyleId>
              </a:tblPr>
              <a:tblGrid>
                <a:gridCol w="5257800"/>
                <a:gridCol w="5257800"/>
              </a:tblGrid>
              <a:tr h="536684">
                <a:tc>
                  <a:txBody>
                    <a:bodyPr/>
                    <a:lstStyle/>
                    <a:p>
                      <a:pPr algn="l" fontAlgn="t"/>
                      <a:r>
                        <a:rPr lang="en-IN" dirty="0">
                          <a:solidFill>
                            <a:srgbClr val="000000"/>
                          </a:solidFill>
                          <a:effectLst/>
                          <a:latin typeface="times new roman" panose="02020603050405020304" pitchFamily="18" charset="0"/>
                        </a:rPr>
                        <a:t>Static Website</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Dynamic Website</a:t>
                      </a:r>
                    </a:p>
                  </a:txBody>
                  <a:tcPr marL="114300" marR="114300" marT="114300" marB="114300"/>
                </a:tc>
              </a:tr>
              <a:tr h="748104">
                <a:tc>
                  <a:txBody>
                    <a:bodyPr/>
                    <a:lstStyle/>
                    <a:p>
                      <a:pPr algn="just" fontAlgn="t"/>
                      <a:r>
                        <a:rPr lang="en-IN">
                          <a:solidFill>
                            <a:srgbClr val="333333"/>
                          </a:solidFill>
                          <a:effectLst/>
                          <a:latin typeface="inter-regular"/>
                        </a:rPr>
                        <a:t>Prebuilt content is same every time the page is loaded.</a:t>
                      </a:r>
                    </a:p>
                  </a:txBody>
                  <a:tcPr marL="76200" marR="76200" marT="76200" marB="76200"/>
                </a:tc>
                <a:tc>
                  <a:txBody>
                    <a:bodyPr/>
                    <a:lstStyle/>
                    <a:p>
                      <a:pPr algn="just" fontAlgn="t"/>
                      <a:r>
                        <a:rPr lang="en-IN">
                          <a:solidFill>
                            <a:srgbClr val="333333"/>
                          </a:solidFill>
                          <a:effectLst/>
                          <a:latin typeface="inter-regular"/>
                        </a:rPr>
                        <a:t>Content is generated quickly and changes regularly.</a:t>
                      </a:r>
                    </a:p>
                  </a:txBody>
                  <a:tcPr marL="76200" marR="76200" marT="76200" marB="76200"/>
                </a:tc>
              </a:tr>
              <a:tr h="1040841">
                <a:tc>
                  <a:txBody>
                    <a:bodyPr/>
                    <a:lstStyle/>
                    <a:p>
                      <a:pPr algn="just" fontAlgn="t"/>
                      <a:r>
                        <a:rPr lang="en-IN" dirty="0">
                          <a:solidFill>
                            <a:srgbClr val="333333"/>
                          </a:solidFill>
                          <a:effectLst/>
                          <a:latin typeface="inter-regular"/>
                        </a:rPr>
                        <a:t>It uses the </a:t>
                      </a:r>
                      <a:r>
                        <a:rPr lang="en-IN" b="1" dirty="0">
                          <a:solidFill>
                            <a:srgbClr val="333333"/>
                          </a:solidFill>
                          <a:effectLst/>
                          <a:latin typeface="inter-bold"/>
                        </a:rPr>
                        <a:t>HTML </a:t>
                      </a:r>
                      <a:r>
                        <a:rPr lang="en-IN" dirty="0">
                          <a:solidFill>
                            <a:srgbClr val="333333"/>
                          </a:solidFill>
                          <a:effectLst/>
                          <a:latin typeface="inter-regular"/>
                        </a:rPr>
                        <a:t>code for developing a website.</a:t>
                      </a:r>
                    </a:p>
                  </a:txBody>
                  <a:tcPr marL="76200" marR="76200" marT="76200" marB="76200"/>
                </a:tc>
                <a:tc>
                  <a:txBody>
                    <a:bodyPr/>
                    <a:lstStyle/>
                    <a:p>
                      <a:pPr algn="just" fontAlgn="t"/>
                      <a:r>
                        <a:rPr lang="en-IN">
                          <a:solidFill>
                            <a:srgbClr val="333333"/>
                          </a:solidFill>
                          <a:effectLst/>
                          <a:latin typeface="inter-regular"/>
                        </a:rPr>
                        <a:t>It uses the server side languages such as </a:t>
                      </a:r>
                      <a:r>
                        <a:rPr lang="en-IN" b="1">
                          <a:solidFill>
                            <a:srgbClr val="333333"/>
                          </a:solidFill>
                          <a:effectLst/>
                          <a:latin typeface="inter-bold"/>
                        </a:rPr>
                        <a:t>PHP,SERVLET, JSP, and ASP.NET </a:t>
                      </a:r>
                      <a:r>
                        <a:rPr lang="en-IN">
                          <a:solidFill>
                            <a:srgbClr val="333333"/>
                          </a:solidFill>
                          <a:effectLst/>
                          <a:latin typeface="inter-regular"/>
                        </a:rPr>
                        <a:t>etc. for developing a website.</a:t>
                      </a:r>
                    </a:p>
                  </a:txBody>
                  <a:tcPr marL="76200" marR="76200" marT="76200" marB="76200"/>
                </a:tc>
              </a:tr>
              <a:tr h="748104">
                <a:tc>
                  <a:txBody>
                    <a:bodyPr/>
                    <a:lstStyle/>
                    <a:p>
                      <a:pPr algn="just" fontAlgn="t"/>
                      <a:r>
                        <a:rPr lang="en-IN">
                          <a:solidFill>
                            <a:srgbClr val="333333"/>
                          </a:solidFill>
                          <a:effectLst/>
                          <a:latin typeface="inter-regular"/>
                        </a:rPr>
                        <a:t>It sends exactly the same response for every request.</a:t>
                      </a:r>
                    </a:p>
                  </a:txBody>
                  <a:tcPr marL="76200" marR="76200" marT="76200" marB="76200"/>
                </a:tc>
                <a:tc>
                  <a:txBody>
                    <a:bodyPr/>
                    <a:lstStyle/>
                    <a:p>
                      <a:pPr algn="just" fontAlgn="t"/>
                      <a:r>
                        <a:rPr lang="en-IN">
                          <a:solidFill>
                            <a:srgbClr val="333333"/>
                          </a:solidFill>
                          <a:effectLst/>
                          <a:latin typeface="inter-regular"/>
                        </a:rPr>
                        <a:t>It may generate different HTML for each of the request.</a:t>
                      </a:r>
                    </a:p>
                  </a:txBody>
                  <a:tcPr marL="76200" marR="76200" marT="76200" marB="76200"/>
                </a:tc>
              </a:tr>
              <a:tr h="1040841">
                <a:tc>
                  <a:txBody>
                    <a:bodyPr/>
                    <a:lstStyle/>
                    <a:p>
                      <a:pPr algn="just" fontAlgn="t"/>
                      <a:r>
                        <a:rPr lang="en-IN">
                          <a:solidFill>
                            <a:srgbClr val="333333"/>
                          </a:solidFill>
                          <a:effectLst/>
                          <a:latin typeface="inter-regular"/>
                        </a:rPr>
                        <a:t>The content is only changed when someone publishes and updates the file (sends it to the web server).</a:t>
                      </a:r>
                    </a:p>
                  </a:txBody>
                  <a:tcPr marL="76200" marR="76200" marT="76200" marB="76200"/>
                </a:tc>
                <a:tc>
                  <a:txBody>
                    <a:bodyPr/>
                    <a:lstStyle/>
                    <a:p>
                      <a:pPr algn="just" fontAlgn="t"/>
                      <a:r>
                        <a:rPr lang="en-IN">
                          <a:solidFill>
                            <a:srgbClr val="333333"/>
                          </a:solidFill>
                          <a:effectLst/>
                          <a:latin typeface="inter-regular"/>
                        </a:rPr>
                        <a:t>The page contains "server-side" code which allows the server to generate the unique content when the page is loaded.</a:t>
                      </a:r>
                    </a:p>
                  </a:txBody>
                  <a:tcPr marL="76200" marR="76200" marT="76200" marB="76200"/>
                </a:tc>
              </a:tr>
              <a:tr h="748104">
                <a:tc>
                  <a:txBody>
                    <a:bodyPr/>
                    <a:lstStyle/>
                    <a:p>
                      <a:pPr algn="just" fontAlgn="t"/>
                      <a:r>
                        <a:rPr lang="en-IN">
                          <a:solidFill>
                            <a:srgbClr val="333333"/>
                          </a:solidFill>
                          <a:effectLst/>
                          <a:latin typeface="inter-regular"/>
                        </a:rPr>
                        <a:t>Flexibility is the main advantage of static website.</a:t>
                      </a:r>
                    </a:p>
                  </a:txBody>
                  <a:tcPr marL="76200" marR="76200" marT="76200" marB="76200"/>
                </a:tc>
                <a:tc>
                  <a:txBody>
                    <a:bodyPr/>
                    <a:lstStyle/>
                    <a:p>
                      <a:pPr algn="just" fontAlgn="t"/>
                      <a:r>
                        <a:rPr lang="en-IN" dirty="0">
                          <a:solidFill>
                            <a:srgbClr val="333333"/>
                          </a:solidFill>
                          <a:effectLst/>
                          <a:latin typeface="inter-regular"/>
                        </a:rPr>
                        <a:t>Content Management System (CMS) is the main advantage of dynamic website.</a:t>
                      </a:r>
                    </a:p>
                  </a:txBody>
                  <a:tcPr marL="76200" marR="76200" marT="76200" marB="76200"/>
                </a:tc>
              </a:tr>
            </a:tbl>
          </a:graphicData>
        </a:graphic>
      </p:graphicFrame>
    </p:spTree>
    <p:extLst>
      <p:ext uri="{BB962C8B-B14F-4D97-AF65-F5344CB8AC3E}">
        <p14:creationId xmlns:p14="http://schemas.microsoft.com/office/powerpoint/2010/main" val="794693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 Server Computing</a:t>
            </a:r>
            <a:endParaRPr lang="en-IN" dirty="0"/>
          </a:p>
        </p:txBody>
      </p:sp>
      <p:sp>
        <p:nvSpPr>
          <p:cNvPr id="3" name="Content Placeholder 2"/>
          <p:cNvSpPr>
            <a:spLocks noGrp="1"/>
          </p:cNvSpPr>
          <p:nvPr>
            <p:ph idx="1"/>
          </p:nvPr>
        </p:nvSpPr>
        <p:spPr>
          <a:xfrm>
            <a:off x="348803" y="1746250"/>
            <a:ext cx="5446690" cy="4351338"/>
          </a:xfrm>
        </p:spPr>
        <p:txBody>
          <a:bodyPr/>
          <a:lstStyle/>
          <a:p>
            <a:r>
              <a:rPr lang="en-IN" sz="2400" dirty="0"/>
              <a:t>In client server computing, the clients requests a resource and the server provides that resource. A server may serve multiple clients at the same time while a client is in contact with only one server. Both the client and server usually communicate via a computer network but sometimes they may reside in the same system</a:t>
            </a:r>
            <a:r>
              <a:rPr lang="en-IN" sz="2400" dirty="0" smtClean="0"/>
              <a:t>.</a:t>
            </a:r>
          </a:p>
          <a:p>
            <a:pPr marL="0" indent="0">
              <a:buNone/>
            </a:pPr>
            <a:endParaRPr lang="en-IN" dirty="0"/>
          </a:p>
        </p:txBody>
      </p:sp>
      <p:pic>
        <p:nvPicPr>
          <p:cNvPr id="4098" name="Picture 2" descr="Client Server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462" y="1458464"/>
            <a:ext cx="6290078" cy="3937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044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fontScale="90000"/>
          </a:bodyPr>
          <a:lstStyle/>
          <a:p>
            <a:r>
              <a:rPr lang="en-IN" dirty="0" smtClean="0"/>
              <a:t>Client Vs Server</a:t>
            </a:r>
            <a:r>
              <a:rPr lang="en-IN" dirty="0"/>
              <a:t/>
            </a:r>
            <a:br>
              <a:rPr lang="en-IN" dirty="0"/>
            </a:b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79713532"/>
              </p:ext>
            </p:extLst>
          </p:nvPr>
        </p:nvGraphicFramePr>
        <p:xfrm>
          <a:off x="838200" y="1207547"/>
          <a:ext cx="10392177" cy="5425072"/>
        </p:xfrm>
        <a:graphic>
          <a:graphicData uri="http://schemas.openxmlformats.org/drawingml/2006/table">
            <a:tbl>
              <a:tblPr firstRow="1" bandRow="1">
                <a:tableStyleId>{5C22544A-7EE6-4342-B048-85BDC9FD1C3A}</a:tableStyleId>
              </a:tblPr>
              <a:tblGrid>
                <a:gridCol w="1475354"/>
                <a:gridCol w="4403788"/>
                <a:gridCol w="4513035"/>
              </a:tblGrid>
              <a:tr h="640766">
                <a:tc>
                  <a:txBody>
                    <a:bodyPr/>
                    <a:lstStyle/>
                    <a:p>
                      <a:pPr algn="l" fontAlgn="t"/>
                      <a:r>
                        <a:rPr lang="en-IN" sz="1600" dirty="0">
                          <a:solidFill>
                            <a:srgbClr val="000000"/>
                          </a:solidFill>
                          <a:effectLst/>
                          <a:latin typeface="times new roman" panose="02020603050405020304" pitchFamily="18" charset="0"/>
                        </a:rPr>
                        <a:t>Based on</a:t>
                      </a:r>
                    </a:p>
                  </a:txBody>
                  <a:tcPr marL="26598" marR="26598" marT="32537" marB="32537"/>
                </a:tc>
                <a:tc>
                  <a:txBody>
                    <a:bodyPr/>
                    <a:lstStyle/>
                    <a:p>
                      <a:pPr algn="l" fontAlgn="t"/>
                      <a:r>
                        <a:rPr lang="en-IN" sz="1600">
                          <a:solidFill>
                            <a:srgbClr val="000000"/>
                          </a:solidFill>
                          <a:effectLst/>
                          <a:latin typeface="times new roman" panose="02020603050405020304" pitchFamily="18" charset="0"/>
                        </a:rPr>
                        <a:t>Client</a:t>
                      </a:r>
                    </a:p>
                  </a:txBody>
                  <a:tcPr marL="26598" marR="26598" marT="32537" marB="32537"/>
                </a:tc>
                <a:tc>
                  <a:txBody>
                    <a:bodyPr/>
                    <a:lstStyle/>
                    <a:p>
                      <a:pPr algn="l" fontAlgn="t"/>
                      <a:r>
                        <a:rPr lang="en-IN" sz="1600">
                          <a:solidFill>
                            <a:srgbClr val="000000"/>
                          </a:solidFill>
                          <a:effectLst/>
                          <a:latin typeface="times new roman" panose="02020603050405020304" pitchFamily="18" charset="0"/>
                        </a:rPr>
                        <a:t>Server</a:t>
                      </a:r>
                    </a:p>
                  </a:txBody>
                  <a:tcPr marL="26598" marR="26598" marT="32537" marB="32537"/>
                </a:tc>
              </a:tr>
              <a:tr h="640766">
                <a:tc>
                  <a:txBody>
                    <a:bodyPr/>
                    <a:lstStyle/>
                    <a:p>
                      <a:pPr algn="just" fontAlgn="t"/>
                      <a:r>
                        <a:rPr lang="en-IN" sz="1600" b="1">
                          <a:solidFill>
                            <a:srgbClr val="333333"/>
                          </a:solidFill>
                          <a:effectLst/>
                          <a:latin typeface="inter-bold"/>
                        </a:rPr>
                        <a:t>Basic functionality</a:t>
                      </a:r>
                      <a:endParaRPr lang="en-IN" sz="1600">
                        <a:solidFill>
                          <a:srgbClr val="333333"/>
                        </a:solidFill>
                        <a:effectLst/>
                        <a:latin typeface="inter-regular"/>
                      </a:endParaRPr>
                    </a:p>
                  </a:txBody>
                  <a:tcPr marL="17733" marR="17733" marT="21692" marB="21692"/>
                </a:tc>
                <a:tc>
                  <a:txBody>
                    <a:bodyPr/>
                    <a:lstStyle/>
                    <a:p>
                      <a:pPr algn="just" fontAlgn="t"/>
                      <a:r>
                        <a:rPr lang="en-IN" sz="1600" dirty="0">
                          <a:solidFill>
                            <a:srgbClr val="333333"/>
                          </a:solidFill>
                          <a:effectLst/>
                          <a:latin typeface="inter-regular"/>
                        </a:rPr>
                        <a:t>Client relies on the services of server, and generates requests for various services.</a:t>
                      </a:r>
                    </a:p>
                  </a:txBody>
                  <a:tcPr marL="17733" marR="17733" marT="21692" marB="21692"/>
                </a:tc>
                <a:tc>
                  <a:txBody>
                    <a:bodyPr/>
                    <a:lstStyle/>
                    <a:p>
                      <a:pPr algn="just" fontAlgn="t"/>
                      <a:r>
                        <a:rPr lang="en-IN" sz="1600">
                          <a:solidFill>
                            <a:srgbClr val="333333"/>
                          </a:solidFill>
                          <a:effectLst/>
                          <a:latin typeface="inter-regular"/>
                        </a:rPr>
                        <a:t>Server authorizes the client's requests and facilitates them with the requested services.</a:t>
                      </a:r>
                    </a:p>
                  </a:txBody>
                  <a:tcPr marL="17733" marR="17733" marT="21692" marB="21692"/>
                </a:tc>
              </a:tr>
              <a:tr h="790238">
                <a:tc>
                  <a:txBody>
                    <a:bodyPr/>
                    <a:lstStyle/>
                    <a:p>
                      <a:pPr algn="just" fontAlgn="t"/>
                      <a:r>
                        <a:rPr lang="en-IN" sz="1600" b="1">
                          <a:solidFill>
                            <a:srgbClr val="333333"/>
                          </a:solidFill>
                          <a:effectLst/>
                          <a:latin typeface="inter-bold"/>
                        </a:rPr>
                        <a:t>Configuration</a:t>
                      </a:r>
                      <a:endParaRPr lang="en-IN" sz="1600">
                        <a:solidFill>
                          <a:srgbClr val="333333"/>
                        </a:solidFill>
                        <a:effectLst/>
                        <a:latin typeface="inter-regular"/>
                      </a:endParaRPr>
                    </a:p>
                  </a:txBody>
                  <a:tcPr marL="17733" marR="17733" marT="21692" marB="21692"/>
                </a:tc>
                <a:tc>
                  <a:txBody>
                    <a:bodyPr/>
                    <a:lstStyle/>
                    <a:p>
                      <a:pPr algn="just" fontAlgn="t"/>
                      <a:r>
                        <a:rPr lang="en-IN" sz="1600" dirty="0">
                          <a:solidFill>
                            <a:srgbClr val="333333"/>
                          </a:solidFill>
                          <a:effectLst/>
                          <a:latin typeface="inter-regular"/>
                        </a:rPr>
                        <a:t>The configuration of client systems is simple. Their tasks are limited to generating requests. It has a basic hardware configuration.</a:t>
                      </a:r>
                    </a:p>
                  </a:txBody>
                  <a:tcPr marL="17733" marR="17733" marT="21692" marB="21692"/>
                </a:tc>
                <a:tc>
                  <a:txBody>
                    <a:bodyPr/>
                    <a:lstStyle/>
                    <a:p>
                      <a:pPr algn="just" fontAlgn="t"/>
                      <a:r>
                        <a:rPr lang="en-IN" sz="1600">
                          <a:solidFill>
                            <a:srgbClr val="333333"/>
                          </a:solidFill>
                          <a:effectLst/>
                          <a:latin typeface="inter-regular"/>
                        </a:rPr>
                        <a:t>The configuration of the server is more complex and sophisticated. Server has advanced hardware configuration.</a:t>
                      </a:r>
                    </a:p>
                  </a:txBody>
                  <a:tcPr marL="17733" marR="17733" marT="21692" marB="21692"/>
                </a:tc>
              </a:tr>
              <a:tr h="640766">
                <a:tc>
                  <a:txBody>
                    <a:bodyPr/>
                    <a:lstStyle/>
                    <a:p>
                      <a:pPr algn="just" fontAlgn="t"/>
                      <a:r>
                        <a:rPr lang="en-IN" sz="1600" b="1">
                          <a:solidFill>
                            <a:srgbClr val="333333"/>
                          </a:solidFill>
                          <a:effectLst/>
                          <a:latin typeface="inter-bold"/>
                        </a:rPr>
                        <a:t>Efficiency</a:t>
                      </a:r>
                      <a:endParaRPr lang="en-IN" sz="1600">
                        <a:solidFill>
                          <a:srgbClr val="333333"/>
                        </a:solidFill>
                        <a:effectLst/>
                        <a:latin typeface="inter-regular"/>
                      </a:endParaRPr>
                    </a:p>
                  </a:txBody>
                  <a:tcPr marL="17733" marR="17733" marT="21692" marB="21692"/>
                </a:tc>
                <a:tc>
                  <a:txBody>
                    <a:bodyPr/>
                    <a:lstStyle/>
                    <a:p>
                      <a:pPr algn="just" fontAlgn="t"/>
                      <a:r>
                        <a:rPr lang="en-IN" sz="1600">
                          <a:solidFill>
                            <a:srgbClr val="333333"/>
                          </a:solidFill>
                          <a:effectLst/>
                          <a:latin typeface="inter-regular"/>
                        </a:rPr>
                        <a:t>The efficiency of client is limited.</a:t>
                      </a:r>
                    </a:p>
                  </a:txBody>
                  <a:tcPr marL="17733" marR="17733" marT="21692" marB="21692"/>
                </a:tc>
                <a:tc>
                  <a:txBody>
                    <a:bodyPr/>
                    <a:lstStyle/>
                    <a:p>
                      <a:pPr algn="just" fontAlgn="t"/>
                      <a:r>
                        <a:rPr lang="en-IN" sz="1600">
                          <a:solidFill>
                            <a:srgbClr val="333333"/>
                          </a:solidFill>
                          <a:effectLst/>
                          <a:latin typeface="inter-regular"/>
                        </a:rPr>
                        <a:t>The performance of server is high, and they are highly efficient.</a:t>
                      </a:r>
                    </a:p>
                  </a:txBody>
                  <a:tcPr marL="17733" marR="17733" marT="21692" marB="21692"/>
                </a:tc>
              </a:tr>
              <a:tr h="790238">
                <a:tc>
                  <a:txBody>
                    <a:bodyPr/>
                    <a:lstStyle/>
                    <a:p>
                      <a:pPr algn="just" fontAlgn="t"/>
                      <a:r>
                        <a:rPr lang="en-IN" sz="1600" b="1">
                          <a:solidFill>
                            <a:srgbClr val="333333"/>
                          </a:solidFill>
                          <a:effectLst/>
                          <a:latin typeface="inter-bold"/>
                        </a:rPr>
                        <a:t>Tasks</a:t>
                      </a:r>
                      <a:endParaRPr lang="en-IN" sz="1600">
                        <a:solidFill>
                          <a:srgbClr val="333333"/>
                        </a:solidFill>
                        <a:effectLst/>
                        <a:latin typeface="inter-regular"/>
                      </a:endParaRPr>
                    </a:p>
                  </a:txBody>
                  <a:tcPr marL="17733" marR="17733" marT="21692" marB="21692"/>
                </a:tc>
                <a:tc>
                  <a:txBody>
                    <a:bodyPr/>
                    <a:lstStyle/>
                    <a:p>
                      <a:pPr algn="just" fontAlgn="t"/>
                      <a:r>
                        <a:rPr lang="en-IN" sz="1600">
                          <a:solidFill>
                            <a:srgbClr val="333333"/>
                          </a:solidFill>
                          <a:effectLst/>
                          <a:latin typeface="inter-regular"/>
                        </a:rPr>
                        <a:t>The common tasks for client are simple and mostly include requesting services.</a:t>
                      </a:r>
                    </a:p>
                  </a:txBody>
                  <a:tcPr marL="17733" marR="17733" marT="21692" marB="21692"/>
                </a:tc>
                <a:tc>
                  <a:txBody>
                    <a:bodyPr/>
                    <a:lstStyle/>
                    <a:p>
                      <a:pPr algn="just" fontAlgn="t"/>
                      <a:r>
                        <a:rPr lang="en-IN" sz="1600">
                          <a:solidFill>
                            <a:srgbClr val="333333"/>
                          </a:solidFill>
                          <a:effectLst/>
                          <a:latin typeface="inter-regular"/>
                        </a:rPr>
                        <a:t>The complex tasks like fulfilling client requests, storing and processing large datasets, data analysis are common for server.</a:t>
                      </a:r>
                    </a:p>
                  </a:txBody>
                  <a:tcPr marL="17733" marR="17733" marT="21692" marB="21692"/>
                </a:tc>
              </a:tr>
              <a:tr h="640766">
                <a:tc>
                  <a:txBody>
                    <a:bodyPr/>
                    <a:lstStyle/>
                    <a:p>
                      <a:pPr algn="just" fontAlgn="t"/>
                      <a:r>
                        <a:rPr lang="en-IN" sz="1600" b="1">
                          <a:solidFill>
                            <a:srgbClr val="333333"/>
                          </a:solidFill>
                          <a:effectLst/>
                          <a:latin typeface="inter-bold"/>
                        </a:rPr>
                        <a:t>Switch off</a:t>
                      </a:r>
                      <a:endParaRPr lang="en-IN" sz="1600">
                        <a:solidFill>
                          <a:srgbClr val="333333"/>
                        </a:solidFill>
                        <a:effectLst/>
                        <a:latin typeface="inter-regular"/>
                      </a:endParaRPr>
                    </a:p>
                  </a:txBody>
                  <a:tcPr marL="17733" marR="17733" marT="21692" marB="21692"/>
                </a:tc>
                <a:tc>
                  <a:txBody>
                    <a:bodyPr/>
                    <a:lstStyle/>
                    <a:p>
                      <a:pPr algn="just" fontAlgn="t"/>
                      <a:r>
                        <a:rPr lang="en-IN" sz="1600">
                          <a:solidFill>
                            <a:srgbClr val="333333"/>
                          </a:solidFill>
                          <a:effectLst/>
                          <a:latin typeface="inter-regular"/>
                        </a:rPr>
                        <a:t>The client systems can be switch off without any fear.</a:t>
                      </a:r>
                    </a:p>
                  </a:txBody>
                  <a:tcPr marL="17733" marR="17733" marT="21692" marB="21692"/>
                </a:tc>
                <a:tc>
                  <a:txBody>
                    <a:bodyPr/>
                    <a:lstStyle/>
                    <a:p>
                      <a:pPr algn="just" fontAlgn="t"/>
                      <a:r>
                        <a:rPr lang="en-IN" sz="1600">
                          <a:solidFill>
                            <a:srgbClr val="333333"/>
                          </a:solidFill>
                          <a:effectLst/>
                          <a:latin typeface="inter-regular"/>
                        </a:rPr>
                        <a:t>Switching off servers may be disastrous for client systems that continuously request the services.</a:t>
                      </a:r>
                    </a:p>
                  </a:txBody>
                  <a:tcPr marL="17733" marR="17733" marT="21692" marB="21692"/>
                </a:tc>
              </a:tr>
              <a:tr h="640766">
                <a:tc>
                  <a:txBody>
                    <a:bodyPr/>
                    <a:lstStyle/>
                    <a:p>
                      <a:pPr algn="just" fontAlgn="t"/>
                      <a:r>
                        <a:rPr lang="en-IN" sz="1600" b="1">
                          <a:solidFill>
                            <a:srgbClr val="333333"/>
                          </a:solidFill>
                          <a:effectLst/>
                          <a:latin typeface="inter-bold"/>
                        </a:rPr>
                        <a:t>Login Support</a:t>
                      </a:r>
                      <a:endParaRPr lang="en-IN" sz="1600">
                        <a:solidFill>
                          <a:srgbClr val="333333"/>
                        </a:solidFill>
                        <a:effectLst/>
                        <a:latin typeface="inter-regular"/>
                      </a:endParaRPr>
                    </a:p>
                  </a:txBody>
                  <a:tcPr marL="17733" marR="17733" marT="21692" marB="21692"/>
                </a:tc>
                <a:tc>
                  <a:txBody>
                    <a:bodyPr/>
                    <a:lstStyle/>
                    <a:p>
                      <a:pPr algn="just" fontAlgn="t"/>
                      <a:r>
                        <a:rPr lang="en-IN" sz="1600">
                          <a:solidFill>
                            <a:srgbClr val="333333"/>
                          </a:solidFill>
                          <a:effectLst/>
                          <a:latin typeface="inter-regular"/>
                        </a:rPr>
                        <a:t>There can be single user logins.</a:t>
                      </a:r>
                    </a:p>
                  </a:txBody>
                  <a:tcPr marL="17733" marR="17733" marT="21692" marB="21692"/>
                </a:tc>
                <a:tc>
                  <a:txBody>
                    <a:bodyPr/>
                    <a:lstStyle/>
                    <a:p>
                      <a:pPr algn="just" fontAlgn="t"/>
                      <a:r>
                        <a:rPr lang="en-IN" sz="1600">
                          <a:solidFill>
                            <a:srgbClr val="333333"/>
                          </a:solidFill>
                          <a:effectLst/>
                          <a:latin typeface="inter-regular"/>
                        </a:rPr>
                        <a:t>Server support multiple user login and request processing simultaneously.</a:t>
                      </a:r>
                    </a:p>
                  </a:txBody>
                  <a:tcPr marL="17733" marR="17733" marT="21692" marB="21692"/>
                </a:tc>
              </a:tr>
              <a:tr h="640766">
                <a:tc>
                  <a:txBody>
                    <a:bodyPr/>
                    <a:lstStyle/>
                    <a:p>
                      <a:pPr algn="just" fontAlgn="t"/>
                      <a:r>
                        <a:rPr lang="en-IN" sz="1600" b="1">
                          <a:solidFill>
                            <a:srgbClr val="333333"/>
                          </a:solidFill>
                          <a:effectLst/>
                          <a:latin typeface="inter-bold"/>
                        </a:rPr>
                        <a:t>Examples</a:t>
                      </a:r>
                      <a:endParaRPr lang="en-IN" sz="1600">
                        <a:solidFill>
                          <a:srgbClr val="333333"/>
                        </a:solidFill>
                        <a:effectLst/>
                        <a:latin typeface="inter-regular"/>
                      </a:endParaRPr>
                    </a:p>
                  </a:txBody>
                  <a:tcPr marL="17733" marR="17733" marT="21692" marB="21692"/>
                </a:tc>
                <a:tc>
                  <a:txBody>
                    <a:bodyPr/>
                    <a:lstStyle/>
                    <a:p>
                      <a:pPr algn="just" fontAlgn="t"/>
                      <a:r>
                        <a:rPr lang="en-IN" sz="1600">
                          <a:solidFill>
                            <a:srgbClr val="333333"/>
                          </a:solidFill>
                          <a:effectLst/>
                          <a:latin typeface="inter-regular"/>
                        </a:rPr>
                        <a:t>Examples of clients are smartphones, desktops, laptops, etc.</a:t>
                      </a:r>
                    </a:p>
                  </a:txBody>
                  <a:tcPr marL="17733" marR="17733" marT="21692" marB="21692"/>
                </a:tc>
                <a:tc>
                  <a:txBody>
                    <a:bodyPr/>
                    <a:lstStyle/>
                    <a:p>
                      <a:pPr algn="just" fontAlgn="t"/>
                      <a:r>
                        <a:rPr lang="en-IN" sz="1600" dirty="0">
                          <a:solidFill>
                            <a:srgbClr val="333333"/>
                          </a:solidFill>
                          <a:effectLst/>
                          <a:latin typeface="inter-regular"/>
                        </a:rPr>
                        <a:t>Examples of servers are web servers, file servers, database servers, etc.</a:t>
                      </a:r>
                    </a:p>
                  </a:txBody>
                  <a:tcPr marL="17733" marR="17733" marT="21692" marB="21692"/>
                </a:tc>
              </a:tr>
            </a:tbl>
          </a:graphicData>
        </a:graphic>
      </p:graphicFrame>
    </p:spTree>
    <p:extLst>
      <p:ext uri="{BB962C8B-B14F-4D97-AF65-F5344CB8AC3E}">
        <p14:creationId xmlns:p14="http://schemas.microsoft.com/office/powerpoint/2010/main" val="219608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Web : Basics </a:t>
            </a:r>
            <a:endParaRPr lang="en-IN" dirty="0"/>
          </a:p>
        </p:txBody>
      </p:sp>
      <p:sp>
        <p:nvSpPr>
          <p:cNvPr id="5" name="Content Placeholder 4"/>
          <p:cNvSpPr>
            <a:spLocks noGrp="1"/>
          </p:cNvSpPr>
          <p:nvPr>
            <p:ph idx="1"/>
          </p:nvPr>
        </p:nvSpPr>
        <p:spPr>
          <a:xfrm>
            <a:off x="838200" y="1352282"/>
            <a:ext cx="10515600" cy="4824681"/>
          </a:xfrm>
        </p:spPr>
        <p:txBody>
          <a:bodyPr/>
          <a:lstStyle/>
          <a:p>
            <a:r>
              <a:rPr lang="en-IN" dirty="0" smtClean="0"/>
              <a:t>The Web is an Internet-based distributed information system. </a:t>
            </a:r>
          </a:p>
          <a:p>
            <a:r>
              <a:rPr lang="en-IN" dirty="0" smtClean="0"/>
              <a:t>Anyone with a computer connected to the Internet can easily retrieve information by giving a Web address or by simply clicking a mouse button. </a:t>
            </a:r>
          </a:p>
          <a:p>
            <a:r>
              <a:rPr lang="en-IN" dirty="0" smtClean="0"/>
              <a:t>The Web is a great way to disseminate information and making it available 24/7. Information can also be collected from Web users and customers through online forms. </a:t>
            </a:r>
          </a:p>
          <a:p>
            <a:r>
              <a:rPr lang="en-IN" dirty="0" smtClean="0"/>
              <a:t>Maintainers and administrators can control and update Web content from anywhere on the Web. All these make the Web a powerful tool for mass communication, e-business and e-commerce.</a:t>
            </a:r>
            <a:endParaRPr lang="en-IN" dirty="0"/>
          </a:p>
        </p:txBody>
      </p:sp>
    </p:spTree>
    <p:extLst>
      <p:ext uri="{BB962C8B-B14F-4D97-AF65-F5344CB8AC3E}">
        <p14:creationId xmlns:p14="http://schemas.microsoft.com/office/powerpoint/2010/main" val="4120450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98" y="236336"/>
            <a:ext cx="10515600" cy="871247"/>
          </a:xfrm>
        </p:spPr>
        <p:txBody>
          <a:bodyPr/>
          <a:lstStyle/>
          <a:p>
            <a:r>
              <a:rPr lang="en-IN" b="1" dirty="0"/>
              <a:t>How the browser interacts with the servers ?</a:t>
            </a:r>
            <a:endParaRPr lang="en-IN" dirty="0"/>
          </a:p>
        </p:txBody>
      </p:sp>
      <p:sp>
        <p:nvSpPr>
          <p:cNvPr id="3" name="Content Placeholder 2"/>
          <p:cNvSpPr>
            <a:spLocks noGrp="1"/>
          </p:cNvSpPr>
          <p:nvPr>
            <p:ph idx="1"/>
          </p:nvPr>
        </p:nvSpPr>
        <p:spPr>
          <a:xfrm>
            <a:off x="838200" y="1825625"/>
            <a:ext cx="7108065" cy="4351338"/>
          </a:xfrm>
        </p:spPr>
        <p:txBody>
          <a:bodyPr>
            <a:normAutofit/>
          </a:bodyPr>
          <a:lstStyle/>
          <a:p>
            <a:pPr fontAlgn="base"/>
            <a:r>
              <a:rPr lang="en-IN" dirty="0"/>
              <a:t>User enters the </a:t>
            </a:r>
            <a:r>
              <a:rPr lang="en-IN" b="1" dirty="0"/>
              <a:t>URL</a:t>
            </a:r>
            <a:r>
              <a:rPr lang="en-IN" dirty="0"/>
              <a:t>(Uniform Resource Locator) of the website or file. The Browser then requests the </a:t>
            </a:r>
            <a:r>
              <a:rPr lang="en-IN" b="1" dirty="0"/>
              <a:t>DNS</a:t>
            </a:r>
            <a:r>
              <a:rPr lang="en-IN" dirty="0"/>
              <a:t>(DOMAIN NAME SYSTEM) Server.</a:t>
            </a:r>
          </a:p>
          <a:p>
            <a:pPr fontAlgn="base"/>
            <a:r>
              <a:rPr lang="en-IN" b="1" dirty="0"/>
              <a:t>DNS Server</a:t>
            </a:r>
            <a:r>
              <a:rPr lang="en-IN" dirty="0"/>
              <a:t> lookup for the address of the </a:t>
            </a:r>
            <a:r>
              <a:rPr lang="en-IN" b="1" dirty="0"/>
              <a:t>WEB Server</a:t>
            </a:r>
            <a:r>
              <a:rPr lang="en-IN" dirty="0"/>
              <a:t>.</a:t>
            </a:r>
          </a:p>
          <a:p>
            <a:pPr fontAlgn="base"/>
            <a:r>
              <a:rPr lang="en-IN" b="1" dirty="0"/>
              <a:t>DNS Server</a:t>
            </a:r>
            <a:r>
              <a:rPr lang="en-IN" dirty="0"/>
              <a:t> responds with the </a:t>
            </a:r>
            <a:r>
              <a:rPr lang="en-IN" b="1" dirty="0"/>
              <a:t>IP address</a:t>
            </a:r>
            <a:r>
              <a:rPr lang="en-IN" dirty="0"/>
              <a:t> of the </a:t>
            </a:r>
            <a:r>
              <a:rPr lang="en-IN" b="1" dirty="0"/>
              <a:t>WEB Server</a:t>
            </a:r>
            <a:r>
              <a:rPr lang="en-IN" dirty="0"/>
              <a:t>.</a:t>
            </a:r>
          </a:p>
          <a:p>
            <a:pPr fontAlgn="base"/>
            <a:r>
              <a:rPr lang="en-IN" dirty="0"/>
              <a:t>Browser sends over an </a:t>
            </a:r>
            <a:r>
              <a:rPr lang="en-IN" b="1" dirty="0"/>
              <a:t>HTTP/HTTPS</a:t>
            </a:r>
            <a:r>
              <a:rPr lang="en-IN" dirty="0"/>
              <a:t> request to </a:t>
            </a:r>
            <a:r>
              <a:rPr lang="en-IN" b="1" dirty="0"/>
              <a:t>WEB Server’s IP</a:t>
            </a:r>
            <a:r>
              <a:rPr lang="en-IN" dirty="0"/>
              <a:t> (provided by </a:t>
            </a:r>
            <a:r>
              <a:rPr lang="en-IN" b="1" dirty="0"/>
              <a:t>DNS server</a:t>
            </a:r>
            <a:r>
              <a:rPr lang="en-IN" dirty="0"/>
              <a:t>).</a:t>
            </a:r>
          </a:p>
          <a:p>
            <a:pPr fontAlgn="base"/>
            <a:r>
              <a:rPr lang="en-IN" dirty="0"/>
              <a:t>Server sends over the necessary files of the website.</a:t>
            </a:r>
          </a:p>
          <a:p>
            <a:pPr fontAlgn="base"/>
            <a:r>
              <a:rPr lang="en-IN" dirty="0"/>
              <a:t>Browser then renders the files and the website is displayed. This rendering is done with the help of </a:t>
            </a:r>
            <a:r>
              <a:rPr lang="en-IN" b="1" dirty="0"/>
              <a:t>DOM</a:t>
            </a:r>
            <a:r>
              <a:rPr lang="en-IN" dirty="0"/>
              <a:t> (Document Object Model) interpreter, </a:t>
            </a:r>
            <a:r>
              <a:rPr lang="en-IN" b="1" dirty="0"/>
              <a:t>CSS</a:t>
            </a:r>
            <a:r>
              <a:rPr lang="en-IN" dirty="0"/>
              <a:t> interpreter and </a:t>
            </a:r>
            <a:r>
              <a:rPr lang="en-IN" b="1" dirty="0"/>
              <a:t>JS Engine</a:t>
            </a:r>
            <a:r>
              <a:rPr lang="en-IN" dirty="0"/>
              <a:t> collectively known as the </a:t>
            </a:r>
            <a:r>
              <a:rPr lang="en-IN" b="1" dirty="0"/>
              <a:t>JIT</a:t>
            </a:r>
            <a:r>
              <a:rPr lang="en-IN" dirty="0"/>
              <a:t> or (Just in Time) Compilers.</a:t>
            </a:r>
          </a:p>
        </p:txBody>
      </p:sp>
      <p:pic>
        <p:nvPicPr>
          <p:cNvPr id="6146" name="Picture 2" descr="https://media.geeksforgeeks.org/wp-content/uploads/20191016120927/81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264" y="1712890"/>
            <a:ext cx="3889421" cy="436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359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34886"/>
          </a:xfrm>
        </p:spPr>
        <p:txBody>
          <a:bodyPr/>
          <a:lstStyle/>
          <a:p>
            <a:r>
              <a:rPr lang="en-IN" b="1" dirty="0"/>
              <a:t>Characteristics of Client Server Computing</a:t>
            </a:r>
          </a:p>
        </p:txBody>
      </p:sp>
      <p:sp>
        <p:nvSpPr>
          <p:cNvPr id="3" name="Content Placeholder 2"/>
          <p:cNvSpPr>
            <a:spLocks noGrp="1"/>
          </p:cNvSpPr>
          <p:nvPr>
            <p:ph idx="1"/>
          </p:nvPr>
        </p:nvSpPr>
        <p:spPr>
          <a:xfrm>
            <a:off x="838200" y="1326524"/>
            <a:ext cx="10515600" cy="5164427"/>
          </a:xfrm>
        </p:spPr>
        <p:txBody>
          <a:bodyPr>
            <a:noAutofit/>
          </a:bodyPr>
          <a:lstStyle/>
          <a:p>
            <a:r>
              <a:rPr lang="en-IN" sz="2400" dirty="0"/>
              <a:t>The salient points for client server computing are as follows:</a:t>
            </a:r>
          </a:p>
          <a:p>
            <a:pPr lvl="1"/>
            <a:r>
              <a:rPr lang="en-IN" sz="2000" dirty="0"/>
              <a:t>The client server computing works with a system of request and response. The client sends a request to the server and the server responds with the desired information.</a:t>
            </a:r>
          </a:p>
          <a:p>
            <a:pPr lvl="1"/>
            <a:r>
              <a:rPr lang="en-IN" sz="2000" dirty="0"/>
              <a:t>The client and server should follow a common communication protocol so they can easily interact with each other. All the communication protocols are available at the application layer.</a:t>
            </a:r>
          </a:p>
          <a:p>
            <a:pPr lvl="1"/>
            <a:r>
              <a:rPr lang="en-IN" sz="2000" dirty="0"/>
              <a:t>A server can only accommodate a limited number of client requests at a time. So it uses a system based to priority to respond to the requests.</a:t>
            </a:r>
          </a:p>
          <a:p>
            <a:pPr lvl="1"/>
            <a:r>
              <a:rPr lang="en-IN" sz="2000" dirty="0"/>
              <a:t>Denial of Service attacks </a:t>
            </a:r>
            <a:r>
              <a:rPr lang="en-IN" sz="2000" dirty="0" smtClean="0"/>
              <a:t>hinder </a:t>
            </a:r>
            <a:r>
              <a:rPr lang="en-IN" sz="2000" dirty="0"/>
              <a:t>servers ability to respond to authentic client requests by inundating it with false requests.</a:t>
            </a:r>
          </a:p>
          <a:p>
            <a:pPr lvl="1"/>
            <a:r>
              <a:rPr lang="en-IN" sz="2000" dirty="0"/>
              <a:t>An example of a client server computing system is a web server. It returns the web pages to the clients that requested them</a:t>
            </a:r>
          </a:p>
        </p:txBody>
      </p:sp>
    </p:spTree>
    <p:extLst>
      <p:ext uri="{BB962C8B-B14F-4D97-AF65-F5344CB8AC3E}">
        <p14:creationId xmlns:p14="http://schemas.microsoft.com/office/powerpoint/2010/main" val="574197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Client Server Computing</a:t>
            </a:r>
          </a:p>
        </p:txBody>
      </p:sp>
      <p:sp>
        <p:nvSpPr>
          <p:cNvPr id="3" name="Content Placeholder 2"/>
          <p:cNvSpPr>
            <a:spLocks noGrp="1"/>
          </p:cNvSpPr>
          <p:nvPr>
            <p:ph idx="1"/>
          </p:nvPr>
        </p:nvSpPr>
        <p:spPr>
          <a:xfrm>
            <a:off x="838200" y="1825625"/>
            <a:ext cx="10515600" cy="4742600"/>
          </a:xfrm>
        </p:spPr>
        <p:txBody>
          <a:bodyPr>
            <a:normAutofit/>
          </a:bodyPr>
          <a:lstStyle/>
          <a:p>
            <a:r>
              <a:rPr lang="en-IN" sz="2800" dirty="0"/>
              <a:t>The different advantages of client server computing are −</a:t>
            </a:r>
          </a:p>
          <a:p>
            <a:pPr lvl="1"/>
            <a:r>
              <a:rPr lang="en-IN" sz="2400" dirty="0"/>
              <a:t>All the required data is concentrated in a single place i.e. the server. So it is easy to protect the data and provide authorisation and authentication.</a:t>
            </a:r>
          </a:p>
          <a:p>
            <a:pPr lvl="1"/>
            <a:r>
              <a:rPr lang="en-IN" sz="2400" dirty="0"/>
              <a:t>The server need not be located physically close to the clients. Yet the data can be accessed efficiently.</a:t>
            </a:r>
          </a:p>
          <a:p>
            <a:pPr lvl="1"/>
            <a:r>
              <a:rPr lang="en-IN" sz="2400" dirty="0"/>
              <a:t>It is easy to replace, upgrade or relocate the nodes in the client server model because all the nodes are independent and request data only from the server.</a:t>
            </a:r>
          </a:p>
          <a:p>
            <a:pPr lvl="1"/>
            <a:r>
              <a:rPr lang="en-IN" sz="2400" dirty="0"/>
              <a:t>All the nodes </a:t>
            </a:r>
            <a:r>
              <a:rPr lang="en-IN" sz="2400" dirty="0" smtClean="0"/>
              <a:t>i.e. </a:t>
            </a:r>
            <a:r>
              <a:rPr lang="en-IN" sz="2400" dirty="0"/>
              <a:t>clients and server may not be build on similar platforms yet they can easily facilitate the transfer of data.</a:t>
            </a:r>
          </a:p>
          <a:p>
            <a:endParaRPr lang="en-IN" dirty="0"/>
          </a:p>
        </p:txBody>
      </p:sp>
    </p:spTree>
    <p:extLst>
      <p:ext uri="{BB962C8B-B14F-4D97-AF65-F5344CB8AC3E}">
        <p14:creationId xmlns:p14="http://schemas.microsoft.com/office/powerpoint/2010/main" val="1846744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Disadvantages of Client Server Computing</a:t>
            </a:r>
            <a:br>
              <a:rPr lang="en-IN" b="1" dirty="0"/>
            </a:br>
            <a:endParaRPr lang="en-IN" dirty="0"/>
          </a:p>
        </p:txBody>
      </p:sp>
      <p:sp>
        <p:nvSpPr>
          <p:cNvPr id="3" name="Content Placeholder 2"/>
          <p:cNvSpPr>
            <a:spLocks noGrp="1"/>
          </p:cNvSpPr>
          <p:nvPr>
            <p:ph idx="1"/>
          </p:nvPr>
        </p:nvSpPr>
        <p:spPr>
          <a:xfrm>
            <a:off x="838200" y="1825624"/>
            <a:ext cx="10515600" cy="4716843"/>
          </a:xfrm>
        </p:spPr>
        <p:txBody>
          <a:bodyPr>
            <a:normAutofit/>
          </a:bodyPr>
          <a:lstStyle/>
          <a:p>
            <a:r>
              <a:rPr lang="en-IN" dirty="0" smtClean="0"/>
              <a:t>The </a:t>
            </a:r>
            <a:r>
              <a:rPr lang="en-IN" dirty="0"/>
              <a:t>different disadvantages of client server computing are −</a:t>
            </a:r>
          </a:p>
          <a:p>
            <a:pPr lvl="1"/>
            <a:r>
              <a:rPr lang="en-IN" dirty="0"/>
              <a:t>If all the clients simultaneously request data from the server, it may get overloaded. This may lead to congestion in the network.</a:t>
            </a:r>
          </a:p>
          <a:p>
            <a:pPr lvl="1"/>
            <a:r>
              <a:rPr lang="en-IN" dirty="0"/>
              <a:t>If the server fails for any reason, then none of the requests of the clients can be fulfilled. This leads of failure of the client server network.</a:t>
            </a:r>
          </a:p>
          <a:p>
            <a:pPr lvl="1"/>
            <a:r>
              <a:rPr lang="en-IN" dirty="0"/>
              <a:t>The cost of setting and maintaining a client server model are quite </a:t>
            </a:r>
            <a:r>
              <a:rPr lang="en-IN" dirty="0" smtClean="0"/>
              <a:t>high.</a:t>
            </a:r>
          </a:p>
          <a:p>
            <a:pPr fontAlgn="base"/>
            <a:r>
              <a:rPr lang="en-IN" dirty="0"/>
              <a:t>Clients are prone to viruses, Trojans and worms if present in the Server or uploaded into the Server.</a:t>
            </a:r>
          </a:p>
          <a:p>
            <a:pPr fontAlgn="base"/>
            <a:r>
              <a:rPr lang="en-IN" dirty="0"/>
              <a:t>Server are prone to Denial of Service (DOS) attacks.</a:t>
            </a:r>
          </a:p>
          <a:p>
            <a:pPr fontAlgn="base"/>
            <a:r>
              <a:rPr lang="en-IN" dirty="0"/>
              <a:t>Data packets may be spoofed or modified during transmission.</a:t>
            </a:r>
          </a:p>
          <a:p>
            <a:pPr fontAlgn="base"/>
            <a:r>
              <a:rPr lang="en-IN" dirty="0"/>
              <a:t>Phishing or capturing login credentials or other useful information of the user are common and MITM(Man in the Middle) attacks are common.</a:t>
            </a:r>
          </a:p>
          <a:p>
            <a:pPr lvl="1"/>
            <a:endParaRPr lang="en-IN" dirty="0"/>
          </a:p>
        </p:txBody>
      </p:sp>
    </p:spTree>
    <p:extLst>
      <p:ext uri="{BB962C8B-B14F-4D97-AF65-F5344CB8AC3E}">
        <p14:creationId xmlns:p14="http://schemas.microsoft.com/office/powerpoint/2010/main" val="2144438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Servers and Web Client</a:t>
            </a:r>
            <a:endParaRPr lang="en-IN" dirty="0"/>
          </a:p>
        </p:txBody>
      </p:sp>
      <p:sp>
        <p:nvSpPr>
          <p:cNvPr id="3" name="Content Placeholder 2"/>
          <p:cNvSpPr>
            <a:spLocks noGrp="1"/>
          </p:cNvSpPr>
          <p:nvPr>
            <p:ph idx="1"/>
          </p:nvPr>
        </p:nvSpPr>
        <p:spPr>
          <a:xfrm>
            <a:off x="522787" y="1629178"/>
            <a:ext cx="9818948" cy="5228822"/>
          </a:xfrm>
        </p:spPr>
        <p:txBody>
          <a:bodyPr>
            <a:normAutofit/>
          </a:bodyPr>
          <a:lstStyle/>
          <a:p>
            <a:r>
              <a:rPr lang="en-IN" sz="2800" dirty="0"/>
              <a:t>A web client is an application that communicates with a web server, using Hypertext Transfer Protocol (HTTP). The basic objective of the web server is to store, process and deliver web pages to the users. Web browser is an example of a web client. </a:t>
            </a:r>
            <a:endParaRPr lang="en-IN" sz="2800" dirty="0" smtClean="0"/>
          </a:p>
          <a:p>
            <a:r>
              <a:rPr lang="en-IN" sz="2800" dirty="0" smtClean="0"/>
              <a:t>Web </a:t>
            </a:r>
            <a:r>
              <a:rPr lang="en-IN" sz="2800" dirty="0"/>
              <a:t>servers speak the HTTP protocol, so they are often called HTTP servers. These HTTP servers store the Internet’s data and provide the data when it is requested by HTTP clients.</a:t>
            </a:r>
          </a:p>
        </p:txBody>
      </p:sp>
    </p:spTree>
    <p:extLst>
      <p:ext uri="{BB962C8B-B14F-4D97-AF65-F5344CB8AC3E}">
        <p14:creationId xmlns:p14="http://schemas.microsoft.com/office/powerpoint/2010/main" val="2125862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IN" dirty="0" smtClean="0"/>
              <a:t>Web Browser</a:t>
            </a:r>
            <a:endParaRPr lang="en-IN" dirty="0"/>
          </a:p>
        </p:txBody>
      </p:sp>
      <p:sp>
        <p:nvSpPr>
          <p:cNvPr id="3" name="Content Placeholder 2"/>
          <p:cNvSpPr>
            <a:spLocks noGrp="1"/>
          </p:cNvSpPr>
          <p:nvPr>
            <p:ph idx="1"/>
          </p:nvPr>
        </p:nvSpPr>
        <p:spPr>
          <a:xfrm>
            <a:off x="838200" y="1236372"/>
            <a:ext cx="10515600" cy="4940591"/>
          </a:xfrm>
        </p:spPr>
        <p:txBody>
          <a:bodyPr>
            <a:normAutofit fontScale="92500" lnSpcReduction="10000"/>
          </a:bodyPr>
          <a:lstStyle/>
          <a:p>
            <a:r>
              <a:rPr lang="en-IN" sz="2400" b="1" dirty="0"/>
              <a:t>Web Browser:</a:t>
            </a:r>
            <a:r>
              <a:rPr lang="en-IN" sz="2400" dirty="0"/>
              <a:t> The web browser is an example of application software that is developed to retrieve and view the information from web pages or HTML files present on the web servers. The first web browser was invented by Sir Tim Berners-Lee in 1990 and the very first graphical web browser was developed in 1993 which is named the mosaic. After that, various web browsers were developed. Some of them are navigator which is developed by Netscape communication, </a:t>
            </a:r>
            <a:r>
              <a:rPr lang="en-IN" sz="2400" b="1" dirty="0"/>
              <a:t>Microsoft’s internet explorer</a:t>
            </a:r>
            <a:r>
              <a:rPr lang="en-IN" sz="2400" dirty="0"/>
              <a:t>, </a:t>
            </a:r>
            <a:r>
              <a:rPr lang="en-IN" sz="2400" b="1" dirty="0"/>
              <a:t>Google Chrome</a:t>
            </a:r>
            <a:r>
              <a:rPr lang="en-IN" sz="2400" dirty="0"/>
              <a:t>, </a:t>
            </a:r>
            <a:r>
              <a:rPr lang="en-IN" sz="2400" b="1" dirty="0"/>
              <a:t>Mozilla Firefox</a:t>
            </a:r>
            <a:r>
              <a:rPr lang="en-IN" sz="2400" dirty="0"/>
              <a:t>, </a:t>
            </a:r>
            <a:r>
              <a:rPr lang="en-IN" sz="2400" b="1" dirty="0"/>
              <a:t>Opera</a:t>
            </a:r>
            <a:r>
              <a:rPr lang="en-IN" sz="2400" dirty="0"/>
              <a:t> and </a:t>
            </a:r>
            <a:r>
              <a:rPr lang="en-IN" sz="2400" b="1" dirty="0"/>
              <a:t>Apple safari</a:t>
            </a:r>
            <a:r>
              <a:rPr lang="en-IN" sz="2400" dirty="0" smtClean="0"/>
              <a:t>.</a:t>
            </a:r>
          </a:p>
          <a:p>
            <a:pPr fontAlgn="base"/>
            <a:r>
              <a:rPr lang="en-IN" sz="2400" b="1" dirty="0"/>
              <a:t>The main characteristics of Web Browser are:</a:t>
            </a:r>
            <a:endParaRPr lang="en-IN" sz="2400" dirty="0"/>
          </a:p>
          <a:p>
            <a:pPr lvl="1" fontAlgn="base"/>
            <a:r>
              <a:rPr lang="en-IN" sz="2000" dirty="0"/>
              <a:t>It consists of Graphical User Interface.</a:t>
            </a:r>
          </a:p>
          <a:p>
            <a:pPr lvl="1" fontAlgn="base"/>
            <a:r>
              <a:rPr lang="en-IN" sz="2000" dirty="0"/>
              <a:t>It contains the search box where the user can type the address or URL.</a:t>
            </a:r>
          </a:p>
          <a:p>
            <a:pPr lvl="1" fontAlgn="base"/>
            <a:r>
              <a:rPr lang="en-IN" sz="2000" dirty="0"/>
              <a:t>Page style can be static or dynamic. It depends upon the interactivity and the formatting.</a:t>
            </a:r>
          </a:p>
          <a:p>
            <a:pPr lvl="1" fontAlgn="base"/>
            <a:r>
              <a:rPr lang="en-IN" sz="2000" dirty="0"/>
              <a:t>TCP/IP and HTTP protocols are used by the web browsers.</a:t>
            </a:r>
          </a:p>
          <a:p>
            <a:endParaRPr lang="en-IN" dirty="0"/>
          </a:p>
        </p:txBody>
      </p:sp>
    </p:spTree>
    <p:extLst>
      <p:ext uri="{BB962C8B-B14F-4D97-AF65-F5344CB8AC3E}">
        <p14:creationId xmlns:p14="http://schemas.microsoft.com/office/powerpoint/2010/main" val="3852668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588" y="0"/>
            <a:ext cx="10515600" cy="703821"/>
          </a:xfrm>
        </p:spPr>
        <p:txBody>
          <a:bodyPr/>
          <a:lstStyle/>
          <a:p>
            <a:r>
              <a:rPr lang="en-IN" dirty="0" smtClean="0"/>
              <a:t>Web Server Vs Web Browser</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8610111"/>
              </p:ext>
            </p:extLst>
          </p:nvPr>
        </p:nvGraphicFramePr>
        <p:xfrm>
          <a:off x="321972" y="703823"/>
          <a:ext cx="11500833" cy="6159419"/>
        </p:xfrm>
        <a:graphic>
          <a:graphicData uri="http://schemas.openxmlformats.org/drawingml/2006/table">
            <a:tbl>
              <a:tblPr firstRow="1" bandRow="1">
                <a:tableStyleId>{5C22544A-7EE6-4342-B048-85BDC9FD1C3A}</a:tableStyleId>
              </a:tblPr>
              <a:tblGrid>
                <a:gridCol w="5365412"/>
                <a:gridCol w="6135421"/>
              </a:tblGrid>
              <a:tr h="451959">
                <a:tc>
                  <a:txBody>
                    <a:bodyPr/>
                    <a:lstStyle/>
                    <a:p>
                      <a:r>
                        <a:rPr lang="en-IN" sz="2400" dirty="0" smtClean="0"/>
                        <a:t>Web Server</a:t>
                      </a:r>
                      <a:endParaRPr lang="en-IN" sz="2400" dirty="0"/>
                    </a:p>
                  </a:txBody>
                  <a:tcPr/>
                </a:tc>
                <a:tc>
                  <a:txBody>
                    <a:bodyPr/>
                    <a:lstStyle/>
                    <a:p>
                      <a:r>
                        <a:rPr lang="en-IN" sz="2400" dirty="0" smtClean="0"/>
                        <a:t>Web</a:t>
                      </a:r>
                      <a:r>
                        <a:rPr lang="en-IN" sz="2400" baseline="0" dirty="0" smtClean="0"/>
                        <a:t> Browser</a:t>
                      </a:r>
                      <a:endParaRPr lang="en-IN" sz="2400" dirty="0"/>
                    </a:p>
                  </a:txBody>
                  <a:tcPr/>
                </a:tc>
              </a:tr>
              <a:tr h="986777">
                <a:tc>
                  <a:txBody>
                    <a:bodyPr/>
                    <a:lstStyle/>
                    <a:p>
                      <a:pPr algn="l" fontAlgn="base"/>
                      <a:r>
                        <a:rPr lang="en-IN" sz="1400" b="0" dirty="0">
                          <a:effectLst/>
                        </a:rPr>
                        <a:t>Web Browser is an Application program that displays a World wide web document. It usually uses the internet service to access the document.</a:t>
                      </a:r>
                    </a:p>
                  </a:txBody>
                  <a:tcPr marL="95250" marR="95250" marT="133350" marB="133350" anchor="ctr"/>
                </a:tc>
                <a:tc>
                  <a:txBody>
                    <a:bodyPr/>
                    <a:lstStyle/>
                    <a:p>
                      <a:pPr algn="l" fontAlgn="base"/>
                      <a:r>
                        <a:rPr lang="en-IN" sz="1400" b="0">
                          <a:effectLst/>
                        </a:rPr>
                        <a:t>Web server is a program or the computer that provide services to other programs called client.</a:t>
                      </a:r>
                    </a:p>
                  </a:txBody>
                  <a:tcPr marL="95250" marR="95250" marT="133350" marB="133350" anchor="ctr"/>
                </a:tc>
              </a:tr>
              <a:tr h="745733">
                <a:tc>
                  <a:txBody>
                    <a:bodyPr/>
                    <a:lstStyle/>
                    <a:p>
                      <a:pPr algn="l" fontAlgn="base"/>
                      <a:r>
                        <a:rPr lang="en-IN" sz="1400" b="0" dirty="0">
                          <a:effectLst/>
                        </a:rPr>
                        <a:t>The Web browser requests the server for the web documents and services.</a:t>
                      </a:r>
                    </a:p>
                  </a:txBody>
                  <a:tcPr marL="95250" marR="95250" marT="133350" marB="133350" anchor="ctr"/>
                </a:tc>
                <a:tc>
                  <a:txBody>
                    <a:bodyPr/>
                    <a:lstStyle/>
                    <a:p>
                      <a:pPr algn="l" fontAlgn="base"/>
                      <a:r>
                        <a:rPr lang="en-IN" sz="1400" b="0">
                          <a:effectLst/>
                        </a:rPr>
                        <a:t>The Web server accepts, approve and respond to the request made by the web browser for a web document or services.</a:t>
                      </a:r>
                    </a:p>
                  </a:txBody>
                  <a:tcPr marL="95250" marR="95250" marT="133350" marB="133350" anchor="ctr"/>
                </a:tc>
              </a:tr>
              <a:tr h="745733">
                <a:tc>
                  <a:txBody>
                    <a:bodyPr/>
                    <a:lstStyle/>
                    <a:p>
                      <a:pPr algn="l" fontAlgn="base"/>
                      <a:r>
                        <a:rPr lang="en-IN" sz="1400" b="0">
                          <a:effectLst/>
                        </a:rPr>
                        <a:t>The web browser act as an interface between the server and the client and displays a web document to the client.</a:t>
                      </a:r>
                    </a:p>
                  </a:txBody>
                  <a:tcPr marL="95250" marR="95250" marT="133350" marB="133350" anchor="ctr"/>
                </a:tc>
                <a:tc>
                  <a:txBody>
                    <a:bodyPr/>
                    <a:lstStyle/>
                    <a:p>
                      <a:pPr algn="l" fontAlgn="base"/>
                      <a:r>
                        <a:rPr lang="en-IN" sz="1400" b="0">
                          <a:effectLst/>
                        </a:rPr>
                        <a:t>The web server is a software or a system which maintain the web applications, generate response and accept clients data.</a:t>
                      </a:r>
                    </a:p>
                  </a:txBody>
                  <a:tcPr marL="95250" marR="95250" marT="133350" marB="133350" anchor="ctr"/>
                </a:tc>
              </a:tr>
              <a:tr h="745733">
                <a:tc>
                  <a:txBody>
                    <a:bodyPr/>
                    <a:lstStyle/>
                    <a:p>
                      <a:pPr algn="l" fontAlgn="base"/>
                      <a:r>
                        <a:rPr lang="en-IN" sz="1400" b="0">
                          <a:effectLst/>
                        </a:rPr>
                        <a:t>The web browser sends an HTTP request and gets an HTTP response.</a:t>
                      </a:r>
                    </a:p>
                  </a:txBody>
                  <a:tcPr marL="95250" marR="95250" marT="133350" marB="133350" anchor="ctr"/>
                </a:tc>
                <a:tc>
                  <a:txBody>
                    <a:bodyPr/>
                    <a:lstStyle/>
                    <a:p>
                      <a:pPr algn="l" fontAlgn="base"/>
                      <a:r>
                        <a:rPr lang="en-IN" sz="1400" b="0">
                          <a:effectLst/>
                        </a:rPr>
                        <a:t>The web server gets HTTP requests and send HTTP responses.</a:t>
                      </a:r>
                    </a:p>
                  </a:txBody>
                  <a:tcPr marL="95250" marR="95250" marT="133350" marB="133350" anchor="ctr"/>
                </a:tc>
              </a:tr>
              <a:tr h="745733">
                <a:tc>
                  <a:txBody>
                    <a:bodyPr/>
                    <a:lstStyle/>
                    <a:p>
                      <a:pPr algn="l" fontAlgn="base"/>
                      <a:r>
                        <a:rPr lang="en-IN" sz="1400" b="0">
                          <a:effectLst/>
                        </a:rPr>
                        <a:t>Doesn’t exist any processing model for the web browser.</a:t>
                      </a:r>
                    </a:p>
                  </a:txBody>
                  <a:tcPr marL="95250" marR="95250" marT="133350" marB="133350" anchor="ctr"/>
                </a:tc>
                <a:tc>
                  <a:txBody>
                    <a:bodyPr/>
                    <a:lstStyle/>
                    <a:p>
                      <a:pPr algn="l" fontAlgn="base"/>
                      <a:r>
                        <a:rPr lang="en-IN" sz="1400" b="0">
                          <a:effectLst/>
                        </a:rPr>
                        <a:t>There exist three types of processing models for web server i.e Process-based, Thread based and Hybrid.</a:t>
                      </a:r>
                    </a:p>
                  </a:txBody>
                  <a:tcPr marL="95250" marR="95250" marT="133350" marB="133350" anchor="ctr"/>
                </a:tc>
              </a:tr>
              <a:tr h="745733">
                <a:tc>
                  <a:txBody>
                    <a:bodyPr/>
                    <a:lstStyle/>
                    <a:p>
                      <a:pPr algn="l" fontAlgn="base"/>
                      <a:r>
                        <a:rPr lang="en-IN" sz="1400" b="0">
                          <a:effectLst/>
                        </a:rPr>
                        <a:t>Web browser stores the cookies for different websites.</a:t>
                      </a:r>
                    </a:p>
                  </a:txBody>
                  <a:tcPr marL="95250" marR="95250" marT="133350" marB="133350" anchor="ctr"/>
                </a:tc>
                <a:tc>
                  <a:txBody>
                    <a:bodyPr/>
                    <a:lstStyle/>
                    <a:p>
                      <a:pPr algn="l" fontAlgn="base"/>
                      <a:r>
                        <a:rPr lang="en-IN" sz="1400" b="0">
                          <a:effectLst/>
                        </a:rPr>
                        <a:t>Web servers provide an area to store and organize the pages of the website.</a:t>
                      </a:r>
                    </a:p>
                  </a:txBody>
                  <a:tcPr marL="95250" marR="95250" marT="133350" marB="133350" anchor="ctr"/>
                </a:tc>
              </a:tr>
              <a:tr h="986777">
                <a:tc>
                  <a:txBody>
                    <a:bodyPr/>
                    <a:lstStyle/>
                    <a:p>
                      <a:pPr algn="l" fontAlgn="base"/>
                      <a:r>
                        <a:rPr lang="en-IN" sz="1400" b="0">
                          <a:effectLst/>
                        </a:rPr>
                        <a:t>The web browser is installed on the client computer.</a:t>
                      </a:r>
                    </a:p>
                  </a:txBody>
                  <a:tcPr marL="95250" marR="95250" marT="133350" marB="133350" anchor="ctr"/>
                </a:tc>
                <a:tc>
                  <a:txBody>
                    <a:bodyPr/>
                    <a:lstStyle/>
                    <a:p>
                      <a:pPr algn="l" fontAlgn="base"/>
                      <a:r>
                        <a:rPr lang="en-IN" sz="1400" b="0" dirty="0">
                          <a:effectLst/>
                        </a:rPr>
                        <a:t>The web server can be a remote machine placed at the other side of your network or even on the other end of the globe, or it is your very own personal computer at home.</a:t>
                      </a:r>
                    </a:p>
                  </a:txBody>
                  <a:tcPr marL="95250" marR="95250" marT="133350" marB="133350" anchor="ctr"/>
                </a:tc>
              </a:tr>
            </a:tbl>
          </a:graphicData>
        </a:graphic>
      </p:graphicFrame>
    </p:spTree>
    <p:extLst>
      <p:ext uri="{BB962C8B-B14F-4D97-AF65-F5344CB8AC3E}">
        <p14:creationId xmlns:p14="http://schemas.microsoft.com/office/powerpoint/2010/main" val="333623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a:bodyPr>
          <a:lstStyle/>
          <a:p>
            <a:r>
              <a:rPr lang="en-IN" dirty="0" smtClean="0"/>
              <a:t>Client Side Scripting</a:t>
            </a:r>
            <a:endParaRPr lang="en-IN" dirty="0"/>
          </a:p>
        </p:txBody>
      </p:sp>
      <p:sp>
        <p:nvSpPr>
          <p:cNvPr id="3" name="Content Placeholder 2"/>
          <p:cNvSpPr>
            <a:spLocks noGrp="1"/>
          </p:cNvSpPr>
          <p:nvPr>
            <p:ph idx="1"/>
          </p:nvPr>
        </p:nvSpPr>
        <p:spPr>
          <a:xfrm>
            <a:off x="605307" y="1171977"/>
            <a:ext cx="10748493" cy="5447764"/>
          </a:xfrm>
        </p:spPr>
        <p:txBody>
          <a:bodyPr>
            <a:normAutofit lnSpcReduction="10000"/>
          </a:bodyPr>
          <a:lstStyle/>
          <a:p>
            <a:pPr fontAlgn="base"/>
            <a:r>
              <a:rPr lang="en-IN" dirty="0"/>
              <a:t>W</a:t>
            </a:r>
            <a:r>
              <a:rPr lang="en-IN" dirty="0" smtClean="0"/>
              <a:t>eb </a:t>
            </a:r>
            <a:r>
              <a:rPr lang="en-IN" dirty="0"/>
              <a:t>browsers execute client side scripting. It is use when browsers has all code. Source code used to transfer from web server to user’s computer over internet and run directly on browsers. It is also used for validations and functionality for user events. </a:t>
            </a:r>
          </a:p>
          <a:p>
            <a:pPr fontAlgn="base"/>
            <a:r>
              <a:rPr lang="en-IN" dirty="0"/>
              <a:t>It allows for more interactivity. It usually performs several actions without going to user. It cannot be basically used to connect to databases on web server. These scripts cannot access file system that resides at web browser. Pages are altered on basis of users choice. It can also used to create “cookies” that store data on user’s computer. </a:t>
            </a:r>
            <a:endParaRPr lang="en-IN" dirty="0" smtClean="0"/>
          </a:p>
          <a:p>
            <a:pPr fontAlgn="base"/>
            <a:r>
              <a:rPr lang="en-IN" dirty="0" smtClean="0"/>
              <a:t>Different Client-Side Uses are:</a:t>
            </a:r>
          </a:p>
          <a:p>
            <a:pPr lvl="1"/>
            <a:r>
              <a:rPr lang="en-IN" dirty="0"/>
              <a:t>Makes interactive web pages</a:t>
            </a:r>
          </a:p>
          <a:p>
            <a:pPr lvl="1"/>
            <a:r>
              <a:rPr lang="en-IN" dirty="0"/>
              <a:t>Make stuff work dynamically</a:t>
            </a:r>
          </a:p>
          <a:p>
            <a:pPr lvl="1"/>
            <a:r>
              <a:rPr lang="en-IN" dirty="0"/>
              <a:t>Interact with temporary storage</a:t>
            </a:r>
          </a:p>
          <a:p>
            <a:pPr lvl="1"/>
            <a:r>
              <a:rPr lang="en-IN" dirty="0"/>
              <a:t>Works as an interface between user and server</a:t>
            </a:r>
          </a:p>
          <a:p>
            <a:pPr lvl="1"/>
            <a:r>
              <a:rPr lang="en-IN" dirty="0"/>
              <a:t>Sends requests to the server</a:t>
            </a:r>
          </a:p>
          <a:p>
            <a:pPr lvl="1"/>
            <a:r>
              <a:rPr lang="en-IN" dirty="0"/>
              <a:t>Retrieval of data from Server</a:t>
            </a:r>
          </a:p>
          <a:p>
            <a:pPr lvl="1"/>
            <a:r>
              <a:rPr lang="en-IN" dirty="0"/>
              <a:t>Interact with local storage</a:t>
            </a:r>
          </a:p>
          <a:p>
            <a:pPr lvl="1"/>
            <a:r>
              <a:rPr lang="en-IN" dirty="0"/>
              <a:t>Provides remote access for client-server program</a:t>
            </a:r>
          </a:p>
          <a:p>
            <a:pPr marL="0" indent="0" fontAlgn="base">
              <a:buNone/>
            </a:pPr>
            <a:endParaRPr lang="en-IN" dirty="0"/>
          </a:p>
        </p:txBody>
      </p:sp>
    </p:spTree>
    <p:extLst>
      <p:ext uri="{BB962C8B-B14F-4D97-AF65-F5344CB8AC3E}">
        <p14:creationId xmlns:p14="http://schemas.microsoft.com/office/powerpoint/2010/main" val="4116068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Client-side Languages Example</a:t>
            </a:r>
          </a:p>
        </p:txBody>
      </p:sp>
      <p:sp>
        <p:nvSpPr>
          <p:cNvPr id="3" name="Content Placeholder 2"/>
          <p:cNvSpPr>
            <a:spLocks noGrp="1"/>
          </p:cNvSpPr>
          <p:nvPr>
            <p:ph idx="1"/>
          </p:nvPr>
        </p:nvSpPr>
        <p:spPr/>
        <p:txBody>
          <a:bodyPr>
            <a:normAutofit/>
          </a:bodyPr>
          <a:lstStyle/>
          <a:p>
            <a:pPr marL="0" indent="0">
              <a:buNone/>
            </a:pPr>
            <a:endParaRPr lang="en-IN" sz="2400" dirty="0"/>
          </a:p>
          <a:p>
            <a:pPr marL="0" indent="0">
              <a:buNone/>
            </a:pPr>
            <a:r>
              <a:rPr lang="en-IN" sz="2400" dirty="0"/>
              <a:t>There are many client-side scripting languages too.</a:t>
            </a:r>
          </a:p>
          <a:p>
            <a:pPr lvl="1"/>
            <a:r>
              <a:rPr lang="en-IN" sz="2000" dirty="0"/>
              <a:t>JavaScript</a:t>
            </a:r>
          </a:p>
          <a:p>
            <a:pPr lvl="1"/>
            <a:r>
              <a:rPr lang="en-IN" sz="2000" dirty="0"/>
              <a:t>VBScript</a:t>
            </a:r>
          </a:p>
          <a:p>
            <a:pPr lvl="1"/>
            <a:r>
              <a:rPr lang="en-IN" sz="2000" dirty="0"/>
              <a:t>HTML (Structure)</a:t>
            </a:r>
          </a:p>
          <a:p>
            <a:pPr lvl="1"/>
            <a:r>
              <a:rPr lang="en-IN" sz="2000" dirty="0"/>
              <a:t>CSS (Designing)</a:t>
            </a:r>
          </a:p>
          <a:p>
            <a:pPr lvl="1"/>
            <a:r>
              <a:rPr lang="en-IN" sz="2000" dirty="0"/>
              <a:t>AJAX</a:t>
            </a:r>
          </a:p>
          <a:p>
            <a:pPr lvl="1"/>
            <a:r>
              <a:rPr lang="en-IN" sz="2000" dirty="0"/>
              <a:t>jQuery etc.</a:t>
            </a:r>
          </a:p>
        </p:txBody>
      </p:sp>
    </p:spTree>
    <p:extLst>
      <p:ext uri="{BB962C8B-B14F-4D97-AF65-F5344CB8AC3E}">
        <p14:creationId xmlns:p14="http://schemas.microsoft.com/office/powerpoint/2010/main" val="4069400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Server side scripting</a:t>
            </a:r>
            <a:endParaRPr lang="en-IN" dirty="0"/>
          </a:p>
        </p:txBody>
      </p:sp>
      <p:sp>
        <p:nvSpPr>
          <p:cNvPr id="3" name="Content Placeholder 2"/>
          <p:cNvSpPr>
            <a:spLocks noGrp="1"/>
          </p:cNvSpPr>
          <p:nvPr>
            <p:ph idx="1"/>
          </p:nvPr>
        </p:nvSpPr>
        <p:spPr>
          <a:xfrm>
            <a:off x="677334" y="1262130"/>
            <a:ext cx="9175004" cy="5318973"/>
          </a:xfrm>
        </p:spPr>
        <p:txBody>
          <a:bodyPr>
            <a:noAutofit/>
          </a:bodyPr>
          <a:lstStyle/>
          <a:p>
            <a:pPr fontAlgn="base"/>
            <a:r>
              <a:rPr lang="en-IN" sz="2400" dirty="0"/>
              <a:t>Web servers are used to execute server side scripting. They are basically used to create dynamic pages. It can also access the file system residing at web server. Server-side environment that runs on a scripting language is a web-server. </a:t>
            </a:r>
          </a:p>
          <a:p>
            <a:pPr fontAlgn="base"/>
            <a:r>
              <a:rPr lang="en-IN" sz="2400" dirty="0"/>
              <a:t>Scripts can be written in any of a number of server-side scripting language available. It is used to retrieve and generate content for dynamic pages. It is used to require to download plugins. In this load times are generally faster than client-side scripting. When you need to store and retrieve information a database will be used to contain data. It can use huge resources of server. It reduces client-side computation overhead. Server sends pages to request of user/client. </a:t>
            </a:r>
          </a:p>
        </p:txBody>
      </p:sp>
    </p:spTree>
    <p:extLst>
      <p:ext uri="{BB962C8B-B14F-4D97-AF65-F5344CB8AC3E}">
        <p14:creationId xmlns:p14="http://schemas.microsoft.com/office/powerpoint/2010/main" val="363538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439" y="103030"/>
            <a:ext cx="10529090" cy="6246255"/>
          </a:xfrm>
        </p:spPr>
        <p:txBody>
          <a:bodyPr>
            <a:noAutofit/>
          </a:bodyPr>
          <a:lstStyle/>
          <a:p>
            <a:r>
              <a:rPr lang="en-IN" sz="2800" dirty="0" smtClean="0"/>
              <a:t>Web service companies offer free Web space and tools to generate simple personal or even business Web pages. </a:t>
            </a:r>
          </a:p>
          <a:p>
            <a:r>
              <a:rPr lang="en-IN" sz="2800" dirty="0" smtClean="0"/>
              <a:t>But, well-designed and professionally implemented websites are much more involved. Even then, expertly produced websites are still much more cost-effective than other means of mass communication. </a:t>
            </a:r>
          </a:p>
          <a:p>
            <a:r>
              <a:rPr lang="en-IN" sz="2800" dirty="0" smtClean="0"/>
              <a:t>For business and commerce, the cost of a website is negligible when compared to building and operating a brick-and-mortar office or store. </a:t>
            </a:r>
          </a:p>
          <a:p>
            <a:r>
              <a:rPr lang="en-IN" sz="2800" dirty="0" smtClean="0"/>
              <a:t>Once in-place, a website is a store that never closes and that is very attractive. People take great pains in building an office or store to project the right image and to serve the needs of customers.</a:t>
            </a:r>
            <a:endParaRPr lang="en-IN" sz="2800" dirty="0"/>
          </a:p>
        </p:txBody>
      </p:sp>
    </p:spTree>
    <p:extLst>
      <p:ext uri="{BB962C8B-B14F-4D97-AF65-F5344CB8AC3E}">
        <p14:creationId xmlns:p14="http://schemas.microsoft.com/office/powerpoint/2010/main" val="298726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Server Side Uses</a:t>
            </a:r>
            <a:endParaRPr lang="en-IN" dirty="0"/>
          </a:p>
        </p:txBody>
      </p:sp>
      <p:sp>
        <p:nvSpPr>
          <p:cNvPr id="3" name="Content Placeholder 2"/>
          <p:cNvSpPr>
            <a:spLocks noGrp="1"/>
          </p:cNvSpPr>
          <p:nvPr>
            <p:ph idx="1"/>
          </p:nvPr>
        </p:nvSpPr>
        <p:spPr>
          <a:xfrm>
            <a:off x="677334" y="1609859"/>
            <a:ext cx="9239398" cy="4919730"/>
          </a:xfrm>
        </p:spPr>
        <p:txBody>
          <a:bodyPr>
            <a:normAutofit/>
          </a:bodyPr>
          <a:lstStyle/>
          <a:p>
            <a:r>
              <a:rPr lang="en-IN" sz="2000" dirty="0"/>
              <a:t>It processes the user input</a:t>
            </a:r>
          </a:p>
          <a:p>
            <a:r>
              <a:rPr lang="en-IN" sz="2000" dirty="0"/>
              <a:t>Displays the requested pages</a:t>
            </a:r>
          </a:p>
          <a:p>
            <a:r>
              <a:rPr lang="en-IN" sz="2000" dirty="0"/>
              <a:t>Structure of web applications</a:t>
            </a:r>
          </a:p>
          <a:p>
            <a:r>
              <a:rPr lang="en-IN" sz="2000" dirty="0"/>
              <a:t>Interaction with servers/storages</a:t>
            </a:r>
          </a:p>
          <a:p>
            <a:r>
              <a:rPr lang="en-IN" sz="2000" dirty="0"/>
              <a:t>Interaction with databases</a:t>
            </a:r>
          </a:p>
          <a:p>
            <a:r>
              <a:rPr lang="en-IN" sz="2000" dirty="0"/>
              <a:t>Querying the database</a:t>
            </a:r>
          </a:p>
          <a:p>
            <a:r>
              <a:rPr lang="en-IN" sz="2000" dirty="0"/>
              <a:t>Encoding of data into HTML</a:t>
            </a:r>
          </a:p>
          <a:p>
            <a:r>
              <a:rPr lang="en-IN" sz="2000" dirty="0"/>
              <a:t>Operations over databases like delete, update.</a:t>
            </a:r>
          </a:p>
        </p:txBody>
      </p:sp>
    </p:spTree>
    <p:extLst>
      <p:ext uri="{BB962C8B-B14F-4D97-AF65-F5344CB8AC3E}">
        <p14:creationId xmlns:p14="http://schemas.microsoft.com/office/powerpoint/2010/main" val="3079441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Server Side Scripting Languages</a:t>
            </a:r>
            <a:endParaRPr lang="en-IN" dirty="0"/>
          </a:p>
        </p:txBody>
      </p:sp>
      <p:sp>
        <p:nvSpPr>
          <p:cNvPr id="3" name="Content Placeholder 2"/>
          <p:cNvSpPr>
            <a:spLocks noGrp="1"/>
          </p:cNvSpPr>
          <p:nvPr>
            <p:ph idx="1"/>
          </p:nvPr>
        </p:nvSpPr>
        <p:spPr/>
        <p:txBody>
          <a:bodyPr/>
          <a:lstStyle/>
          <a:p>
            <a:r>
              <a:rPr lang="en-IN" dirty="0"/>
              <a:t> </a:t>
            </a:r>
            <a:r>
              <a:rPr lang="en-IN" sz="2800" dirty="0"/>
              <a:t>PHP</a:t>
            </a:r>
          </a:p>
          <a:p>
            <a:r>
              <a:rPr lang="en-IN" sz="2800" dirty="0"/>
              <a:t>ASP.NET (C# OR Visual Basic)</a:t>
            </a:r>
          </a:p>
          <a:p>
            <a:r>
              <a:rPr lang="en-IN" sz="2800" dirty="0"/>
              <a:t>C++</a:t>
            </a:r>
          </a:p>
          <a:p>
            <a:r>
              <a:rPr lang="en-IN" sz="2800" dirty="0"/>
              <a:t>Java and JSP</a:t>
            </a:r>
          </a:p>
          <a:p>
            <a:r>
              <a:rPr lang="en-IN" sz="2800" dirty="0"/>
              <a:t>Python</a:t>
            </a:r>
          </a:p>
          <a:p>
            <a:r>
              <a:rPr lang="en-IN" sz="2800" dirty="0"/>
              <a:t>Ruby on Rails </a:t>
            </a:r>
          </a:p>
          <a:p>
            <a:pPr marL="0" indent="0">
              <a:buNone/>
            </a:pPr>
            <a:endParaRPr lang="en-IN" dirty="0"/>
          </a:p>
        </p:txBody>
      </p:sp>
    </p:spTree>
    <p:extLst>
      <p:ext uri="{BB962C8B-B14F-4D97-AF65-F5344CB8AC3E}">
        <p14:creationId xmlns:p14="http://schemas.microsoft.com/office/powerpoint/2010/main" val="770023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0" y="0"/>
            <a:ext cx="10515600" cy="875763"/>
          </a:xfrm>
        </p:spPr>
        <p:txBody>
          <a:bodyPr/>
          <a:lstStyle/>
          <a:p>
            <a:r>
              <a:rPr lang="en-IN" dirty="0" smtClean="0"/>
              <a:t>Client side Vs Server Side Scripting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6843050"/>
              </p:ext>
            </p:extLst>
          </p:nvPr>
        </p:nvGraphicFramePr>
        <p:xfrm>
          <a:off x="632138" y="875763"/>
          <a:ext cx="10894454" cy="5989320"/>
        </p:xfrm>
        <a:graphic>
          <a:graphicData uri="http://schemas.openxmlformats.org/drawingml/2006/table">
            <a:tbl>
              <a:tblPr firstRow="1" bandRow="1">
                <a:tableStyleId>{5C22544A-7EE6-4342-B048-85BDC9FD1C3A}</a:tableStyleId>
              </a:tblPr>
              <a:tblGrid>
                <a:gridCol w="4722264"/>
                <a:gridCol w="6172190"/>
              </a:tblGrid>
              <a:tr h="370840">
                <a:tc>
                  <a:txBody>
                    <a:bodyPr/>
                    <a:lstStyle/>
                    <a:p>
                      <a:pPr algn="ctr" fontAlgn="base"/>
                      <a:r>
                        <a:rPr lang="en-IN" sz="1800" b="0" dirty="0" smtClean="0">
                          <a:effectLst/>
                        </a:rPr>
                        <a:t>Client </a:t>
                      </a:r>
                      <a:r>
                        <a:rPr lang="en-IN" sz="1800" b="0" dirty="0">
                          <a:effectLst/>
                        </a:rPr>
                        <a:t>side scripting</a:t>
                      </a:r>
                    </a:p>
                  </a:txBody>
                  <a:tcPr marL="95250" marR="95250" marT="95250" marB="95250" anchor="ctr"/>
                </a:tc>
                <a:tc>
                  <a:txBody>
                    <a:bodyPr/>
                    <a:lstStyle/>
                    <a:p>
                      <a:pPr algn="ctr" fontAlgn="base"/>
                      <a:r>
                        <a:rPr lang="en-IN" sz="1800" b="0">
                          <a:effectLst/>
                        </a:rPr>
                        <a:t>Server side scripting</a:t>
                      </a:r>
                    </a:p>
                  </a:txBody>
                  <a:tcPr marL="95250" marR="95250" marT="95250" marB="95250" anchor="ctr"/>
                </a:tc>
              </a:tr>
              <a:tr h="370840">
                <a:tc>
                  <a:txBody>
                    <a:bodyPr/>
                    <a:lstStyle/>
                    <a:p>
                      <a:pPr algn="l" fontAlgn="base"/>
                      <a:r>
                        <a:rPr lang="en-IN" sz="1600" b="0" dirty="0">
                          <a:effectLst/>
                        </a:rPr>
                        <a:t>Source code is visible to user.</a:t>
                      </a:r>
                    </a:p>
                  </a:txBody>
                  <a:tcPr marL="95250" marR="95250" marT="133350" marB="133350" anchor="ctr"/>
                </a:tc>
                <a:tc>
                  <a:txBody>
                    <a:bodyPr/>
                    <a:lstStyle/>
                    <a:p>
                      <a:pPr algn="l" fontAlgn="base"/>
                      <a:r>
                        <a:rPr lang="en-IN" sz="1600" b="0">
                          <a:effectLst/>
                        </a:rPr>
                        <a:t>Source code is not visible to user because it’s output </a:t>
                      </a:r>
                      <a:br>
                        <a:rPr lang="en-IN" sz="1600" b="0">
                          <a:effectLst/>
                        </a:rPr>
                      </a:br>
                      <a:r>
                        <a:rPr lang="en-IN" sz="1600" b="0">
                          <a:effectLst/>
                        </a:rPr>
                        <a:t>of server side is a HTML page. </a:t>
                      </a:r>
                      <a:br>
                        <a:rPr lang="en-IN" sz="1600" b="0">
                          <a:effectLst/>
                        </a:rPr>
                      </a:br>
                      <a:r>
                        <a:rPr lang="en-IN" sz="1600" b="0">
                          <a:effectLst/>
                        </a:rPr>
                        <a:t> </a:t>
                      </a:r>
                    </a:p>
                  </a:txBody>
                  <a:tcPr marL="95250" marR="95250" marT="133350" marB="133350" anchor="ctr"/>
                </a:tc>
              </a:tr>
              <a:tr h="370840">
                <a:tc>
                  <a:txBody>
                    <a:bodyPr/>
                    <a:lstStyle/>
                    <a:p>
                      <a:pPr algn="l" fontAlgn="base"/>
                      <a:r>
                        <a:rPr lang="en-IN" sz="1600" b="0">
                          <a:effectLst/>
                        </a:rPr>
                        <a:t>It usually depends on browser and it’s version.</a:t>
                      </a:r>
                    </a:p>
                  </a:txBody>
                  <a:tcPr marL="95250" marR="95250" marT="133350" marB="133350" anchor="ctr"/>
                </a:tc>
                <a:tc>
                  <a:txBody>
                    <a:bodyPr/>
                    <a:lstStyle/>
                    <a:p>
                      <a:pPr algn="l" fontAlgn="base"/>
                      <a:r>
                        <a:rPr lang="en-IN" sz="1600" b="0">
                          <a:effectLst/>
                        </a:rPr>
                        <a:t>In this any server side technology can be use and it does not </a:t>
                      </a:r>
                      <a:br>
                        <a:rPr lang="en-IN" sz="1600" b="0">
                          <a:effectLst/>
                        </a:rPr>
                      </a:br>
                      <a:r>
                        <a:rPr lang="en-IN" sz="1600" b="0">
                          <a:effectLst/>
                        </a:rPr>
                        <a:t>depend on client. </a:t>
                      </a:r>
                      <a:br>
                        <a:rPr lang="en-IN" sz="1600" b="0">
                          <a:effectLst/>
                        </a:rPr>
                      </a:br>
                      <a:r>
                        <a:rPr lang="en-IN" sz="1600" b="0">
                          <a:effectLst/>
                        </a:rPr>
                        <a:t> </a:t>
                      </a:r>
                    </a:p>
                  </a:txBody>
                  <a:tcPr marL="95250" marR="95250" marT="133350" marB="133350" anchor="ctr"/>
                </a:tc>
              </a:tr>
              <a:tr h="370840">
                <a:tc>
                  <a:txBody>
                    <a:bodyPr/>
                    <a:lstStyle/>
                    <a:p>
                      <a:pPr algn="l" fontAlgn="base"/>
                      <a:r>
                        <a:rPr lang="en-IN" sz="1600" b="0">
                          <a:effectLst/>
                        </a:rPr>
                        <a:t>It runs on user’s computer.</a:t>
                      </a:r>
                    </a:p>
                  </a:txBody>
                  <a:tcPr marL="95250" marR="95250" marT="133350" marB="133350" anchor="ctr"/>
                </a:tc>
                <a:tc>
                  <a:txBody>
                    <a:bodyPr/>
                    <a:lstStyle/>
                    <a:p>
                      <a:pPr algn="l" fontAlgn="base"/>
                      <a:r>
                        <a:rPr lang="en-IN" sz="1600" b="0">
                          <a:effectLst/>
                        </a:rPr>
                        <a:t>It runs on web server.</a:t>
                      </a:r>
                    </a:p>
                  </a:txBody>
                  <a:tcPr marL="95250" marR="95250" marT="133350" marB="133350" anchor="ctr"/>
                </a:tc>
              </a:tr>
              <a:tr h="370840">
                <a:tc>
                  <a:txBody>
                    <a:bodyPr/>
                    <a:lstStyle/>
                    <a:p>
                      <a:pPr algn="l" fontAlgn="base"/>
                      <a:r>
                        <a:rPr lang="en-IN" sz="1600" b="0">
                          <a:effectLst/>
                        </a:rPr>
                        <a:t>There are many advantages link with this like faster. </a:t>
                      </a:r>
                      <a:br>
                        <a:rPr lang="en-IN" sz="1600" b="0">
                          <a:effectLst/>
                        </a:rPr>
                      </a:br>
                      <a:r>
                        <a:rPr lang="en-IN" sz="1600" b="0">
                          <a:effectLst/>
                        </a:rPr>
                        <a:t>response times, a more interactive application. </a:t>
                      </a:r>
                      <a:br>
                        <a:rPr lang="en-IN" sz="1600" b="0">
                          <a:effectLst/>
                        </a:rPr>
                      </a:br>
                      <a:r>
                        <a:rPr lang="en-IN" sz="1600" b="0">
                          <a:effectLst/>
                        </a:rPr>
                        <a:t> </a:t>
                      </a:r>
                    </a:p>
                  </a:txBody>
                  <a:tcPr marL="95250" marR="95250" marT="133350" marB="133350" anchor="ctr"/>
                </a:tc>
                <a:tc>
                  <a:txBody>
                    <a:bodyPr/>
                    <a:lstStyle/>
                    <a:p>
                      <a:pPr algn="l" fontAlgn="base"/>
                      <a:r>
                        <a:rPr lang="en-IN" sz="1600" b="0">
                          <a:effectLst/>
                        </a:rPr>
                        <a:t>The primary advantage is it’s ability to highly customize, response </a:t>
                      </a:r>
                      <a:br>
                        <a:rPr lang="en-IN" sz="1600" b="0">
                          <a:effectLst/>
                        </a:rPr>
                      </a:br>
                      <a:r>
                        <a:rPr lang="en-IN" sz="1600" b="0">
                          <a:effectLst/>
                        </a:rPr>
                        <a:t>requirements, access rights based on user. </a:t>
                      </a:r>
                      <a:br>
                        <a:rPr lang="en-IN" sz="1600" b="0">
                          <a:effectLst/>
                        </a:rPr>
                      </a:br>
                      <a:r>
                        <a:rPr lang="en-IN" sz="1600" b="0">
                          <a:effectLst/>
                        </a:rPr>
                        <a:t> </a:t>
                      </a:r>
                    </a:p>
                  </a:txBody>
                  <a:tcPr marL="95250" marR="95250" marT="133350" marB="133350" anchor="ctr"/>
                </a:tc>
              </a:tr>
              <a:tr h="370840">
                <a:tc>
                  <a:txBody>
                    <a:bodyPr/>
                    <a:lstStyle/>
                    <a:p>
                      <a:pPr algn="l" fontAlgn="base"/>
                      <a:r>
                        <a:rPr lang="en-IN" sz="1600" b="0">
                          <a:effectLst/>
                        </a:rPr>
                        <a:t>It does not provide security for data.</a:t>
                      </a:r>
                    </a:p>
                  </a:txBody>
                  <a:tcPr marL="95250" marR="95250" marT="133350" marB="133350" anchor="ctr"/>
                </a:tc>
                <a:tc>
                  <a:txBody>
                    <a:bodyPr/>
                    <a:lstStyle/>
                    <a:p>
                      <a:pPr algn="l" fontAlgn="base"/>
                      <a:r>
                        <a:rPr lang="en-IN" sz="1600" b="0">
                          <a:effectLst/>
                        </a:rPr>
                        <a:t>It provides more security for data.</a:t>
                      </a:r>
                    </a:p>
                  </a:txBody>
                  <a:tcPr marL="95250" marR="95250" marT="133350" marB="133350" anchor="ctr"/>
                </a:tc>
              </a:tr>
              <a:tr h="370840">
                <a:tc>
                  <a:txBody>
                    <a:bodyPr/>
                    <a:lstStyle/>
                    <a:p>
                      <a:pPr algn="l" fontAlgn="base"/>
                      <a:r>
                        <a:rPr lang="en-IN" sz="1600" b="0">
                          <a:effectLst/>
                        </a:rPr>
                        <a:t>It is a technique use in web development in which scripts runs on clients browser.</a:t>
                      </a:r>
                    </a:p>
                  </a:txBody>
                  <a:tcPr marL="95250" marR="95250" marT="133350" marB="133350" anchor="ctr"/>
                </a:tc>
                <a:tc>
                  <a:txBody>
                    <a:bodyPr/>
                    <a:lstStyle/>
                    <a:p>
                      <a:pPr algn="l" fontAlgn="base"/>
                      <a:r>
                        <a:rPr lang="en-IN" sz="1600" b="0">
                          <a:effectLst/>
                        </a:rPr>
                        <a:t>It is a technique that uses scripts on web server to produce a response that is customized for each clients request.</a:t>
                      </a:r>
                    </a:p>
                  </a:txBody>
                  <a:tcPr marL="95250" marR="95250" marT="133350" marB="133350" anchor="ctr"/>
                </a:tc>
              </a:tr>
              <a:tr h="370840">
                <a:tc>
                  <a:txBody>
                    <a:bodyPr/>
                    <a:lstStyle/>
                    <a:p>
                      <a:pPr algn="l" fontAlgn="base"/>
                      <a:r>
                        <a:rPr lang="en-IN" sz="1600" b="0">
                          <a:effectLst/>
                        </a:rPr>
                        <a:t>HTML, CSS and javascript are used.</a:t>
                      </a:r>
                    </a:p>
                  </a:txBody>
                  <a:tcPr marL="95250" marR="95250" marT="133350" marB="133350" anchor="ctr"/>
                </a:tc>
                <a:tc>
                  <a:txBody>
                    <a:bodyPr/>
                    <a:lstStyle/>
                    <a:p>
                      <a:pPr algn="l" fontAlgn="base"/>
                      <a:r>
                        <a:rPr lang="en-IN" sz="1600" b="0" dirty="0">
                          <a:effectLst/>
                        </a:rPr>
                        <a:t>PHP, Python, Java, Ruby are used.</a:t>
                      </a:r>
                    </a:p>
                  </a:txBody>
                  <a:tcPr marL="95250" marR="95250" marT="133350" marB="133350" anchor="ctr"/>
                </a:tc>
              </a:tr>
            </a:tbl>
          </a:graphicData>
        </a:graphic>
      </p:graphicFrame>
    </p:spTree>
    <p:extLst>
      <p:ext uri="{BB962C8B-B14F-4D97-AF65-F5344CB8AC3E}">
        <p14:creationId xmlns:p14="http://schemas.microsoft.com/office/powerpoint/2010/main" val="57173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8"/>
            <a:ext cx="10515600" cy="909884"/>
          </a:xfrm>
        </p:spPr>
        <p:txBody>
          <a:bodyPr/>
          <a:lstStyle/>
          <a:p>
            <a:r>
              <a:rPr lang="en-IN" dirty="0" smtClean="0"/>
              <a:t>Major Components of Web</a:t>
            </a:r>
            <a:endParaRPr lang="en-IN" dirty="0"/>
          </a:p>
        </p:txBody>
      </p:sp>
      <p:sp>
        <p:nvSpPr>
          <p:cNvPr id="3" name="Content Placeholder 2"/>
          <p:cNvSpPr>
            <a:spLocks noGrp="1"/>
          </p:cNvSpPr>
          <p:nvPr>
            <p:ph idx="1"/>
          </p:nvPr>
        </p:nvSpPr>
        <p:spPr>
          <a:xfrm>
            <a:off x="838200" y="1017432"/>
            <a:ext cx="10515600" cy="5679581"/>
          </a:xfrm>
        </p:spPr>
        <p:txBody>
          <a:bodyPr>
            <a:normAutofit/>
          </a:bodyPr>
          <a:lstStyle/>
          <a:p>
            <a:r>
              <a:rPr lang="en-IN" sz="2400" dirty="0" smtClean="0"/>
              <a:t>Networks—The local-area and wide-area networks connecting computers world-wide forming the Internet. </a:t>
            </a:r>
          </a:p>
          <a:p>
            <a:pPr marL="0" indent="0">
              <a:buNone/>
            </a:pPr>
            <a:r>
              <a:rPr lang="en-IN" sz="2400" dirty="0" smtClean="0"/>
              <a:t>• Clients—Web browsers that enable end-users to access the Web. </a:t>
            </a:r>
          </a:p>
          <a:p>
            <a:pPr marL="0" indent="0">
              <a:buNone/>
            </a:pPr>
            <a:r>
              <a:rPr lang="en-IN" sz="2400" dirty="0" smtClean="0"/>
              <a:t>• Servers—Constantly running programs that serve up information to the Web. </a:t>
            </a:r>
            <a:endParaRPr lang="en-IN" sz="2400" dirty="0"/>
          </a:p>
          <a:p>
            <a:pPr marL="0" indent="0">
              <a:buNone/>
            </a:pPr>
            <a:r>
              <a:rPr lang="en-IN" sz="2400" dirty="0" smtClean="0"/>
              <a:t>• Documents—Web pages, mostly coded in HTML, that supply information on the Web.</a:t>
            </a:r>
          </a:p>
          <a:p>
            <a:pPr marL="0" indent="0">
              <a:buNone/>
            </a:pPr>
            <a:r>
              <a:rPr lang="en-IN" sz="2400" dirty="0" smtClean="0"/>
              <a:t> • Protocols—The Hyper Text Transfer Protocol HTTP that Web clients and servers use to talk to one another and the TCP/IP (Transmission Control Protocol) on which HTTP depends.</a:t>
            </a:r>
          </a:p>
          <a:p>
            <a:pPr marL="0" indent="0">
              <a:buNone/>
            </a:pPr>
            <a:r>
              <a:rPr lang="en-IN" sz="2400" dirty="0" smtClean="0"/>
              <a:t>A basic understanding of these components and how they work together lays a good foundation for Web Design and Programming.</a:t>
            </a:r>
            <a:endParaRPr lang="en-IN" sz="2400" dirty="0"/>
          </a:p>
        </p:txBody>
      </p:sp>
    </p:spTree>
    <p:extLst>
      <p:ext uri="{BB962C8B-B14F-4D97-AF65-F5344CB8AC3E}">
        <p14:creationId xmlns:p14="http://schemas.microsoft.com/office/powerpoint/2010/main" val="229112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dirty="0" smtClean="0"/>
              <a:t>Networking</a:t>
            </a:r>
            <a:endParaRPr lang="en-IN" dirty="0"/>
          </a:p>
        </p:txBody>
      </p:sp>
      <p:sp>
        <p:nvSpPr>
          <p:cNvPr id="3" name="Content Placeholder 2"/>
          <p:cNvSpPr>
            <a:spLocks noGrp="1"/>
          </p:cNvSpPr>
          <p:nvPr>
            <p:ph idx="1"/>
          </p:nvPr>
        </p:nvSpPr>
        <p:spPr>
          <a:xfrm>
            <a:off x="502276" y="1262130"/>
            <a:ext cx="10851524" cy="5228822"/>
          </a:xfrm>
        </p:spPr>
        <p:txBody>
          <a:bodyPr>
            <a:normAutofit/>
          </a:bodyPr>
          <a:lstStyle/>
          <a:p>
            <a:r>
              <a:rPr lang="en-IN" sz="2800" dirty="0" smtClean="0"/>
              <a:t>A computer network is a high-speed communications medium connecting many, possibly dissimilar, computers or hosts. A network is a combination of computer and telecommunication hardware and software. </a:t>
            </a:r>
          </a:p>
          <a:p>
            <a:r>
              <a:rPr lang="en-IN" sz="2800" dirty="0" smtClean="0"/>
              <a:t>The purpose is to provide fast and reliable information exchange among the hosts and between processes, or executing programs, on different hosts. The Web is one of the most widely used Internet services. Others include: e-mail, file transfer, audio/video streaming, and login to remote hosts, just to name a few. The Web also provides convenient ways to tap into these other Internet services.</a:t>
            </a:r>
            <a:endParaRPr lang="en-IN" sz="2800" dirty="0"/>
          </a:p>
        </p:txBody>
      </p:sp>
    </p:spTree>
    <p:extLst>
      <p:ext uri="{BB962C8B-B14F-4D97-AF65-F5344CB8AC3E}">
        <p14:creationId xmlns:p14="http://schemas.microsoft.com/office/powerpoint/2010/main" val="288505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53037"/>
          </a:xfrm>
        </p:spPr>
        <p:txBody>
          <a:bodyPr/>
          <a:lstStyle/>
          <a:p>
            <a:r>
              <a:rPr lang="en-IN" dirty="0" smtClean="0"/>
              <a:t>Networking Protocols</a:t>
            </a:r>
            <a:endParaRPr lang="en-IN" dirty="0"/>
          </a:p>
        </p:txBody>
      </p:sp>
      <p:sp>
        <p:nvSpPr>
          <p:cNvPr id="3" name="Content Placeholder 2"/>
          <p:cNvSpPr>
            <a:spLocks noGrp="1"/>
          </p:cNvSpPr>
          <p:nvPr>
            <p:ph idx="1"/>
          </p:nvPr>
        </p:nvSpPr>
        <p:spPr>
          <a:xfrm>
            <a:off x="838200" y="1094704"/>
            <a:ext cx="10515600" cy="5422006"/>
          </a:xfrm>
        </p:spPr>
        <p:txBody>
          <a:bodyPr>
            <a:noAutofit/>
          </a:bodyPr>
          <a:lstStyle/>
          <a:p>
            <a:r>
              <a:rPr lang="en-IN" sz="2400" dirty="0" smtClean="0"/>
              <a:t>In order for programs and computers from different vendors, under different operating systems, to communicate on a network, a detailed set of rules and conventions must be established for all parties to follow. Such rules are known as networking protocols.</a:t>
            </a:r>
          </a:p>
          <a:p>
            <a:r>
              <a:rPr lang="en-IN" sz="2400" dirty="0" smtClean="0"/>
              <a:t>Protocols govern such details as</a:t>
            </a:r>
          </a:p>
          <a:p>
            <a:pPr marL="457200" lvl="1" indent="0">
              <a:buNone/>
            </a:pPr>
            <a:r>
              <a:rPr lang="en-IN" sz="2000" dirty="0" smtClean="0"/>
              <a:t>• address format of hosts and processes </a:t>
            </a:r>
          </a:p>
          <a:p>
            <a:pPr marL="457200" lvl="1" indent="0">
              <a:buNone/>
            </a:pPr>
            <a:r>
              <a:rPr lang="en-IN" sz="2000" dirty="0" smtClean="0"/>
              <a:t>• data format </a:t>
            </a:r>
          </a:p>
          <a:p>
            <a:pPr marL="457200" lvl="1" indent="0">
              <a:buNone/>
            </a:pPr>
            <a:r>
              <a:rPr lang="en-IN" sz="2000" dirty="0" smtClean="0"/>
              <a:t>• manner of data transmission </a:t>
            </a:r>
          </a:p>
          <a:p>
            <a:pPr marL="457200" lvl="1" indent="0">
              <a:buNone/>
            </a:pPr>
            <a:r>
              <a:rPr lang="en-IN" sz="2000" dirty="0" smtClean="0"/>
              <a:t>• sequencing and addressing of messages </a:t>
            </a:r>
          </a:p>
          <a:p>
            <a:pPr marL="457200" lvl="1" indent="0">
              <a:buNone/>
            </a:pPr>
            <a:r>
              <a:rPr lang="en-IN" sz="2000" dirty="0" smtClean="0"/>
              <a:t>• initiating and terminating connections </a:t>
            </a:r>
          </a:p>
          <a:p>
            <a:pPr marL="457200" lvl="1" indent="0">
              <a:buNone/>
            </a:pPr>
            <a:r>
              <a:rPr lang="en-IN" sz="2000" dirty="0" smtClean="0"/>
              <a:t>• establishing remote services </a:t>
            </a:r>
          </a:p>
          <a:p>
            <a:pPr marL="457200" lvl="1" indent="0">
              <a:buNone/>
            </a:pPr>
            <a:r>
              <a:rPr lang="en-IN" sz="2000" dirty="0" smtClean="0"/>
              <a:t>• accessing remote services </a:t>
            </a:r>
          </a:p>
          <a:p>
            <a:pPr marL="457200" lvl="1" indent="0">
              <a:buNone/>
            </a:pPr>
            <a:r>
              <a:rPr lang="en-IN" sz="2000" dirty="0" smtClean="0"/>
              <a:t>• network security</a:t>
            </a:r>
            <a:endParaRPr lang="en-IN" sz="2000" dirty="0"/>
          </a:p>
        </p:txBody>
      </p:sp>
    </p:spTree>
    <p:extLst>
      <p:ext uri="{BB962C8B-B14F-4D97-AF65-F5344CB8AC3E}">
        <p14:creationId xmlns:p14="http://schemas.microsoft.com/office/powerpoint/2010/main" val="316288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55" y="618186"/>
            <a:ext cx="10838645" cy="5950039"/>
          </a:xfrm>
        </p:spPr>
        <p:txBody>
          <a:bodyPr>
            <a:normAutofit fontScale="92500" lnSpcReduction="10000"/>
          </a:bodyPr>
          <a:lstStyle/>
          <a:p>
            <a:r>
              <a:rPr lang="en-IN" sz="3200" dirty="0" smtClean="0"/>
              <a:t>Thus, in order for a process on one host to communicate with another process on a different host, both processes must follow the same protocol. A protocol is usually viewed as having logical layers that come between the process and the networking hardware. The corresponding layers on different hosts perform complementary tasks to make the connection between the communicating processes.</a:t>
            </a:r>
          </a:p>
          <a:p>
            <a:r>
              <a:rPr lang="en-IN" sz="3200" dirty="0" smtClean="0"/>
              <a:t>Among common networking protocols, the Internet Protocol (IP) suite1 is the most widely used. IP is the basic protocol for the Internet which is, by far, the most predominant worldwide network. The Web is a service that uses HTTP (the Hyper Text Transfer Protocol), which is based on Internet protocols.</a:t>
            </a:r>
            <a:endParaRPr lang="en-IN" sz="3200" dirty="0"/>
          </a:p>
        </p:txBody>
      </p:sp>
    </p:spTree>
    <p:extLst>
      <p:ext uri="{BB962C8B-B14F-4D97-AF65-F5344CB8AC3E}">
        <p14:creationId xmlns:p14="http://schemas.microsoft.com/office/powerpoint/2010/main" val="229791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7780"/>
            <a:ext cx="8596668" cy="974501"/>
          </a:xfrm>
        </p:spPr>
        <p:txBody>
          <a:bodyPr/>
          <a:lstStyle/>
          <a:p>
            <a:r>
              <a:rPr lang="en-IN" dirty="0" smtClean="0"/>
              <a:t>The Internet</a:t>
            </a:r>
            <a:endParaRPr lang="en-IN" dirty="0"/>
          </a:p>
        </p:txBody>
      </p:sp>
      <p:sp>
        <p:nvSpPr>
          <p:cNvPr id="3" name="Content Placeholder 2"/>
          <p:cNvSpPr>
            <a:spLocks noGrp="1"/>
          </p:cNvSpPr>
          <p:nvPr>
            <p:ph idx="1"/>
          </p:nvPr>
        </p:nvSpPr>
        <p:spPr>
          <a:xfrm>
            <a:off x="677334" y="1352281"/>
            <a:ext cx="8596668" cy="4958367"/>
          </a:xfrm>
        </p:spPr>
        <p:txBody>
          <a:bodyPr>
            <a:noAutofit/>
          </a:bodyPr>
          <a:lstStyle/>
          <a:p>
            <a:r>
              <a:rPr lang="en-IN" sz="2400" dirty="0" smtClean="0"/>
              <a:t>Internet is a global network that connects IP networks. The linking of computer networks is called internetworking, hence the name Internet. Internet links all kinds of organizations around the world–universities, government offices, corporations, libraries, supercomputer </a:t>
            </a:r>
            <a:r>
              <a:rPr lang="en-IN" sz="2400" dirty="0" err="1" smtClean="0"/>
              <a:t>centers</a:t>
            </a:r>
            <a:r>
              <a:rPr lang="en-IN" sz="2400" dirty="0" smtClean="0"/>
              <a:t>, research labs, and even individual homes. The number of connections on the Internet is large and growing rapidly.</a:t>
            </a:r>
          </a:p>
          <a:p>
            <a:r>
              <a:rPr lang="en-IN" sz="2400" dirty="0"/>
              <a:t>The Internet is a </a:t>
            </a:r>
            <a:r>
              <a:rPr lang="en-IN" sz="2400" b="1" dirty="0"/>
              <a:t>global network </a:t>
            </a:r>
            <a:r>
              <a:rPr lang="en-IN" sz="2400" dirty="0"/>
              <a:t>of billions of computers and other electronic devices. With the Internet, it's possible to access almost any information, communicate with anyone else in the world, and do much more.</a:t>
            </a:r>
          </a:p>
        </p:txBody>
      </p:sp>
    </p:spTree>
    <p:extLst>
      <p:ext uri="{BB962C8B-B14F-4D97-AF65-F5344CB8AC3E}">
        <p14:creationId xmlns:p14="http://schemas.microsoft.com/office/powerpoint/2010/main" val="2816320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909884"/>
          </a:xfrm>
        </p:spPr>
        <p:txBody>
          <a:bodyPr/>
          <a:lstStyle/>
          <a:p>
            <a:r>
              <a:rPr lang="en-IN" dirty="0" smtClean="0"/>
              <a:t>Evolution of Internet</a:t>
            </a:r>
            <a:endParaRPr lang="en-IN" dirty="0"/>
          </a:p>
        </p:txBody>
      </p:sp>
      <p:sp>
        <p:nvSpPr>
          <p:cNvPr id="3" name="Content Placeholder 2"/>
          <p:cNvSpPr>
            <a:spLocks noGrp="1"/>
          </p:cNvSpPr>
          <p:nvPr>
            <p:ph idx="1"/>
          </p:nvPr>
        </p:nvSpPr>
        <p:spPr>
          <a:xfrm>
            <a:off x="838200" y="1184856"/>
            <a:ext cx="10515600" cy="5473521"/>
          </a:xfrm>
        </p:spPr>
        <p:txBody>
          <a:bodyPr>
            <a:normAutofit/>
          </a:bodyPr>
          <a:lstStyle/>
          <a:p>
            <a:r>
              <a:rPr lang="en-IN" sz="2400" dirty="0" smtClean="0"/>
              <a:t>The Internet evolved from the ARPANET2 , a US Defence Advanced Research Projects Agency (DARPA) sponsored network that developed the IP as well as the higher-level TCP (Transmission Control Protocol) and UDP (User Datagram Protocol) networking protocols. The architecture and protocol were designed to support a reliable and flexible network that can endure war-time attacks.</a:t>
            </a:r>
          </a:p>
          <a:p>
            <a:r>
              <a:rPr lang="en-IN" sz="2400" dirty="0" smtClean="0"/>
              <a:t>The transition of ARPANET to Internet took place in the late 1980s as NSFNET, the US National Science Foundation’s network of universities and supercomputing centres, helped create an explosive number of IP-based local and regional networks and connections. The NSFNET remains an important component of Internet. The Internet is so dominant now that it has virtually eliminated all historical rivals such as Bitnet and </a:t>
            </a:r>
            <a:r>
              <a:rPr lang="en-IN" sz="2400" dirty="0" err="1" smtClean="0"/>
              <a:t>Decnet</a:t>
            </a:r>
            <a:r>
              <a:rPr lang="en-IN" sz="2400" dirty="0" smtClean="0"/>
              <a:t>.</a:t>
            </a:r>
          </a:p>
          <a:p>
            <a:endParaRPr lang="en-IN" dirty="0"/>
          </a:p>
        </p:txBody>
      </p:sp>
    </p:spTree>
    <p:extLst>
      <p:ext uri="{BB962C8B-B14F-4D97-AF65-F5344CB8AC3E}">
        <p14:creationId xmlns:p14="http://schemas.microsoft.com/office/powerpoint/2010/main" val="16288574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238</TotalTime>
  <Words>2934</Words>
  <Application>Microsoft Office PowerPoint</Application>
  <PresentationFormat>Widescreen</PresentationFormat>
  <Paragraphs>218</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inter-bold</vt:lpstr>
      <vt:lpstr>inter-regular</vt:lpstr>
      <vt:lpstr>times new roman</vt:lpstr>
      <vt:lpstr>Trebuchet MS</vt:lpstr>
      <vt:lpstr>Wingdings 3</vt:lpstr>
      <vt:lpstr>Facet</vt:lpstr>
      <vt:lpstr>BCA 107- Web Technologies</vt:lpstr>
      <vt:lpstr>Web : Basics </vt:lpstr>
      <vt:lpstr>PowerPoint Presentation</vt:lpstr>
      <vt:lpstr>Major Components of Web</vt:lpstr>
      <vt:lpstr>Networking</vt:lpstr>
      <vt:lpstr>Networking Protocols</vt:lpstr>
      <vt:lpstr>PowerPoint Presentation</vt:lpstr>
      <vt:lpstr>The Internet</vt:lpstr>
      <vt:lpstr>Evolution of Internet</vt:lpstr>
      <vt:lpstr>PowerPoint Presentation</vt:lpstr>
      <vt:lpstr>Network Addresses</vt:lpstr>
      <vt:lpstr>PowerPoint Presentation</vt:lpstr>
      <vt:lpstr>Web Page</vt:lpstr>
      <vt:lpstr>Web Site</vt:lpstr>
      <vt:lpstr>Static Website</vt:lpstr>
      <vt:lpstr>Dynamic Website</vt:lpstr>
      <vt:lpstr>Static Website Vs Dynamic Website</vt:lpstr>
      <vt:lpstr>Client Server Computing</vt:lpstr>
      <vt:lpstr>Client Vs Server </vt:lpstr>
      <vt:lpstr>How the browser interacts with the servers ?</vt:lpstr>
      <vt:lpstr>Characteristics of Client Server Computing</vt:lpstr>
      <vt:lpstr>Advantages of Client Server Computing</vt:lpstr>
      <vt:lpstr>Disadvantages of Client Server Computing </vt:lpstr>
      <vt:lpstr>Web Servers and Web Client</vt:lpstr>
      <vt:lpstr>Web Browser</vt:lpstr>
      <vt:lpstr>Web Server Vs Web Browser</vt:lpstr>
      <vt:lpstr>Client Side Scripting</vt:lpstr>
      <vt:lpstr>Client-side Languages Example</vt:lpstr>
      <vt:lpstr>Server side scripting</vt:lpstr>
      <vt:lpstr>Server Side Uses</vt:lpstr>
      <vt:lpstr>Server Side Scripting Languages</vt:lpstr>
      <vt:lpstr>Client side Vs Server Side Scripting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 Basics</dc:title>
  <dc:creator>Priyanka</dc:creator>
  <cp:lastModifiedBy>Priyanka</cp:lastModifiedBy>
  <cp:revision>14</cp:revision>
  <dcterms:created xsi:type="dcterms:W3CDTF">2021-11-30T04:56:28Z</dcterms:created>
  <dcterms:modified xsi:type="dcterms:W3CDTF">2021-12-14T06:59:22Z</dcterms:modified>
</cp:coreProperties>
</file>