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32" r:id="rId60"/>
    <p:sldId id="333" r:id="rId61"/>
    <p:sldId id="334" r:id="rId62"/>
    <p:sldId id="335" r:id="rId63"/>
    <p:sldId id="336" r:id="rId64"/>
    <p:sldId id="337" r:id="rId65"/>
    <p:sldId id="338" r:id="rId66"/>
    <p:sldId id="339" r:id="rId67"/>
    <p:sldId id="340" r:id="rId68"/>
    <p:sldId id="341" r:id="rId69"/>
    <p:sldId id="342" r:id="rId70"/>
    <p:sldId id="343" r:id="rId71"/>
    <p:sldId id="344" r:id="rId72"/>
    <p:sldId id="345" r:id="rId73"/>
    <p:sldId id="346" r:id="rId74"/>
    <p:sldId id="347" r:id="rId75"/>
    <p:sldId id="348" r:id="rId76"/>
    <p:sldId id="349" r:id="rId77"/>
    <p:sldId id="350" r:id="rId78"/>
    <p:sldId id="351" r:id="rId79"/>
    <p:sldId id="352" r:id="rId80"/>
    <p:sldId id="353" r:id="rId81"/>
    <p:sldId id="354"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BA75CDA-5019-4D28-A127-2463C5FB5904}"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CDD89-F992-47F8-B95E-80EC68F97D46}" type="slidenum">
              <a:rPr lang="en-IN" smtClean="0"/>
              <a:t>‹#›</a:t>
            </a:fld>
            <a:endParaRPr lang="en-IN"/>
          </a:p>
        </p:txBody>
      </p:sp>
    </p:spTree>
    <p:extLst>
      <p:ext uri="{BB962C8B-B14F-4D97-AF65-F5344CB8AC3E}">
        <p14:creationId xmlns:p14="http://schemas.microsoft.com/office/powerpoint/2010/main" val="423253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A75CDA-5019-4D28-A127-2463C5FB5904}"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CDD89-F992-47F8-B95E-80EC68F97D46}" type="slidenum">
              <a:rPr lang="en-IN" smtClean="0"/>
              <a:t>‹#›</a:t>
            </a:fld>
            <a:endParaRPr lang="en-IN"/>
          </a:p>
        </p:txBody>
      </p:sp>
    </p:spTree>
    <p:extLst>
      <p:ext uri="{BB962C8B-B14F-4D97-AF65-F5344CB8AC3E}">
        <p14:creationId xmlns:p14="http://schemas.microsoft.com/office/powerpoint/2010/main" val="204821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A75CDA-5019-4D28-A127-2463C5FB5904}"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CDD89-F992-47F8-B95E-80EC68F97D46}" type="slidenum">
              <a:rPr lang="en-IN" smtClean="0"/>
              <a:t>‹#›</a:t>
            </a:fld>
            <a:endParaRPr lang="en-IN"/>
          </a:p>
        </p:txBody>
      </p:sp>
    </p:spTree>
    <p:extLst>
      <p:ext uri="{BB962C8B-B14F-4D97-AF65-F5344CB8AC3E}">
        <p14:creationId xmlns:p14="http://schemas.microsoft.com/office/powerpoint/2010/main" val="103802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A75CDA-5019-4D28-A127-2463C5FB5904}"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CDD89-F992-47F8-B95E-80EC68F97D46}" type="slidenum">
              <a:rPr lang="en-IN" smtClean="0"/>
              <a:t>‹#›</a:t>
            </a:fld>
            <a:endParaRPr lang="en-IN"/>
          </a:p>
        </p:txBody>
      </p:sp>
    </p:spTree>
    <p:extLst>
      <p:ext uri="{BB962C8B-B14F-4D97-AF65-F5344CB8AC3E}">
        <p14:creationId xmlns:p14="http://schemas.microsoft.com/office/powerpoint/2010/main" val="33569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A75CDA-5019-4D28-A127-2463C5FB5904}"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CDD89-F992-47F8-B95E-80EC68F97D46}" type="slidenum">
              <a:rPr lang="en-IN" smtClean="0"/>
              <a:t>‹#›</a:t>
            </a:fld>
            <a:endParaRPr lang="en-IN"/>
          </a:p>
        </p:txBody>
      </p:sp>
    </p:spTree>
    <p:extLst>
      <p:ext uri="{BB962C8B-B14F-4D97-AF65-F5344CB8AC3E}">
        <p14:creationId xmlns:p14="http://schemas.microsoft.com/office/powerpoint/2010/main" val="421372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A75CDA-5019-4D28-A127-2463C5FB5904}" type="datetimeFigureOut">
              <a:rPr lang="en-IN" smtClean="0"/>
              <a:t>04-01-2022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CDD89-F992-47F8-B95E-80EC68F97D46}" type="slidenum">
              <a:rPr lang="en-IN" smtClean="0"/>
              <a:t>‹#›</a:t>
            </a:fld>
            <a:endParaRPr lang="en-IN"/>
          </a:p>
        </p:txBody>
      </p:sp>
    </p:spTree>
    <p:extLst>
      <p:ext uri="{BB962C8B-B14F-4D97-AF65-F5344CB8AC3E}">
        <p14:creationId xmlns:p14="http://schemas.microsoft.com/office/powerpoint/2010/main" val="66522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A75CDA-5019-4D28-A127-2463C5FB5904}" type="datetimeFigureOut">
              <a:rPr lang="en-IN" smtClean="0"/>
              <a:t>04-01-2022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7CDD89-F992-47F8-B95E-80EC68F97D46}" type="slidenum">
              <a:rPr lang="en-IN" smtClean="0"/>
              <a:t>‹#›</a:t>
            </a:fld>
            <a:endParaRPr lang="en-IN"/>
          </a:p>
        </p:txBody>
      </p:sp>
    </p:spTree>
    <p:extLst>
      <p:ext uri="{BB962C8B-B14F-4D97-AF65-F5344CB8AC3E}">
        <p14:creationId xmlns:p14="http://schemas.microsoft.com/office/powerpoint/2010/main" val="1466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A75CDA-5019-4D28-A127-2463C5FB5904}" type="datetimeFigureOut">
              <a:rPr lang="en-IN" smtClean="0"/>
              <a:t>04-01-2022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7CDD89-F992-47F8-B95E-80EC68F97D46}" type="slidenum">
              <a:rPr lang="en-IN" smtClean="0"/>
              <a:t>‹#›</a:t>
            </a:fld>
            <a:endParaRPr lang="en-IN"/>
          </a:p>
        </p:txBody>
      </p:sp>
    </p:spTree>
    <p:extLst>
      <p:ext uri="{BB962C8B-B14F-4D97-AF65-F5344CB8AC3E}">
        <p14:creationId xmlns:p14="http://schemas.microsoft.com/office/powerpoint/2010/main" val="51714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75CDA-5019-4D28-A127-2463C5FB5904}" type="datetimeFigureOut">
              <a:rPr lang="en-IN" smtClean="0"/>
              <a:t>04-01-2022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7CDD89-F992-47F8-B95E-80EC68F97D46}" type="slidenum">
              <a:rPr lang="en-IN" smtClean="0"/>
              <a:t>‹#›</a:t>
            </a:fld>
            <a:endParaRPr lang="en-IN"/>
          </a:p>
        </p:txBody>
      </p:sp>
    </p:spTree>
    <p:extLst>
      <p:ext uri="{BB962C8B-B14F-4D97-AF65-F5344CB8AC3E}">
        <p14:creationId xmlns:p14="http://schemas.microsoft.com/office/powerpoint/2010/main" val="286740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A75CDA-5019-4D28-A127-2463C5FB5904}" type="datetimeFigureOut">
              <a:rPr lang="en-IN" smtClean="0"/>
              <a:t>04-01-2022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CDD89-F992-47F8-B95E-80EC68F97D46}" type="slidenum">
              <a:rPr lang="en-IN" smtClean="0"/>
              <a:t>‹#›</a:t>
            </a:fld>
            <a:endParaRPr lang="en-IN"/>
          </a:p>
        </p:txBody>
      </p:sp>
    </p:spTree>
    <p:extLst>
      <p:ext uri="{BB962C8B-B14F-4D97-AF65-F5344CB8AC3E}">
        <p14:creationId xmlns:p14="http://schemas.microsoft.com/office/powerpoint/2010/main" val="322287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A75CDA-5019-4D28-A127-2463C5FB5904}" type="datetimeFigureOut">
              <a:rPr lang="en-IN" smtClean="0"/>
              <a:t>04-01-2022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CDD89-F992-47F8-B95E-80EC68F97D46}" type="slidenum">
              <a:rPr lang="en-IN" smtClean="0"/>
              <a:t>‹#›</a:t>
            </a:fld>
            <a:endParaRPr lang="en-IN"/>
          </a:p>
        </p:txBody>
      </p:sp>
    </p:spTree>
    <p:extLst>
      <p:ext uri="{BB962C8B-B14F-4D97-AF65-F5344CB8AC3E}">
        <p14:creationId xmlns:p14="http://schemas.microsoft.com/office/powerpoint/2010/main" val="34094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75CDA-5019-4D28-A127-2463C5FB5904}" type="datetimeFigureOut">
              <a:rPr lang="en-IN" smtClean="0"/>
              <a:t>04-01-2022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CDD89-F992-47F8-B95E-80EC68F97D46}" type="slidenum">
              <a:rPr lang="en-IN" smtClean="0"/>
              <a:t>‹#›</a:t>
            </a:fld>
            <a:endParaRPr lang="en-IN"/>
          </a:p>
        </p:txBody>
      </p:sp>
    </p:spTree>
    <p:extLst>
      <p:ext uri="{BB962C8B-B14F-4D97-AF65-F5344CB8AC3E}">
        <p14:creationId xmlns:p14="http://schemas.microsoft.com/office/powerpoint/2010/main" val="2391180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HTML</a:t>
            </a:r>
            <a:endParaRPr lang="en-IN" dirty="0"/>
          </a:p>
        </p:txBody>
      </p:sp>
      <p:sp>
        <p:nvSpPr>
          <p:cNvPr id="3" name="Subtitle 2"/>
          <p:cNvSpPr>
            <a:spLocks noGrp="1"/>
          </p:cNvSpPr>
          <p:nvPr>
            <p:ph type="subTitle" idx="1"/>
          </p:nvPr>
        </p:nvSpPr>
        <p:spPr/>
        <p:txBody>
          <a:bodyPr/>
          <a:lstStyle/>
          <a:p>
            <a:r>
              <a:rPr lang="en-IN" dirty="0" smtClean="0"/>
              <a:t>Hyper Text </a:t>
            </a:r>
            <a:r>
              <a:rPr lang="en-IN" dirty="0" err="1" smtClean="0"/>
              <a:t>Markup</a:t>
            </a:r>
            <a:r>
              <a:rPr lang="en-IN" dirty="0" smtClean="0"/>
              <a:t> Language</a:t>
            </a:r>
          </a:p>
          <a:p>
            <a:endParaRPr lang="en-IN" dirty="0"/>
          </a:p>
        </p:txBody>
      </p:sp>
    </p:spTree>
    <p:extLst>
      <p:ext uri="{BB962C8B-B14F-4D97-AF65-F5344CB8AC3E}">
        <p14:creationId xmlns:p14="http://schemas.microsoft.com/office/powerpoint/2010/main" val="3870533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823"/>
            <a:ext cx="10515600" cy="5520140"/>
          </a:xfrm>
        </p:spPr>
        <p:txBody>
          <a:bodyPr>
            <a:normAutofit/>
          </a:bodyPr>
          <a:lstStyle/>
          <a:p>
            <a:r>
              <a:rPr lang="en-IN" dirty="0" smtClean="0"/>
              <a:t>An </a:t>
            </a:r>
            <a:r>
              <a:rPr lang="en-IN" dirty="0"/>
              <a:t>attribute is used to define the characteristics of an HTML element and is placed inside the element's opening tag. All attributes are made up of two parts − a </a:t>
            </a:r>
            <a:r>
              <a:rPr lang="en-IN" b="1" dirty="0"/>
              <a:t>name</a:t>
            </a:r>
            <a:r>
              <a:rPr lang="en-IN" dirty="0"/>
              <a:t> and a </a:t>
            </a:r>
            <a:r>
              <a:rPr lang="en-IN" b="1" dirty="0"/>
              <a:t>value</a:t>
            </a:r>
            <a:endParaRPr lang="en-IN" dirty="0"/>
          </a:p>
          <a:p>
            <a:r>
              <a:rPr lang="en-IN" dirty="0"/>
              <a:t>The </a:t>
            </a:r>
            <a:r>
              <a:rPr lang="en-IN" b="1" dirty="0"/>
              <a:t>name</a:t>
            </a:r>
            <a:r>
              <a:rPr lang="en-IN" dirty="0"/>
              <a:t> is the property you want to set. For example, the paragraph </a:t>
            </a:r>
            <a:r>
              <a:rPr lang="en-IN" b="1" dirty="0"/>
              <a:t>&lt;p&gt;</a:t>
            </a:r>
            <a:r>
              <a:rPr lang="en-IN" dirty="0"/>
              <a:t> element in the example carries an attribute whose name is </a:t>
            </a:r>
            <a:r>
              <a:rPr lang="en-IN" b="1" dirty="0"/>
              <a:t>align</a:t>
            </a:r>
            <a:r>
              <a:rPr lang="en-IN" dirty="0"/>
              <a:t>, which you can use to indicate the alignment of paragraph on the page.</a:t>
            </a:r>
          </a:p>
          <a:p>
            <a:r>
              <a:rPr lang="en-IN" dirty="0"/>
              <a:t>The </a:t>
            </a:r>
            <a:r>
              <a:rPr lang="en-IN" b="1" dirty="0"/>
              <a:t>value</a:t>
            </a:r>
            <a:r>
              <a:rPr lang="en-IN" dirty="0"/>
              <a:t> is what you want the value of the property to be set and always put within quotations. The below example shows three possible values of align attribute: </a:t>
            </a:r>
            <a:r>
              <a:rPr lang="en-IN" b="1" dirty="0"/>
              <a:t>left, </a:t>
            </a:r>
            <a:r>
              <a:rPr lang="en-IN" b="1" dirty="0" err="1" smtClean="0"/>
              <a:t>center</a:t>
            </a:r>
            <a:r>
              <a:rPr lang="en-IN" dirty="0"/>
              <a:t> and </a:t>
            </a:r>
            <a:r>
              <a:rPr lang="en-IN" b="1" dirty="0"/>
              <a:t>right</a:t>
            </a:r>
            <a:r>
              <a:rPr lang="en-IN" dirty="0"/>
              <a:t>.</a:t>
            </a:r>
          </a:p>
          <a:p>
            <a:r>
              <a:rPr lang="en-IN" dirty="0"/>
              <a:t>Attribute names and attribute values are case-insensitive. However, the World Wide Web Consortium (W3C) recommends lowercase attributes/attribute values in their HTML 4 recommendation.</a:t>
            </a:r>
          </a:p>
        </p:txBody>
      </p:sp>
    </p:spTree>
    <p:extLst>
      <p:ext uri="{BB962C8B-B14F-4D97-AF65-F5344CB8AC3E}">
        <p14:creationId xmlns:p14="http://schemas.microsoft.com/office/powerpoint/2010/main" val="35950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Attribute</a:t>
            </a:r>
            <a:endParaRPr lang="en-IN" dirty="0"/>
          </a:p>
        </p:txBody>
      </p:sp>
      <p:sp>
        <p:nvSpPr>
          <p:cNvPr id="3" name="Content Placeholder 2"/>
          <p:cNvSpPr>
            <a:spLocks noGrp="1"/>
          </p:cNvSpPr>
          <p:nvPr>
            <p:ph idx="1"/>
          </p:nvPr>
        </p:nvSpPr>
        <p:spPr/>
        <p:txBody>
          <a:bodyPr>
            <a:normAutofit fontScale="92500" lnSpcReduction="20000"/>
          </a:bodyPr>
          <a:lstStyle/>
          <a:p>
            <a:r>
              <a:rPr lang="en-IN" dirty="0"/>
              <a:t>HTML attributes are special words which provide additional information about the elements or attributes are the modifier of the HTML element.</a:t>
            </a:r>
          </a:p>
          <a:p>
            <a:r>
              <a:rPr lang="en-IN" dirty="0"/>
              <a:t>Each element or tag can have attributes, which defines the behaviour of that element.</a:t>
            </a:r>
          </a:p>
          <a:p>
            <a:r>
              <a:rPr lang="en-IN" dirty="0"/>
              <a:t>Attributes should always be applied with start tag.</a:t>
            </a:r>
          </a:p>
          <a:p>
            <a:r>
              <a:rPr lang="en-IN" dirty="0"/>
              <a:t>The Attribute should always be applied with its name and value pair.</a:t>
            </a:r>
          </a:p>
          <a:p>
            <a:r>
              <a:rPr lang="en-IN" dirty="0"/>
              <a:t>The Attributes name and values are case sensitive, and it is recommended by W3C that it should be written in Lowercase only.</a:t>
            </a:r>
          </a:p>
          <a:p>
            <a:r>
              <a:rPr lang="en-IN" dirty="0"/>
              <a:t>You can add multiple attributes in one HTML element, but need to give space between two attributes</a:t>
            </a:r>
            <a:r>
              <a:rPr lang="en-IN" dirty="0" smtClean="0"/>
              <a:t>.</a:t>
            </a:r>
          </a:p>
          <a:p>
            <a:r>
              <a:rPr lang="en-IN" dirty="0"/>
              <a:t>Syntax</a:t>
            </a:r>
          </a:p>
          <a:p>
            <a:pPr lvl="1"/>
            <a:r>
              <a:rPr lang="en-IN" b="1" dirty="0"/>
              <a:t>&lt;element</a:t>
            </a:r>
            <a:r>
              <a:rPr lang="en-IN" dirty="0"/>
              <a:t> </a:t>
            </a:r>
            <a:r>
              <a:rPr lang="en-IN" dirty="0" err="1"/>
              <a:t>attribute_name</a:t>
            </a:r>
            <a:r>
              <a:rPr lang="en-IN" dirty="0"/>
              <a:t>="value"</a:t>
            </a:r>
            <a:r>
              <a:rPr lang="en-IN" b="1" dirty="0"/>
              <a:t>&gt;</a:t>
            </a:r>
            <a:r>
              <a:rPr lang="en-IN" dirty="0"/>
              <a:t>content</a:t>
            </a:r>
            <a:r>
              <a:rPr lang="en-IN" b="1" dirty="0"/>
              <a:t>&lt;/element&gt;</a:t>
            </a:r>
            <a:r>
              <a:rPr lang="en-IN" dirty="0"/>
              <a:t>  </a:t>
            </a:r>
          </a:p>
          <a:p>
            <a:endParaRPr lang="en-IN" dirty="0"/>
          </a:p>
        </p:txBody>
      </p:sp>
    </p:spTree>
    <p:extLst>
      <p:ext uri="{BB962C8B-B14F-4D97-AF65-F5344CB8AC3E}">
        <p14:creationId xmlns:p14="http://schemas.microsoft.com/office/powerpoint/2010/main" val="3965513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IN" dirty="0" smtClean="0"/>
              <a:t>HTML Tags</a:t>
            </a:r>
            <a:endParaRPr lang="en-IN" dirty="0"/>
          </a:p>
        </p:txBody>
      </p:sp>
      <p:sp>
        <p:nvSpPr>
          <p:cNvPr id="3" name="Content Placeholder 2"/>
          <p:cNvSpPr>
            <a:spLocks noGrp="1"/>
          </p:cNvSpPr>
          <p:nvPr>
            <p:ph idx="1"/>
          </p:nvPr>
        </p:nvSpPr>
        <p:spPr>
          <a:xfrm>
            <a:off x="605307" y="1107584"/>
            <a:ext cx="10748493" cy="5525036"/>
          </a:xfrm>
        </p:spPr>
        <p:txBody>
          <a:bodyPr>
            <a:normAutofit fontScale="85000" lnSpcReduction="10000"/>
          </a:bodyPr>
          <a:lstStyle/>
          <a:p>
            <a:r>
              <a:rPr lang="en-IN" dirty="0"/>
              <a:t>HTML tags are like keywords which defines that how web browser will format and display the content. With the help of tags, a web browser can distinguish between an HTML content and a simple content. HTML tags contain three main parts: opening tag, content and closing tag. But some HTML tags are unclosed tags</a:t>
            </a:r>
            <a:r>
              <a:rPr lang="en-IN" dirty="0" smtClean="0"/>
              <a:t>.</a:t>
            </a:r>
          </a:p>
          <a:p>
            <a:r>
              <a:rPr lang="en-IN" dirty="0"/>
              <a:t>An HTML file must have some essential tags so that web browser can differentiate between a simple text and HTML text. You can use as many tags you want as per your code requirement.</a:t>
            </a:r>
          </a:p>
          <a:p>
            <a:r>
              <a:rPr lang="en-IN" dirty="0"/>
              <a:t>All HTML tags must enclosed within &lt; &gt; these brackets.</a:t>
            </a:r>
          </a:p>
          <a:p>
            <a:r>
              <a:rPr lang="en-IN" dirty="0"/>
              <a:t>Every tag in HTML perform different tasks.</a:t>
            </a:r>
          </a:p>
          <a:p>
            <a:r>
              <a:rPr lang="en-IN" dirty="0"/>
              <a:t>If you have used an open tag &lt;tag&gt;, then you must use a close tag &lt;/tag&gt; (except some tags</a:t>
            </a:r>
          </a:p>
          <a:p>
            <a:pPr lvl="1"/>
            <a:r>
              <a:rPr lang="en-IN" dirty="0" smtClean="0"/>
              <a:t>Container Tags/Paired tags: That have both opening and closing tags. </a:t>
            </a:r>
            <a:r>
              <a:rPr lang="en-IN" dirty="0" err="1"/>
              <a:t>e</a:t>
            </a:r>
            <a:r>
              <a:rPr lang="en-IN" dirty="0" err="1" smtClean="0"/>
              <a:t>.g</a:t>
            </a:r>
            <a:r>
              <a:rPr lang="en-IN" dirty="0" smtClean="0"/>
              <a:t> &lt;HTML&gt;,&lt;HEAD&gt; etc.</a:t>
            </a:r>
          </a:p>
          <a:p>
            <a:pPr lvl="1"/>
            <a:r>
              <a:rPr lang="en-IN" dirty="0" smtClean="0"/>
              <a:t>Empty Tags/ Void/Unpaired tags: That have opening tag, but no closing tag e.g. &lt;BR&gt; , &lt;HR&gt; etc.</a:t>
            </a:r>
          </a:p>
          <a:p>
            <a:pPr lvl="1"/>
            <a:r>
              <a:rPr lang="en-IN" dirty="0"/>
              <a:t>Syntax</a:t>
            </a:r>
          </a:p>
          <a:p>
            <a:pPr lvl="1"/>
            <a:r>
              <a:rPr lang="en-IN" dirty="0"/>
              <a:t>&lt;tag&gt; content &lt;/tag&gt;</a:t>
            </a:r>
          </a:p>
          <a:p>
            <a:endParaRPr lang="en-IN" dirty="0"/>
          </a:p>
        </p:txBody>
      </p:sp>
    </p:spTree>
    <p:extLst>
      <p:ext uri="{BB962C8B-B14F-4D97-AF65-F5344CB8AC3E}">
        <p14:creationId xmlns:p14="http://schemas.microsoft.com/office/powerpoint/2010/main" val="290929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IN" dirty="0" smtClean="0"/>
              <a:t>Basic HTML File</a:t>
            </a:r>
            <a:endParaRPr lang="en-IN" dirty="0"/>
          </a:p>
        </p:txBody>
      </p:sp>
      <p:sp>
        <p:nvSpPr>
          <p:cNvPr id="3" name="Content Placeholder 2"/>
          <p:cNvSpPr>
            <a:spLocks noGrp="1"/>
          </p:cNvSpPr>
          <p:nvPr>
            <p:ph idx="1"/>
          </p:nvPr>
        </p:nvSpPr>
        <p:spPr>
          <a:xfrm>
            <a:off x="438955" y="1385339"/>
            <a:ext cx="5433811" cy="4351338"/>
          </a:xfrm>
        </p:spPr>
        <p:txBody>
          <a:bodyPr>
            <a:normAutofit lnSpcReduction="10000"/>
          </a:bodyPr>
          <a:lstStyle/>
          <a:p>
            <a:r>
              <a:rPr lang="en-IN" dirty="0"/>
              <a:t>&lt;!DOCTYPE html&gt;</a:t>
            </a:r>
            <a:br>
              <a:rPr lang="en-IN" dirty="0"/>
            </a:br>
            <a:r>
              <a:rPr lang="en-IN" dirty="0"/>
              <a:t>&lt;html&gt;</a:t>
            </a:r>
            <a:br>
              <a:rPr lang="en-IN" dirty="0"/>
            </a:br>
            <a:r>
              <a:rPr lang="en-IN" dirty="0"/>
              <a:t>&lt;head&gt;</a:t>
            </a:r>
            <a:br>
              <a:rPr lang="en-IN" dirty="0"/>
            </a:br>
            <a:r>
              <a:rPr lang="en-IN" dirty="0"/>
              <a:t>&lt;title&gt;Page Title&lt;/title&gt;</a:t>
            </a:r>
            <a:br>
              <a:rPr lang="en-IN" dirty="0"/>
            </a:br>
            <a:r>
              <a:rPr lang="en-IN" dirty="0"/>
              <a:t>&lt;/head&gt;</a:t>
            </a:r>
            <a:br>
              <a:rPr lang="en-IN" dirty="0"/>
            </a:br>
            <a:r>
              <a:rPr lang="en-IN" dirty="0"/>
              <a:t>&lt;body&gt;</a:t>
            </a:r>
            <a:br>
              <a:rPr lang="en-IN" dirty="0"/>
            </a:br>
            <a:r>
              <a:rPr lang="en-IN" dirty="0"/>
              <a:t/>
            </a:r>
            <a:br>
              <a:rPr lang="en-IN" dirty="0"/>
            </a:br>
            <a:r>
              <a:rPr lang="en-IN" dirty="0"/>
              <a:t>&lt;h1&gt;My First Heading&lt;/h1&gt;</a:t>
            </a:r>
            <a:br>
              <a:rPr lang="en-IN" dirty="0"/>
            </a:br>
            <a:r>
              <a:rPr lang="en-IN" dirty="0"/>
              <a:t>&lt;p&gt;My first paragraph.&lt;/p&gt;</a:t>
            </a:r>
            <a:br>
              <a:rPr lang="en-IN" dirty="0"/>
            </a:br>
            <a:r>
              <a:rPr lang="en-IN" dirty="0"/>
              <a:t/>
            </a:r>
            <a:br>
              <a:rPr lang="en-IN" dirty="0"/>
            </a:br>
            <a:r>
              <a:rPr lang="en-IN" dirty="0"/>
              <a:t>&lt;/body&gt;</a:t>
            </a:r>
            <a:br>
              <a:rPr lang="en-IN" dirty="0"/>
            </a:br>
            <a:r>
              <a:rPr lang="en-IN" dirty="0"/>
              <a:t>&lt;/html</a:t>
            </a:r>
            <a:r>
              <a:rPr lang="en-IN" dirty="0" smtClean="0"/>
              <a:t>&gt;</a:t>
            </a:r>
          </a:p>
          <a:p>
            <a:endParaRPr lang="en-IN" dirty="0" smtClean="0"/>
          </a:p>
          <a:p>
            <a:pPr marL="0" indent="0">
              <a:buNone/>
            </a:pPr>
            <a:endParaRPr lang="en-IN" dirty="0"/>
          </a:p>
        </p:txBody>
      </p:sp>
      <p:sp>
        <p:nvSpPr>
          <p:cNvPr id="11" name="TextBox 10"/>
          <p:cNvSpPr txBox="1"/>
          <p:nvPr/>
        </p:nvSpPr>
        <p:spPr>
          <a:xfrm>
            <a:off x="5872766" y="1378039"/>
            <a:ext cx="5138671" cy="4365938"/>
          </a:xfrm>
          <a:prstGeom prst="rect">
            <a:avLst/>
          </a:prstGeom>
          <a:noFill/>
        </p:spPr>
        <p:txBody>
          <a:bodyPr wrap="square" rtlCol="0">
            <a:spAutoFit/>
          </a:bodyPr>
          <a:lstStyle/>
          <a:p>
            <a:endParaRPr lang="en-IN" dirty="0"/>
          </a:p>
        </p:txBody>
      </p:sp>
      <p:sp>
        <p:nvSpPr>
          <p:cNvPr id="15" name="Rectangle 8"/>
          <p:cNvSpPr>
            <a:spLocks noChangeArrowheads="1"/>
          </p:cNvSpPr>
          <p:nvPr/>
        </p:nvSpPr>
        <p:spPr bwMode="auto">
          <a:xfrm>
            <a:off x="5872766" y="1237149"/>
            <a:ext cx="5652216"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cs typeface="Consolas" panose="020B0609020204030204" pitchFamily="49" charset="0"/>
              </a:rPr>
              <a:t>&lt;!DOCTYPE html&gt;</a:t>
            </a:r>
            <a:r>
              <a:rPr lang="en-US" altLang="en-US" dirty="0">
                <a:solidFill>
                  <a:srgbClr val="000000"/>
                </a:solidFill>
                <a:latin typeface="Verdana" panose="020B0604030504040204" pitchFamily="34" charset="0"/>
              </a:rPr>
              <a:t> declaration defines that this document is an HTML5 document</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cs typeface="Consolas" panose="020B0609020204030204" pitchFamily="49" charset="0"/>
              </a:rPr>
              <a:t>&lt;html&gt;</a:t>
            </a:r>
            <a:r>
              <a:rPr lang="en-US" altLang="en-US" dirty="0">
                <a:solidFill>
                  <a:srgbClr val="000000"/>
                </a:solidFill>
                <a:latin typeface="Verdana" panose="020B0604030504040204" pitchFamily="34" charset="0"/>
              </a:rPr>
              <a:t> element is the root element of an HTML page</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cs typeface="Consolas" panose="020B0609020204030204" pitchFamily="49" charset="0"/>
              </a:rPr>
              <a:t>&lt;head&gt;</a:t>
            </a:r>
            <a:r>
              <a:rPr lang="en-US" altLang="en-US" dirty="0">
                <a:solidFill>
                  <a:srgbClr val="000000"/>
                </a:solidFill>
                <a:latin typeface="Verdana" panose="020B0604030504040204" pitchFamily="34" charset="0"/>
              </a:rPr>
              <a:t> element contains meta information about the HTML page</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cs typeface="Consolas" panose="020B0609020204030204" pitchFamily="49" charset="0"/>
              </a:rPr>
              <a:t>&lt;title&gt;</a:t>
            </a:r>
            <a:r>
              <a:rPr lang="en-US" altLang="en-US" dirty="0">
                <a:solidFill>
                  <a:srgbClr val="000000"/>
                </a:solidFill>
                <a:latin typeface="Verdana" panose="020B0604030504040204" pitchFamily="34" charset="0"/>
              </a:rPr>
              <a:t> element specifies a title for the HTML page (which is shown in the browser's title bar or in the page's tab)</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cs typeface="Consolas" panose="020B0609020204030204" pitchFamily="49" charset="0"/>
              </a:rPr>
              <a:t>&lt;body&gt;</a:t>
            </a:r>
            <a:r>
              <a:rPr lang="en-US" altLang="en-US" dirty="0">
                <a:solidFill>
                  <a:srgbClr val="000000"/>
                </a:solidFill>
                <a:latin typeface="Verdana" panose="020B0604030504040204" pitchFamily="34" charset="0"/>
              </a:rPr>
              <a:t> element defines the document's body, and is a container for all the visible contents, such as headings, paragraphs, images, hyperlinks, tables, lists, etc.</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cs typeface="Consolas" panose="020B0609020204030204" pitchFamily="49" charset="0"/>
              </a:rPr>
              <a:t>&lt;h1&gt;</a:t>
            </a:r>
            <a:r>
              <a:rPr lang="en-US" altLang="en-US" dirty="0">
                <a:solidFill>
                  <a:srgbClr val="000000"/>
                </a:solidFill>
                <a:latin typeface="Verdana" panose="020B0604030504040204" pitchFamily="34" charset="0"/>
              </a:rPr>
              <a:t> element defines a large heading</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cs typeface="Consolas" panose="020B0609020204030204" pitchFamily="49" charset="0"/>
              </a:rPr>
              <a:t>&lt;p&gt;</a:t>
            </a:r>
            <a:r>
              <a:rPr lang="en-US" altLang="en-US" dirty="0">
                <a:solidFill>
                  <a:srgbClr val="000000"/>
                </a:solidFill>
                <a:latin typeface="Verdana" panose="020B0604030504040204" pitchFamily="34" charset="0"/>
              </a:rPr>
              <a:t> element defines a paragraph</a:t>
            </a:r>
          </a:p>
        </p:txBody>
      </p:sp>
    </p:spTree>
    <p:extLst>
      <p:ext uri="{BB962C8B-B14F-4D97-AF65-F5344CB8AC3E}">
        <p14:creationId xmlns:p14="http://schemas.microsoft.com/office/powerpoint/2010/main" val="428972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Headings</a:t>
            </a:r>
            <a:endParaRPr lang="en-IN" dirty="0"/>
          </a:p>
        </p:txBody>
      </p:sp>
      <p:sp>
        <p:nvSpPr>
          <p:cNvPr id="5" name="Rectangle 2"/>
          <p:cNvSpPr>
            <a:spLocks noGrp="1" noChangeArrowheads="1"/>
          </p:cNvSpPr>
          <p:nvPr>
            <p:ph idx="1"/>
          </p:nvPr>
        </p:nvSpPr>
        <p:spPr bwMode="auto">
          <a:xfrm>
            <a:off x="991673" y="1896669"/>
            <a:ext cx="8770513" cy="39395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Search engines use the headings to index the structure and content of your web pages.</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Users often skim a page by its headings. It is important to use headings to show the document structure.</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&lt;h1&gt;</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headings should be used for main headings, followed by </a:t>
            </a:r>
            <a:r>
              <a:rPr kumimoji="0" lang="en-US" altLang="en-US" sz="18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&lt;h2&gt;</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headings, then the less important </a:t>
            </a:r>
            <a:r>
              <a:rPr kumimoji="0" lang="en-US" altLang="en-US" sz="18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&lt;h3&gt;</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and so on.</a:t>
            </a:r>
          </a:p>
          <a:p>
            <a:pPr marL="0" lvl="0" indent="0">
              <a:lnSpc>
                <a:spcPct val="100000"/>
              </a:lnSpc>
              <a:buNone/>
            </a:pPr>
            <a:endParaRPr lang="en-IN" sz="1800" b="1" dirty="0" smtClean="0">
              <a:latin typeface="Times New Roman" panose="02020603050405020304" pitchFamily="18" charset="0"/>
              <a:cs typeface="Times New Roman" panose="02020603050405020304" pitchFamily="18" charset="0"/>
            </a:endParaRPr>
          </a:p>
          <a:p>
            <a:pPr marL="0" lvl="0" indent="0">
              <a:lnSpc>
                <a:spcPct val="100000"/>
              </a:lnSpc>
              <a:buNone/>
            </a:pPr>
            <a:r>
              <a:rPr lang="en-IN" sz="1800" b="1" dirty="0" smtClean="0">
                <a:latin typeface="Times New Roman" panose="02020603050405020304" pitchFamily="18" charset="0"/>
                <a:cs typeface="Times New Roman" panose="02020603050405020304" pitchFamily="18" charset="0"/>
              </a:rPr>
              <a:t>Note</a:t>
            </a:r>
            <a:r>
              <a:rPr lang="en-IN" sz="1800" b="1"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Use HTML headings for headings only. Don't use headings to make text </a:t>
            </a:r>
            <a:r>
              <a:rPr lang="en-IN" sz="1800" b="1" dirty="0">
                <a:latin typeface="Times New Roman" panose="02020603050405020304" pitchFamily="18" charset="0"/>
                <a:cs typeface="Times New Roman" panose="02020603050405020304" pitchFamily="18" charset="0"/>
              </a:rPr>
              <a:t>BIG</a:t>
            </a:r>
            <a:r>
              <a:rPr lang="en-IN" sz="1800" dirty="0">
                <a:latin typeface="Times New Roman" panose="02020603050405020304" pitchFamily="18" charset="0"/>
                <a:cs typeface="Times New Roman" panose="02020603050405020304" pitchFamily="18" charset="0"/>
              </a:rPr>
              <a:t> or </a:t>
            </a:r>
            <a:r>
              <a:rPr lang="en-IN" sz="1800" b="1" dirty="0">
                <a:latin typeface="Times New Roman" panose="02020603050405020304" pitchFamily="18" charset="0"/>
                <a:cs typeface="Times New Roman" panose="02020603050405020304" pitchFamily="18" charset="0"/>
              </a:rPr>
              <a:t>bold</a:t>
            </a:r>
            <a:r>
              <a:rPr lang="en-IN" sz="1800" dirty="0" smtClean="0">
                <a:latin typeface="Times New Roman" panose="02020603050405020304" pitchFamily="18" charset="0"/>
                <a:cs typeface="Times New Roman" panose="02020603050405020304" pitchFamily="18" charset="0"/>
              </a:rPr>
              <a:t>.</a:t>
            </a:r>
          </a:p>
          <a:p>
            <a:pPr marL="0" lvl="0" indent="0">
              <a:lnSpc>
                <a:spcPct val="100000"/>
              </a:lnSpc>
              <a:buNone/>
            </a:pPr>
            <a:endParaRPr kumimoji="0" lang="en-I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a:lnSpc>
                <a:spcPct val="100000"/>
              </a:lnSpc>
              <a:buNone/>
            </a:pPr>
            <a:r>
              <a:rPr lang="en-IN" altLang="en-US" sz="1800" dirty="0" smtClean="0">
                <a:latin typeface="Times New Roman" panose="02020603050405020304" pitchFamily="18" charset="0"/>
                <a:cs typeface="Times New Roman" panose="02020603050405020304" pitchFamily="18" charset="0"/>
              </a:rPr>
              <a:t>Note: Bigger Heading</a:t>
            </a:r>
          </a:p>
          <a:p>
            <a:pPr marL="0" lvl="0" indent="0">
              <a:lnSpc>
                <a:spcPct val="100000"/>
              </a:lnSpc>
              <a:buNone/>
            </a:pPr>
            <a:r>
              <a:rPr kumimoji="0" lang="en-I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Each HTML Heading has a default</a:t>
            </a:r>
            <a:r>
              <a:rPr kumimoji="0" lang="en-IN" altLang="en-US" sz="18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size . However , we can specify the size of any heading with the </a:t>
            </a:r>
            <a:r>
              <a:rPr kumimoji="0" lang="en-IN" altLang="en-US" sz="1800" b="1"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style</a:t>
            </a:r>
            <a:r>
              <a:rPr kumimoji="0" lang="en-IN" altLang="en-US" sz="18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attribute, using the CSS font size property</a:t>
            </a:r>
          </a:p>
          <a:p>
            <a:pPr marL="0" lvl="0" indent="0">
              <a:lnSpc>
                <a:spcPct val="100000"/>
              </a:lnSpc>
              <a:buNone/>
            </a:pPr>
            <a:r>
              <a:rPr lang="en-IN" altLang="en-US" sz="1800" dirty="0" smtClean="0">
                <a:latin typeface="Times New Roman" panose="02020603050405020304" pitchFamily="18" charset="0"/>
                <a:cs typeface="Times New Roman" panose="02020603050405020304" pitchFamily="18" charset="0"/>
              </a:rPr>
              <a:t>Example </a:t>
            </a:r>
          </a:p>
          <a:p>
            <a:pPr marL="0" lvl="0" indent="0">
              <a:lnSpc>
                <a:spcPct val="100000"/>
              </a:lnSpc>
              <a:buNone/>
            </a:pPr>
            <a:r>
              <a:rPr kumimoji="0" lang="en-IN" altLang="en-US" sz="18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&lt;h1 style =“ font –size : 60px ;” &gt; Heading 1 &lt;/h1&gt; </a:t>
            </a:r>
            <a:endParaRPr kumimoji="0" lang="en-IN"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a:lnSpc>
                <a:spcPct val="100000"/>
              </a:lnSpc>
              <a:buNone/>
            </a:pP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67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Paragraph</a:t>
            </a:r>
            <a:endParaRPr lang="en-IN" dirty="0"/>
          </a:p>
        </p:txBody>
      </p:sp>
      <p:sp>
        <p:nvSpPr>
          <p:cNvPr id="3" name="Content Placeholder 2"/>
          <p:cNvSpPr>
            <a:spLocks noGrp="1"/>
          </p:cNvSpPr>
          <p:nvPr>
            <p:ph idx="1"/>
          </p:nvPr>
        </p:nvSpPr>
        <p:spPr>
          <a:xfrm>
            <a:off x="838200" y="1442434"/>
            <a:ext cx="10515600" cy="5035639"/>
          </a:xfrm>
        </p:spPr>
        <p:txBody>
          <a:bodyPr>
            <a:normAutofit fontScale="92500" lnSpcReduction="10000"/>
          </a:bodyPr>
          <a:lstStyle/>
          <a:p>
            <a:r>
              <a:rPr lang="en-IN" dirty="0" smtClean="0"/>
              <a:t>HTML </a:t>
            </a:r>
            <a:r>
              <a:rPr lang="en-IN" dirty="0"/>
              <a:t>paragraph or HTML p tag is used to define a paragraph in a webpage. It is a notable point that a browser itself add an empty line before and after a paragraph. An HTML &lt;p&gt; tag indicates starting of new paragraph</a:t>
            </a:r>
            <a:r>
              <a:rPr lang="en-IN" dirty="0" smtClean="0"/>
              <a:t>.</a:t>
            </a:r>
          </a:p>
          <a:p>
            <a:r>
              <a:rPr lang="en-IN" dirty="0" smtClean="0"/>
              <a:t>Note: </a:t>
            </a:r>
            <a:r>
              <a:rPr lang="en-IN" dirty="0"/>
              <a:t>If you put a lot of spaces inside the HTML p tag, browser removes extra spaces and extra line while displaying the page. The browser counts number of spaces and lines as a single one</a:t>
            </a:r>
            <a:r>
              <a:rPr lang="en-IN" dirty="0" smtClean="0"/>
              <a:t>.</a:t>
            </a:r>
          </a:p>
          <a:p>
            <a:r>
              <a:rPr lang="en-IN" dirty="0"/>
              <a:t>An HTML &lt;</a:t>
            </a:r>
            <a:r>
              <a:rPr lang="en-IN" dirty="0" err="1"/>
              <a:t>br</a:t>
            </a:r>
            <a:r>
              <a:rPr lang="en-IN" dirty="0"/>
              <a:t>&gt; tag is used for line break and it can be used with paragraph elements. Following is the example to show how to use &lt;</a:t>
            </a:r>
            <a:r>
              <a:rPr lang="en-IN" dirty="0" err="1"/>
              <a:t>br</a:t>
            </a:r>
            <a:r>
              <a:rPr lang="en-IN" dirty="0"/>
              <a:t>&gt; with &lt;p&gt; element</a:t>
            </a:r>
            <a:r>
              <a:rPr lang="en-IN" dirty="0" smtClean="0"/>
              <a:t>.</a:t>
            </a:r>
          </a:p>
          <a:p>
            <a:r>
              <a:rPr lang="en-IN" dirty="0"/>
              <a:t>An HTML &lt;hr&gt; tag is used to apply a horizontal line between two statements or two paragraphs. Following is the example which is showing use of &lt;hr&gt; tag with paragraph.</a:t>
            </a:r>
          </a:p>
        </p:txBody>
      </p:sp>
    </p:spTree>
    <p:extLst>
      <p:ext uri="{BB962C8B-B14F-4D97-AF65-F5344CB8AC3E}">
        <p14:creationId xmlns:p14="http://schemas.microsoft.com/office/powerpoint/2010/main" val="3862421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IN" dirty="0" smtClean="0"/>
              <a:t>Code: Exercise </a:t>
            </a:r>
            <a:endParaRPr lang="en-IN" dirty="0"/>
          </a:p>
        </p:txBody>
      </p:sp>
      <p:pic>
        <p:nvPicPr>
          <p:cNvPr id="8" name="Content Placeholder 7"/>
          <p:cNvPicPr>
            <a:picLocks noGrp="1" noChangeAspect="1"/>
          </p:cNvPicPr>
          <p:nvPr>
            <p:ph idx="1"/>
          </p:nvPr>
        </p:nvPicPr>
        <p:blipFill rotWithShape="1">
          <a:blip r:embed="rId2"/>
          <a:srcRect l="18993" t="37589" r="29754" b="10912"/>
          <a:stretch/>
        </p:blipFill>
        <p:spPr>
          <a:xfrm>
            <a:off x="3979572" y="1249252"/>
            <a:ext cx="3850783" cy="5396246"/>
          </a:xfrm>
          <a:prstGeom prst="rect">
            <a:avLst/>
          </a:prstGeom>
        </p:spPr>
      </p:pic>
      <p:pic>
        <p:nvPicPr>
          <p:cNvPr id="5" name="Picture 4"/>
          <p:cNvPicPr>
            <a:picLocks noChangeAspect="1"/>
          </p:cNvPicPr>
          <p:nvPr/>
        </p:nvPicPr>
        <p:blipFill rotWithShape="1">
          <a:blip r:embed="rId3"/>
          <a:srcRect l="19070" t="31141" r="37396" b="10839"/>
          <a:stretch/>
        </p:blipFill>
        <p:spPr>
          <a:xfrm>
            <a:off x="90152" y="1249252"/>
            <a:ext cx="3889420" cy="5486400"/>
          </a:xfrm>
          <a:prstGeom prst="rect">
            <a:avLst/>
          </a:prstGeom>
        </p:spPr>
      </p:pic>
      <p:pic>
        <p:nvPicPr>
          <p:cNvPr id="9" name="Picture 8"/>
          <p:cNvPicPr>
            <a:picLocks noChangeAspect="1"/>
          </p:cNvPicPr>
          <p:nvPr/>
        </p:nvPicPr>
        <p:blipFill rotWithShape="1">
          <a:blip r:embed="rId4"/>
          <a:srcRect l="19014" t="38491" r="26901" b="16227"/>
          <a:stretch/>
        </p:blipFill>
        <p:spPr>
          <a:xfrm>
            <a:off x="7186411" y="1249252"/>
            <a:ext cx="4623516" cy="5396246"/>
          </a:xfrm>
          <a:prstGeom prst="rect">
            <a:avLst/>
          </a:prstGeom>
        </p:spPr>
      </p:pic>
    </p:spTree>
    <p:extLst>
      <p:ext uri="{BB962C8B-B14F-4D97-AF65-F5344CB8AC3E}">
        <p14:creationId xmlns:p14="http://schemas.microsoft.com/office/powerpoint/2010/main" val="271857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Formatting Tags</a:t>
            </a:r>
            <a:endParaRPr lang="en-IN" dirty="0"/>
          </a:p>
        </p:txBody>
      </p:sp>
      <p:sp>
        <p:nvSpPr>
          <p:cNvPr id="3" name="Content Placeholder 2"/>
          <p:cNvSpPr>
            <a:spLocks noGrp="1"/>
          </p:cNvSpPr>
          <p:nvPr>
            <p:ph idx="1"/>
          </p:nvPr>
        </p:nvSpPr>
        <p:spPr/>
        <p:txBody>
          <a:bodyPr/>
          <a:lstStyle/>
          <a:p>
            <a:r>
              <a:rPr lang="en-IN" b="1" dirty="0"/>
              <a:t>HTML Formatting</a:t>
            </a:r>
            <a:r>
              <a:rPr lang="en-IN" dirty="0"/>
              <a:t> is a process of formatting text for better look and feel. HTML provides us ability to format text without using CSS. There are many formatting tags in HTML. These tags are used to make text bold, italicized, or underlined. There are almost 14 options available that how text appears in HTML and XHTML</a:t>
            </a:r>
            <a:r>
              <a:rPr lang="en-IN" dirty="0" smtClean="0"/>
              <a:t>.</a:t>
            </a:r>
          </a:p>
          <a:p>
            <a:r>
              <a:rPr lang="en-IN" dirty="0"/>
              <a:t>In HTML the formatting tags are divided into two categories:</a:t>
            </a:r>
          </a:p>
          <a:p>
            <a:pPr lvl="1"/>
            <a:r>
              <a:rPr lang="en-IN" dirty="0"/>
              <a:t>Physical tag: These tags are used to provide the visual appearance to the text.</a:t>
            </a:r>
          </a:p>
          <a:p>
            <a:pPr lvl="1"/>
            <a:r>
              <a:rPr lang="en-IN" dirty="0"/>
              <a:t>Logical tag: These tags are used to add some logical or semantic value to the text.</a:t>
            </a:r>
          </a:p>
          <a:p>
            <a:endParaRPr lang="en-IN" dirty="0"/>
          </a:p>
        </p:txBody>
      </p:sp>
    </p:spTree>
    <p:extLst>
      <p:ext uri="{BB962C8B-B14F-4D97-AF65-F5344CB8AC3E}">
        <p14:creationId xmlns:p14="http://schemas.microsoft.com/office/powerpoint/2010/main" val="3201403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56" y="283335"/>
            <a:ext cx="10515600" cy="489397"/>
          </a:xfrm>
        </p:spPr>
        <p:txBody>
          <a:bodyPr>
            <a:normAutofit fontScale="90000"/>
          </a:bodyPr>
          <a:lstStyle/>
          <a:p>
            <a:r>
              <a:rPr lang="en-IN" dirty="0" smtClean="0"/>
              <a:t>14 HTML formatting tags</a:t>
            </a:r>
            <a:endParaRPr lang="en-IN" dirty="0"/>
          </a:p>
        </p:txBody>
      </p:sp>
      <p:graphicFrame>
        <p:nvGraphicFramePr>
          <p:cNvPr id="4" name="Content Placeholder 3"/>
          <p:cNvGraphicFramePr>
            <a:graphicFrameLocks noGrp="1"/>
          </p:cNvGraphicFramePr>
          <p:nvPr>
            <p:ph idx="1"/>
            <p:extLst/>
          </p:nvPr>
        </p:nvGraphicFramePr>
        <p:xfrm>
          <a:off x="258651" y="1159098"/>
          <a:ext cx="10364810" cy="5572371"/>
        </p:xfrm>
        <a:graphic>
          <a:graphicData uri="http://schemas.openxmlformats.org/drawingml/2006/table">
            <a:tbl>
              <a:tblPr firstRow="1" bandRow="1">
                <a:tableStyleId>{5C22544A-7EE6-4342-B048-85BDC9FD1C3A}</a:tableStyleId>
              </a:tblPr>
              <a:tblGrid>
                <a:gridCol w="1555659"/>
                <a:gridCol w="8809151"/>
              </a:tblGrid>
              <a:tr h="550672">
                <a:tc>
                  <a:txBody>
                    <a:bodyPr/>
                    <a:lstStyle/>
                    <a:p>
                      <a:pPr algn="just" fontAlgn="t"/>
                      <a:r>
                        <a:rPr lang="en-IN" sz="1800" b="0" dirty="0">
                          <a:solidFill>
                            <a:srgbClr val="333333"/>
                          </a:solidFill>
                          <a:effectLst/>
                          <a:latin typeface="inter-regular"/>
                        </a:rPr>
                        <a:t>&lt;b&gt;</a:t>
                      </a:r>
                    </a:p>
                  </a:txBody>
                  <a:tcPr marL="76200" marR="76200" marT="76200" marB="76200"/>
                </a:tc>
                <a:tc>
                  <a:txBody>
                    <a:bodyPr/>
                    <a:lstStyle/>
                    <a:p>
                      <a:pPr algn="just" fontAlgn="t"/>
                      <a:r>
                        <a:rPr lang="en-IN" sz="1800" b="0" dirty="0">
                          <a:solidFill>
                            <a:srgbClr val="333333"/>
                          </a:solidFill>
                          <a:effectLst/>
                          <a:latin typeface="inter-regular"/>
                        </a:rPr>
                        <a:t>This is a physical tag, which is used to bold the text written between it.</a:t>
                      </a:r>
                    </a:p>
                  </a:txBody>
                  <a:tcPr marL="76200" marR="76200" marT="76200" marB="76200"/>
                </a:tc>
              </a:tr>
              <a:tr h="550672">
                <a:tc>
                  <a:txBody>
                    <a:bodyPr/>
                    <a:lstStyle/>
                    <a:p>
                      <a:pPr algn="just" fontAlgn="t"/>
                      <a:r>
                        <a:rPr lang="en-IN" sz="1800" dirty="0">
                          <a:solidFill>
                            <a:srgbClr val="333333"/>
                          </a:solidFill>
                          <a:effectLst/>
                          <a:latin typeface="inter-regular"/>
                        </a:rPr>
                        <a:t>&lt;strong&gt;</a:t>
                      </a:r>
                    </a:p>
                  </a:txBody>
                  <a:tcPr marL="76200" marR="76200" marT="76200" marB="76200"/>
                </a:tc>
                <a:tc>
                  <a:txBody>
                    <a:bodyPr/>
                    <a:lstStyle/>
                    <a:p>
                      <a:pPr algn="just" fontAlgn="t"/>
                      <a:r>
                        <a:rPr lang="en-IN" sz="1800" dirty="0">
                          <a:solidFill>
                            <a:srgbClr val="333333"/>
                          </a:solidFill>
                          <a:effectLst/>
                          <a:latin typeface="inter-regular"/>
                        </a:rPr>
                        <a:t>This is a logical tag, which tells the browser that the text is important.</a:t>
                      </a:r>
                    </a:p>
                  </a:txBody>
                  <a:tcPr marL="76200" marR="76200" marT="76200" marB="76200"/>
                </a:tc>
              </a:tr>
              <a:tr h="550672">
                <a:tc>
                  <a:txBody>
                    <a:bodyPr/>
                    <a:lstStyle/>
                    <a:p>
                      <a:pPr algn="just" fontAlgn="t"/>
                      <a:r>
                        <a:rPr lang="en-IN" sz="1800">
                          <a:solidFill>
                            <a:srgbClr val="333333"/>
                          </a:solidFill>
                          <a:effectLst/>
                          <a:latin typeface="inter-regular"/>
                        </a:rPr>
                        <a:t>&lt;i&gt;</a:t>
                      </a:r>
                    </a:p>
                  </a:txBody>
                  <a:tcPr marL="76200" marR="76200" marT="76200" marB="76200"/>
                </a:tc>
                <a:tc>
                  <a:txBody>
                    <a:bodyPr/>
                    <a:lstStyle/>
                    <a:p>
                      <a:pPr algn="just" fontAlgn="t"/>
                      <a:r>
                        <a:rPr lang="en-IN" sz="1800" dirty="0">
                          <a:solidFill>
                            <a:srgbClr val="333333"/>
                          </a:solidFill>
                          <a:effectLst/>
                          <a:latin typeface="inter-regular"/>
                        </a:rPr>
                        <a:t>This is a physical tag which is used to make text italic.</a:t>
                      </a:r>
                    </a:p>
                  </a:txBody>
                  <a:tcPr marL="76200" marR="76200" marT="76200" marB="76200"/>
                </a:tc>
              </a:tr>
              <a:tr h="550672">
                <a:tc>
                  <a:txBody>
                    <a:bodyPr/>
                    <a:lstStyle/>
                    <a:p>
                      <a:pPr algn="just" fontAlgn="t"/>
                      <a:r>
                        <a:rPr lang="en-IN" sz="1800">
                          <a:solidFill>
                            <a:srgbClr val="333333"/>
                          </a:solidFill>
                          <a:effectLst/>
                          <a:latin typeface="inter-regular"/>
                        </a:rPr>
                        <a:t>&lt;em&gt;</a:t>
                      </a:r>
                    </a:p>
                  </a:txBody>
                  <a:tcPr marL="76200" marR="76200" marT="76200" marB="76200"/>
                </a:tc>
                <a:tc>
                  <a:txBody>
                    <a:bodyPr/>
                    <a:lstStyle/>
                    <a:p>
                      <a:pPr algn="just" fontAlgn="t"/>
                      <a:r>
                        <a:rPr lang="en-IN" sz="1800" dirty="0">
                          <a:solidFill>
                            <a:srgbClr val="333333"/>
                          </a:solidFill>
                          <a:effectLst/>
                          <a:latin typeface="inter-regular"/>
                        </a:rPr>
                        <a:t>This is a logical tag which is used to display content in italic.</a:t>
                      </a:r>
                    </a:p>
                  </a:txBody>
                  <a:tcPr marL="76200" marR="76200" marT="76200" marB="76200"/>
                </a:tc>
              </a:tr>
              <a:tr h="550672">
                <a:tc>
                  <a:txBody>
                    <a:bodyPr/>
                    <a:lstStyle/>
                    <a:p>
                      <a:pPr algn="just" fontAlgn="t"/>
                      <a:r>
                        <a:rPr lang="en-IN" sz="1800">
                          <a:solidFill>
                            <a:srgbClr val="333333"/>
                          </a:solidFill>
                          <a:effectLst/>
                          <a:latin typeface="inter-regular"/>
                        </a:rPr>
                        <a:t>&lt;mark&gt;</a:t>
                      </a:r>
                    </a:p>
                  </a:txBody>
                  <a:tcPr marL="76200" marR="76200" marT="76200" marB="76200"/>
                </a:tc>
                <a:tc>
                  <a:txBody>
                    <a:bodyPr/>
                    <a:lstStyle/>
                    <a:p>
                      <a:pPr algn="just" fontAlgn="t"/>
                      <a:r>
                        <a:rPr lang="en-IN" sz="1800" dirty="0">
                          <a:solidFill>
                            <a:srgbClr val="333333"/>
                          </a:solidFill>
                          <a:effectLst/>
                          <a:latin typeface="inter-regular"/>
                        </a:rPr>
                        <a:t>This tag is used to highlight text.</a:t>
                      </a:r>
                    </a:p>
                  </a:txBody>
                  <a:tcPr marL="76200" marR="76200" marT="76200" marB="76200"/>
                </a:tc>
              </a:tr>
              <a:tr h="550672">
                <a:tc>
                  <a:txBody>
                    <a:bodyPr/>
                    <a:lstStyle/>
                    <a:p>
                      <a:pPr algn="just" fontAlgn="t"/>
                      <a:r>
                        <a:rPr lang="en-IN" sz="1800" dirty="0">
                          <a:solidFill>
                            <a:srgbClr val="333333"/>
                          </a:solidFill>
                          <a:effectLst/>
                          <a:latin typeface="inter-regular"/>
                        </a:rPr>
                        <a:t>&lt;u&gt;</a:t>
                      </a:r>
                    </a:p>
                  </a:txBody>
                  <a:tcPr marL="76200" marR="76200" marT="76200" marB="76200"/>
                </a:tc>
                <a:tc>
                  <a:txBody>
                    <a:bodyPr/>
                    <a:lstStyle/>
                    <a:p>
                      <a:pPr algn="just" fontAlgn="t"/>
                      <a:r>
                        <a:rPr lang="en-IN" sz="1800">
                          <a:solidFill>
                            <a:srgbClr val="333333"/>
                          </a:solidFill>
                          <a:effectLst/>
                          <a:latin typeface="inter-regular"/>
                        </a:rPr>
                        <a:t>This tag is used to underline text written between it.</a:t>
                      </a:r>
                    </a:p>
                  </a:txBody>
                  <a:tcPr marL="76200" marR="76200" marT="76200" marB="76200"/>
                </a:tc>
              </a:tr>
              <a:tr h="1567299">
                <a:tc>
                  <a:txBody>
                    <a:bodyPr/>
                    <a:lstStyle/>
                    <a:p>
                      <a:pPr algn="just" fontAlgn="t"/>
                      <a:r>
                        <a:rPr lang="en-IN" sz="1800">
                          <a:solidFill>
                            <a:srgbClr val="333333"/>
                          </a:solidFill>
                          <a:effectLst/>
                          <a:latin typeface="inter-regular"/>
                        </a:rPr>
                        <a:t>&lt;tt&gt;</a:t>
                      </a:r>
                    </a:p>
                  </a:txBody>
                  <a:tcPr marL="76200" marR="76200" marT="76200" marB="76200"/>
                </a:tc>
                <a:tc>
                  <a:txBody>
                    <a:bodyPr/>
                    <a:lstStyle/>
                    <a:p>
                      <a:pPr algn="just" fontAlgn="t"/>
                      <a:r>
                        <a:rPr lang="en-IN" sz="1800" dirty="0">
                          <a:solidFill>
                            <a:srgbClr val="333333"/>
                          </a:solidFill>
                          <a:effectLst/>
                          <a:latin typeface="inter-regular"/>
                        </a:rPr>
                        <a:t>This tag is used to appear a text in teletype. (not supported in HTML5</a:t>
                      </a:r>
                      <a:r>
                        <a:rPr lang="en-IN" sz="1800" dirty="0" smtClean="0">
                          <a:solidFill>
                            <a:srgbClr val="333333"/>
                          </a:solidFill>
                          <a:effectLst/>
                          <a:latin typeface="inter-regular"/>
                        </a:rPr>
                        <a:t>). </a:t>
                      </a:r>
                      <a:r>
                        <a:rPr lang="en-IN" sz="1800" b="0" i="0" kern="1200" dirty="0" smtClean="0">
                          <a:solidFill>
                            <a:schemeClr val="dk1"/>
                          </a:solidFill>
                          <a:effectLst/>
                          <a:latin typeface="+mn-lt"/>
                          <a:ea typeface="+mn-ea"/>
                          <a:cs typeface="+mn-cs"/>
                        </a:rPr>
                        <a:t>The content of a </a:t>
                      </a:r>
                      <a:r>
                        <a:rPr lang="en-IN" sz="1800" b="1" i="0" kern="1200" dirty="0" smtClean="0">
                          <a:solidFill>
                            <a:schemeClr val="dk1"/>
                          </a:solidFill>
                          <a:effectLst/>
                          <a:latin typeface="+mn-lt"/>
                          <a:ea typeface="+mn-ea"/>
                          <a:cs typeface="+mn-cs"/>
                        </a:rPr>
                        <a:t>&lt;</a:t>
                      </a:r>
                      <a:r>
                        <a:rPr lang="en-IN" sz="1800" b="1" i="0" kern="1200" dirty="0" err="1" smtClean="0">
                          <a:solidFill>
                            <a:schemeClr val="dk1"/>
                          </a:solidFill>
                          <a:effectLst/>
                          <a:latin typeface="+mn-lt"/>
                          <a:ea typeface="+mn-ea"/>
                          <a:cs typeface="+mn-cs"/>
                        </a:rPr>
                        <a:t>tt</a:t>
                      </a:r>
                      <a:r>
                        <a:rPr lang="en-IN" sz="1800" b="1" i="0" kern="1200" dirty="0" smtClean="0">
                          <a:solidFill>
                            <a:schemeClr val="dk1"/>
                          </a:solidFill>
                          <a:effectLst/>
                          <a:latin typeface="+mn-lt"/>
                          <a:ea typeface="+mn-ea"/>
                          <a:cs typeface="+mn-cs"/>
                        </a:rPr>
                        <a:t>&gt;...&lt;/</a:t>
                      </a:r>
                      <a:r>
                        <a:rPr lang="en-IN" sz="1800" b="1" i="0" kern="1200" dirty="0" err="1" smtClean="0">
                          <a:solidFill>
                            <a:schemeClr val="dk1"/>
                          </a:solidFill>
                          <a:effectLst/>
                          <a:latin typeface="+mn-lt"/>
                          <a:ea typeface="+mn-ea"/>
                          <a:cs typeface="+mn-cs"/>
                        </a:rPr>
                        <a:t>tt</a:t>
                      </a:r>
                      <a:r>
                        <a:rPr lang="en-IN" sz="1800" b="1" i="0" kern="1200" dirty="0" smtClean="0">
                          <a:solidFill>
                            <a:schemeClr val="dk1"/>
                          </a:solidFill>
                          <a:effectLst/>
                          <a:latin typeface="+mn-lt"/>
                          <a:ea typeface="+mn-ea"/>
                          <a:cs typeface="+mn-cs"/>
                        </a:rPr>
                        <a:t>&gt;</a:t>
                      </a:r>
                      <a:r>
                        <a:rPr lang="en-IN" sz="1800" b="0" i="0" kern="1200" dirty="0" smtClean="0">
                          <a:solidFill>
                            <a:schemeClr val="dk1"/>
                          </a:solidFill>
                          <a:effectLst/>
                          <a:latin typeface="+mn-lt"/>
                          <a:ea typeface="+mn-ea"/>
                          <a:cs typeface="+mn-cs"/>
                        </a:rPr>
                        <a:t> element is written in monospaced font. Most of the fonts are known as variable-width fonts because different letters are of different widths (for example, the letter 'm' is wider than the letter '</a:t>
                      </a:r>
                      <a:r>
                        <a:rPr lang="en-IN" sz="1800" b="0" i="0" kern="1200" dirty="0" err="1" smtClean="0">
                          <a:solidFill>
                            <a:schemeClr val="dk1"/>
                          </a:solidFill>
                          <a:effectLst/>
                          <a:latin typeface="+mn-lt"/>
                          <a:ea typeface="+mn-ea"/>
                          <a:cs typeface="+mn-cs"/>
                        </a:rPr>
                        <a:t>i</a:t>
                      </a:r>
                      <a:r>
                        <a:rPr lang="en-IN" sz="1800" b="0" i="0" kern="1200" dirty="0" smtClean="0">
                          <a:solidFill>
                            <a:schemeClr val="dk1"/>
                          </a:solidFill>
                          <a:effectLst/>
                          <a:latin typeface="+mn-lt"/>
                          <a:ea typeface="+mn-ea"/>
                          <a:cs typeface="+mn-cs"/>
                        </a:rPr>
                        <a:t>'). In a monospaced font, however, each letter has the same width.</a:t>
                      </a:r>
                      <a:endParaRPr lang="en-IN" sz="1800" dirty="0">
                        <a:solidFill>
                          <a:srgbClr val="333333"/>
                        </a:solidFill>
                        <a:effectLst/>
                        <a:latin typeface="inter-regular"/>
                      </a:endParaRPr>
                    </a:p>
                  </a:txBody>
                  <a:tcPr marL="76200" marR="76200" marT="76200" marB="76200"/>
                </a:tc>
              </a:tr>
              <a:tr h="550672">
                <a:tc>
                  <a:txBody>
                    <a:bodyPr/>
                    <a:lstStyle/>
                    <a:p>
                      <a:pPr algn="just" fontAlgn="t"/>
                      <a:r>
                        <a:rPr lang="en-IN" sz="1800">
                          <a:solidFill>
                            <a:srgbClr val="333333"/>
                          </a:solidFill>
                          <a:effectLst/>
                          <a:latin typeface="inter-regular"/>
                        </a:rPr>
                        <a:t>&lt;strike&gt;</a:t>
                      </a:r>
                    </a:p>
                  </a:txBody>
                  <a:tcPr marL="76200" marR="76200" marT="76200" marB="76200"/>
                </a:tc>
                <a:tc>
                  <a:txBody>
                    <a:bodyPr/>
                    <a:lstStyle/>
                    <a:p>
                      <a:pPr algn="just" fontAlgn="t"/>
                      <a:r>
                        <a:rPr lang="en-IN" sz="1800" dirty="0">
                          <a:solidFill>
                            <a:srgbClr val="333333"/>
                          </a:solidFill>
                          <a:effectLst/>
                          <a:latin typeface="inter-regular"/>
                        </a:rPr>
                        <a:t>This tag is used to draw a strikethrough on a section of text. (Not supported in HTML5)</a:t>
                      </a:r>
                    </a:p>
                  </a:txBody>
                  <a:tcPr marL="76200" marR="76200" marT="76200" marB="76200"/>
                </a:tc>
              </a:tr>
            </a:tbl>
          </a:graphicData>
        </a:graphic>
      </p:graphicFrame>
    </p:spTree>
    <p:extLst>
      <p:ext uri="{BB962C8B-B14F-4D97-AF65-F5344CB8AC3E}">
        <p14:creationId xmlns:p14="http://schemas.microsoft.com/office/powerpoint/2010/main" val="2990751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14 HTML formatting tags</a:t>
            </a:r>
          </a:p>
        </p:txBody>
      </p:sp>
      <p:graphicFrame>
        <p:nvGraphicFramePr>
          <p:cNvPr id="4" name="Content Placeholder 3"/>
          <p:cNvGraphicFramePr>
            <a:graphicFrameLocks noGrp="1"/>
          </p:cNvGraphicFramePr>
          <p:nvPr>
            <p:ph idx="1"/>
            <p:extLst/>
          </p:nvPr>
        </p:nvGraphicFramePr>
        <p:xfrm>
          <a:off x="838200" y="1825625"/>
          <a:ext cx="10515600" cy="2785014"/>
        </p:xfrm>
        <a:graphic>
          <a:graphicData uri="http://schemas.openxmlformats.org/drawingml/2006/table">
            <a:tbl>
              <a:tblPr firstRow="1" bandRow="1">
                <a:tableStyleId>{5C22544A-7EE6-4342-B048-85BDC9FD1C3A}</a:tableStyleId>
              </a:tblPr>
              <a:tblGrid>
                <a:gridCol w="2111062"/>
                <a:gridCol w="8404538"/>
              </a:tblGrid>
              <a:tr h="464169">
                <a:tc>
                  <a:txBody>
                    <a:bodyPr/>
                    <a:lstStyle/>
                    <a:p>
                      <a:pPr algn="just" fontAlgn="t"/>
                      <a:r>
                        <a:rPr lang="en-IN" sz="2000" dirty="0">
                          <a:solidFill>
                            <a:srgbClr val="333333"/>
                          </a:solidFill>
                          <a:effectLst/>
                          <a:latin typeface="inter-regular"/>
                        </a:rPr>
                        <a:t>&lt;sup&gt;</a:t>
                      </a:r>
                    </a:p>
                  </a:txBody>
                  <a:tcPr marL="76200" marR="76200" marT="76200" marB="76200"/>
                </a:tc>
                <a:tc>
                  <a:txBody>
                    <a:bodyPr/>
                    <a:lstStyle/>
                    <a:p>
                      <a:pPr algn="just" fontAlgn="t"/>
                      <a:r>
                        <a:rPr lang="en-IN" sz="2000" dirty="0">
                          <a:solidFill>
                            <a:srgbClr val="333333"/>
                          </a:solidFill>
                          <a:effectLst/>
                          <a:latin typeface="inter-regular"/>
                        </a:rPr>
                        <a:t>It displays the content slightly above the normal line.</a:t>
                      </a:r>
                    </a:p>
                  </a:txBody>
                  <a:tcPr marL="76200" marR="76200" marT="76200" marB="76200"/>
                </a:tc>
              </a:tr>
              <a:tr h="464169">
                <a:tc>
                  <a:txBody>
                    <a:bodyPr/>
                    <a:lstStyle/>
                    <a:p>
                      <a:pPr algn="just" fontAlgn="t"/>
                      <a:r>
                        <a:rPr lang="en-IN" sz="2000" dirty="0">
                          <a:solidFill>
                            <a:srgbClr val="333333"/>
                          </a:solidFill>
                          <a:effectLst/>
                          <a:latin typeface="inter-regular"/>
                        </a:rPr>
                        <a:t>&lt;sub&gt;</a:t>
                      </a:r>
                    </a:p>
                  </a:txBody>
                  <a:tcPr marL="76200" marR="76200" marT="76200" marB="76200"/>
                </a:tc>
                <a:tc>
                  <a:txBody>
                    <a:bodyPr/>
                    <a:lstStyle/>
                    <a:p>
                      <a:pPr algn="just" fontAlgn="t"/>
                      <a:r>
                        <a:rPr lang="en-IN" sz="2000" dirty="0">
                          <a:solidFill>
                            <a:srgbClr val="333333"/>
                          </a:solidFill>
                          <a:effectLst/>
                          <a:latin typeface="inter-regular"/>
                        </a:rPr>
                        <a:t>It displays the content slightly below the normal line.</a:t>
                      </a:r>
                    </a:p>
                  </a:txBody>
                  <a:tcPr marL="76200" marR="76200" marT="76200" marB="76200"/>
                </a:tc>
              </a:tr>
              <a:tr h="464169">
                <a:tc>
                  <a:txBody>
                    <a:bodyPr/>
                    <a:lstStyle/>
                    <a:p>
                      <a:pPr algn="just" fontAlgn="t"/>
                      <a:r>
                        <a:rPr lang="en-IN" sz="2000">
                          <a:solidFill>
                            <a:srgbClr val="333333"/>
                          </a:solidFill>
                          <a:effectLst/>
                          <a:latin typeface="inter-regular"/>
                        </a:rPr>
                        <a:t>&lt;del&gt;</a:t>
                      </a:r>
                    </a:p>
                  </a:txBody>
                  <a:tcPr marL="76200" marR="76200" marT="76200" marB="76200"/>
                </a:tc>
                <a:tc>
                  <a:txBody>
                    <a:bodyPr/>
                    <a:lstStyle/>
                    <a:p>
                      <a:pPr algn="just" fontAlgn="t"/>
                      <a:r>
                        <a:rPr lang="en-IN" sz="2000" dirty="0">
                          <a:solidFill>
                            <a:srgbClr val="333333"/>
                          </a:solidFill>
                          <a:effectLst/>
                          <a:latin typeface="inter-regular"/>
                        </a:rPr>
                        <a:t>This tag is used to display the deleted content.</a:t>
                      </a:r>
                    </a:p>
                  </a:txBody>
                  <a:tcPr marL="76200" marR="76200" marT="76200" marB="76200"/>
                </a:tc>
              </a:tr>
              <a:tr h="464169">
                <a:tc>
                  <a:txBody>
                    <a:bodyPr/>
                    <a:lstStyle/>
                    <a:p>
                      <a:pPr algn="just" fontAlgn="t"/>
                      <a:r>
                        <a:rPr lang="en-IN" sz="2000">
                          <a:solidFill>
                            <a:srgbClr val="333333"/>
                          </a:solidFill>
                          <a:effectLst/>
                          <a:latin typeface="inter-regular"/>
                        </a:rPr>
                        <a:t>&lt;ins&gt;</a:t>
                      </a:r>
                    </a:p>
                  </a:txBody>
                  <a:tcPr marL="76200" marR="76200" marT="76200" marB="76200"/>
                </a:tc>
                <a:tc>
                  <a:txBody>
                    <a:bodyPr/>
                    <a:lstStyle/>
                    <a:p>
                      <a:pPr algn="just" fontAlgn="t"/>
                      <a:r>
                        <a:rPr lang="en-IN" sz="2000" dirty="0">
                          <a:solidFill>
                            <a:srgbClr val="333333"/>
                          </a:solidFill>
                          <a:effectLst/>
                          <a:latin typeface="inter-regular"/>
                        </a:rPr>
                        <a:t>This tag displays the content which is added</a:t>
                      </a:r>
                    </a:p>
                  </a:txBody>
                  <a:tcPr marL="76200" marR="76200" marT="76200" marB="76200"/>
                </a:tc>
              </a:tr>
              <a:tr h="464169">
                <a:tc>
                  <a:txBody>
                    <a:bodyPr/>
                    <a:lstStyle/>
                    <a:p>
                      <a:pPr algn="just" fontAlgn="t"/>
                      <a:r>
                        <a:rPr lang="en-IN" sz="2000" dirty="0">
                          <a:solidFill>
                            <a:srgbClr val="333333"/>
                          </a:solidFill>
                          <a:effectLst/>
                          <a:latin typeface="inter-regular"/>
                        </a:rPr>
                        <a:t>&lt;big&gt;</a:t>
                      </a:r>
                    </a:p>
                  </a:txBody>
                  <a:tcPr marL="76200" marR="76200" marT="76200" marB="76200"/>
                </a:tc>
                <a:tc>
                  <a:txBody>
                    <a:bodyPr/>
                    <a:lstStyle/>
                    <a:p>
                      <a:pPr algn="just" fontAlgn="t"/>
                      <a:r>
                        <a:rPr lang="en-IN" sz="2000" dirty="0">
                          <a:solidFill>
                            <a:srgbClr val="333333"/>
                          </a:solidFill>
                          <a:effectLst/>
                          <a:latin typeface="inter-regular"/>
                        </a:rPr>
                        <a:t>This tag is used to increase the font size by one conventional unit.</a:t>
                      </a:r>
                    </a:p>
                  </a:txBody>
                  <a:tcPr marL="76200" marR="76200" marT="76200" marB="76200"/>
                </a:tc>
              </a:tr>
              <a:tr h="464169">
                <a:tc>
                  <a:txBody>
                    <a:bodyPr/>
                    <a:lstStyle/>
                    <a:p>
                      <a:pPr algn="just" fontAlgn="t"/>
                      <a:r>
                        <a:rPr lang="en-IN" sz="2000">
                          <a:solidFill>
                            <a:srgbClr val="333333"/>
                          </a:solidFill>
                          <a:effectLst/>
                          <a:latin typeface="inter-regular"/>
                        </a:rPr>
                        <a:t>&lt;small&gt;</a:t>
                      </a:r>
                    </a:p>
                  </a:txBody>
                  <a:tcPr marL="76200" marR="76200" marT="76200" marB="76200"/>
                </a:tc>
                <a:tc>
                  <a:txBody>
                    <a:bodyPr/>
                    <a:lstStyle/>
                    <a:p>
                      <a:pPr algn="just" fontAlgn="t"/>
                      <a:r>
                        <a:rPr lang="en-IN" sz="2000" dirty="0">
                          <a:solidFill>
                            <a:srgbClr val="333333"/>
                          </a:solidFill>
                          <a:effectLst/>
                          <a:latin typeface="inter-regular"/>
                        </a:rPr>
                        <a:t>This tag is used to decrease the font size by one unit from base font size.</a:t>
                      </a:r>
                    </a:p>
                  </a:txBody>
                  <a:tcPr marL="76200" marR="76200" marT="76200" marB="76200"/>
                </a:tc>
              </a:tr>
            </a:tbl>
          </a:graphicData>
        </a:graphic>
      </p:graphicFrame>
    </p:spTree>
    <p:extLst>
      <p:ext uri="{BB962C8B-B14F-4D97-AF65-F5344CB8AC3E}">
        <p14:creationId xmlns:p14="http://schemas.microsoft.com/office/powerpoint/2010/main" val="316608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b="1" dirty="0" smtClean="0"/>
              <a:t>HTML</a:t>
            </a:r>
            <a:r>
              <a:rPr lang="en-IN" dirty="0"/>
              <a:t> stands for </a:t>
            </a:r>
            <a:r>
              <a:rPr lang="en-IN" b="1" dirty="0"/>
              <a:t>Hyper Text </a:t>
            </a:r>
            <a:r>
              <a:rPr lang="en-IN" b="1" dirty="0" err="1"/>
              <a:t>Markup</a:t>
            </a:r>
            <a:r>
              <a:rPr lang="en-IN" b="1" dirty="0"/>
              <a:t> Language</a:t>
            </a:r>
            <a:r>
              <a:rPr lang="en-IN" dirty="0"/>
              <a:t>, which is the most widely used language on Web to develop web pages. </a:t>
            </a:r>
            <a:r>
              <a:rPr lang="en-IN" b="1" dirty="0"/>
              <a:t>HTML</a:t>
            </a:r>
            <a:r>
              <a:rPr lang="en-IN" dirty="0"/>
              <a:t> was created by Berners-Lee in late 1991 but "HTML 2.0" was the first standard HTML specification which was published in 1995. HTML 4.01 was a major version of HTML and it was published in late 1999. Though HTML 4.01 version is widely used but currently we are having HTML-5 version which is an extension to HTML 4.01, and this version was published in 2012.</a:t>
            </a:r>
          </a:p>
        </p:txBody>
      </p:sp>
    </p:spTree>
    <p:extLst>
      <p:ext uri="{BB962C8B-B14F-4D97-AF65-F5344CB8AC3E}">
        <p14:creationId xmlns:p14="http://schemas.microsoft.com/office/powerpoint/2010/main" val="2228029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Exercise</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a:t>Print the squares of the numbers 1 - 20. Each number should be on a separate line, next to it the number 2 superscripted, an equal sign and the result. (Example: 102 = 100</a:t>
            </a:r>
            <a:r>
              <a:rPr lang="en-IN" dirty="0" smtClean="0"/>
              <a:t>)</a:t>
            </a:r>
          </a:p>
          <a:p>
            <a:r>
              <a:rPr lang="en-IN" dirty="0" smtClean="0"/>
              <a:t>Your web page must have used the Heading tag.</a:t>
            </a:r>
          </a:p>
          <a:p>
            <a:r>
              <a:rPr lang="en-IN" dirty="0" smtClean="0"/>
              <a:t>There should be a line after the heading.</a:t>
            </a:r>
          </a:p>
          <a:p>
            <a:r>
              <a:rPr lang="en-IN" dirty="0" smtClean="0"/>
              <a:t>The numbers and their squares should be displayed in the </a:t>
            </a:r>
            <a:r>
              <a:rPr lang="en-IN" dirty="0" err="1" smtClean="0"/>
              <a:t>center</a:t>
            </a:r>
            <a:r>
              <a:rPr lang="en-IN" dirty="0" smtClean="0"/>
              <a:t> of the web page.</a:t>
            </a:r>
          </a:p>
          <a:p>
            <a:r>
              <a:rPr lang="en-IN" dirty="0" err="1" smtClean="0"/>
              <a:t>Atleast</a:t>
            </a:r>
            <a:r>
              <a:rPr lang="en-IN" dirty="0" smtClean="0"/>
              <a:t> two Square values should be highlighted.</a:t>
            </a:r>
          </a:p>
          <a:p>
            <a:r>
              <a:rPr lang="en-IN" dirty="0" smtClean="0"/>
              <a:t>One Square value should be Bold, One should be in Italic, One should be underlined, One wrong value displayed should be </a:t>
            </a:r>
            <a:r>
              <a:rPr lang="en-IN" dirty="0" err="1" smtClean="0"/>
              <a:t>striked</a:t>
            </a:r>
            <a:endParaRPr lang="en-IN" dirty="0" smtClean="0"/>
          </a:p>
          <a:p>
            <a:endParaRPr lang="en-IN" dirty="0" smtClean="0"/>
          </a:p>
          <a:p>
            <a:endParaRPr lang="en-IN" dirty="0"/>
          </a:p>
        </p:txBody>
      </p:sp>
    </p:spTree>
    <p:extLst>
      <p:ext uri="{BB962C8B-B14F-4D97-AF65-F5344CB8AC3E}">
        <p14:creationId xmlns:p14="http://schemas.microsoft.com/office/powerpoint/2010/main" val="298530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Phrase Tags</a:t>
            </a:r>
            <a:endParaRPr lang="en-IN" dirty="0"/>
          </a:p>
        </p:txBody>
      </p:sp>
      <p:sp>
        <p:nvSpPr>
          <p:cNvPr id="3" name="Content Placeholder 2"/>
          <p:cNvSpPr>
            <a:spLocks noGrp="1"/>
          </p:cNvSpPr>
          <p:nvPr>
            <p:ph idx="1"/>
          </p:nvPr>
        </p:nvSpPr>
        <p:spPr>
          <a:xfrm>
            <a:off x="838200" y="1493949"/>
            <a:ext cx="10515600" cy="5035640"/>
          </a:xfrm>
        </p:spPr>
        <p:txBody>
          <a:bodyPr>
            <a:normAutofit fontScale="92500" lnSpcReduction="10000"/>
          </a:bodyPr>
          <a:lstStyle/>
          <a:p>
            <a:r>
              <a:rPr lang="en-IN" dirty="0"/>
              <a:t>The HTML phrase tags are special purpose tags, which defines the structural meaning of a block of text or semantics of text. Following is the list of phrase tags, some of which we have already discussed in HTML formatting.</a:t>
            </a:r>
          </a:p>
          <a:p>
            <a:pPr lvl="1"/>
            <a:r>
              <a:rPr lang="en-IN" dirty="0"/>
              <a:t>Abbreviation tag : &lt;</a:t>
            </a:r>
            <a:r>
              <a:rPr lang="en-IN" dirty="0" err="1"/>
              <a:t>abbr</a:t>
            </a:r>
            <a:r>
              <a:rPr lang="en-IN" dirty="0"/>
              <a:t>&gt;</a:t>
            </a:r>
          </a:p>
          <a:p>
            <a:pPr lvl="1"/>
            <a:r>
              <a:rPr lang="en-IN" dirty="0"/>
              <a:t>Acronym tag: &lt;acronym&gt; (not supported in HTML5)</a:t>
            </a:r>
          </a:p>
          <a:p>
            <a:pPr lvl="1"/>
            <a:r>
              <a:rPr lang="en-IN" dirty="0"/>
              <a:t>Marked tag: &lt;mark&gt;</a:t>
            </a:r>
          </a:p>
          <a:p>
            <a:pPr lvl="1"/>
            <a:r>
              <a:rPr lang="en-IN" dirty="0"/>
              <a:t>Strong tag: &lt;strong&gt;</a:t>
            </a:r>
          </a:p>
          <a:p>
            <a:pPr lvl="1"/>
            <a:r>
              <a:rPr lang="en-IN" dirty="0"/>
              <a:t>Emphasized tag : &lt;</a:t>
            </a:r>
            <a:r>
              <a:rPr lang="en-IN" dirty="0" err="1"/>
              <a:t>em</a:t>
            </a:r>
            <a:r>
              <a:rPr lang="en-IN" dirty="0"/>
              <a:t>&gt;</a:t>
            </a:r>
          </a:p>
          <a:p>
            <a:pPr lvl="1"/>
            <a:r>
              <a:rPr lang="en-IN" dirty="0"/>
              <a:t>Definition tag: &lt;</a:t>
            </a:r>
            <a:r>
              <a:rPr lang="en-IN" dirty="0" err="1"/>
              <a:t>dfn</a:t>
            </a:r>
            <a:r>
              <a:rPr lang="en-IN" dirty="0"/>
              <a:t>&gt;</a:t>
            </a:r>
          </a:p>
          <a:p>
            <a:pPr lvl="1"/>
            <a:r>
              <a:rPr lang="en-IN" dirty="0"/>
              <a:t>Quoting tag: &lt;</a:t>
            </a:r>
            <a:r>
              <a:rPr lang="en-IN" dirty="0" err="1"/>
              <a:t>blockquote</a:t>
            </a:r>
            <a:r>
              <a:rPr lang="en-IN" dirty="0"/>
              <a:t>&gt;</a:t>
            </a:r>
          </a:p>
          <a:p>
            <a:pPr lvl="1"/>
            <a:r>
              <a:rPr lang="en-IN" dirty="0"/>
              <a:t>Short quote tag : &lt;q&gt;</a:t>
            </a:r>
          </a:p>
          <a:p>
            <a:pPr lvl="1"/>
            <a:r>
              <a:rPr lang="en-IN" dirty="0"/>
              <a:t>Code tag: &lt;code&gt;</a:t>
            </a:r>
          </a:p>
          <a:p>
            <a:pPr lvl="1"/>
            <a:r>
              <a:rPr lang="en-IN" dirty="0"/>
              <a:t>Keyboard tag: &lt;</a:t>
            </a:r>
            <a:r>
              <a:rPr lang="en-IN" dirty="0" err="1"/>
              <a:t>kbd</a:t>
            </a:r>
            <a:r>
              <a:rPr lang="en-IN" dirty="0"/>
              <a:t>&gt;</a:t>
            </a:r>
          </a:p>
          <a:p>
            <a:pPr lvl="1"/>
            <a:r>
              <a:rPr lang="en-IN" dirty="0"/>
              <a:t>Address tag: &lt;address&gt;</a:t>
            </a:r>
          </a:p>
        </p:txBody>
      </p:sp>
    </p:spTree>
    <p:extLst>
      <p:ext uri="{BB962C8B-B14F-4D97-AF65-F5344CB8AC3E}">
        <p14:creationId xmlns:p14="http://schemas.microsoft.com/office/powerpoint/2010/main" val="514447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193183"/>
            <a:ext cx="11578107" cy="6400800"/>
          </a:xfrm>
        </p:spPr>
        <p:txBody>
          <a:bodyPr>
            <a:normAutofit lnSpcReduction="10000"/>
          </a:bodyPr>
          <a:lstStyle/>
          <a:p>
            <a:pPr marL="0" indent="0">
              <a:buNone/>
            </a:pPr>
            <a:r>
              <a:rPr lang="en-IN" dirty="0" smtClean="0"/>
              <a:t>1. </a:t>
            </a:r>
            <a:r>
              <a:rPr lang="en-IN" b="1" dirty="0" smtClean="0"/>
              <a:t>Text </a:t>
            </a:r>
            <a:r>
              <a:rPr lang="en-IN" b="1" dirty="0"/>
              <a:t>Abbreviation </a:t>
            </a:r>
            <a:r>
              <a:rPr lang="en-IN" b="1" dirty="0" smtClean="0"/>
              <a:t>tag</a:t>
            </a:r>
          </a:p>
          <a:p>
            <a:pPr marL="0" indent="0">
              <a:buNone/>
            </a:pPr>
            <a:r>
              <a:rPr lang="en-IN" dirty="0" smtClean="0"/>
              <a:t>	This </a:t>
            </a:r>
            <a:r>
              <a:rPr lang="en-IN" dirty="0"/>
              <a:t>tag is used to abbreviate a text. To abbreviate a text, write text </a:t>
            </a:r>
            <a:r>
              <a:rPr lang="en-IN" dirty="0" smtClean="0"/>
              <a:t>	between </a:t>
            </a:r>
            <a:r>
              <a:rPr lang="en-IN" dirty="0"/>
              <a:t>&lt;</a:t>
            </a:r>
            <a:r>
              <a:rPr lang="en-IN" dirty="0" err="1"/>
              <a:t>abbr</a:t>
            </a:r>
            <a:r>
              <a:rPr lang="en-IN" dirty="0"/>
              <a:t>&gt; and &lt;/</a:t>
            </a:r>
            <a:r>
              <a:rPr lang="en-IN" dirty="0" err="1"/>
              <a:t>abbr</a:t>
            </a:r>
            <a:r>
              <a:rPr lang="en-IN" dirty="0"/>
              <a:t>&gt; tag</a:t>
            </a:r>
            <a:r>
              <a:rPr lang="en-IN" dirty="0" smtClean="0"/>
              <a:t>.</a:t>
            </a:r>
          </a:p>
          <a:p>
            <a:pPr marL="0" indent="0">
              <a:buNone/>
            </a:pPr>
            <a:r>
              <a:rPr lang="en-IN" b="1" dirty="0" smtClean="0"/>
              <a:t>	&lt;</a:t>
            </a:r>
            <a:r>
              <a:rPr lang="en-IN" b="1" dirty="0"/>
              <a:t>p&gt;</a:t>
            </a:r>
            <a:r>
              <a:rPr lang="en-IN" dirty="0"/>
              <a:t>An </a:t>
            </a:r>
            <a:r>
              <a:rPr lang="en-IN" b="1" dirty="0"/>
              <a:t>&lt;</a:t>
            </a:r>
            <a:r>
              <a:rPr lang="en-IN" b="1" dirty="0" err="1"/>
              <a:t>abbr</a:t>
            </a:r>
            <a:r>
              <a:rPr lang="en-IN" dirty="0"/>
              <a:t> title = "Hypertext </a:t>
            </a:r>
            <a:r>
              <a:rPr lang="en-IN" dirty="0" err="1"/>
              <a:t>Markup</a:t>
            </a:r>
            <a:r>
              <a:rPr lang="en-IN" dirty="0"/>
              <a:t> language"</a:t>
            </a:r>
            <a:r>
              <a:rPr lang="en-IN" b="1" dirty="0"/>
              <a:t>&gt;</a:t>
            </a:r>
            <a:r>
              <a:rPr lang="en-IN" dirty="0"/>
              <a:t>HTML </a:t>
            </a:r>
            <a:r>
              <a:rPr lang="en-IN" b="1" dirty="0"/>
              <a:t>&lt;/</a:t>
            </a:r>
            <a:r>
              <a:rPr lang="en-IN" b="1" dirty="0" err="1" smtClean="0"/>
              <a:t>abbr</a:t>
            </a:r>
            <a:r>
              <a:rPr lang="en-IN" b="1" dirty="0" smtClean="0"/>
              <a:t>&gt;</a:t>
            </a:r>
            <a:r>
              <a:rPr lang="en-IN" dirty="0"/>
              <a:t> </a:t>
            </a:r>
            <a:r>
              <a:rPr lang="en-IN" dirty="0" smtClean="0"/>
              <a:t>	language</a:t>
            </a:r>
            <a:r>
              <a:rPr lang="en-IN" dirty="0"/>
              <a:t> is used to create web pages. </a:t>
            </a:r>
            <a:r>
              <a:rPr lang="en-IN" b="1" dirty="0"/>
              <a:t>&lt;/p&gt;</a:t>
            </a:r>
            <a:r>
              <a:rPr lang="en-IN" dirty="0"/>
              <a:t>  </a:t>
            </a:r>
            <a:endParaRPr lang="en-IN" dirty="0" smtClean="0"/>
          </a:p>
          <a:p>
            <a:pPr marL="0" indent="0">
              <a:buNone/>
            </a:pPr>
            <a:r>
              <a:rPr lang="en-IN" b="1" dirty="0" smtClean="0"/>
              <a:t>2. </a:t>
            </a:r>
            <a:r>
              <a:rPr lang="en-IN" b="1" dirty="0"/>
              <a:t>Marked </a:t>
            </a:r>
            <a:r>
              <a:rPr lang="en-IN" b="1" dirty="0" smtClean="0"/>
              <a:t>tag</a:t>
            </a:r>
          </a:p>
          <a:p>
            <a:pPr marL="0" indent="0">
              <a:buNone/>
            </a:pPr>
            <a:r>
              <a:rPr lang="en-IN" dirty="0" smtClean="0"/>
              <a:t>	The </a:t>
            </a:r>
            <a:r>
              <a:rPr lang="en-IN" dirty="0"/>
              <a:t>content written between &lt;mark&gt; and &lt;/mark&gt; tag will show as </a:t>
            </a:r>
            <a:r>
              <a:rPr lang="en-IN" dirty="0" smtClean="0"/>
              <a:t>	yellow </a:t>
            </a:r>
            <a:r>
              <a:rPr lang="en-IN" dirty="0"/>
              <a:t>mark on browser. This tag is used to highlight a particular text</a:t>
            </a:r>
            <a:r>
              <a:rPr lang="en-IN" dirty="0" smtClean="0"/>
              <a:t>.</a:t>
            </a:r>
          </a:p>
          <a:p>
            <a:pPr marL="0" indent="0">
              <a:buNone/>
            </a:pPr>
            <a:r>
              <a:rPr lang="en-IN" b="1" dirty="0" smtClean="0"/>
              <a:t>	&lt;</a:t>
            </a:r>
            <a:r>
              <a:rPr lang="en-IN" b="1" dirty="0"/>
              <a:t>p&gt;</a:t>
            </a:r>
            <a:r>
              <a:rPr lang="en-IN" dirty="0"/>
              <a:t>This tag will </a:t>
            </a:r>
            <a:r>
              <a:rPr lang="en-IN" b="1" dirty="0"/>
              <a:t>&lt;mark&gt;</a:t>
            </a:r>
            <a:r>
              <a:rPr lang="en-IN" dirty="0"/>
              <a:t>highlight</a:t>
            </a:r>
            <a:r>
              <a:rPr lang="en-IN" b="1" dirty="0"/>
              <a:t>&lt;/mark&gt;</a:t>
            </a:r>
            <a:r>
              <a:rPr lang="en-IN" dirty="0"/>
              <a:t> the text.</a:t>
            </a:r>
            <a:r>
              <a:rPr lang="en-IN" b="1" dirty="0"/>
              <a:t>&lt;/p&gt;</a:t>
            </a:r>
            <a:r>
              <a:rPr lang="en-IN" dirty="0"/>
              <a:t>  </a:t>
            </a:r>
            <a:endParaRPr lang="en-IN" dirty="0" smtClean="0"/>
          </a:p>
          <a:p>
            <a:pPr marL="0" indent="0">
              <a:buNone/>
            </a:pPr>
            <a:r>
              <a:rPr lang="en-IN" b="1" dirty="0" smtClean="0"/>
              <a:t>3. </a:t>
            </a:r>
            <a:r>
              <a:rPr lang="en-IN" b="1" dirty="0"/>
              <a:t>Strong </a:t>
            </a:r>
            <a:r>
              <a:rPr lang="en-IN" b="1" dirty="0" smtClean="0"/>
              <a:t>text</a:t>
            </a:r>
            <a:endParaRPr lang="en-IN" b="1" dirty="0"/>
          </a:p>
          <a:p>
            <a:pPr marL="0" indent="0">
              <a:buNone/>
            </a:pPr>
            <a:r>
              <a:rPr lang="en-IN" dirty="0" smtClean="0"/>
              <a:t>	This </a:t>
            </a:r>
            <a:r>
              <a:rPr lang="en-IN" dirty="0"/>
              <a:t>tag is used to display the important text of the content. The text </a:t>
            </a:r>
            <a:r>
              <a:rPr lang="en-IN" dirty="0" smtClean="0"/>
              <a:t>	written </a:t>
            </a:r>
            <a:r>
              <a:rPr lang="en-IN" dirty="0"/>
              <a:t>between &lt;strong&gt; and &lt;/strong&gt; will be displayed as important </a:t>
            </a:r>
            <a:r>
              <a:rPr lang="en-IN" dirty="0" smtClean="0"/>
              <a:t>	text.</a:t>
            </a:r>
          </a:p>
          <a:p>
            <a:pPr marL="0" indent="0">
              <a:buNone/>
            </a:pPr>
            <a:r>
              <a:rPr lang="en-IN" b="1" dirty="0" smtClean="0"/>
              <a:t>	&lt;</a:t>
            </a:r>
            <a:r>
              <a:rPr lang="en-IN" b="1" dirty="0"/>
              <a:t>p&gt;</a:t>
            </a:r>
            <a:r>
              <a:rPr lang="en-IN" dirty="0"/>
              <a:t>In HTML it is recommended to use </a:t>
            </a:r>
            <a:r>
              <a:rPr lang="en-IN" b="1" dirty="0"/>
              <a:t>&lt;</a:t>
            </a:r>
            <a:r>
              <a:rPr lang="en-IN" b="1" dirty="0" smtClean="0"/>
              <a:t>strong&gt;</a:t>
            </a:r>
            <a:r>
              <a:rPr lang="en-IN" dirty="0" smtClean="0"/>
              <a:t>lowercase</a:t>
            </a:r>
            <a:r>
              <a:rPr lang="en-IN" b="1" dirty="0"/>
              <a:t>&lt;/strong&gt;</a:t>
            </a:r>
            <a:r>
              <a:rPr lang="en-IN" dirty="0"/>
              <a:t>, </a:t>
            </a:r>
            <a:r>
              <a:rPr lang="en-IN" dirty="0" smtClean="0"/>
              <a:t>    	while</a:t>
            </a:r>
            <a:r>
              <a:rPr lang="en-IN" dirty="0"/>
              <a:t> writing a code. </a:t>
            </a:r>
            <a:r>
              <a:rPr lang="en-IN" b="1" dirty="0"/>
              <a:t>&lt;/p&gt;</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34532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231820"/>
            <a:ext cx="11565228" cy="6516710"/>
          </a:xfrm>
        </p:spPr>
        <p:txBody>
          <a:bodyPr>
            <a:normAutofit fontScale="92500" lnSpcReduction="10000"/>
          </a:bodyPr>
          <a:lstStyle/>
          <a:p>
            <a:pPr marL="0" indent="0">
              <a:buNone/>
            </a:pPr>
            <a:r>
              <a:rPr lang="en-IN" dirty="0" smtClean="0"/>
              <a:t>4. </a:t>
            </a:r>
            <a:r>
              <a:rPr lang="en-IN" dirty="0"/>
              <a:t>Emphasized text</a:t>
            </a:r>
          </a:p>
          <a:p>
            <a:pPr marL="0" indent="0">
              <a:buNone/>
            </a:pPr>
            <a:r>
              <a:rPr lang="en-IN" dirty="0" smtClean="0"/>
              <a:t>	This </a:t>
            </a:r>
            <a:r>
              <a:rPr lang="en-IN" dirty="0"/>
              <a:t>tag is used to emphasize the text, and displayed the text in </a:t>
            </a:r>
            <a:r>
              <a:rPr lang="en-IN" dirty="0" smtClean="0"/>
              <a:t>	italic </a:t>
            </a:r>
            <a:r>
              <a:rPr lang="en-IN" dirty="0"/>
              <a:t>form. The text written between &lt;</a:t>
            </a:r>
            <a:r>
              <a:rPr lang="en-IN" dirty="0" err="1"/>
              <a:t>em</a:t>
            </a:r>
            <a:r>
              <a:rPr lang="en-IN" dirty="0"/>
              <a:t>&gt; and &lt;/</a:t>
            </a:r>
            <a:r>
              <a:rPr lang="en-IN" dirty="0" err="1"/>
              <a:t>em</a:t>
            </a:r>
            <a:r>
              <a:rPr lang="en-IN" dirty="0"/>
              <a:t>&gt; tag will </a:t>
            </a:r>
            <a:r>
              <a:rPr lang="en-IN" dirty="0" smtClean="0"/>
              <a:t>	italicized </a:t>
            </a:r>
            <a:r>
              <a:rPr lang="en-IN" dirty="0"/>
              <a:t>the text</a:t>
            </a:r>
            <a:r>
              <a:rPr lang="en-IN" dirty="0" smtClean="0"/>
              <a:t>.</a:t>
            </a:r>
          </a:p>
          <a:p>
            <a:pPr marL="0" indent="0">
              <a:buNone/>
            </a:pPr>
            <a:r>
              <a:rPr lang="en-IN" dirty="0"/>
              <a:t>	</a:t>
            </a:r>
            <a:r>
              <a:rPr lang="en-IN" b="1" dirty="0"/>
              <a:t>&lt;p&gt;</a:t>
            </a:r>
            <a:r>
              <a:rPr lang="en-IN" dirty="0"/>
              <a:t>HTML is an </a:t>
            </a:r>
            <a:r>
              <a:rPr lang="en-IN" b="1" dirty="0"/>
              <a:t>&lt;</a:t>
            </a:r>
            <a:r>
              <a:rPr lang="en-IN" b="1" dirty="0" err="1"/>
              <a:t>em</a:t>
            </a:r>
            <a:r>
              <a:rPr lang="en-IN" b="1" dirty="0"/>
              <a:t>&gt;</a:t>
            </a:r>
            <a:r>
              <a:rPr lang="en-IN" dirty="0"/>
              <a:t>easy </a:t>
            </a:r>
            <a:r>
              <a:rPr lang="en-IN" b="1" dirty="0"/>
              <a:t>&lt;/</a:t>
            </a:r>
            <a:r>
              <a:rPr lang="en-IN" b="1" dirty="0" err="1"/>
              <a:t>em</a:t>
            </a:r>
            <a:r>
              <a:rPr lang="en-IN" b="1" dirty="0"/>
              <a:t>&gt;</a:t>
            </a:r>
            <a:r>
              <a:rPr lang="en-IN" dirty="0"/>
              <a:t>to learn language.</a:t>
            </a:r>
            <a:r>
              <a:rPr lang="en-IN" b="1" dirty="0"/>
              <a:t>&lt;/p&gt;</a:t>
            </a:r>
            <a:r>
              <a:rPr lang="en-IN" dirty="0"/>
              <a:t>  </a:t>
            </a:r>
          </a:p>
          <a:p>
            <a:pPr marL="0" indent="0">
              <a:buNone/>
            </a:pPr>
            <a:r>
              <a:rPr lang="en-IN" dirty="0" smtClean="0"/>
              <a:t>5. Definition Tag</a:t>
            </a:r>
          </a:p>
          <a:p>
            <a:pPr marL="0" indent="0">
              <a:buNone/>
            </a:pPr>
            <a:r>
              <a:rPr lang="en-IN" dirty="0"/>
              <a:t>	</a:t>
            </a:r>
            <a:r>
              <a:rPr lang="en-IN" dirty="0" smtClean="0"/>
              <a:t>It is used to provide any definition , also it allows to specify the 	keyword of the content.</a:t>
            </a:r>
          </a:p>
          <a:p>
            <a:pPr marL="0" indent="0">
              <a:buNone/>
            </a:pPr>
            <a:r>
              <a:rPr lang="en-IN" dirty="0"/>
              <a:t>	</a:t>
            </a:r>
            <a:r>
              <a:rPr lang="en-IN" b="1" dirty="0"/>
              <a:t>&lt;p&gt;&lt;</a:t>
            </a:r>
            <a:r>
              <a:rPr lang="en-IN" b="1" dirty="0" err="1"/>
              <a:t>dfn</a:t>
            </a:r>
            <a:r>
              <a:rPr lang="en-IN" b="1" dirty="0"/>
              <a:t>&gt;</a:t>
            </a:r>
            <a:r>
              <a:rPr lang="en-IN" dirty="0"/>
              <a:t>HTML </a:t>
            </a:r>
            <a:r>
              <a:rPr lang="en-IN" b="1" dirty="0"/>
              <a:t>&lt;/</a:t>
            </a:r>
            <a:r>
              <a:rPr lang="en-IN" b="1" dirty="0" err="1"/>
              <a:t>dfn</a:t>
            </a:r>
            <a:r>
              <a:rPr lang="en-IN" b="1" dirty="0"/>
              <a:t>&gt;</a:t>
            </a:r>
            <a:r>
              <a:rPr lang="en-IN" dirty="0"/>
              <a:t> is a </a:t>
            </a:r>
            <a:r>
              <a:rPr lang="en-IN" dirty="0" err="1"/>
              <a:t>markup</a:t>
            </a:r>
            <a:r>
              <a:rPr lang="en-IN" dirty="0"/>
              <a:t> language. </a:t>
            </a:r>
            <a:r>
              <a:rPr lang="en-IN" b="1" dirty="0"/>
              <a:t>&lt;/p&gt;</a:t>
            </a:r>
            <a:r>
              <a:rPr lang="en-IN" dirty="0"/>
              <a:t>  </a:t>
            </a:r>
            <a:endParaRPr lang="en-IN" dirty="0" smtClean="0"/>
          </a:p>
          <a:p>
            <a:pPr marL="0" indent="0">
              <a:buNone/>
            </a:pPr>
            <a:r>
              <a:rPr lang="en-IN" dirty="0" smtClean="0"/>
              <a:t>6. Quoting Text</a:t>
            </a:r>
          </a:p>
          <a:p>
            <a:pPr marL="0" indent="0">
              <a:buNone/>
            </a:pPr>
            <a:r>
              <a:rPr lang="en-IN" dirty="0"/>
              <a:t>	The HTML &lt;</a:t>
            </a:r>
            <a:r>
              <a:rPr lang="en-IN" dirty="0" err="1"/>
              <a:t>blockquote</a:t>
            </a:r>
            <a:r>
              <a:rPr lang="en-IN" dirty="0"/>
              <a:t>&gt; element shows that the enclosed content is quoted from another source. The Source URL can be given using the cite attribute, and text representation of source can display using </a:t>
            </a:r>
            <a:r>
              <a:rPr lang="en-IN" b="1" dirty="0"/>
              <a:t>&lt;cite&gt; ..... &lt;/cite&gt;element</a:t>
            </a:r>
            <a:r>
              <a:rPr lang="en-IN" dirty="0" smtClean="0"/>
              <a:t>.</a:t>
            </a:r>
          </a:p>
          <a:p>
            <a:r>
              <a:rPr lang="en-IN" b="1" dirty="0"/>
              <a:t>&lt;</a:t>
            </a:r>
            <a:r>
              <a:rPr lang="en-IN" b="1" dirty="0" err="1" smtClean="0"/>
              <a:t>blockquote</a:t>
            </a:r>
            <a:r>
              <a:rPr lang="en-IN" b="1" dirty="0" smtClean="0"/>
              <a:t>&gt;</a:t>
            </a:r>
          </a:p>
          <a:p>
            <a:pPr lvl="1"/>
            <a:r>
              <a:rPr lang="en-IN" dirty="0" smtClean="0"/>
              <a:t>The</a:t>
            </a:r>
            <a:r>
              <a:rPr lang="en-IN" dirty="0"/>
              <a:t> first step toward success is taken when you refuse to be a captive of the environment in which you first find yourself</a:t>
            </a:r>
            <a:r>
              <a:rPr lang="en-IN" dirty="0" smtClean="0"/>
              <a:t>.</a:t>
            </a:r>
            <a:r>
              <a:rPr lang="en-IN" b="1" dirty="0" smtClean="0"/>
              <a:t>&lt;/</a:t>
            </a:r>
            <a:r>
              <a:rPr lang="en-IN" b="1" dirty="0" err="1"/>
              <a:t>blockquote</a:t>
            </a:r>
            <a:r>
              <a:rPr lang="en-IN" b="1" dirty="0"/>
              <a:t>&gt;</a:t>
            </a:r>
            <a:r>
              <a:rPr lang="en-IN" dirty="0"/>
              <a:t>   </a:t>
            </a:r>
          </a:p>
          <a:p>
            <a:pPr marL="0" indent="0">
              <a:buNone/>
            </a:pPr>
            <a:r>
              <a:rPr lang="en-IN" dirty="0"/>
              <a:t>	</a:t>
            </a:r>
            <a:r>
              <a:rPr lang="en-IN" b="1" dirty="0" smtClean="0"/>
              <a:t>&lt;</a:t>
            </a:r>
            <a:r>
              <a:rPr lang="en-IN" b="1" dirty="0"/>
              <a:t>cite&gt;</a:t>
            </a:r>
            <a:r>
              <a:rPr lang="en-IN" dirty="0"/>
              <a:t>-Mark Caine</a:t>
            </a:r>
            <a:r>
              <a:rPr lang="en-IN" b="1" dirty="0"/>
              <a:t>&lt;/cite&gt;</a:t>
            </a:r>
            <a:r>
              <a:rPr lang="en-IN" dirty="0"/>
              <a:t> </a:t>
            </a:r>
          </a:p>
          <a:p>
            <a:pPr marL="0" indent="0">
              <a:buNone/>
            </a:pP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60098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41" y="283335"/>
            <a:ext cx="11668259" cy="6284890"/>
          </a:xfrm>
        </p:spPr>
        <p:txBody>
          <a:bodyPr>
            <a:normAutofit lnSpcReduction="10000"/>
          </a:bodyPr>
          <a:lstStyle/>
          <a:p>
            <a:pPr marL="0" indent="0">
              <a:buNone/>
            </a:pPr>
            <a:r>
              <a:rPr lang="en-IN" dirty="0" smtClean="0"/>
              <a:t>7. Short Quotations</a:t>
            </a:r>
          </a:p>
          <a:p>
            <a:pPr marL="0" indent="0">
              <a:buNone/>
            </a:pPr>
            <a:r>
              <a:rPr lang="en-IN" dirty="0" smtClean="0"/>
              <a:t>	An </a:t>
            </a:r>
            <a:r>
              <a:rPr lang="en-IN" dirty="0"/>
              <a:t>HTML &lt;q&gt; ....... &lt;/q&gt; element defines a short quotation. If you </a:t>
            </a:r>
            <a:r>
              <a:rPr lang="en-IN" dirty="0" smtClean="0"/>
              <a:t>	will </a:t>
            </a:r>
            <a:r>
              <a:rPr lang="en-IN" dirty="0"/>
              <a:t>put any content between &lt;q&gt; ....... &lt;/q&gt;, then it will enclose </a:t>
            </a:r>
            <a:r>
              <a:rPr lang="en-IN" dirty="0" smtClean="0"/>
              <a:t>	the </a:t>
            </a:r>
            <a:r>
              <a:rPr lang="en-IN" dirty="0"/>
              <a:t>text in double quotes</a:t>
            </a:r>
            <a:r>
              <a:rPr lang="en-IN" dirty="0" smtClean="0"/>
              <a:t>.</a:t>
            </a:r>
          </a:p>
          <a:p>
            <a:pPr marL="0" indent="0">
              <a:buNone/>
            </a:pPr>
            <a:r>
              <a:rPr lang="en-IN" dirty="0" smtClean="0"/>
              <a:t>	Example</a:t>
            </a:r>
          </a:p>
          <a:p>
            <a:pPr marL="0" indent="0">
              <a:buNone/>
            </a:pPr>
            <a:r>
              <a:rPr lang="en-IN" b="1" dirty="0" smtClean="0"/>
              <a:t>	&lt;</a:t>
            </a:r>
            <a:r>
              <a:rPr lang="en-IN" b="1" dirty="0"/>
              <a:t>p&gt;</a:t>
            </a:r>
            <a:r>
              <a:rPr lang="en-IN" dirty="0"/>
              <a:t>Steve Jobs said: </a:t>
            </a:r>
            <a:r>
              <a:rPr lang="en-IN" b="1" dirty="0"/>
              <a:t>&lt;q&gt;</a:t>
            </a:r>
            <a:r>
              <a:rPr lang="en-IN" dirty="0"/>
              <a:t>If You Are Working On Something That </a:t>
            </a:r>
            <a:r>
              <a:rPr lang="en-IN" dirty="0" smtClean="0"/>
              <a:t>You	Really</a:t>
            </a:r>
            <a:r>
              <a:rPr lang="en-IN" dirty="0"/>
              <a:t> Care About, You </a:t>
            </a:r>
            <a:r>
              <a:rPr lang="en-IN" dirty="0" err="1" smtClean="0"/>
              <a:t>Dont</a:t>
            </a:r>
            <a:r>
              <a:rPr lang="en-IN" dirty="0"/>
              <a:t> Have To Be Pushed. The Vision </a:t>
            </a:r>
            <a:r>
              <a:rPr lang="en-IN" dirty="0" smtClean="0"/>
              <a:t>Pull	</a:t>
            </a:r>
            <a:r>
              <a:rPr lang="en-IN" dirty="0"/>
              <a:t> You.</a:t>
            </a:r>
            <a:r>
              <a:rPr lang="en-IN" b="1" dirty="0"/>
              <a:t>&lt;/q</a:t>
            </a:r>
            <a:r>
              <a:rPr lang="en-IN" b="1" dirty="0" smtClean="0"/>
              <a:t>&gt;&lt;/</a:t>
            </a:r>
            <a:r>
              <a:rPr lang="en-IN" b="1" dirty="0"/>
              <a:t>p&gt;</a:t>
            </a:r>
            <a:r>
              <a:rPr lang="en-IN" dirty="0"/>
              <a:t>  </a:t>
            </a:r>
          </a:p>
          <a:p>
            <a:pPr marL="0" indent="0">
              <a:buNone/>
            </a:pPr>
            <a:r>
              <a:rPr lang="en-IN" dirty="0" smtClean="0"/>
              <a:t>8. Code Tags</a:t>
            </a:r>
          </a:p>
          <a:p>
            <a:pPr marL="0" indent="0">
              <a:buNone/>
            </a:pPr>
            <a:r>
              <a:rPr lang="en-IN" dirty="0"/>
              <a:t>	The HTML &lt;code&gt; &lt;/code&gt; element is used to display the part of </a:t>
            </a:r>
            <a:r>
              <a:rPr lang="en-IN" dirty="0" smtClean="0"/>
              <a:t>	computer </a:t>
            </a:r>
            <a:r>
              <a:rPr lang="en-IN" dirty="0"/>
              <a:t>code. It will display the content in monospaced </a:t>
            </a:r>
            <a:r>
              <a:rPr lang="en-IN" dirty="0" smtClean="0"/>
              <a:t>font.</a:t>
            </a:r>
          </a:p>
          <a:p>
            <a:pPr lvl="1"/>
            <a:r>
              <a:rPr lang="en-IN" b="1" dirty="0"/>
              <a:t>&lt;p&gt;</a:t>
            </a:r>
            <a:r>
              <a:rPr lang="en-IN" dirty="0"/>
              <a:t>First Java program</a:t>
            </a:r>
            <a:r>
              <a:rPr lang="en-IN" b="1" dirty="0"/>
              <a:t>&lt;/p&gt;</a:t>
            </a:r>
            <a:r>
              <a:rPr lang="en-IN" dirty="0"/>
              <a:t>  </a:t>
            </a:r>
          </a:p>
          <a:p>
            <a:pPr marL="457200" lvl="1" indent="0">
              <a:buNone/>
            </a:pPr>
            <a:r>
              <a:rPr lang="en-IN" dirty="0"/>
              <a:t>     </a:t>
            </a:r>
            <a:r>
              <a:rPr lang="en-IN" b="1" dirty="0" smtClean="0"/>
              <a:t>&lt;</a:t>
            </a:r>
            <a:r>
              <a:rPr lang="en-IN" b="1" dirty="0"/>
              <a:t>p&gt;&lt;code&gt;</a:t>
            </a:r>
            <a:r>
              <a:rPr lang="en-IN" dirty="0"/>
              <a:t>class Simple{ public static void main(String </a:t>
            </a:r>
            <a:r>
              <a:rPr lang="en-IN" dirty="0" err="1"/>
              <a:t>args</a:t>
            </a:r>
            <a:r>
              <a:rPr lang="en-IN" dirty="0"/>
              <a:t>[]){   </a:t>
            </a:r>
            <a:endParaRPr lang="en-IN" dirty="0" smtClean="0"/>
          </a:p>
          <a:p>
            <a:pPr marL="457200" lvl="1" indent="0">
              <a:buNone/>
            </a:pPr>
            <a:r>
              <a:rPr lang="en-IN" dirty="0" err="1" smtClean="0"/>
              <a:t>System.out.println</a:t>
            </a:r>
            <a:r>
              <a:rPr lang="en-IN" dirty="0"/>
              <a:t>("Hello Java"); }} </a:t>
            </a:r>
            <a:r>
              <a:rPr lang="en-IN" b="1" dirty="0"/>
              <a:t>&lt;/code&gt;</a:t>
            </a:r>
            <a:r>
              <a:rPr lang="en-IN" dirty="0"/>
              <a:t>  </a:t>
            </a:r>
          </a:p>
          <a:p>
            <a:pPr marL="0" indent="0">
              <a:buNone/>
            </a:pPr>
            <a:r>
              <a:rPr lang="en-IN" dirty="0" smtClean="0"/>
              <a:t>	</a:t>
            </a:r>
            <a:r>
              <a:rPr lang="en-IN" dirty="0"/>
              <a:t>  </a:t>
            </a:r>
            <a:r>
              <a:rPr lang="en-IN" b="1" dirty="0"/>
              <a:t>&lt;/p&gt;</a:t>
            </a:r>
            <a:r>
              <a:rPr lang="en-IN" dirty="0"/>
              <a:t>  </a:t>
            </a:r>
          </a:p>
          <a:p>
            <a:pPr marL="0" indent="0">
              <a:buNone/>
            </a:pPr>
            <a:endParaRPr lang="en-IN" dirty="0"/>
          </a:p>
        </p:txBody>
      </p:sp>
    </p:spTree>
    <p:extLst>
      <p:ext uri="{BB962C8B-B14F-4D97-AF65-F5344CB8AC3E}">
        <p14:creationId xmlns:p14="http://schemas.microsoft.com/office/powerpoint/2010/main" val="4077203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296214"/>
            <a:ext cx="11732654" cy="5880749"/>
          </a:xfrm>
        </p:spPr>
        <p:txBody>
          <a:bodyPr>
            <a:normAutofit lnSpcReduction="10000"/>
          </a:bodyPr>
          <a:lstStyle/>
          <a:p>
            <a:pPr marL="0" indent="0">
              <a:buNone/>
            </a:pPr>
            <a:r>
              <a:rPr lang="en-IN" dirty="0" smtClean="0"/>
              <a:t>9. Keyboard Tag</a:t>
            </a:r>
          </a:p>
          <a:p>
            <a:pPr marL="0" indent="0">
              <a:buNone/>
            </a:pPr>
            <a:r>
              <a:rPr lang="en-IN" dirty="0"/>
              <a:t>	In HTML the keyboard tag, &lt;</a:t>
            </a:r>
            <a:r>
              <a:rPr lang="en-IN" dirty="0" err="1"/>
              <a:t>kbd</a:t>
            </a:r>
            <a:r>
              <a:rPr lang="en-IN" dirty="0"/>
              <a:t>&gt;, indicates that a section of </a:t>
            </a:r>
            <a:r>
              <a:rPr lang="en-IN" dirty="0" smtClean="0"/>
              <a:t>	content </a:t>
            </a:r>
            <a:r>
              <a:rPr lang="en-IN" dirty="0"/>
              <a:t>is a user input from keyboard</a:t>
            </a:r>
            <a:r>
              <a:rPr lang="en-IN" dirty="0" smtClean="0"/>
              <a:t>.</a:t>
            </a:r>
          </a:p>
          <a:p>
            <a:pPr marL="0" indent="0">
              <a:buNone/>
            </a:pPr>
            <a:r>
              <a:rPr lang="en-IN" dirty="0"/>
              <a:t>	</a:t>
            </a:r>
            <a:r>
              <a:rPr lang="en-IN" b="1" dirty="0"/>
              <a:t>&lt;p&gt;</a:t>
            </a:r>
            <a:r>
              <a:rPr lang="en-IN" dirty="0"/>
              <a:t>Please press </a:t>
            </a:r>
            <a:r>
              <a:rPr lang="en-IN" b="1" dirty="0"/>
              <a:t>&lt;</a:t>
            </a:r>
            <a:r>
              <a:rPr lang="en-IN" b="1" dirty="0" err="1"/>
              <a:t>kbd</a:t>
            </a:r>
            <a:r>
              <a:rPr lang="en-IN" b="1" dirty="0"/>
              <a:t>&gt;</a:t>
            </a:r>
            <a:r>
              <a:rPr lang="en-IN" dirty="0"/>
              <a:t>Ctrl</a:t>
            </a:r>
            <a:r>
              <a:rPr lang="en-IN" b="1" dirty="0"/>
              <a:t>&lt;/</a:t>
            </a:r>
            <a:r>
              <a:rPr lang="en-IN" b="1" dirty="0" err="1"/>
              <a:t>kbd</a:t>
            </a:r>
            <a:r>
              <a:rPr lang="en-IN" b="1" dirty="0"/>
              <a:t>&gt;</a:t>
            </a:r>
            <a:r>
              <a:rPr lang="en-IN" dirty="0"/>
              <a:t> + </a:t>
            </a:r>
            <a:r>
              <a:rPr lang="en-IN" b="1" dirty="0"/>
              <a:t>&lt;</a:t>
            </a:r>
            <a:r>
              <a:rPr lang="en-IN" b="1" dirty="0" err="1"/>
              <a:t>kbd</a:t>
            </a:r>
            <a:r>
              <a:rPr lang="en-IN" b="1" dirty="0"/>
              <a:t>&gt;</a:t>
            </a:r>
            <a:r>
              <a:rPr lang="en-IN" dirty="0"/>
              <a:t>Shift</a:t>
            </a:r>
            <a:r>
              <a:rPr lang="en-IN" b="1" dirty="0"/>
              <a:t>&lt;/</a:t>
            </a:r>
            <a:r>
              <a:rPr lang="en-IN" b="1" dirty="0" err="1"/>
              <a:t>kbd</a:t>
            </a:r>
            <a:r>
              <a:rPr lang="en-IN" b="1" dirty="0"/>
              <a:t>&gt;</a:t>
            </a:r>
            <a:r>
              <a:rPr lang="en-IN" dirty="0"/>
              <a:t> + t</a:t>
            </a:r>
            <a:r>
              <a:rPr lang="en-IN" b="1" dirty="0"/>
              <a:t>&lt;</a:t>
            </a:r>
            <a:r>
              <a:rPr lang="en-IN" b="1" dirty="0" err="1"/>
              <a:t>kbd</a:t>
            </a:r>
            <a:r>
              <a:rPr lang="en-IN" b="1" dirty="0" smtClean="0"/>
              <a:t>&gt; 	&lt;/</a:t>
            </a:r>
            <a:r>
              <a:rPr lang="en-IN" b="1" dirty="0" err="1"/>
              <a:t>kbd</a:t>
            </a:r>
            <a:r>
              <a:rPr lang="en-IN" b="1" dirty="0"/>
              <a:t>&gt;</a:t>
            </a:r>
            <a:r>
              <a:rPr lang="en-IN" dirty="0"/>
              <a:t> to restore page on chrome.</a:t>
            </a:r>
            <a:r>
              <a:rPr lang="en-IN" b="1" dirty="0"/>
              <a:t>&lt;/p&gt;</a:t>
            </a:r>
            <a:r>
              <a:rPr lang="en-IN" dirty="0"/>
              <a:t>  </a:t>
            </a:r>
            <a:endParaRPr lang="en-IN" dirty="0" smtClean="0"/>
          </a:p>
          <a:p>
            <a:pPr marL="0" indent="0">
              <a:buNone/>
            </a:pPr>
            <a:r>
              <a:rPr lang="en-IN" dirty="0" smtClean="0"/>
              <a:t>10. Address </a:t>
            </a:r>
            <a:r>
              <a:rPr lang="en-IN" dirty="0"/>
              <a:t>tag</a:t>
            </a:r>
          </a:p>
          <a:p>
            <a:pPr marL="0" indent="0">
              <a:buNone/>
            </a:pPr>
            <a:r>
              <a:rPr lang="en-IN" dirty="0" smtClean="0"/>
              <a:t>	An </a:t>
            </a:r>
            <a:r>
              <a:rPr lang="en-IN" dirty="0"/>
              <a:t>HTML &lt;address&gt; tag defines the contact information about </a:t>
            </a:r>
            <a:r>
              <a:rPr lang="en-IN" dirty="0" smtClean="0"/>
              <a:t>	the </a:t>
            </a:r>
            <a:r>
              <a:rPr lang="en-IN" dirty="0"/>
              <a:t>author of the content. The content written between </a:t>
            </a:r>
            <a:r>
              <a:rPr lang="en-IN" dirty="0" smtClean="0"/>
              <a:t>	&lt;</a:t>
            </a:r>
            <a:r>
              <a:rPr lang="en-IN" dirty="0"/>
              <a:t>address&gt; and &lt;/address&gt; tag, then it will be displayed in italic </a:t>
            </a:r>
            <a:r>
              <a:rPr lang="en-IN" dirty="0" smtClean="0"/>
              <a:t>	font.</a:t>
            </a:r>
          </a:p>
          <a:p>
            <a:r>
              <a:rPr lang="en-IN" b="1" dirty="0"/>
              <a:t>&lt;address&gt;</a:t>
            </a:r>
            <a:r>
              <a:rPr lang="en-IN" dirty="0"/>
              <a:t> You can ask your queries by contact us on    </a:t>
            </a:r>
            <a:r>
              <a:rPr lang="en-IN" b="1" dirty="0"/>
              <a:t>&lt;</a:t>
            </a:r>
            <a:r>
              <a:rPr lang="en-IN" b="1" dirty="0" err="1"/>
              <a:t>br</a:t>
            </a:r>
            <a:r>
              <a:rPr lang="en-IN" b="1" dirty="0"/>
              <a:t>&gt;</a:t>
            </a:r>
            <a:r>
              <a:rPr lang="en-IN" dirty="0"/>
              <a:t> You can also visit at: </a:t>
            </a:r>
            <a:r>
              <a:rPr lang="en-IN" b="1" dirty="0"/>
              <a:t>&lt;</a:t>
            </a:r>
            <a:r>
              <a:rPr lang="en-IN" b="1" dirty="0" err="1"/>
              <a:t>br</a:t>
            </a:r>
            <a:r>
              <a:rPr lang="en-IN" b="1" dirty="0"/>
              <a:t>&gt;</a:t>
            </a:r>
            <a:r>
              <a:rPr lang="en-IN" dirty="0"/>
              <a:t>58 S. Garfield Street. Villa Rica, GA 30187.  </a:t>
            </a:r>
          </a:p>
          <a:p>
            <a:pPr marL="0" indent="0">
              <a:buNone/>
            </a:pPr>
            <a:r>
              <a:rPr lang="en-IN" dirty="0"/>
              <a:t>  </a:t>
            </a:r>
            <a:r>
              <a:rPr lang="en-IN" b="1" dirty="0"/>
              <a:t>&lt;/address&gt;</a:t>
            </a:r>
            <a:r>
              <a:rPr lang="en-IN" dirty="0"/>
              <a:t> </a:t>
            </a:r>
            <a:endParaRPr lang="en-IN" dirty="0" smtClean="0"/>
          </a:p>
          <a:p>
            <a:pPr marL="0" indent="0">
              <a:buNone/>
            </a:pPr>
            <a:r>
              <a:rPr lang="en-IN" dirty="0"/>
              <a:t> </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87520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2: CO1, CO2</a:t>
            </a:r>
            <a:endParaRPr lang="en-IN" dirty="0"/>
          </a:p>
        </p:txBody>
      </p:sp>
      <p:sp>
        <p:nvSpPr>
          <p:cNvPr id="3" name="Content Placeholder 2"/>
          <p:cNvSpPr>
            <a:spLocks noGrp="1"/>
          </p:cNvSpPr>
          <p:nvPr>
            <p:ph idx="1"/>
          </p:nvPr>
        </p:nvSpPr>
        <p:spPr/>
        <p:txBody>
          <a:bodyPr/>
          <a:lstStyle/>
          <a:p>
            <a:r>
              <a:rPr lang="en-IN" dirty="0" smtClean="0"/>
              <a:t>Design the web page meeting the following given specifications:</a:t>
            </a:r>
          </a:p>
          <a:p>
            <a:pPr lvl="1"/>
            <a:r>
              <a:rPr lang="en-IN" dirty="0" smtClean="0"/>
              <a:t>Print a long Quote and short Quote. Cite the author of each quote.</a:t>
            </a:r>
          </a:p>
          <a:p>
            <a:pPr lvl="1"/>
            <a:r>
              <a:rPr lang="en-IN" dirty="0" smtClean="0"/>
              <a:t>Print some deleted and inserted text of your Choosing.</a:t>
            </a:r>
          </a:p>
          <a:p>
            <a:pPr lvl="1"/>
            <a:r>
              <a:rPr lang="en-IN" dirty="0" smtClean="0"/>
              <a:t>Print two addresses in the same front used on the front of envelopes ( senders address in top left corner, receivers address in the </a:t>
            </a:r>
            <a:r>
              <a:rPr lang="en-IN" dirty="0" err="1" smtClean="0"/>
              <a:t>center</a:t>
            </a:r>
            <a:r>
              <a:rPr lang="en-IN" dirty="0" smtClean="0"/>
              <a:t>).</a:t>
            </a:r>
          </a:p>
          <a:p>
            <a:pPr lvl="1"/>
            <a:r>
              <a:rPr lang="en-IN" dirty="0" smtClean="0"/>
              <a:t>Print ten acronyms and abbreviations of your choosing. Also specify the data that the abbreviations and acronyms represent.</a:t>
            </a:r>
          </a:p>
          <a:p>
            <a:pPr lvl="1"/>
            <a:r>
              <a:rPr lang="en-IN" dirty="0" smtClean="0"/>
              <a:t>Print a paragraph with 4-5 sentences. Each sentence should be in different font.</a:t>
            </a:r>
          </a:p>
          <a:p>
            <a:pPr lvl="1"/>
            <a:r>
              <a:rPr lang="en-IN" dirty="0" smtClean="0"/>
              <a:t>Write a keyboard shortcut key sentence.</a:t>
            </a:r>
          </a:p>
          <a:p>
            <a:pPr lvl="1"/>
            <a:endParaRPr lang="en-IN" dirty="0"/>
          </a:p>
        </p:txBody>
      </p:sp>
    </p:spTree>
    <p:extLst>
      <p:ext uri="{BB962C8B-B14F-4D97-AF65-F5344CB8AC3E}">
        <p14:creationId xmlns:p14="http://schemas.microsoft.com/office/powerpoint/2010/main" val="1516789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10515600" cy="798490"/>
          </a:xfrm>
        </p:spPr>
        <p:txBody>
          <a:bodyPr>
            <a:normAutofit/>
          </a:bodyPr>
          <a:lstStyle/>
          <a:p>
            <a:r>
              <a:rPr lang="en-IN" dirty="0" smtClean="0"/>
              <a:t>HTML Lists</a:t>
            </a:r>
            <a:endParaRPr lang="en-IN" dirty="0"/>
          </a:p>
        </p:txBody>
      </p:sp>
      <p:sp>
        <p:nvSpPr>
          <p:cNvPr id="3" name="Content Placeholder 2"/>
          <p:cNvSpPr>
            <a:spLocks noGrp="1"/>
          </p:cNvSpPr>
          <p:nvPr>
            <p:ph idx="1"/>
          </p:nvPr>
        </p:nvSpPr>
        <p:spPr>
          <a:xfrm>
            <a:off x="838200" y="888643"/>
            <a:ext cx="10515600" cy="5615188"/>
          </a:xfrm>
        </p:spPr>
        <p:txBody>
          <a:bodyPr>
            <a:normAutofit fontScale="92500" lnSpcReduction="10000"/>
          </a:bodyPr>
          <a:lstStyle/>
          <a:p>
            <a:pPr marL="0" indent="0">
              <a:buNone/>
            </a:pPr>
            <a:r>
              <a:rPr lang="en-IN" dirty="0"/>
              <a:t> Lists are used to specify lists of information. All lists may contain one or more list elements. There are three different types of HTML lists:</a:t>
            </a:r>
          </a:p>
          <a:p>
            <a:pPr lvl="1"/>
            <a:r>
              <a:rPr lang="en-IN" dirty="0"/>
              <a:t>Ordered List or Numbered List (</a:t>
            </a:r>
            <a:r>
              <a:rPr lang="en-IN" dirty="0" err="1"/>
              <a:t>ol</a:t>
            </a:r>
            <a:r>
              <a:rPr lang="en-IN" dirty="0"/>
              <a:t>)</a:t>
            </a:r>
          </a:p>
          <a:p>
            <a:pPr lvl="1"/>
            <a:r>
              <a:rPr lang="en-IN" dirty="0"/>
              <a:t>Unordered List or Bulleted List (</a:t>
            </a:r>
            <a:r>
              <a:rPr lang="en-IN" dirty="0" err="1"/>
              <a:t>ul</a:t>
            </a:r>
            <a:r>
              <a:rPr lang="en-IN" dirty="0"/>
              <a:t>)</a:t>
            </a:r>
          </a:p>
          <a:p>
            <a:pPr lvl="1"/>
            <a:r>
              <a:rPr lang="en-IN" dirty="0"/>
              <a:t>Description List or Definition List (dl)</a:t>
            </a:r>
          </a:p>
          <a:p>
            <a:r>
              <a:rPr lang="en-IN" b="1" dirty="0"/>
              <a:t>HTML Ordered List</a:t>
            </a:r>
            <a:r>
              <a:rPr lang="en-IN" dirty="0"/>
              <a:t> or Numbered List displays elements in numbered format. The HTML </a:t>
            </a:r>
            <a:r>
              <a:rPr lang="en-IN" dirty="0" err="1"/>
              <a:t>ol</a:t>
            </a:r>
            <a:r>
              <a:rPr lang="en-IN" dirty="0"/>
              <a:t> tag is used for ordered list. We can use ordered list to represent items either in numerical order format or alphabetical order format, or any format where an order is emphasized. There can be different types of numbered list:</a:t>
            </a:r>
          </a:p>
          <a:p>
            <a:pPr lvl="1"/>
            <a:r>
              <a:rPr lang="en-IN" dirty="0"/>
              <a:t>Numeric Number (1, 2, 3)</a:t>
            </a:r>
          </a:p>
          <a:p>
            <a:pPr lvl="1"/>
            <a:r>
              <a:rPr lang="en-IN" dirty="0"/>
              <a:t>Capital Roman Number (I II III)</a:t>
            </a:r>
          </a:p>
          <a:p>
            <a:pPr lvl="1"/>
            <a:r>
              <a:rPr lang="en-IN" dirty="0"/>
              <a:t>Small </a:t>
            </a:r>
            <a:r>
              <a:rPr lang="en-IN" dirty="0" smtClean="0"/>
              <a:t>Roman </a:t>
            </a:r>
            <a:r>
              <a:rPr lang="en-IN" dirty="0"/>
              <a:t>Number (</a:t>
            </a:r>
            <a:r>
              <a:rPr lang="en-IN" dirty="0" err="1"/>
              <a:t>i</a:t>
            </a:r>
            <a:r>
              <a:rPr lang="en-IN" dirty="0"/>
              <a:t> ii iii)</a:t>
            </a:r>
          </a:p>
          <a:p>
            <a:pPr lvl="1"/>
            <a:r>
              <a:rPr lang="en-IN" dirty="0"/>
              <a:t>Capital Alphabet (A B C)</a:t>
            </a:r>
          </a:p>
          <a:p>
            <a:pPr lvl="1"/>
            <a:r>
              <a:rPr lang="en-IN" dirty="0"/>
              <a:t>Small Alphabet (a b c)</a:t>
            </a:r>
          </a:p>
          <a:p>
            <a:pPr lvl="1"/>
            <a:r>
              <a:rPr lang="en-IN" dirty="0"/>
              <a:t>To represent different ordered lists, there are </a:t>
            </a:r>
            <a:r>
              <a:rPr lang="en-IN" dirty="0" smtClean="0"/>
              <a:t>3 </a:t>
            </a:r>
            <a:r>
              <a:rPr lang="en-IN" dirty="0"/>
              <a:t>types of attributes in &lt;</a:t>
            </a:r>
            <a:r>
              <a:rPr lang="en-IN" dirty="0" err="1"/>
              <a:t>ol</a:t>
            </a:r>
            <a:r>
              <a:rPr lang="en-IN" dirty="0"/>
              <a:t>&gt; tag.</a:t>
            </a:r>
          </a:p>
          <a:p>
            <a:pPr marL="0" indent="0">
              <a:buNone/>
            </a:pPr>
            <a:endParaRPr lang="en-IN" dirty="0"/>
          </a:p>
        </p:txBody>
      </p:sp>
    </p:spTree>
    <p:extLst>
      <p:ext uri="{BB962C8B-B14F-4D97-AF65-F5344CB8AC3E}">
        <p14:creationId xmlns:p14="http://schemas.microsoft.com/office/powerpoint/2010/main" val="1654830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197" y="133306"/>
            <a:ext cx="10515600" cy="909883"/>
          </a:xfrm>
        </p:spPr>
        <p:txBody>
          <a:bodyPr/>
          <a:lstStyle/>
          <a:p>
            <a:r>
              <a:rPr lang="en-IN" dirty="0" smtClean="0"/>
              <a:t>Ordered List type</a:t>
            </a:r>
            <a:endParaRPr lang="en-IN" dirty="0"/>
          </a:p>
        </p:txBody>
      </p:sp>
      <p:graphicFrame>
        <p:nvGraphicFramePr>
          <p:cNvPr id="4" name="Content Placeholder 3"/>
          <p:cNvGraphicFramePr>
            <a:graphicFrameLocks noGrp="1"/>
          </p:cNvGraphicFramePr>
          <p:nvPr>
            <p:ph idx="1"/>
            <p:extLst/>
          </p:nvPr>
        </p:nvGraphicFramePr>
        <p:xfrm>
          <a:off x="413197" y="1043188"/>
          <a:ext cx="5047445" cy="5333511"/>
        </p:xfrm>
        <a:graphic>
          <a:graphicData uri="http://schemas.openxmlformats.org/drawingml/2006/table">
            <a:tbl>
              <a:tblPr firstRow="1" bandRow="1">
                <a:tableStyleId>{5C22544A-7EE6-4342-B048-85BDC9FD1C3A}</a:tableStyleId>
              </a:tblPr>
              <a:tblGrid>
                <a:gridCol w="1248636"/>
                <a:gridCol w="3798809"/>
              </a:tblGrid>
              <a:tr h="555224">
                <a:tc>
                  <a:txBody>
                    <a:bodyPr/>
                    <a:lstStyle/>
                    <a:p>
                      <a:pPr algn="l" fontAlgn="t"/>
                      <a:r>
                        <a:rPr lang="en-IN" dirty="0">
                          <a:solidFill>
                            <a:srgbClr val="000000"/>
                          </a:solidFill>
                          <a:effectLst/>
                          <a:latin typeface="times new roman" panose="02020603050405020304" pitchFamily="18" charset="0"/>
                        </a:rPr>
                        <a:t>Type</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tc>
              </a:tr>
              <a:tr h="1076797">
                <a:tc>
                  <a:txBody>
                    <a:bodyPr/>
                    <a:lstStyle/>
                    <a:p>
                      <a:pPr algn="just" fontAlgn="t"/>
                      <a:r>
                        <a:rPr lang="en-IN">
                          <a:solidFill>
                            <a:srgbClr val="333333"/>
                          </a:solidFill>
                          <a:effectLst/>
                          <a:latin typeface="inter-regular"/>
                        </a:rPr>
                        <a:t>Type "1"</a:t>
                      </a:r>
                    </a:p>
                  </a:txBody>
                  <a:tcPr marL="76200" marR="76200" marT="76200" marB="76200"/>
                </a:tc>
                <a:tc>
                  <a:txBody>
                    <a:bodyPr/>
                    <a:lstStyle/>
                    <a:p>
                      <a:pPr algn="just" fontAlgn="t"/>
                      <a:r>
                        <a:rPr lang="en-IN">
                          <a:solidFill>
                            <a:srgbClr val="333333"/>
                          </a:solidFill>
                          <a:effectLst/>
                          <a:latin typeface="inter-regular"/>
                        </a:rPr>
                        <a:t>This is the default type. In this type, the list items are numbered with numbers.</a:t>
                      </a:r>
                    </a:p>
                  </a:txBody>
                  <a:tcPr marL="76200" marR="76200" marT="76200" marB="76200"/>
                </a:tc>
              </a:tr>
              <a:tr h="1076797">
                <a:tc>
                  <a:txBody>
                    <a:bodyPr/>
                    <a:lstStyle/>
                    <a:p>
                      <a:pPr algn="just" fontAlgn="t"/>
                      <a:r>
                        <a:rPr lang="en-IN" dirty="0">
                          <a:solidFill>
                            <a:srgbClr val="333333"/>
                          </a:solidFill>
                          <a:effectLst/>
                          <a:latin typeface="inter-regular"/>
                        </a:rPr>
                        <a:t>Type "I"</a:t>
                      </a:r>
                    </a:p>
                  </a:txBody>
                  <a:tcPr marL="76200" marR="76200" marT="76200" marB="76200"/>
                </a:tc>
                <a:tc>
                  <a:txBody>
                    <a:bodyPr/>
                    <a:lstStyle/>
                    <a:p>
                      <a:pPr algn="just" fontAlgn="t"/>
                      <a:r>
                        <a:rPr lang="en-IN">
                          <a:solidFill>
                            <a:srgbClr val="333333"/>
                          </a:solidFill>
                          <a:effectLst/>
                          <a:latin typeface="inter-regular"/>
                        </a:rPr>
                        <a:t>In this type, the list items are numbered with upper case roman numbers.</a:t>
                      </a:r>
                    </a:p>
                  </a:txBody>
                  <a:tcPr marL="76200" marR="76200" marT="76200" marB="76200"/>
                </a:tc>
              </a:tr>
              <a:tr h="1076797">
                <a:tc>
                  <a:txBody>
                    <a:bodyPr/>
                    <a:lstStyle/>
                    <a:p>
                      <a:pPr algn="just" fontAlgn="t"/>
                      <a:r>
                        <a:rPr lang="en-IN" dirty="0">
                          <a:solidFill>
                            <a:srgbClr val="333333"/>
                          </a:solidFill>
                          <a:effectLst/>
                          <a:latin typeface="inter-regular"/>
                        </a:rPr>
                        <a:t>Type "</a:t>
                      </a:r>
                      <a:r>
                        <a:rPr lang="en-IN" dirty="0" err="1">
                          <a:solidFill>
                            <a:srgbClr val="333333"/>
                          </a:solidFill>
                          <a:effectLst/>
                          <a:latin typeface="inter-regular"/>
                        </a:rPr>
                        <a:t>i</a:t>
                      </a:r>
                      <a:r>
                        <a:rPr lang="en-IN" dirty="0">
                          <a:solidFill>
                            <a:srgbClr val="333333"/>
                          </a:solidFill>
                          <a:effectLst/>
                          <a:latin typeface="inter-regular"/>
                        </a:rPr>
                        <a:t>"</a:t>
                      </a:r>
                    </a:p>
                  </a:txBody>
                  <a:tcPr marL="76200" marR="76200" marT="76200" marB="76200"/>
                </a:tc>
                <a:tc>
                  <a:txBody>
                    <a:bodyPr/>
                    <a:lstStyle/>
                    <a:p>
                      <a:pPr algn="just" fontAlgn="t"/>
                      <a:r>
                        <a:rPr lang="en-IN" dirty="0">
                          <a:solidFill>
                            <a:srgbClr val="333333"/>
                          </a:solidFill>
                          <a:effectLst/>
                          <a:latin typeface="inter-regular"/>
                        </a:rPr>
                        <a:t>In this type, the list items are numbered with lower case roman numbers.</a:t>
                      </a:r>
                    </a:p>
                  </a:txBody>
                  <a:tcPr marL="76200" marR="76200" marT="76200" marB="76200"/>
                </a:tc>
              </a:tr>
              <a:tr h="773948">
                <a:tc>
                  <a:txBody>
                    <a:bodyPr/>
                    <a:lstStyle/>
                    <a:p>
                      <a:pPr algn="just" fontAlgn="t"/>
                      <a:r>
                        <a:rPr lang="en-IN">
                          <a:solidFill>
                            <a:srgbClr val="333333"/>
                          </a:solidFill>
                          <a:effectLst/>
                          <a:latin typeface="inter-regular"/>
                        </a:rPr>
                        <a:t>Type "A"</a:t>
                      </a:r>
                    </a:p>
                  </a:txBody>
                  <a:tcPr marL="76200" marR="76200" marT="76200" marB="76200"/>
                </a:tc>
                <a:tc>
                  <a:txBody>
                    <a:bodyPr/>
                    <a:lstStyle/>
                    <a:p>
                      <a:pPr algn="just" fontAlgn="t"/>
                      <a:r>
                        <a:rPr lang="en-IN">
                          <a:solidFill>
                            <a:srgbClr val="333333"/>
                          </a:solidFill>
                          <a:effectLst/>
                          <a:latin typeface="inter-regular"/>
                        </a:rPr>
                        <a:t>In this type, the list items are numbered with upper case letters.</a:t>
                      </a:r>
                    </a:p>
                  </a:txBody>
                  <a:tcPr marL="76200" marR="76200" marT="76200" marB="76200"/>
                </a:tc>
              </a:tr>
              <a:tr h="773948">
                <a:tc>
                  <a:txBody>
                    <a:bodyPr/>
                    <a:lstStyle/>
                    <a:p>
                      <a:pPr algn="just" fontAlgn="t"/>
                      <a:r>
                        <a:rPr lang="en-IN">
                          <a:solidFill>
                            <a:srgbClr val="333333"/>
                          </a:solidFill>
                          <a:effectLst/>
                          <a:latin typeface="inter-regular"/>
                        </a:rPr>
                        <a:t>Type "a"</a:t>
                      </a:r>
                    </a:p>
                  </a:txBody>
                  <a:tcPr marL="76200" marR="76200" marT="76200" marB="76200"/>
                </a:tc>
                <a:tc>
                  <a:txBody>
                    <a:bodyPr/>
                    <a:lstStyle/>
                    <a:p>
                      <a:pPr algn="just" fontAlgn="t"/>
                      <a:r>
                        <a:rPr lang="en-IN" dirty="0">
                          <a:solidFill>
                            <a:srgbClr val="333333"/>
                          </a:solidFill>
                          <a:effectLst/>
                          <a:latin typeface="inter-regular"/>
                        </a:rPr>
                        <a:t>In this type, the list items are numbered with lower case letters.</a:t>
                      </a:r>
                    </a:p>
                  </a:txBody>
                  <a:tcPr marL="76200" marR="76200" marT="76200" marB="76200"/>
                </a:tc>
              </a:tr>
            </a:tbl>
          </a:graphicData>
        </a:graphic>
      </p:graphicFrame>
      <p:sp>
        <p:nvSpPr>
          <p:cNvPr id="5" name="Rectangle 4"/>
          <p:cNvSpPr/>
          <p:nvPr/>
        </p:nvSpPr>
        <p:spPr>
          <a:xfrm>
            <a:off x="6357333" y="662956"/>
            <a:ext cx="3674772" cy="2031325"/>
          </a:xfrm>
          <a:prstGeom prst="rect">
            <a:avLst/>
          </a:prstGeom>
        </p:spPr>
        <p:txBody>
          <a:bodyPr wrap="square">
            <a:spAutoFit/>
          </a:bodyPr>
          <a:lstStyle/>
          <a:p>
            <a:pPr algn="just"/>
            <a:r>
              <a:rPr lang="it-IT" b="1" dirty="0" smtClean="0">
                <a:solidFill>
                  <a:srgbClr val="006699"/>
                </a:solidFill>
                <a:latin typeface="inter-regular"/>
              </a:rPr>
              <a:t>Example:</a:t>
            </a:r>
          </a:p>
          <a:p>
            <a:pPr algn="just"/>
            <a:r>
              <a:rPr lang="it-IT" b="1" dirty="0" smtClean="0">
                <a:solidFill>
                  <a:srgbClr val="006699"/>
                </a:solidFill>
                <a:latin typeface="inter-regular"/>
              </a:rPr>
              <a:t>&lt;</a:t>
            </a:r>
            <a:r>
              <a:rPr lang="it-IT" b="1" dirty="0">
                <a:solidFill>
                  <a:srgbClr val="006699"/>
                </a:solidFill>
                <a:latin typeface="inter-regular"/>
              </a:rPr>
              <a:t>ol</a:t>
            </a:r>
            <a:r>
              <a:rPr lang="it-IT" dirty="0">
                <a:solidFill>
                  <a:srgbClr val="000000"/>
                </a:solidFill>
                <a:latin typeface="inter-regular"/>
              </a:rPr>
              <a:t> </a:t>
            </a:r>
            <a:r>
              <a:rPr lang="it-IT" dirty="0">
                <a:solidFill>
                  <a:srgbClr val="FF0000"/>
                </a:solidFill>
                <a:latin typeface="inter-regular"/>
              </a:rPr>
              <a:t>type</a:t>
            </a:r>
            <a:r>
              <a:rPr lang="it-IT" dirty="0">
                <a:solidFill>
                  <a:srgbClr val="000000"/>
                </a:solidFill>
                <a:latin typeface="inter-regular"/>
              </a:rPr>
              <a:t>=</a:t>
            </a:r>
            <a:r>
              <a:rPr lang="it-IT" dirty="0">
                <a:solidFill>
                  <a:srgbClr val="0000FF"/>
                </a:solidFill>
                <a:latin typeface="inter-regular"/>
              </a:rPr>
              <a:t>"I"</a:t>
            </a:r>
            <a:r>
              <a:rPr lang="it-IT" b="1" dirty="0">
                <a:solidFill>
                  <a:srgbClr val="006699"/>
                </a:solidFill>
                <a:latin typeface="inter-regular"/>
              </a:rPr>
              <a:t>&gt;</a:t>
            </a:r>
            <a:r>
              <a:rPr lang="it-IT" dirty="0">
                <a:solidFill>
                  <a:srgbClr val="000000"/>
                </a:solidFill>
                <a:latin typeface="inter-regular"/>
              </a:rPr>
              <a:t>  </a:t>
            </a:r>
          </a:p>
          <a:p>
            <a:pPr algn="just"/>
            <a:r>
              <a:rPr lang="it-IT" dirty="0">
                <a:solidFill>
                  <a:srgbClr val="000000"/>
                </a:solidFill>
                <a:latin typeface="inter-regular"/>
              </a:rPr>
              <a:t> </a:t>
            </a:r>
            <a:r>
              <a:rPr lang="it-IT" b="1" dirty="0">
                <a:solidFill>
                  <a:srgbClr val="006699"/>
                </a:solidFill>
                <a:latin typeface="inter-regular"/>
              </a:rPr>
              <a:t>&lt;li&gt;</a:t>
            </a:r>
            <a:r>
              <a:rPr lang="it-IT" dirty="0">
                <a:solidFill>
                  <a:srgbClr val="000000"/>
                </a:solidFill>
                <a:latin typeface="inter-regular"/>
              </a:rPr>
              <a:t>HTML</a:t>
            </a:r>
            <a:r>
              <a:rPr lang="it-IT" b="1" dirty="0">
                <a:solidFill>
                  <a:srgbClr val="006699"/>
                </a:solidFill>
                <a:latin typeface="inter-regular"/>
              </a:rPr>
              <a:t>&lt;/li&gt;</a:t>
            </a:r>
            <a:r>
              <a:rPr lang="it-IT" dirty="0">
                <a:solidFill>
                  <a:srgbClr val="000000"/>
                </a:solidFill>
                <a:latin typeface="inter-regular"/>
              </a:rPr>
              <a:t>  </a:t>
            </a:r>
          </a:p>
          <a:p>
            <a:pPr algn="just"/>
            <a:r>
              <a:rPr lang="it-IT" b="1" dirty="0" smtClean="0">
                <a:solidFill>
                  <a:srgbClr val="006699"/>
                </a:solidFill>
                <a:latin typeface="inter-regular"/>
              </a:rPr>
              <a:t>&lt;</a:t>
            </a:r>
            <a:r>
              <a:rPr lang="it-IT" b="1" dirty="0">
                <a:solidFill>
                  <a:srgbClr val="006699"/>
                </a:solidFill>
                <a:latin typeface="inter-regular"/>
              </a:rPr>
              <a:t>li&gt;</a:t>
            </a:r>
            <a:r>
              <a:rPr lang="it-IT" dirty="0">
                <a:solidFill>
                  <a:srgbClr val="000000"/>
                </a:solidFill>
                <a:latin typeface="inter-regular"/>
              </a:rPr>
              <a:t>Java</a:t>
            </a:r>
            <a:r>
              <a:rPr lang="it-IT" b="1" dirty="0">
                <a:solidFill>
                  <a:srgbClr val="006699"/>
                </a:solidFill>
                <a:latin typeface="inter-regular"/>
              </a:rPr>
              <a:t>&lt;/li&gt;</a:t>
            </a:r>
            <a:r>
              <a:rPr lang="it-IT" dirty="0">
                <a:solidFill>
                  <a:srgbClr val="000000"/>
                </a:solidFill>
                <a:latin typeface="inter-regular"/>
              </a:rPr>
              <a:t>  </a:t>
            </a:r>
          </a:p>
          <a:p>
            <a:pPr algn="just"/>
            <a:r>
              <a:rPr lang="it-IT" b="1" dirty="0" smtClean="0">
                <a:solidFill>
                  <a:srgbClr val="006699"/>
                </a:solidFill>
                <a:latin typeface="inter-regular"/>
              </a:rPr>
              <a:t>&lt;</a:t>
            </a:r>
            <a:r>
              <a:rPr lang="it-IT" b="1" dirty="0">
                <a:solidFill>
                  <a:srgbClr val="006699"/>
                </a:solidFill>
                <a:latin typeface="inter-regular"/>
              </a:rPr>
              <a:t>li&gt;</a:t>
            </a:r>
            <a:r>
              <a:rPr lang="it-IT" dirty="0">
                <a:solidFill>
                  <a:srgbClr val="000000"/>
                </a:solidFill>
                <a:latin typeface="inter-regular"/>
              </a:rPr>
              <a:t>JavaScript</a:t>
            </a:r>
            <a:r>
              <a:rPr lang="it-IT" b="1" dirty="0">
                <a:solidFill>
                  <a:srgbClr val="006699"/>
                </a:solidFill>
                <a:latin typeface="inter-regular"/>
              </a:rPr>
              <a:t>&lt;/li&gt;</a:t>
            </a:r>
            <a:r>
              <a:rPr lang="it-IT" dirty="0">
                <a:solidFill>
                  <a:srgbClr val="000000"/>
                </a:solidFill>
                <a:latin typeface="inter-regular"/>
              </a:rPr>
              <a:t>  </a:t>
            </a:r>
          </a:p>
          <a:p>
            <a:pPr algn="just"/>
            <a:r>
              <a:rPr lang="it-IT" b="1" dirty="0" smtClean="0">
                <a:solidFill>
                  <a:srgbClr val="006699"/>
                </a:solidFill>
                <a:latin typeface="inter-regular"/>
              </a:rPr>
              <a:t>&lt;</a:t>
            </a:r>
            <a:r>
              <a:rPr lang="it-IT" b="1" dirty="0">
                <a:solidFill>
                  <a:srgbClr val="006699"/>
                </a:solidFill>
                <a:latin typeface="inter-regular"/>
              </a:rPr>
              <a:t>li&gt;</a:t>
            </a:r>
            <a:r>
              <a:rPr lang="it-IT" dirty="0">
                <a:solidFill>
                  <a:srgbClr val="000000"/>
                </a:solidFill>
                <a:latin typeface="inter-regular"/>
              </a:rPr>
              <a:t>SQL</a:t>
            </a:r>
            <a:r>
              <a:rPr lang="it-IT" b="1" dirty="0">
                <a:solidFill>
                  <a:srgbClr val="006699"/>
                </a:solidFill>
                <a:latin typeface="inter-regular"/>
              </a:rPr>
              <a:t>&lt;/li&gt;</a:t>
            </a:r>
            <a:r>
              <a:rPr lang="it-IT" dirty="0">
                <a:solidFill>
                  <a:srgbClr val="000000"/>
                </a:solidFill>
                <a:latin typeface="inter-regular"/>
              </a:rPr>
              <a:t>  </a:t>
            </a:r>
          </a:p>
          <a:p>
            <a:pPr algn="just"/>
            <a:r>
              <a:rPr lang="it-IT" b="1" dirty="0">
                <a:solidFill>
                  <a:srgbClr val="006699"/>
                </a:solidFill>
                <a:latin typeface="inter-regular"/>
              </a:rPr>
              <a:t>&lt;/ol&gt;</a:t>
            </a:r>
            <a:r>
              <a:rPr lang="it-IT" dirty="0">
                <a:solidFill>
                  <a:srgbClr val="000000"/>
                </a:solidFill>
                <a:latin typeface="inter-regular"/>
              </a:rPr>
              <a:t> </a:t>
            </a:r>
            <a:endParaRPr lang="it-IT" b="0" i="0" dirty="0">
              <a:solidFill>
                <a:srgbClr val="000000"/>
              </a:solidFill>
              <a:effectLst/>
              <a:latin typeface="inter-regular"/>
            </a:endParaRPr>
          </a:p>
        </p:txBody>
      </p:sp>
      <p:sp>
        <p:nvSpPr>
          <p:cNvPr id="6" name="Rectangle 5"/>
          <p:cNvSpPr/>
          <p:nvPr/>
        </p:nvSpPr>
        <p:spPr>
          <a:xfrm>
            <a:off x="5950039" y="3237379"/>
            <a:ext cx="5632361" cy="3139321"/>
          </a:xfrm>
          <a:prstGeom prst="rect">
            <a:avLst/>
          </a:prstGeom>
        </p:spPr>
        <p:txBody>
          <a:bodyPr wrap="square">
            <a:spAutoFit/>
          </a:bodyPr>
          <a:lstStyle/>
          <a:p>
            <a:pPr algn="just"/>
            <a:r>
              <a:rPr lang="en-IN" dirty="0">
                <a:solidFill>
                  <a:srgbClr val="610B38"/>
                </a:solidFill>
                <a:latin typeface="erdana"/>
              </a:rPr>
              <a:t>start attribute</a:t>
            </a:r>
          </a:p>
          <a:p>
            <a:pPr algn="just"/>
            <a:r>
              <a:rPr lang="en-IN" dirty="0">
                <a:solidFill>
                  <a:srgbClr val="333333"/>
                </a:solidFill>
                <a:latin typeface="inter-regular"/>
              </a:rPr>
              <a:t>The start attribute is used with </a:t>
            </a:r>
            <a:r>
              <a:rPr lang="en-IN" dirty="0" err="1">
                <a:solidFill>
                  <a:srgbClr val="333333"/>
                </a:solidFill>
                <a:latin typeface="inter-regular"/>
              </a:rPr>
              <a:t>ol</a:t>
            </a:r>
            <a:r>
              <a:rPr lang="en-IN" dirty="0">
                <a:solidFill>
                  <a:srgbClr val="333333"/>
                </a:solidFill>
                <a:latin typeface="inter-regular"/>
              </a:rPr>
              <a:t> tag to specify from where to start the list items.</a:t>
            </a:r>
          </a:p>
          <a:p>
            <a:pPr algn="just"/>
            <a:r>
              <a:rPr lang="en-IN" b="1" dirty="0">
                <a:solidFill>
                  <a:srgbClr val="333333"/>
                </a:solidFill>
                <a:latin typeface="inter-bold"/>
              </a:rPr>
              <a:t>&lt;</a:t>
            </a:r>
            <a:r>
              <a:rPr lang="en-IN" b="1" dirty="0" err="1">
                <a:solidFill>
                  <a:srgbClr val="333333"/>
                </a:solidFill>
                <a:latin typeface="inter-bold"/>
              </a:rPr>
              <a:t>ol</a:t>
            </a:r>
            <a:r>
              <a:rPr lang="en-IN" b="1" dirty="0">
                <a:solidFill>
                  <a:srgbClr val="333333"/>
                </a:solidFill>
                <a:latin typeface="inter-bold"/>
              </a:rPr>
              <a:t> type="1" start="5"&gt;</a:t>
            </a:r>
            <a:r>
              <a:rPr lang="en-IN" dirty="0">
                <a:solidFill>
                  <a:srgbClr val="333333"/>
                </a:solidFill>
                <a:latin typeface="inter-regular"/>
              </a:rPr>
              <a:t> : It will show numeric values starting with "5".</a:t>
            </a:r>
          </a:p>
          <a:p>
            <a:pPr algn="just"/>
            <a:r>
              <a:rPr lang="en-IN" b="1" dirty="0">
                <a:solidFill>
                  <a:srgbClr val="333333"/>
                </a:solidFill>
                <a:latin typeface="inter-bold"/>
              </a:rPr>
              <a:t>&lt;</a:t>
            </a:r>
            <a:r>
              <a:rPr lang="en-IN" b="1" dirty="0" err="1">
                <a:solidFill>
                  <a:srgbClr val="333333"/>
                </a:solidFill>
                <a:latin typeface="inter-bold"/>
              </a:rPr>
              <a:t>ol</a:t>
            </a:r>
            <a:r>
              <a:rPr lang="en-IN" b="1" dirty="0">
                <a:solidFill>
                  <a:srgbClr val="333333"/>
                </a:solidFill>
                <a:latin typeface="inter-bold"/>
              </a:rPr>
              <a:t> type="A" start="5"&gt;</a:t>
            </a:r>
            <a:r>
              <a:rPr lang="en-IN" dirty="0">
                <a:solidFill>
                  <a:srgbClr val="333333"/>
                </a:solidFill>
                <a:latin typeface="inter-regular"/>
              </a:rPr>
              <a:t> : It will show capital alphabets starting with "E".</a:t>
            </a:r>
          </a:p>
          <a:p>
            <a:pPr algn="just"/>
            <a:r>
              <a:rPr lang="en-IN" b="1" dirty="0">
                <a:solidFill>
                  <a:srgbClr val="333333"/>
                </a:solidFill>
                <a:latin typeface="inter-bold"/>
              </a:rPr>
              <a:t>&lt;</a:t>
            </a:r>
            <a:r>
              <a:rPr lang="en-IN" b="1" dirty="0" err="1">
                <a:solidFill>
                  <a:srgbClr val="333333"/>
                </a:solidFill>
                <a:latin typeface="inter-bold"/>
              </a:rPr>
              <a:t>ol</a:t>
            </a:r>
            <a:r>
              <a:rPr lang="en-IN" b="1" dirty="0">
                <a:solidFill>
                  <a:srgbClr val="333333"/>
                </a:solidFill>
                <a:latin typeface="inter-bold"/>
              </a:rPr>
              <a:t> type="a" start="5"&gt;</a:t>
            </a:r>
            <a:r>
              <a:rPr lang="en-IN" dirty="0">
                <a:solidFill>
                  <a:srgbClr val="333333"/>
                </a:solidFill>
                <a:latin typeface="inter-regular"/>
              </a:rPr>
              <a:t> : It will show lower case alphabets starting with "e".</a:t>
            </a:r>
          </a:p>
          <a:p>
            <a:pPr algn="just"/>
            <a:r>
              <a:rPr lang="en-IN" b="1" dirty="0">
                <a:solidFill>
                  <a:srgbClr val="333333"/>
                </a:solidFill>
                <a:latin typeface="inter-bold"/>
              </a:rPr>
              <a:t>&lt;</a:t>
            </a:r>
            <a:r>
              <a:rPr lang="en-IN" b="1" dirty="0" err="1">
                <a:solidFill>
                  <a:srgbClr val="333333"/>
                </a:solidFill>
                <a:latin typeface="inter-bold"/>
              </a:rPr>
              <a:t>ol</a:t>
            </a:r>
            <a:r>
              <a:rPr lang="en-IN" b="1" dirty="0">
                <a:solidFill>
                  <a:srgbClr val="333333"/>
                </a:solidFill>
                <a:latin typeface="inter-bold"/>
              </a:rPr>
              <a:t> type="I" start="5"&gt;</a:t>
            </a:r>
            <a:r>
              <a:rPr lang="en-IN" dirty="0">
                <a:solidFill>
                  <a:srgbClr val="333333"/>
                </a:solidFill>
                <a:latin typeface="inter-regular"/>
              </a:rPr>
              <a:t> : It will show Roman upper case value starting with "V".</a:t>
            </a:r>
            <a:endParaRPr lang="en-IN" b="0" i="0" dirty="0">
              <a:solidFill>
                <a:srgbClr val="333333"/>
              </a:solidFill>
              <a:effectLst/>
              <a:latin typeface="inter-regular"/>
            </a:endParaRPr>
          </a:p>
        </p:txBody>
      </p:sp>
    </p:spTree>
    <p:extLst>
      <p:ext uri="{BB962C8B-B14F-4D97-AF65-F5344CB8AC3E}">
        <p14:creationId xmlns:p14="http://schemas.microsoft.com/office/powerpoint/2010/main" val="1802950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922" y="643944"/>
            <a:ext cx="10929878" cy="5731098"/>
          </a:xfrm>
        </p:spPr>
        <p:txBody>
          <a:bodyPr>
            <a:normAutofit/>
          </a:bodyPr>
          <a:lstStyle/>
          <a:p>
            <a:r>
              <a:rPr lang="en-IN" dirty="0"/>
              <a:t>R</a:t>
            </a:r>
            <a:r>
              <a:rPr lang="en-IN" dirty="0" smtClean="0"/>
              <a:t>eversed Attribute</a:t>
            </a:r>
          </a:p>
          <a:p>
            <a:pPr marL="0" indent="0">
              <a:buNone/>
            </a:pPr>
            <a:r>
              <a:rPr lang="en-IN" dirty="0"/>
              <a:t>This is a Boolean attribute of HTML &lt;</a:t>
            </a:r>
            <a:r>
              <a:rPr lang="en-IN" dirty="0" err="1"/>
              <a:t>ol</a:t>
            </a:r>
            <a:r>
              <a:rPr lang="en-IN" dirty="0"/>
              <a:t>&gt; tag, and it is new in HTML5 version. If you use the reversed attribute </a:t>
            </a:r>
            <a:r>
              <a:rPr lang="en-IN" dirty="0" smtClean="0"/>
              <a:t>with </a:t>
            </a:r>
            <a:r>
              <a:rPr lang="en-IN" dirty="0"/>
              <a:t>tag then it will numbered the list in descending order (7, 6, 5, 4......1).</a:t>
            </a:r>
          </a:p>
          <a:p>
            <a:pPr marL="0" indent="0">
              <a:buNone/>
            </a:pPr>
            <a:r>
              <a:rPr lang="it-IT" dirty="0"/>
              <a:t>Example:</a:t>
            </a:r>
          </a:p>
          <a:p>
            <a:pPr marL="0" indent="0">
              <a:buNone/>
            </a:pPr>
            <a:r>
              <a:rPr lang="it-IT" b="1" dirty="0" smtClean="0"/>
              <a:t>	&lt;ol</a:t>
            </a:r>
            <a:r>
              <a:rPr lang="it-IT" dirty="0" smtClean="0"/>
              <a:t> reversed</a:t>
            </a:r>
            <a:r>
              <a:rPr lang="it-IT" b="1" dirty="0" smtClean="0"/>
              <a:t>&gt;</a:t>
            </a:r>
            <a:r>
              <a:rPr lang="it-IT" dirty="0" smtClean="0"/>
              <a:t>  </a:t>
            </a:r>
          </a:p>
          <a:p>
            <a:pPr marL="0" indent="0">
              <a:buNone/>
            </a:pPr>
            <a:r>
              <a:rPr lang="it-IT" b="1" dirty="0" smtClean="0"/>
              <a:t>	&lt;li&gt;</a:t>
            </a:r>
            <a:r>
              <a:rPr lang="it-IT" dirty="0" smtClean="0"/>
              <a:t>HTML</a:t>
            </a:r>
            <a:r>
              <a:rPr lang="it-IT" b="1" dirty="0" smtClean="0"/>
              <a:t>&lt;/li&gt;</a:t>
            </a:r>
            <a:r>
              <a:rPr lang="it-IT" dirty="0" smtClean="0"/>
              <a:t>  </a:t>
            </a:r>
          </a:p>
          <a:p>
            <a:pPr marL="0" indent="0">
              <a:buNone/>
            </a:pPr>
            <a:r>
              <a:rPr lang="it-IT" b="1" dirty="0" smtClean="0"/>
              <a:t>	&lt;li&gt;</a:t>
            </a:r>
            <a:r>
              <a:rPr lang="it-IT" dirty="0" smtClean="0"/>
              <a:t>Java</a:t>
            </a:r>
            <a:r>
              <a:rPr lang="it-IT" b="1" dirty="0" smtClean="0"/>
              <a:t>&lt;/li&gt;</a:t>
            </a:r>
            <a:r>
              <a:rPr lang="it-IT" dirty="0" smtClean="0"/>
              <a:t>  </a:t>
            </a:r>
          </a:p>
          <a:p>
            <a:pPr marL="0" indent="0">
              <a:buNone/>
            </a:pPr>
            <a:r>
              <a:rPr lang="it-IT" b="1" dirty="0" smtClean="0"/>
              <a:t>	&lt;li&gt;</a:t>
            </a:r>
            <a:r>
              <a:rPr lang="it-IT" dirty="0" smtClean="0"/>
              <a:t>JavaScript</a:t>
            </a:r>
            <a:r>
              <a:rPr lang="it-IT" b="1" dirty="0" smtClean="0"/>
              <a:t>&lt;/li&gt;</a:t>
            </a:r>
            <a:r>
              <a:rPr lang="it-IT" dirty="0" smtClean="0"/>
              <a:t>  </a:t>
            </a:r>
          </a:p>
          <a:p>
            <a:pPr marL="0" indent="0">
              <a:buNone/>
            </a:pPr>
            <a:r>
              <a:rPr lang="it-IT" b="1" dirty="0" smtClean="0"/>
              <a:t>	&lt;li&gt;</a:t>
            </a:r>
            <a:r>
              <a:rPr lang="it-IT" dirty="0" smtClean="0"/>
              <a:t>SQL</a:t>
            </a:r>
            <a:r>
              <a:rPr lang="it-IT" b="1" dirty="0" smtClean="0"/>
              <a:t>&lt;/li&gt;</a:t>
            </a:r>
            <a:r>
              <a:rPr lang="it-IT" dirty="0" smtClean="0"/>
              <a:t>  </a:t>
            </a:r>
          </a:p>
          <a:p>
            <a:pPr marL="0" indent="0">
              <a:buNone/>
            </a:pPr>
            <a:r>
              <a:rPr lang="it-IT" dirty="0" smtClean="0"/>
              <a:t>	 </a:t>
            </a:r>
            <a:r>
              <a:rPr lang="it-IT" b="1" dirty="0" smtClean="0"/>
              <a:t>&lt;/ol&gt;</a:t>
            </a:r>
            <a:endParaRPr lang="it-IT" dirty="0" smtClean="0"/>
          </a:p>
          <a:p>
            <a:pPr marL="0" indent="0">
              <a:buNone/>
            </a:pPr>
            <a:endParaRPr lang="en-IN" dirty="0"/>
          </a:p>
        </p:txBody>
      </p:sp>
      <p:pic>
        <p:nvPicPr>
          <p:cNvPr id="1026" name="Picture 2" descr="HTML Ordered List"/>
          <p:cNvPicPr>
            <a:picLocks noChangeAspect="1" noChangeArrowheads="1"/>
          </p:cNvPicPr>
          <p:nvPr/>
        </p:nvPicPr>
        <p:blipFill rotWithShape="1">
          <a:blip r:embed="rId2">
            <a:extLst>
              <a:ext uri="{28A0092B-C50C-407E-A947-70E740481C1C}">
                <a14:useLocalDpi xmlns:a14="http://schemas.microsoft.com/office/drawing/2010/main" val="0"/>
              </a:ext>
            </a:extLst>
          </a:blip>
          <a:srcRect r="60025" b="36022"/>
          <a:stretch/>
        </p:blipFill>
        <p:spPr bwMode="auto">
          <a:xfrm>
            <a:off x="5756856" y="2714130"/>
            <a:ext cx="4417454" cy="287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72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dirty="0" smtClean="0"/>
              <a:t>Some </a:t>
            </a:r>
            <a:r>
              <a:rPr lang="en-IN" dirty="0"/>
              <a:t>of the key advantages of learning HTML:</a:t>
            </a:r>
          </a:p>
          <a:p>
            <a:pPr lvl="1"/>
            <a:r>
              <a:rPr lang="en-IN" b="1" dirty="0"/>
              <a:t>Create Web site</a:t>
            </a:r>
            <a:r>
              <a:rPr lang="en-IN" dirty="0"/>
              <a:t> - You can create a website or customize an existing web template if you know HTML well.</a:t>
            </a:r>
          </a:p>
          <a:p>
            <a:pPr lvl="1"/>
            <a:r>
              <a:rPr lang="en-IN" b="1" dirty="0"/>
              <a:t>Become a web designer</a:t>
            </a:r>
            <a:r>
              <a:rPr lang="en-IN" dirty="0"/>
              <a:t> - If you want to start a </a:t>
            </a:r>
            <a:r>
              <a:rPr lang="en-IN" dirty="0" smtClean="0"/>
              <a:t>career </a:t>
            </a:r>
            <a:r>
              <a:rPr lang="en-IN" dirty="0"/>
              <a:t>as a professional web designer, HTML and CSS designing is a must skill.</a:t>
            </a:r>
          </a:p>
          <a:p>
            <a:pPr lvl="1"/>
            <a:r>
              <a:rPr lang="en-IN" b="1" dirty="0"/>
              <a:t>Understand web</a:t>
            </a:r>
            <a:r>
              <a:rPr lang="en-IN" dirty="0"/>
              <a:t> - If you want to optimize your website, to boost its speed and performance, it is good to know HTML to yield best results.</a:t>
            </a:r>
          </a:p>
          <a:p>
            <a:pPr lvl="1"/>
            <a:r>
              <a:rPr lang="en-IN" b="1" dirty="0"/>
              <a:t>Learn other languages</a:t>
            </a:r>
            <a:r>
              <a:rPr lang="en-IN" dirty="0"/>
              <a:t> - Once you understands the basic of HTML then other related technologies like </a:t>
            </a:r>
            <a:r>
              <a:rPr lang="en-IN" dirty="0" err="1"/>
              <a:t>javascript</a:t>
            </a:r>
            <a:r>
              <a:rPr lang="en-IN" dirty="0"/>
              <a:t>, </a:t>
            </a:r>
            <a:r>
              <a:rPr lang="en-IN" dirty="0" err="1"/>
              <a:t>php</a:t>
            </a:r>
            <a:r>
              <a:rPr lang="en-IN" dirty="0"/>
              <a:t>, or angular are become easier to understand.</a:t>
            </a:r>
          </a:p>
        </p:txBody>
      </p:sp>
    </p:spTree>
    <p:extLst>
      <p:ext uri="{BB962C8B-B14F-4D97-AF65-F5344CB8AC3E}">
        <p14:creationId xmlns:p14="http://schemas.microsoft.com/office/powerpoint/2010/main" val="4181916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Unordered List/ Bulleted List</a:t>
            </a:r>
            <a:endParaRPr lang="en-IN" dirty="0"/>
          </a:p>
        </p:txBody>
      </p:sp>
      <p:sp>
        <p:nvSpPr>
          <p:cNvPr id="3" name="Content Placeholder 2"/>
          <p:cNvSpPr>
            <a:spLocks noGrp="1"/>
          </p:cNvSpPr>
          <p:nvPr>
            <p:ph idx="1"/>
          </p:nvPr>
        </p:nvSpPr>
        <p:spPr>
          <a:xfrm>
            <a:off x="838200" y="1825625"/>
            <a:ext cx="5948966" cy="4351338"/>
          </a:xfrm>
        </p:spPr>
        <p:txBody>
          <a:bodyPr/>
          <a:lstStyle/>
          <a:p>
            <a:r>
              <a:rPr lang="en-IN" b="1" dirty="0"/>
              <a:t>HTML Unordered List</a:t>
            </a:r>
            <a:r>
              <a:rPr lang="en-IN" dirty="0"/>
              <a:t> or Bulleted List displays elements in bulleted format . We can use unordered list where we do not need to display items in any particular order. The HTML </a:t>
            </a:r>
            <a:r>
              <a:rPr lang="en-IN" dirty="0" err="1"/>
              <a:t>ul</a:t>
            </a:r>
            <a:r>
              <a:rPr lang="en-IN" dirty="0"/>
              <a:t> tag is used for the unordered list. There can be 4 types of bulleted list:</a:t>
            </a:r>
          </a:p>
          <a:p>
            <a:pPr lvl="1"/>
            <a:r>
              <a:rPr lang="en-IN" dirty="0"/>
              <a:t>disc</a:t>
            </a:r>
          </a:p>
          <a:p>
            <a:pPr lvl="1"/>
            <a:r>
              <a:rPr lang="en-IN" dirty="0"/>
              <a:t>circle</a:t>
            </a:r>
          </a:p>
          <a:p>
            <a:pPr lvl="1"/>
            <a:r>
              <a:rPr lang="en-IN" dirty="0"/>
              <a:t>square</a:t>
            </a:r>
          </a:p>
          <a:p>
            <a:pPr lvl="1"/>
            <a:r>
              <a:rPr lang="en-IN" dirty="0"/>
              <a:t>none</a:t>
            </a:r>
          </a:p>
        </p:txBody>
      </p:sp>
      <p:graphicFrame>
        <p:nvGraphicFramePr>
          <p:cNvPr id="4" name="Table 3"/>
          <p:cNvGraphicFramePr>
            <a:graphicFrameLocks noGrp="1"/>
          </p:cNvGraphicFramePr>
          <p:nvPr>
            <p:extLst/>
          </p:nvPr>
        </p:nvGraphicFramePr>
        <p:xfrm>
          <a:off x="6684135" y="1690688"/>
          <a:ext cx="4945490" cy="3685886"/>
        </p:xfrm>
        <a:graphic>
          <a:graphicData uri="http://schemas.openxmlformats.org/drawingml/2006/table">
            <a:tbl>
              <a:tblPr firstRow="1" bandRow="1">
                <a:tableStyleId>{5C22544A-7EE6-4342-B048-85BDC9FD1C3A}</a:tableStyleId>
              </a:tblPr>
              <a:tblGrid>
                <a:gridCol w="1738648"/>
                <a:gridCol w="3206842"/>
              </a:tblGrid>
              <a:tr h="607406">
                <a:tc>
                  <a:txBody>
                    <a:bodyPr/>
                    <a:lstStyle/>
                    <a:p>
                      <a:pPr algn="l" fontAlgn="t"/>
                      <a:r>
                        <a:rPr lang="en-IN" dirty="0">
                          <a:solidFill>
                            <a:srgbClr val="000000"/>
                          </a:solidFill>
                          <a:effectLst/>
                          <a:latin typeface="times new roman" panose="02020603050405020304" pitchFamily="18" charset="0"/>
                        </a:rPr>
                        <a:t>Type</a:t>
                      </a:r>
                    </a:p>
                  </a:txBody>
                  <a:tcPr marL="114300" marR="114300" marT="114300" marB="114300"/>
                </a:tc>
                <a:tc>
                  <a:txBody>
                    <a:bodyPr/>
                    <a:lstStyle/>
                    <a:p>
                      <a:pPr algn="l" fontAlgn="t"/>
                      <a:r>
                        <a:rPr lang="en-IN" dirty="0">
                          <a:solidFill>
                            <a:srgbClr val="000000"/>
                          </a:solidFill>
                          <a:effectLst/>
                          <a:latin typeface="times new roman" panose="02020603050405020304" pitchFamily="18" charset="0"/>
                        </a:rPr>
                        <a:t>Description</a:t>
                      </a:r>
                    </a:p>
                  </a:txBody>
                  <a:tcPr marL="114300" marR="114300" marT="114300" marB="114300"/>
                </a:tc>
              </a:tr>
              <a:tr h="893851">
                <a:tc>
                  <a:txBody>
                    <a:bodyPr/>
                    <a:lstStyle/>
                    <a:p>
                      <a:pPr algn="just" fontAlgn="t"/>
                      <a:r>
                        <a:rPr lang="en-IN">
                          <a:solidFill>
                            <a:srgbClr val="333333"/>
                          </a:solidFill>
                          <a:effectLst/>
                          <a:latin typeface="inter-regular"/>
                        </a:rPr>
                        <a:t>Type "disc"</a:t>
                      </a:r>
                    </a:p>
                  </a:txBody>
                  <a:tcPr marL="76200" marR="76200" marT="76200" marB="76200"/>
                </a:tc>
                <a:tc>
                  <a:txBody>
                    <a:bodyPr/>
                    <a:lstStyle/>
                    <a:p>
                      <a:pPr algn="just" fontAlgn="t"/>
                      <a:r>
                        <a:rPr lang="en-IN">
                          <a:solidFill>
                            <a:srgbClr val="333333"/>
                          </a:solidFill>
                          <a:effectLst/>
                          <a:latin typeface="inter-regular"/>
                        </a:rPr>
                        <a:t>This is the default style. In this style, the list items are marked with bullets.</a:t>
                      </a:r>
                    </a:p>
                  </a:txBody>
                  <a:tcPr marL="76200" marR="76200" marT="76200" marB="76200"/>
                </a:tc>
              </a:tr>
              <a:tr h="697640">
                <a:tc>
                  <a:txBody>
                    <a:bodyPr/>
                    <a:lstStyle/>
                    <a:p>
                      <a:pPr algn="just" fontAlgn="t"/>
                      <a:r>
                        <a:rPr lang="en-IN">
                          <a:solidFill>
                            <a:srgbClr val="333333"/>
                          </a:solidFill>
                          <a:effectLst/>
                          <a:latin typeface="inter-regular"/>
                        </a:rPr>
                        <a:t>Type "circle"</a:t>
                      </a:r>
                    </a:p>
                  </a:txBody>
                  <a:tcPr marL="76200" marR="76200" marT="76200" marB="76200"/>
                </a:tc>
                <a:tc>
                  <a:txBody>
                    <a:bodyPr/>
                    <a:lstStyle/>
                    <a:p>
                      <a:pPr algn="just" fontAlgn="t"/>
                      <a:r>
                        <a:rPr lang="en-IN">
                          <a:solidFill>
                            <a:srgbClr val="333333"/>
                          </a:solidFill>
                          <a:effectLst/>
                          <a:latin typeface="inter-regular"/>
                        </a:rPr>
                        <a:t>In this style, the list items are marked with circles.</a:t>
                      </a:r>
                    </a:p>
                  </a:txBody>
                  <a:tcPr marL="76200" marR="76200" marT="76200" marB="76200"/>
                </a:tc>
              </a:tr>
              <a:tr h="697640">
                <a:tc>
                  <a:txBody>
                    <a:bodyPr/>
                    <a:lstStyle/>
                    <a:p>
                      <a:pPr algn="just" fontAlgn="t"/>
                      <a:r>
                        <a:rPr lang="en-IN">
                          <a:solidFill>
                            <a:srgbClr val="333333"/>
                          </a:solidFill>
                          <a:effectLst/>
                          <a:latin typeface="inter-regular"/>
                        </a:rPr>
                        <a:t>Type "square"</a:t>
                      </a:r>
                    </a:p>
                  </a:txBody>
                  <a:tcPr marL="76200" marR="76200" marT="76200" marB="76200"/>
                </a:tc>
                <a:tc>
                  <a:txBody>
                    <a:bodyPr/>
                    <a:lstStyle/>
                    <a:p>
                      <a:pPr algn="just" fontAlgn="t"/>
                      <a:r>
                        <a:rPr lang="en-IN">
                          <a:solidFill>
                            <a:srgbClr val="333333"/>
                          </a:solidFill>
                          <a:effectLst/>
                          <a:latin typeface="inter-regular"/>
                        </a:rPr>
                        <a:t>In this style, the list items are marked with squares.</a:t>
                      </a:r>
                    </a:p>
                  </a:txBody>
                  <a:tcPr marL="76200" marR="76200" marT="76200" marB="76200"/>
                </a:tc>
              </a:tr>
              <a:tr h="615841">
                <a:tc>
                  <a:txBody>
                    <a:bodyPr/>
                    <a:lstStyle/>
                    <a:p>
                      <a:pPr algn="just" fontAlgn="t"/>
                      <a:r>
                        <a:rPr lang="en-IN">
                          <a:solidFill>
                            <a:srgbClr val="333333"/>
                          </a:solidFill>
                          <a:effectLst/>
                          <a:latin typeface="inter-regular"/>
                        </a:rPr>
                        <a:t>Type "none"</a:t>
                      </a:r>
                    </a:p>
                  </a:txBody>
                  <a:tcPr marL="76200" marR="76200" marT="76200" marB="76200"/>
                </a:tc>
                <a:tc>
                  <a:txBody>
                    <a:bodyPr/>
                    <a:lstStyle/>
                    <a:p>
                      <a:pPr algn="just" fontAlgn="t"/>
                      <a:r>
                        <a:rPr lang="en-IN" dirty="0">
                          <a:solidFill>
                            <a:srgbClr val="333333"/>
                          </a:solidFill>
                          <a:effectLst/>
                          <a:latin typeface="inter-regular"/>
                        </a:rPr>
                        <a:t>In this style, the list items are not marked .</a:t>
                      </a:r>
                    </a:p>
                  </a:txBody>
                  <a:tcPr marL="76200" marR="76200" marT="76200" marB="76200"/>
                </a:tc>
              </a:tr>
            </a:tbl>
          </a:graphicData>
        </a:graphic>
      </p:graphicFrame>
    </p:spTree>
    <p:extLst>
      <p:ext uri="{BB962C8B-B14F-4D97-AF65-F5344CB8AC3E}">
        <p14:creationId xmlns:p14="http://schemas.microsoft.com/office/powerpoint/2010/main" val="2093242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399244"/>
            <a:ext cx="10903039" cy="6156101"/>
          </a:xfrm>
        </p:spPr>
        <p:txBody>
          <a:bodyPr>
            <a:normAutofit fontScale="85000" lnSpcReduction="20000"/>
          </a:bodyPr>
          <a:lstStyle/>
          <a:p>
            <a:pPr marL="0" indent="0">
              <a:buNone/>
            </a:pPr>
            <a:r>
              <a:rPr lang="it-IT" b="1" dirty="0" smtClean="0"/>
              <a:t>Example:</a:t>
            </a:r>
          </a:p>
          <a:p>
            <a:pPr marL="0" indent="0">
              <a:buNone/>
            </a:pPr>
            <a:r>
              <a:rPr lang="it-IT" b="1" dirty="0" smtClean="0"/>
              <a:t>&lt;</a:t>
            </a:r>
            <a:r>
              <a:rPr lang="it-IT" b="1" dirty="0"/>
              <a:t>ul</a:t>
            </a:r>
            <a:r>
              <a:rPr lang="it-IT" dirty="0"/>
              <a:t> type="square"</a:t>
            </a:r>
            <a:r>
              <a:rPr lang="it-IT" b="1" dirty="0"/>
              <a:t>&gt;</a:t>
            </a:r>
            <a:r>
              <a:rPr lang="it-IT" dirty="0"/>
              <a:t>  </a:t>
            </a:r>
          </a:p>
          <a:p>
            <a:pPr marL="0" indent="0">
              <a:buNone/>
            </a:pPr>
            <a:r>
              <a:rPr lang="it-IT" dirty="0"/>
              <a:t>	</a:t>
            </a:r>
            <a:r>
              <a:rPr lang="it-IT" b="1" dirty="0" smtClean="0"/>
              <a:t>&lt;</a:t>
            </a:r>
            <a:r>
              <a:rPr lang="it-IT" b="1" dirty="0"/>
              <a:t>li&gt;</a:t>
            </a:r>
            <a:r>
              <a:rPr lang="it-IT" dirty="0"/>
              <a:t>HTML</a:t>
            </a:r>
            <a:r>
              <a:rPr lang="it-IT" b="1" dirty="0"/>
              <a:t>&lt;/li&gt;</a:t>
            </a:r>
            <a:r>
              <a:rPr lang="it-IT" dirty="0"/>
              <a:t>  </a:t>
            </a:r>
          </a:p>
          <a:p>
            <a:pPr marL="0" indent="0">
              <a:buNone/>
            </a:pPr>
            <a:r>
              <a:rPr lang="it-IT" dirty="0"/>
              <a:t>	</a:t>
            </a:r>
            <a:r>
              <a:rPr lang="it-IT" b="1" dirty="0" smtClean="0"/>
              <a:t>&lt;</a:t>
            </a:r>
            <a:r>
              <a:rPr lang="it-IT" b="1" dirty="0"/>
              <a:t>li&gt;</a:t>
            </a:r>
            <a:r>
              <a:rPr lang="it-IT" dirty="0"/>
              <a:t>Java</a:t>
            </a:r>
            <a:r>
              <a:rPr lang="it-IT" b="1" dirty="0"/>
              <a:t>&lt;/li&gt;</a:t>
            </a:r>
            <a:r>
              <a:rPr lang="it-IT" dirty="0"/>
              <a:t>  </a:t>
            </a:r>
          </a:p>
          <a:p>
            <a:pPr marL="0" indent="0">
              <a:buNone/>
            </a:pPr>
            <a:r>
              <a:rPr lang="it-IT" dirty="0"/>
              <a:t>	</a:t>
            </a:r>
            <a:r>
              <a:rPr lang="it-IT" b="1" dirty="0" smtClean="0"/>
              <a:t>&lt;</a:t>
            </a:r>
            <a:r>
              <a:rPr lang="it-IT" b="1" dirty="0"/>
              <a:t>li&gt;</a:t>
            </a:r>
            <a:r>
              <a:rPr lang="it-IT" dirty="0"/>
              <a:t>JavaScript</a:t>
            </a:r>
            <a:r>
              <a:rPr lang="it-IT" b="1" dirty="0"/>
              <a:t>&lt;/li&gt;</a:t>
            </a:r>
            <a:r>
              <a:rPr lang="it-IT" dirty="0"/>
              <a:t>  </a:t>
            </a:r>
            <a:endParaRPr lang="it-IT" dirty="0" smtClean="0"/>
          </a:p>
          <a:p>
            <a:pPr marL="0" indent="0">
              <a:buNone/>
            </a:pPr>
            <a:r>
              <a:rPr lang="it-IT" dirty="0"/>
              <a:t>	 </a:t>
            </a:r>
            <a:r>
              <a:rPr lang="it-IT" b="1" dirty="0"/>
              <a:t>&lt;li&gt;</a:t>
            </a:r>
            <a:r>
              <a:rPr lang="it-IT" dirty="0"/>
              <a:t>SQL</a:t>
            </a:r>
            <a:r>
              <a:rPr lang="it-IT" b="1" dirty="0"/>
              <a:t>&lt;/li&gt;</a:t>
            </a:r>
            <a:r>
              <a:rPr lang="it-IT" dirty="0"/>
              <a:t>  </a:t>
            </a:r>
          </a:p>
          <a:p>
            <a:pPr marL="0" indent="0">
              <a:buNone/>
            </a:pPr>
            <a:r>
              <a:rPr lang="it-IT" b="1" dirty="0"/>
              <a:t>&lt;/ul&gt;</a:t>
            </a:r>
            <a:r>
              <a:rPr lang="it-IT" dirty="0"/>
              <a:t> </a:t>
            </a:r>
          </a:p>
          <a:p>
            <a:pPr marL="0" indent="0">
              <a:buNone/>
            </a:pPr>
            <a:r>
              <a:rPr lang="it-IT" dirty="0" smtClean="0"/>
              <a:t>IMP: </a:t>
            </a:r>
            <a:r>
              <a:rPr lang="en-IN" dirty="0" smtClean="0"/>
              <a:t>The </a:t>
            </a:r>
            <a:r>
              <a:rPr lang="en-IN" dirty="0"/>
              <a:t>type attribute is not supported in HTML5, instead of type you can use CSS property of list-style-type. </a:t>
            </a:r>
            <a:r>
              <a:rPr lang="en-IN" dirty="0" smtClean="0"/>
              <a:t>Following is the example to show the CSS property for </a:t>
            </a:r>
            <a:r>
              <a:rPr lang="en-IN" dirty="0" err="1" smtClean="0"/>
              <a:t>ul</a:t>
            </a:r>
            <a:r>
              <a:rPr lang="en-IN" dirty="0" smtClean="0"/>
              <a:t> tag.</a:t>
            </a:r>
          </a:p>
          <a:p>
            <a:pPr marL="0" indent="0">
              <a:buNone/>
            </a:pPr>
            <a:r>
              <a:rPr lang="it-IT" b="1" dirty="0" smtClean="0"/>
              <a:t>&lt;ul</a:t>
            </a:r>
            <a:r>
              <a:rPr lang="it-IT" dirty="0" smtClean="0"/>
              <a:t> style="list-style-type: square;"</a:t>
            </a:r>
            <a:r>
              <a:rPr lang="it-IT" b="1" dirty="0" smtClean="0"/>
              <a:t>&gt;</a:t>
            </a:r>
            <a:r>
              <a:rPr lang="it-IT" dirty="0" smtClean="0"/>
              <a:t>  </a:t>
            </a:r>
          </a:p>
          <a:p>
            <a:pPr marL="0" indent="0">
              <a:buNone/>
            </a:pPr>
            <a:r>
              <a:rPr lang="it-IT" dirty="0" smtClean="0"/>
              <a:t>    </a:t>
            </a:r>
            <a:r>
              <a:rPr lang="it-IT" b="1" dirty="0" smtClean="0"/>
              <a:t>&lt;li&gt;</a:t>
            </a:r>
            <a:r>
              <a:rPr lang="it-IT" dirty="0" smtClean="0"/>
              <a:t>HTML</a:t>
            </a:r>
            <a:r>
              <a:rPr lang="it-IT" b="1" dirty="0" smtClean="0"/>
              <a:t>&lt;/li&gt;</a:t>
            </a:r>
            <a:r>
              <a:rPr lang="it-IT" dirty="0" smtClean="0"/>
              <a:t>  </a:t>
            </a:r>
          </a:p>
          <a:p>
            <a:pPr marL="0" indent="0">
              <a:buNone/>
            </a:pPr>
            <a:r>
              <a:rPr lang="it-IT" dirty="0" smtClean="0"/>
              <a:t>   </a:t>
            </a:r>
            <a:r>
              <a:rPr lang="it-IT" b="1" dirty="0" smtClean="0"/>
              <a:t>&lt;li&gt;</a:t>
            </a:r>
            <a:r>
              <a:rPr lang="it-IT" dirty="0" smtClean="0"/>
              <a:t>Java</a:t>
            </a:r>
            <a:r>
              <a:rPr lang="it-IT" b="1" dirty="0" smtClean="0"/>
              <a:t>&lt;/li&gt;</a:t>
            </a:r>
            <a:r>
              <a:rPr lang="it-IT" dirty="0" smtClean="0"/>
              <a:t>  </a:t>
            </a:r>
          </a:p>
          <a:p>
            <a:pPr marL="0" indent="0">
              <a:buNone/>
            </a:pPr>
            <a:r>
              <a:rPr lang="it-IT" dirty="0" smtClean="0"/>
              <a:t>   </a:t>
            </a:r>
            <a:r>
              <a:rPr lang="it-IT" b="1" dirty="0" smtClean="0"/>
              <a:t>&lt;li&gt;</a:t>
            </a:r>
            <a:r>
              <a:rPr lang="it-IT" dirty="0" smtClean="0"/>
              <a:t>JavaScript</a:t>
            </a:r>
            <a:r>
              <a:rPr lang="it-IT" b="1" dirty="0" smtClean="0"/>
              <a:t>&lt;/li&gt;</a:t>
            </a:r>
            <a:r>
              <a:rPr lang="it-IT" dirty="0" smtClean="0"/>
              <a:t>  </a:t>
            </a:r>
          </a:p>
          <a:p>
            <a:pPr marL="0" indent="0">
              <a:buNone/>
            </a:pPr>
            <a:r>
              <a:rPr lang="it-IT" dirty="0" smtClean="0"/>
              <a:t> </a:t>
            </a:r>
            <a:r>
              <a:rPr lang="it-IT" b="1" dirty="0" smtClean="0"/>
              <a:t>&lt;li&gt;</a:t>
            </a:r>
            <a:r>
              <a:rPr lang="it-IT" dirty="0" smtClean="0"/>
              <a:t>SQL</a:t>
            </a:r>
            <a:r>
              <a:rPr lang="it-IT" b="1" dirty="0" smtClean="0"/>
              <a:t>&lt;/li&gt;</a:t>
            </a:r>
            <a:r>
              <a:rPr lang="it-IT" dirty="0" smtClean="0"/>
              <a:t>  </a:t>
            </a:r>
          </a:p>
          <a:p>
            <a:pPr marL="0" indent="0">
              <a:buNone/>
            </a:pPr>
            <a:r>
              <a:rPr lang="it-IT" dirty="0" smtClean="0"/>
              <a:t> </a:t>
            </a:r>
            <a:r>
              <a:rPr lang="it-IT" b="1" dirty="0" smtClean="0"/>
              <a:t>&lt;/ul&gt;</a:t>
            </a:r>
            <a:r>
              <a:rPr lang="it-IT" dirty="0" smtClean="0"/>
              <a:t>  </a:t>
            </a:r>
          </a:p>
          <a:p>
            <a:pPr marL="0" indent="0">
              <a:buNone/>
            </a:pPr>
            <a:endParaRPr lang="en-IN" dirty="0" smtClean="0"/>
          </a:p>
          <a:p>
            <a:pPr marL="0" indent="0">
              <a:buNone/>
            </a:pPr>
            <a:endParaRPr lang="it-IT" dirty="0"/>
          </a:p>
        </p:txBody>
      </p:sp>
    </p:spTree>
    <p:extLst>
      <p:ext uri="{BB962C8B-B14F-4D97-AF65-F5344CB8AC3E}">
        <p14:creationId xmlns:p14="http://schemas.microsoft.com/office/powerpoint/2010/main" val="1708516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 List</a:t>
            </a:r>
            <a:endParaRPr lang="en-IN" dirty="0"/>
          </a:p>
        </p:txBody>
      </p:sp>
      <p:sp>
        <p:nvSpPr>
          <p:cNvPr id="3" name="Content Placeholder 2"/>
          <p:cNvSpPr>
            <a:spLocks noGrp="1"/>
          </p:cNvSpPr>
          <p:nvPr>
            <p:ph idx="1"/>
          </p:nvPr>
        </p:nvSpPr>
        <p:spPr/>
        <p:txBody>
          <a:bodyPr/>
          <a:lstStyle/>
          <a:p>
            <a:pPr marL="0" indent="0">
              <a:buNone/>
            </a:pPr>
            <a:r>
              <a:rPr lang="en-IN" dirty="0"/>
              <a:t>HTML and XHTML supports a list style which is called </a:t>
            </a:r>
            <a:r>
              <a:rPr lang="en-IN" b="1" dirty="0"/>
              <a:t>definition lists</a:t>
            </a:r>
            <a:r>
              <a:rPr lang="en-IN" dirty="0"/>
              <a:t> where entries are listed like in a dictionary or </a:t>
            </a:r>
            <a:r>
              <a:rPr lang="en-IN" dirty="0" smtClean="0"/>
              <a:t>encyclopaedia. </a:t>
            </a:r>
            <a:r>
              <a:rPr lang="en-IN" dirty="0"/>
              <a:t>The definition list is the ideal way to present a glossary, list of terms, or other name/value list.</a:t>
            </a:r>
          </a:p>
          <a:p>
            <a:r>
              <a:rPr lang="en-IN" dirty="0"/>
              <a:t>Definition List makes use of following three tags.</a:t>
            </a:r>
          </a:p>
          <a:p>
            <a:pPr lvl="1"/>
            <a:r>
              <a:rPr lang="en-IN" dirty="0"/>
              <a:t>&lt;dl&gt; − Defines the start of the list</a:t>
            </a:r>
          </a:p>
          <a:p>
            <a:pPr lvl="1"/>
            <a:r>
              <a:rPr lang="en-IN" dirty="0"/>
              <a:t>&lt;</a:t>
            </a:r>
            <a:r>
              <a:rPr lang="en-IN" dirty="0" err="1"/>
              <a:t>dt</a:t>
            </a:r>
            <a:r>
              <a:rPr lang="en-IN" dirty="0"/>
              <a:t>&gt; − A term</a:t>
            </a:r>
          </a:p>
          <a:p>
            <a:pPr lvl="1"/>
            <a:r>
              <a:rPr lang="en-IN" dirty="0"/>
              <a:t>&lt;</a:t>
            </a:r>
            <a:r>
              <a:rPr lang="en-IN" dirty="0" err="1"/>
              <a:t>dd</a:t>
            </a:r>
            <a:r>
              <a:rPr lang="en-IN" dirty="0"/>
              <a:t>&gt; − Term definition</a:t>
            </a:r>
          </a:p>
          <a:p>
            <a:pPr lvl="1"/>
            <a:r>
              <a:rPr lang="en-IN" dirty="0"/>
              <a:t>&lt;/dl&gt; − Defines the end of the list</a:t>
            </a:r>
          </a:p>
        </p:txBody>
      </p:sp>
    </p:spTree>
    <p:extLst>
      <p:ext uri="{BB962C8B-B14F-4D97-AF65-F5344CB8AC3E}">
        <p14:creationId xmlns:p14="http://schemas.microsoft.com/office/powerpoint/2010/main" val="2641200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6" name="Rectangle 3"/>
          <p:cNvSpPr>
            <a:spLocks noGrp="1" noChangeArrowheads="1"/>
          </p:cNvSpPr>
          <p:nvPr>
            <p:ph idx="1"/>
          </p:nvPr>
        </p:nvSpPr>
        <p:spPr bwMode="auto">
          <a:xfrm>
            <a:off x="838200" y="1584256"/>
            <a:ext cx="8494633" cy="461794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&lt;!DOCTYPE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&lt;title&gt;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HTML Definition List</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&lt;/title&gt;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&lt;dl&gt;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dt</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&gt;&lt;b&gt;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HTML</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&lt;/b&gt;&lt;/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dt</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dd</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This stands for Hyper Text Markup Language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dd</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dt</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&gt;&lt;b&gt;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HTTP</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&lt;/b&gt;&lt;/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dt</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dd</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This stands for Hyper Text Transfer Protocol</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dd</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&lt;/dl&gt;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290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Marquee Tag</a:t>
            </a:r>
            <a:endParaRPr lang="en-IN" dirty="0"/>
          </a:p>
        </p:txBody>
      </p:sp>
      <p:sp>
        <p:nvSpPr>
          <p:cNvPr id="3" name="Content Placeholder 2"/>
          <p:cNvSpPr>
            <a:spLocks noGrp="1"/>
          </p:cNvSpPr>
          <p:nvPr>
            <p:ph idx="1"/>
          </p:nvPr>
        </p:nvSpPr>
        <p:spPr>
          <a:xfrm>
            <a:off x="567744" y="1825625"/>
            <a:ext cx="10515600" cy="4351338"/>
          </a:xfrm>
        </p:spPr>
        <p:txBody>
          <a:bodyPr/>
          <a:lstStyle/>
          <a:p>
            <a:r>
              <a:rPr lang="en-IN" dirty="0"/>
              <a:t>An HTML marquee is a scrolling piece of text displayed either horizontally across or vertically down your webpage depending on the settings. This is created by using HTML &lt;marquees&gt; tag</a:t>
            </a:r>
            <a:r>
              <a:rPr lang="en-IN" dirty="0" smtClean="0"/>
              <a:t>.</a:t>
            </a:r>
          </a:p>
          <a:p>
            <a:r>
              <a:rPr lang="en-IN" dirty="0" smtClean="0"/>
              <a:t>Syntax:</a:t>
            </a:r>
          </a:p>
          <a:p>
            <a:endParaRPr lang="en-IN" dirty="0"/>
          </a:p>
          <a:p>
            <a:endParaRPr lang="en-IN" dirty="0" smtClean="0"/>
          </a:p>
          <a:p>
            <a:r>
              <a:rPr lang="en-IN" dirty="0" smtClean="0"/>
              <a:t>There are 10 different attributes supported in marquee tag.</a:t>
            </a:r>
            <a:endParaRPr lang="en-IN" dirty="0"/>
          </a:p>
        </p:txBody>
      </p:sp>
      <p:sp>
        <p:nvSpPr>
          <p:cNvPr id="4" name="Rectangle 1"/>
          <p:cNvSpPr>
            <a:spLocks noChangeArrowheads="1"/>
          </p:cNvSpPr>
          <p:nvPr/>
        </p:nvSpPr>
        <p:spPr bwMode="auto">
          <a:xfrm>
            <a:off x="1635616" y="3678129"/>
            <a:ext cx="9718184" cy="6463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ourier New" panose="02070309020205020404" pitchFamily="49" charset="0"/>
              </a:rPr>
              <a:t>&lt;marquee </a:t>
            </a:r>
            <a:r>
              <a:rPr kumimoji="0" lang="en-US" altLang="en-US" b="0" i="0" u="none" strike="noStrike" cap="none" normalizeH="0" baseline="0" dirty="0" err="1" smtClean="0">
                <a:ln>
                  <a:noFill/>
                </a:ln>
                <a:solidFill>
                  <a:schemeClr val="tx1"/>
                </a:solidFill>
                <a:effectLst/>
                <a:latin typeface="Courier New" panose="02070309020205020404" pitchFamily="49" charset="0"/>
              </a:rPr>
              <a:t>attribute_name</a:t>
            </a:r>
            <a:r>
              <a:rPr kumimoji="0" lang="en-US" altLang="en-US" b="0" i="0" u="none" strike="noStrike" cap="none" normalizeH="0" baseline="0" dirty="0" smtClean="0">
                <a:ln>
                  <a:noFill/>
                </a:ln>
                <a:solidFill>
                  <a:schemeClr val="tx1"/>
                </a:solidFill>
                <a:effectLst/>
                <a:latin typeface="Courier New" panose="02070309020205020404" pitchFamily="49" charset="0"/>
              </a:rPr>
              <a:t> = "</a:t>
            </a:r>
            <a:r>
              <a:rPr kumimoji="0" lang="en-US" altLang="en-US" b="0" i="0" u="none" strike="noStrike" cap="none" normalizeH="0" baseline="0" dirty="0" err="1" smtClean="0">
                <a:ln>
                  <a:noFill/>
                </a:ln>
                <a:solidFill>
                  <a:schemeClr val="tx1"/>
                </a:solidFill>
                <a:effectLst/>
                <a:latin typeface="Courier New" panose="02070309020205020404" pitchFamily="49" charset="0"/>
              </a:rPr>
              <a:t>attribute_value</a:t>
            </a:r>
            <a:r>
              <a:rPr kumimoji="0" lang="en-US" altLang="en-US" b="0" i="0" u="none" strike="noStrike" cap="none" normalizeH="0" baseline="0" dirty="0" smtClean="0">
                <a:ln>
                  <a:noFill/>
                </a:ln>
                <a:solidFill>
                  <a:schemeClr val="tx1"/>
                </a:solidFill>
                <a:effectLst/>
                <a:latin typeface="Courier New" panose="02070309020205020404" pitchFamily="49" charset="0"/>
              </a:rPr>
              <a:t>"....more attributes&gt; One or more lines or text message or image &lt;/marquee&gt;</a:t>
            </a:r>
            <a:r>
              <a:rPr kumimoji="0" lang="en-US" altLang="en-US"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3035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87" y="154546"/>
            <a:ext cx="10515600" cy="1017431"/>
          </a:xfrm>
        </p:spPr>
        <p:txBody>
          <a:bodyPr/>
          <a:lstStyle/>
          <a:p>
            <a:r>
              <a:rPr lang="en-IN" dirty="0" smtClean="0"/>
              <a:t>Attributes of Marquee Tag</a:t>
            </a:r>
            <a:endParaRPr lang="en-IN" dirty="0"/>
          </a:p>
        </p:txBody>
      </p:sp>
      <p:graphicFrame>
        <p:nvGraphicFramePr>
          <p:cNvPr id="4" name="Content Placeholder 3"/>
          <p:cNvGraphicFramePr>
            <a:graphicFrameLocks noGrp="1"/>
          </p:cNvGraphicFramePr>
          <p:nvPr>
            <p:ph idx="1"/>
            <p:extLst/>
          </p:nvPr>
        </p:nvGraphicFramePr>
        <p:xfrm>
          <a:off x="400317" y="927280"/>
          <a:ext cx="11577034" cy="5691854"/>
        </p:xfrm>
        <a:graphic>
          <a:graphicData uri="http://schemas.openxmlformats.org/drawingml/2006/table">
            <a:tbl>
              <a:tblPr firstRow="1" bandRow="1">
                <a:tableStyleId>{5C22544A-7EE6-4342-B048-85BDC9FD1C3A}</a:tableStyleId>
              </a:tblPr>
              <a:tblGrid>
                <a:gridCol w="1218200"/>
                <a:gridCol w="1742869"/>
                <a:gridCol w="8615965"/>
              </a:tblGrid>
              <a:tr h="449294">
                <a:tc>
                  <a:txBody>
                    <a:bodyPr/>
                    <a:lstStyle/>
                    <a:p>
                      <a:pPr fontAlgn="t"/>
                      <a:r>
                        <a:rPr lang="en-IN" sz="1600" dirty="0" err="1">
                          <a:effectLst/>
                        </a:rPr>
                        <a:t>Sr.No</a:t>
                      </a:r>
                      <a:endParaRPr lang="en-IN" sz="1600" dirty="0">
                        <a:effectLst/>
                      </a:endParaRPr>
                    </a:p>
                  </a:txBody>
                  <a:tcPr marL="76200" marR="76200" marT="76200" marB="76200"/>
                </a:tc>
                <a:tc>
                  <a:txBody>
                    <a:bodyPr/>
                    <a:lstStyle/>
                    <a:p>
                      <a:pPr algn="ctr" fontAlgn="t"/>
                      <a:r>
                        <a:rPr lang="en-IN" sz="1600" dirty="0">
                          <a:effectLst/>
                        </a:rPr>
                        <a:t>Attribute </a:t>
                      </a:r>
                      <a:r>
                        <a:rPr lang="en-IN" sz="1600" dirty="0" smtClean="0">
                          <a:effectLst/>
                        </a:rPr>
                        <a:t>Name</a:t>
                      </a:r>
                      <a:endParaRPr lang="en-IN" sz="1600" dirty="0">
                        <a:effectLst/>
                      </a:endParaRPr>
                    </a:p>
                  </a:txBody>
                  <a:tcPr marL="76200" marR="76200" marT="76200" marB="76200"/>
                </a:tc>
                <a:tc>
                  <a:txBody>
                    <a:bodyPr/>
                    <a:lstStyle/>
                    <a:p>
                      <a:r>
                        <a:rPr lang="en-IN" sz="1600" dirty="0" smtClean="0">
                          <a:effectLst/>
                        </a:rPr>
                        <a:t>Description</a:t>
                      </a:r>
                      <a:endParaRPr lang="en-IN" sz="1600" dirty="0"/>
                    </a:p>
                  </a:txBody>
                  <a:tcPr/>
                </a:tc>
              </a:tr>
              <a:tr h="370840">
                <a:tc>
                  <a:txBody>
                    <a:bodyPr/>
                    <a:lstStyle/>
                    <a:p>
                      <a:pPr fontAlgn="t"/>
                      <a:r>
                        <a:rPr lang="en-IN" sz="1600" dirty="0">
                          <a:effectLst/>
                        </a:rPr>
                        <a:t>1</a:t>
                      </a:r>
                    </a:p>
                  </a:txBody>
                  <a:tcPr marL="76200" marR="76200" marT="76200" marB="76200"/>
                </a:tc>
                <a:tc>
                  <a:txBody>
                    <a:bodyPr/>
                    <a:lstStyle/>
                    <a:p>
                      <a:pPr algn="just" fontAlgn="t"/>
                      <a:r>
                        <a:rPr lang="en-IN" sz="1600" b="1" dirty="0">
                          <a:solidFill>
                            <a:srgbClr val="000000"/>
                          </a:solidFill>
                          <a:effectLst/>
                          <a:latin typeface="Arial" panose="020B0604020202020204" pitchFamily="34" charset="0"/>
                        </a:rPr>
                        <a:t>width</a:t>
                      </a:r>
                      <a:endParaRPr lang="en-IN" sz="1600" dirty="0">
                        <a:solidFill>
                          <a:srgbClr val="000000"/>
                        </a:solidFill>
                        <a:effectLst/>
                        <a:latin typeface="Arial" panose="020B0604020202020204" pitchFamily="34" charset="0"/>
                      </a:endParaRPr>
                    </a:p>
                    <a:p>
                      <a:pPr algn="just" fontAlgn="t"/>
                      <a:endParaRPr lang="en-IN" sz="1600" dirty="0">
                        <a:solidFill>
                          <a:srgbClr val="000000"/>
                        </a:solidFill>
                        <a:effectLst/>
                        <a:latin typeface="Arial" panose="020B0604020202020204" pitchFamily="34" charset="0"/>
                      </a:endParaRPr>
                    </a:p>
                  </a:txBody>
                  <a:tcPr marL="76200" marR="76200" marT="76200" marB="76200"/>
                </a:tc>
                <a:tc>
                  <a:txBody>
                    <a:bodyPr/>
                    <a:lstStyle/>
                    <a:p>
                      <a:r>
                        <a:rPr lang="en-IN" sz="1600" dirty="0" smtClean="0">
                          <a:solidFill>
                            <a:srgbClr val="000000"/>
                          </a:solidFill>
                          <a:effectLst/>
                          <a:latin typeface="Arial" panose="020B0604020202020204" pitchFamily="34" charset="0"/>
                        </a:rPr>
                        <a:t>This specifies the width of the marquee. This can be a value like 10 or 20% </a:t>
                      </a:r>
                      <a:r>
                        <a:rPr lang="en-IN" sz="1600" dirty="0" err="1" smtClean="0">
                          <a:solidFill>
                            <a:srgbClr val="000000"/>
                          </a:solidFill>
                          <a:effectLst/>
                          <a:latin typeface="Arial" panose="020B0604020202020204" pitchFamily="34" charset="0"/>
                        </a:rPr>
                        <a:t>etc</a:t>
                      </a:r>
                      <a:endParaRPr lang="en-IN" sz="1600" dirty="0"/>
                    </a:p>
                  </a:txBody>
                  <a:tcPr/>
                </a:tc>
              </a:tr>
              <a:tr h="370840">
                <a:tc>
                  <a:txBody>
                    <a:bodyPr/>
                    <a:lstStyle/>
                    <a:p>
                      <a:pPr fontAlgn="t"/>
                      <a:r>
                        <a:rPr lang="en-IN" sz="1600">
                          <a:effectLst/>
                        </a:rPr>
                        <a:t>2</a:t>
                      </a:r>
                    </a:p>
                  </a:txBody>
                  <a:tcPr marL="76200" marR="76200" marT="76200" marB="76200"/>
                </a:tc>
                <a:tc>
                  <a:txBody>
                    <a:bodyPr/>
                    <a:lstStyle/>
                    <a:p>
                      <a:pPr algn="just" fontAlgn="t"/>
                      <a:r>
                        <a:rPr lang="en-IN" sz="1600" b="1" dirty="0" smtClean="0">
                          <a:solidFill>
                            <a:srgbClr val="000000"/>
                          </a:solidFill>
                          <a:effectLst/>
                          <a:latin typeface="Arial" panose="020B0604020202020204" pitchFamily="34" charset="0"/>
                        </a:rPr>
                        <a:t>height</a:t>
                      </a:r>
                      <a:endParaRPr lang="en-IN" sz="1600" dirty="0">
                        <a:solidFill>
                          <a:srgbClr val="000000"/>
                        </a:solidFill>
                        <a:effectLst/>
                        <a:latin typeface="Arial" panose="020B0604020202020204" pitchFamily="34" charset="0"/>
                      </a:endParaRPr>
                    </a:p>
                  </a:txBody>
                  <a:tcPr marL="76200" marR="76200" marT="76200" marB="76200"/>
                </a:tc>
                <a:tc>
                  <a:txBody>
                    <a:bodyPr/>
                    <a:lstStyle/>
                    <a:p>
                      <a:pPr algn="just" fontAlgn="t"/>
                      <a:r>
                        <a:rPr lang="en-IN" sz="1600" dirty="0" smtClean="0">
                          <a:solidFill>
                            <a:srgbClr val="000000"/>
                          </a:solidFill>
                          <a:effectLst/>
                          <a:latin typeface="Arial" panose="020B0604020202020204" pitchFamily="34" charset="0"/>
                        </a:rPr>
                        <a:t>This specifies the height of the marquee. This can be a value like 10 or 20% etc.</a:t>
                      </a:r>
                      <a:endParaRPr lang="en-IN" sz="1600" dirty="0">
                        <a:solidFill>
                          <a:srgbClr val="000000"/>
                        </a:solidFill>
                        <a:effectLst/>
                        <a:latin typeface="Arial" panose="020B0604020202020204" pitchFamily="34" charset="0"/>
                      </a:endParaRPr>
                    </a:p>
                  </a:txBody>
                  <a:tcPr/>
                </a:tc>
              </a:tr>
              <a:tr h="370840">
                <a:tc>
                  <a:txBody>
                    <a:bodyPr/>
                    <a:lstStyle/>
                    <a:p>
                      <a:pPr fontAlgn="t"/>
                      <a:r>
                        <a:rPr lang="en-IN" sz="1600">
                          <a:effectLst/>
                        </a:rPr>
                        <a:t>3</a:t>
                      </a:r>
                    </a:p>
                  </a:txBody>
                  <a:tcPr marL="76200" marR="76200" marT="76200" marB="76200"/>
                </a:tc>
                <a:tc>
                  <a:txBody>
                    <a:bodyPr/>
                    <a:lstStyle/>
                    <a:p>
                      <a:pPr algn="just" fontAlgn="t"/>
                      <a:r>
                        <a:rPr lang="en-IN" sz="1600" b="1" dirty="0" smtClean="0">
                          <a:solidFill>
                            <a:srgbClr val="000000"/>
                          </a:solidFill>
                          <a:effectLst/>
                          <a:latin typeface="Arial" panose="020B0604020202020204" pitchFamily="34" charset="0"/>
                        </a:rPr>
                        <a:t>direction</a:t>
                      </a:r>
                      <a:endParaRPr lang="en-IN" sz="1600" dirty="0">
                        <a:solidFill>
                          <a:srgbClr val="000000"/>
                        </a:solidFill>
                        <a:effectLst/>
                        <a:latin typeface="Arial" panose="020B0604020202020204" pitchFamily="34" charset="0"/>
                      </a:endParaRPr>
                    </a:p>
                  </a:txBody>
                  <a:tcPr marL="76200" marR="76200" marT="76200" marB="76200"/>
                </a:tc>
                <a:tc>
                  <a:txBody>
                    <a:bodyPr/>
                    <a:lstStyle/>
                    <a:p>
                      <a:pPr algn="just" fontAlgn="t"/>
                      <a:r>
                        <a:rPr lang="en-IN" sz="1600" dirty="0" smtClean="0">
                          <a:solidFill>
                            <a:srgbClr val="000000"/>
                          </a:solidFill>
                          <a:effectLst/>
                          <a:latin typeface="Arial" panose="020B0604020202020204" pitchFamily="34" charset="0"/>
                        </a:rPr>
                        <a:t>This specifies the direction in which marquee should scroll. This can be a value like </a:t>
                      </a:r>
                      <a:r>
                        <a:rPr lang="en-IN" sz="1600" i="1" dirty="0" smtClean="0">
                          <a:solidFill>
                            <a:srgbClr val="000000"/>
                          </a:solidFill>
                          <a:effectLst/>
                          <a:latin typeface="Arial" panose="020B0604020202020204" pitchFamily="34" charset="0"/>
                        </a:rPr>
                        <a:t>up, down, left</a:t>
                      </a:r>
                      <a:r>
                        <a:rPr lang="en-IN" sz="1600" dirty="0" smtClean="0">
                          <a:solidFill>
                            <a:srgbClr val="000000"/>
                          </a:solidFill>
                          <a:effectLst/>
                          <a:latin typeface="Arial" panose="020B0604020202020204" pitchFamily="34" charset="0"/>
                        </a:rPr>
                        <a:t> or </a:t>
                      </a:r>
                      <a:r>
                        <a:rPr lang="en-IN" sz="1600" i="1" dirty="0" smtClean="0">
                          <a:solidFill>
                            <a:srgbClr val="000000"/>
                          </a:solidFill>
                          <a:effectLst/>
                          <a:latin typeface="Arial" panose="020B0604020202020204" pitchFamily="34" charset="0"/>
                        </a:rPr>
                        <a:t>right</a:t>
                      </a:r>
                      <a:r>
                        <a:rPr lang="en-IN" sz="1600" dirty="0" smtClean="0">
                          <a:solidFill>
                            <a:srgbClr val="000000"/>
                          </a:solidFill>
                          <a:effectLst/>
                          <a:latin typeface="Arial" panose="020B0604020202020204" pitchFamily="34" charset="0"/>
                        </a:rPr>
                        <a:t>.</a:t>
                      </a:r>
                      <a:endParaRPr lang="en-IN" sz="1600" dirty="0">
                        <a:solidFill>
                          <a:srgbClr val="000000"/>
                        </a:solidFill>
                        <a:effectLst/>
                        <a:latin typeface="Arial" panose="020B0604020202020204" pitchFamily="34" charset="0"/>
                      </a:endParaRPr>
                    </a:p>
                  </a:txBody>
                  <a:tcPr/>
                </a:tc>
              </a:tr>
              <a:tr h="370840">
                <a:tc>
                  <a:txBody>
                    <a:bodyPr/>
                    <a:lstStyle/>
                    <a:p>
                      <a:pPr fontAlgn="t"/>
                      <a:r>
                        <a:rPr lang="en-IN" sz="1600">
                          <a:effectLst/>
                        </a:rPr>
                        <a:t>4</a:t>
                      </a:r>
                    </a:p>
                  </a:txBody>
                  <a:tcPr marL="76200" marR="76200" marT="76200" marB="76200"/>
                </a:tc>
                <a:tc>
                  <a:txBody>
                    <a:bodyPr/>
                    <a:lstStyle/>
                    <a:p>
                      <a:pPr algn="just" fontAlgn="t"/>
                      <a:r>
                        <a:rPr lang="en-IN" sz="1600" b="1" dirty="0" err="1" smtClean="0">
                          <a:solidFill>
                            <a:srgbClr val="000000"/>
                          </a:solidFill>
                          <a:effectLst/>
                          <a:latin typeface="Arial" panose="020B0604020202020204" pitchFamily="34" charset="0"/>
                        </a:rPr>
                        <a:t>behavior</a:t>
                      </a:r>
                      <a:endParaRPr lang="en-IN" sz="1600" dirty="0">
                        <a:solidFill>
                          <a:srgbClr val="000000"/>
                        </a:solidFill>
                        <a:effectLst/>
                        <a:latin typeface="Arial" panose="020B0604020202020204" pitchFamily="34" charset="0"/>
                      </a:endParaRPr>
                    </a:p>
                  </a:txBody>
                  <a:tcPr marL="76200" marR="76200" marT="76200" marB="76200"/>
                </a:tc>
                <a:tc>
                  <a:txBody>
                    <a:bodyPr/>
                    <a:lstStyle/>
                    <a:p>
                      <a:pPr algn="just" fontAlgn="t"/>
                      <a:r>
                        <a:rPr lang="en-IN" sz="1600" dirty="0" smtClean="0">
                          <a:solidFill>
                            <a:srgbClr val="000000"/>
                          </a:solidFill>
                          <a:effectLst/>
                          <a:latin typeface="Arial" panose="020B0604020202020204" pitchFamily="34" charset="0"/>
                        </a:rPr>
                        <a:t>This specifies the type of scrolling of the marquee. This can have a value like </a:t>
                      </a:r>
                      <a:r>
                        <a:rPr lang="en-IN" sz="1600" i="1" dirty="0" smtClean="0">
                          <a:solidFill>
                            <a:srgbClr val="000000"/>
                          </a:solidFill>
                          <a:effectLst/>
                          <a:latin typeface="Arial" panose="020B0604020202020204" pitchFamily="34" charset="0"/>
                        </a:rPr>
                        <a:t>scroll, slide</a:t>
                      </a:r>
                      <a:r>
                        <a:rPr lang="en-IN" sz="1600" dirty="0" smtClean="0">
                          <a:solidFill>
                            <a:srgbClr val="000000"/>
                          </a:solidFill>
                          <a:effectLst/>
                          <a:latin typeface="Arial" panose="020B0604020202020204" pitchFamily="34" charset="0"/>
                        </a:rPr>
                        <a:t> and </a:t>
                      </a:r>
                      <a:r>
                        <a:rPr lang="en-IN" sz="1600" i="1" dirty="0" smtClean="0">
                          <a:solidFill>
                            <a:srgbClr val="000000"/>
                          </a:solidFill>
                          <a:effectLst/>
                          <a:latin typeface="Arial" panose="020B0604020202020204" pitchFamily="34" charset="0"/>
                        </a:rPr>
                        <a:t>alternate</a:t>
                      </a:r>
                      <a:r>
                        <a:rPr lang="en-IN" sz="1600" dirty="0" smtClean="0">
                          <a:solidFill>
                            <a:srgbClr val="000000"/>
                          </a:solidFill>
                          <a:effectLst/>
                          <a:latin typeface="Arial" panose="020B0604020202020204" pitchFamily="34" charset="0"/>
                        </a:rPr>
                        <a:t>.</a:t>
                      </a:r>
                      <a:endParaRPr lang="en-IN" sz="1600" dirty="0">
                        <a:solidFill>
                          <a:srgbClr val="000000"/>
                        </a:solidFill>
                        <a:effectLst/>
                        <a:latin typeface="Arial" panose="020B0604020202020204" pitchFamily="34" charset="0"/>
                      </a:endParaRPr>
                    </a:p>
                  </a:txBody>
                  <a:tcPr/>
                </a:tc>
              </a:tr>
              <a:tr h="370840">
                <a:tc>
                  <a:txBody>
                    <a:bodyPr/>
                    <a:lstStyle/>
                    <a:p>
                      <a:pPr fontAlgn="t"/>
                      <a:r>
                        <a:rPr lang="en-IN" sz="1600">
                          <a:effectLst/>
                        </a:rPr>
                        <a:t>5</a:t>
                      </a:r>
                    </a:p>
                  </a:txBody>
                  <a:tcPr marL="76200" marR="76200" marT="76200" marB="76200"/>
                </a:tc>
                <a:tc>
                  <a:txBody>
                    <a:bodyPr/>
                    <a:lstStyle/>
                    <a:p>
                      <a:pPr algn="just" fontAlgn="t"/>
                      <a:r>
                        <a:rPr lang="en-IN" sz="1600" b="1" dirty="0" err="1">
                          <a:solidFill>
                            <a:srgbClr val="000000"/>
                          </a:solidFill>
                          <a:effectLst/>
                          <a:latin typeface="Arial" panose="020B0604020202020204" pitchFamily="34" charset="0"/>
                        </a:rPr>
                        <a:t>scrolldelay</a:t>
                      </a:r>
                      <a:endParaRPr lang="en-IN" sz="1600" dirty="0">
                        <a:solidFill>
                          <a:srgbClr val="000000"/>
                        </a:solidFill>
                        <a:effectLst/>
                        <a:latin typeface="Arial" panose="020B0604020202020204" pitchFamily="34" charset="0"/>
                      </a:endParaRPr>
                    </a:p>
                    <a:p>
                      <a:pPr algn="just" fontAlgn="t"/>
                      <a:endParaRPr lang="en-IN" sz="1600" dirty="0">
                        <a:solidFill>
                          <a:srgbClr val="000000"/>
                        </a:solidFill>
                        <a:effectLst/>
                        <a:latin typeface="Arial" panose="020B0604020202020204" pitchFamily="34" charset="0"/>
                      </a:endParaRPr>
                    </a:p>
                  </a:txBody>
                  <a:tcPr marL="76200" marR="76200" marT="76200" marB="76200"/>
                </a:tc>
                <a:tc>
                  <a:txBody>
                    <a:bodyPr/>
                    <a:lstStyle/>
                    <a:p>
                      <a:r>
                        <a:rPr lang="en-IN" sz="1600" dirty="0" smtClean="0">
                          <a:solidFill>
                            <a:srgbClr val="000000"/>
                          </a:solidFill>
                          <a:effectLst/>
                          <a:latin typeface="Arial" panose="020B0604020202020204" pitchFamily="34" charset="0"/>
                        </a:rPr>
                        <a:t>This specifies how long to delay between each jump. This will have a value like 10 etc.</a:t>
                      </a:r>
                      <a:endParaRPr lang="en-IN" sz="1600" dirty="0"/>
                    </a:p>
                  </a:txBody>
                  <a:tcPr/>
                </a:tc>
              </a:tr>
              <a:tr h="370840">
                <a:tc>
                  <a:txBody>
                    <a:bodyPr/>
                    <a:lstStyle/>
                    <a:p>
                      <a:pPr fontAlgn="t"/>
                      <a:r>
                        <a:rPr lang="en-IN" sz="1600">
                          <a:effectLst/>
                        </a:rPr>
                        <a:t>6</a:t>
                      </a:r>
                    </a:p>
                  </a:txBody>
                  <a:tcPr marL="76200" marR="76200" marT="76200" marB="76200"/>
                </a:tc>
                <a:tc>
                  <a:txBody>
                    <a:bodyPr/>
                    <a:lstStyle/>
                    <a:p>
                      <a:pPr algn="just" fontAlgn="t"/>
                      <a:r>
                        <a:rPr lang="en-IN" sz="1600" b="1" dirty="0" err="1">
                          <a:solidFill>
                            <a:srgbClr val="000000"/>
                          </a:solidFill>
                          <a:effectLst/>
                          <a:latin typeface="Arial" panose="020B0604020202020204" pitchFamily="34" charset="0"/>
                        </a:rPr>
                        <a:t>scrollamount</a:t>
                      </a:r>
                      <a:endParaRPr lang="en-IN" sz="1600" dirty="0">
                        <a:solidFill>
                          <a:srgbClr val="000000"/>
                        </a:solidFill>
                        <a:effectLst/>
                        <a:latin typeface="Arial" panose="020B0604020202020204" pitchFamily="34" charset="0"/>
                      </a:endParaRPr>
                    </a:p>
                    <a:p>
                      <a:pPr algn="just" fontAlgn="t"/>
                      <a:endParaRPr lang="en-IN" sz="1600" dirty="0">
                        <a:solidFill>
                          <a:srgbClr val="000000"/>
                        </a:solidFill>
                        <a:effectLst/>
                        <a:latin typeface="Arial" panose="020B0604020202020204" pitchFamily="34" charset="0"/>
                      </a:endParaRPr>
                    </a:p>
                  </a:txBody>
                  <a:tcPr marL="76200" marR="76200" marT="76200" marB="76200"/>
                </a:tc>
                <a:tc>
                  <a:txBody>
                    <a:bodyPr/>
                    <a:lstStyle/>
                    <a:p>
                      <a:r>
                        <a:rPr lang="en-IN" sz="1600" dirty="0" smtClean="0">
                          <a:solidFill>
                            <a:srgbClr val="000000"/>
                          </a:solidFill>
                          <a:effectLst/>
                          <a:latin typeface="Arial" panose="020B0604020202020204" pitchFamily="34" charset="0"/>
                        </a:rPr>
                        <a:t>This specifies the speed of marquee text. This can have a value like 10 etc.</a:t>
                      </a:r>
                      <a:endParaRPr lang="en-IN" sz="1600" dirty="0"/>
                    </a:p>
                  </a:txBody>
                  <a:tcPr/>
                </a:tc>
              </a:tr>
              <a:tr h="370840">
                <a:tc>
                  <a:txBody>
                    <a:bodyPr/>
                    <a:lstStyle/>
                    <a:p>
                      <a:pPr fontAlgn="t"/>
                      <a:r>
                        <a:rPr lang="en-IN" sz="1600">
                          <a:effectLst/>
                        </a:rPr>
                        <a:t>7</a:t>
                      </a:r>
                    </a:p>
                  </a:txBody>
                  <a:tcPr marL="76200" marR="76200" marT="76200" marB="76200"/>
                </a:tc>
                <a:tc>
                  <a:txBody>
                    <a:bodyPr/>
                    <a:lstStyle/>
                    <a:p>
                      <a:pPr algn="just" fontAlgn="t"/>
                      <a:r>
                        <a:rPr lang="en-IN" sz="1600" b="1" dirty="0" smtClean="0">
                          <a:solidFill>
                            <a:srgbClr val="000000"/>
                          </a:solidFill>
                          <a:effectLst/>
                          <a:latin typeface="Arial" panose="020B0604020202020204" pitchFamily="34" charset="0"/>
                        </a:rPr>
                        <a:t>loop</a:t>
                      </a:r>
                      <a:endParaRPr lang="en-IN" sz="1600" dirty="0">
                        <a:solidFill>
                          <a:srgbClr val="000000"/>
                        </a:solidFill>
                        <a:effectLst/>
                        <a:latin typeface="Arial" panose="020B0604020202020204" pitchFamily="34" charset="0"/>
                      </a:endParaRPr>
                    </a:p>
                  </a:txBody>
                  <a:tcPr marL="76200" marR="76200" marT="76200" marB="76200"/>
                </a:tc>
                <a:tc>
                  <a:txBody>
                    <a:bodyPr/>
                    <a:lstStyle/>
                    <a:p>
                      <a:pPr algn="just" fontAlgn="t"/>
                      <a:r>
                        <a:rPr lang="en-IN" sz="1600" dirty="0" smtClean="0">
                          <a:solidFill>
                            <a:srgbClr val="000000"/>
                          </a:solidFill>
                          <a:effectLst/>
                          <a:latin typeface="Arial" panose="020B0604020202020204" pitchFamily="34" charset="0"/>
                        </a:rPr>
                        <a:t>This specifies how many times to loop. The default value is INFINITE, which means that the marquee loops endlessly.</a:t>
                      </a:r>
                      <a:endParaRPr lang="en-IN" sz="1600" dirty="0">
                        <a:solidFill>
                          <a:srgbClr val="000000"/>
                        </a:solidFill>
                        <a:effectLst/>
                        <a:latin typeface="Arial" panose="020B0604020202020204" pitchFamily="34" charset="0"/>
                      </a:endParaRPr>
                    </a:p>
                  </a:txBody>
                  <a:tcPr/>
                </a:tc>
              </a:tr>
              <a:tr h="370840">
                <a:tc>
                  <a:txBody>
                    <a:bodyPr/>
                    <a:lstStyle/>
                    <a:p>
                      <a:pPr fontAlgn="t"/>
                      <a:r>
                        <a:rPr lang="en-IN" sz="1600">
                          <a:effectLst/>
                        </a:rPr>
                        <a:t>8</a:t>
                      </a:r>
                    </a:p>
                  </a:txBody>
                  <a:tcPr marL="76200" marR="76200" marT="76200" marB="76200"/>
                </a:tc>
                <a:tc>
                  <a:txBody>
                    <a:bodyPr/>
                    <a:lstStyle/>
                    <a:p>
                      <a:pPr algn="just" fontAlgn="t"/>
                      <a:r>
                        <a:rPr lang="en-IN" sz="1600" b="1" dirty="0" err="1" smtClean="0">
                          <a:solidFill>
                            <a:srgbClr val="000000"/>
                          </a:solidFill>
                          <a:effectLst/>
                          <a:latin typeface="Arial" panose="020B0604020202020204" pitchFamily="34" charset="0"/>
                        </a:rPr>
                        <a:t>bgcolor</a:t>
                      </a:r>
                      <a:endParaRPr lang="en-IN" sz="1600" dirty="0">
                        <a:solidFill>
                          <a:srgbClr val="000000"/>
                        </a:solidFill>
                        <a:effectLst/>
                        <a:latin typeface="Arial" panose="020B0604020202020204" pitchFamily="34" charset="0"/>
                      </a:endParaRPr>
                    </a:p>
                  </a:txBody>
                  <a:tcPr marL="76200" marR="76200" marT="76200" marB="76200"/>
                </a:tc>
                <a:tc>
                  <a:txBody>
                    <a:bodyPr/>
                    <a:lstStyle/>
                    <a:p>
                      <a:pPr algn="just" fontAlgn="t"/>
                      <a:r>
                        <a:rPr lang="en-IN" sz="1600" dirty="0" smtClean="0">
                          <a:solidFill>
                            <a:srgbClr val="000000"/>
                          </a:solidFill>
                          <a:effectLst/>
                          <a:latin typeface="Arial" panose="020B0604020202020204" pitchFamily="34" charset="0"/>
                        </a:rPr>
                        <a:t>This specifies background </a:t>
                      </a:r>
                      <a:r>
                        <a:rPr lang="en-IN" sz="1600" dirty="0" err="1" smtClean="0">
                          <a:solidFill>
                            <a:srgbClr val="000000"/>
                          </a:solidFill>
                          <a:effectLst/>
                          <a:latin typeface="Arial" panose="020B0604020202020204" pitchFamily="34" charset="0"/>
                        </a:rPr>
                        <a:t>color</a:t>
                      </a:r>
                      <a:r>
                        <a:rPr lang="en-IN" sz="1600" dirty="0" smtClean="0">
                          <a:solidFill>
                            <a:srgbClr val="000000"/>
                          </a:solidFill>
                          <a:effectLst/>
                          <a:latin typeface="Arial" panose="020B0604020202020204" pitchFamily="34" charset="0"/>
                        </a:rPr>
                        <a:t> in terms of </a:t>
                      </a:r>
                      <a:r>
                        <a:rPr lang="en-IN" sz="1600" dirty="0" err="1" smtClean="0">
                          <a:solidFill>
                            <a:srgbClr val="000000"/>
                          </a:solidFill>
                          <a:effectLst/>
                          <a:latin typeface="Arial" panose="020B0604020202020204" pitchFamily="34" charset="0"/>
                        </a:rPr>
                        <a:t>color</a:t>
                      </a:r>
                      <a:r>
                        <a:rPr lang="en-IN" sz="1600" dirty="0" smtClean="0">
                          <a:solidFill>
                            <a:srgbClr val="000000"/>
                          </a:solidFill>
                          <a:effectLst/>
                          <a:latin typeface="Arial" panose="020B0604020202020204" pitchFamily="34" charset="0"/>
                        </a:rPr>
                        <a:t> name or </a:t>
                      </a:r>
                      <a:r>
                        <a:rPr lang="en-IN" sz="1600" dirty="0" err="1" smtClean="0">
                          <a:solidFill>
                            <a:srgbClr val="000000"/>
                          </a:solidFill>
                          <a:effectLst/>
                          <a:latin typeface="Arial" panose="020B0604020202020204" pitchFamily="34" charset="0"/>
                        </a:rPr>
                        <a:t>color</a:t>
                      </a:r>
                      <a:r>
                        <a:rPr lang="en-IN" sz="1600" dirty="0" smtClean="0">
                          <a:solidFill>
                            <a:srgbClr val="000000"/>
                          </a:solidFill>
                          <a:effectLst/>
                          <a:latin typeface="Arial" panose="020B0604020202020204" pitchFamily="34" charset="0"/>
                        </a:rPr>
                        <a:t> hex value.</a:t>
                      </a:r>
                      <a:endParaRPr lang="en-IN" sz="1600" dirty="0">
                        <a:solidFill>
                          <a:srgbClr val="000000"/>
                        </a:solidFill>
                        <a:effectLst/>
                        <a:latin typeface="Arial" panose="020B0604020202020204" pitchFamily="34" charset="0"/>
                      </a:endParaRPr>
                    </a:p>
                  </a:txBody>
                  <a:tcPr/>
                </a:tc>
              </a:tr>
              <a:tr h="370840">
                <a:tc>
                  <a:txBody>
                    <a:bodyPr/>
                    <a:lstStyle/>
                    <a:p>
                      <a:pPr fontAlgn="t"/>
                      <a:r>
                        <a:rPr lang="en-IN" sz="1600">
                          <a:effectLst/>
                        </a:rPr>
                        <a:t>9</a:t>
                      </a:r>
                    </a:p>
                  </a:txBody>
                  <a:tcPr marL="76200" marR="76200" marT="76200" marB="76200"/>
                </a:tc>
                <a:tc>
                  <a:txBody>
                    <a:bodyPr/>
                    <a:lstStyle/>
                    <a:p>
                      <a:pPr algn="just" fontAlgn="t"/>
                      <a:r>
                        <a:rPr lang="en-IN" sz="1600" b="1" dirty="0" err="1" smtClean="0">
                          <a:solidFill>
                            <a:srgbClr val="000000"/>
                          </a:solidFill>
                          <a:effectLst/>
                          <a:latin typeface="Arial" panose="020B0604020202020204" pitchFamily="34" charset="0"/>
                        </a:rPr>
                        <a:t>hspace</a:t>
                      </a:r>
                      <a:endParaRPr lang="en-IN" sz="1600" dirty="0">
                        <a:solidFill>
                          <a:srgbClr val="000000"/>
                        </a:solidFill>
                        <a:effectLst/>
                        <a:latin typeface="Arial" panose="020B0604020202020204" pitchFamily="34" charset="0"/>
                      </a:endParaRPr>
                    </a:p>
                  </a:txBody>
                  <a:tcPr marL="76200" marR="76200" marT="76200" marB="76200"/>
                </a:tc>
                <a:tc>
                  <a:txBody>
                    <a:bodyPr/>
                    <a:lstStyle/>
                    <a:p>
                      <a:pPr algn="just" fontAlgn="t"/>
                      <a:r>
                        <a:rPr lang="en-IN" sz="1600" dirty="0" smtClean="0">
                          <a:solidFill>
                            <a:srgbClr val="000000"/>
                          </a:solidFill>
                          <a:effectLst/>
                          <a:latin typeface="Arial" panose="020B0604020202020204" pitchFamily="34" charset="0"/>
                        </a:rPr>
                        <a:t>This specifies horizontal space around the marquee. This can be a value like 10 or 20% etc.</a:t>
                      </a:r>
                      <a:endParaRPr lang="en-IN" sz="1600" dirty="0">
                        <a:solidFill>
                          <a:srgbClr val="000000"/>
                        </a:solidFill>
                        <a:effectLst/>
                        <a:latin typeface="Arial" panose="020B0604020202020204" pitchFamily="34" charset="0"/>
                      </a:endParaRPr>
                    </a:p>
                  </a:txBody>
                  <a:tcPr/>
                </a:tc>
              </a:tr>
              <a:tr h="370840">
                <a:tc>
                  <a:txBody>
                    <a:bodyPr/>
                    <a:lstStyle/>
                    <a:p>
                      <a:pPr fontAlgn="t"/>
                      <a:r>
                        <a:rPr lang="en-IN" sz="1600" dirty="0">
                          <a:effectLst/>
                        </a:rPr>
                        <a:t>10</a:t>
                      </a:r>
                    </a:p>
                  </a:txBody>
                  <a:tcPr marL="76200" marR="76200" marT="76200" marB="76200"/>
                </a:tc>
                <a:tc>
                  <a:txBody>
                    <a:bodyPr/>
                    <a:lstStyle/>
                    <a:p>
                      <a:pPr algn="just" fontAlgn="t"/>
                      <a:r>
                        <a:rPr lang="en-IN" sz="1600" b="1" dirty="0" err="1" smtClean="0">
                          <a:solidFill>
                            <a:srgbClr val="000000"/>
                          </a:solidFill>
                          <a:effectLst/>
                          <a:latin typeface="Arial" panose="020B0604020202020204" pitchFamily="34" charset="0"/>
                        </a:rPr>
                        <a:t>vspace</a:t>
                      </a:r>
                      <a:endParaRPr lang="en-IN" sz="1600" dirty="0">
                        <a:solidFill>
                          <a:srgbClr val="000000"/>
                        </a:solidFill>
                        <a:effectLst/>
                        <a:latin typeface="Arial" panose="020B0604020202020204" pitchFamily="34" charset="0"/>
                      </a:endParaRPr>
                    </a:p>
                  </a:txBody>
                  <a:tcPr marL="76200" marR="76200" marT="76200" marB="76200"/>
                </a:tc>
                <a:tc>
                  <a:txBody>
                    <a:bodyPr/>
                    <a:lstStyle/>
                    <a:p>
                      <a:pPr algn="just" fontAlgn="t"/>
                      <a:r>
                        <a:rPr lang="en-IN" sz="1600" dirty="0" smtClean="0">
                          <a:solidFill>
                            <a:srgbClr val="000000"/>
                          </a:solidFill>
                          <a:effectLst/>
                          <a:latin typeface="Arial" panose="020B0604020202020204" pitchFamily="34" charset="0"/>
                        </a:rPr>
                        <a:t>This specifies vertical space around the marquee. This can be a value like 10 or 20% etc.</a:t>
                      </a:r>
                      <a:endParaRPr lang="en-IN" sz="1600" dirty="0">
                        <a:solidFill>
                          <a:srgbClr val="000000"/>
                        </a:solidFill>
                        <a:effectLst/>
                        <a:latin typeface="Arial" panose="020B0604020202020204" pitchFamily="34" charset="0"/>
                      </a:endParaRPr>
                    </a:p>
                  </a:txBody>
                  <a:tcPr/>
                </a:tc>
              </a:tr>
            </a:tbl>
          </a:graphicData>
        </a:graphic>
      </p:graphicFrame>
    </p:spTree>
    <p:extLst>
      <p:ext uri="{BB962C8B-B14F-4D97-AF65-F5344CB8AC3E}">
        <p14:creationId xmlns:p14="http://schemas.microsoft.com/office/powerpoint/2010/main" val="1233865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3: CO1, CO3</a:t>
            </a:r>
            <a:endParaRPr lang="en-IN" dirty="0"/>
          </a:p>
        </p:txBody>
      </p:sp>
      <p:sp>
        <p:nvSpPr>
          <p:cNvPr id="3" name="Content Placeholder 2"/>
          <p:cNvSpPr>
            <a:spLocks noGrp="1"/>
          </p:cNvSpPr>
          <p:nvPr>
            <p:ph idx="1"/>
          </p:nvPr>
        </p:nvSpPr>
        <p:spPr>
          <a:xfrm>
            <a:off x="992746" y="1846228"/>
            <a:ext cx="5485327" cy="4351338"/>
          </a:xfrm>
        </p:spPr>
        <p:txBody>
          <a:bodyPr/>
          <a:lstStyle/>
          <a:p>
            <a:r>
              <a:rPr lang="en-IN" dirty="0" smtClean="0"/>
              <a:t>Print the Definition List with at least 5 definitions.</a:t>
            </a:r>
          </a:p>
          <a:p>
            <a:r>
              <a:rPr lang="en-IN" dirty="0" smtClean="0"/>
              <a:t>Put the horizontal line of width 100%.</a:t>
            </a:r>
          </a:p>
          <a:p>
            <a:r>
              <a:rPr lang="en-IN" dirty="0" smtClean="0"/>
              <a:t>Display the “ Nested List” heading using marquee tag and use all its major attributes.</a:t>
            </a:r>
          </a:p>
          <a:p>
            <a:r>
              <a:rPr lang="en-IN" dirty="0" smtClean="0"/>
              <a:t>Now, create the given below nested List.</a:t>
            </a:r>
          </a:p>
          <a:p>
            <a:pPr marL="0" indent="0">
              <a:buNone/>
            </a:pPr>
            <a:endParaRPr lang="en-IN" dirty="0"/>
          </a:p>
        </p:txBody>
      </p:sp>
      <p:pic>
        <p:nvPicPr>
          <p:cNvPr id="1026" name="Picture 2" descr="exercise | {stoY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285" y="1833350"/>
            <a:ext cx="4030059" cy="404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00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973"/>
            <a:ext cx="10515600" cy="734096"/>
          </a:xfrm>
        </p:spPr>
        <p:txBody>
          <a:bodyPr>
            <a:normAutofit/>
          </a:bodyPr>
          <a:lstStyle/>
          <a:p>
            <a:r>
              <a:rPr lang="en-IN" dirty="0" smtClean="0"/>
              <a:t>HTML Anchor Tag</a:t>
            </a:r>
            <a:endParaRPr lang="en-IN" dirty="0"/>
          </a:p>
        </p:txBody>
      </p:sp>
      <p:sp>
        <p:nvSpPr>
          <p:cNvPr id="3" name="Content Placeholder 2"/>
          <p:cNvSpPr>
            <a:spLocks noGrp="1"/>
          </p:cNvSpPr>
          <p:nvPr>
            <p:ph idx="1"/>
          </p:nvPr>
        </p:nvSpPr>
        <p:spPr>
          <a:xfrm>
            <a:off x="838200" y="1236372"/>
            <a:ext cx="10515600" cy="5215943"/>
          </a:xfrm>
        </p:spPr>
        <p:txBody>
          <a:bodyPr>
            <a:normAutofit lnSpcReduction="10000"/>
          </a:bodyPr>
          <a:lstStyle/>
          <a:p>
            <a:r>
              <a:rPr lang="en-IN" dirty="0"/>
              <a:t>A webpage can contain various links that take you directly to other pages and even specific parts of a given page. These links are known as hyperlinks.</a:t>
            </a:r>
          </a:p>
          <a:p>
            <a:r>
              <a:rPr lang="en-IN" dirty="0"/>
              <a:t>Hyperlinks allow visitors to navigate between Web sites by clicking on words, phrases, and images. Thus you can create hyperlinks using text or images available on a </a:t>
            </a:r>
            <a:r>
              <a:rPr lang="en-IN" dirty="0" smtClean="0"/>
              <a:t>webpage</a:t>
            </a:r>
          </a:p>
          <a:p>
            <a:r>
              <a:rPr lang="en-IN" dirty="0"/>
              <a:t>The </a:t>
            </a:r>
            <a:r>
              <a:rPr lang="en-IN" b="1" dirty="0"/>
              <a:t>HTML anchor tag</a:t>
            </a:r>
            <a:r>
              <a:rPr lang="en-IN" dirty="0"/>
              <a:t> defines </a:t>
            </a:r>
            <a:r>
              <a:rPr lang="en-IN" i="1" dirty="0"/>
              <a:t>a hyperlink that links one page to another page</a:t>
            </a:r>
            <a:r>
              <a:rPr lang="en-IN" dirty="0"/>
              <a:t>. It can create hyperlink to other web page as well as files, location, or any URL. The "</a:t>
            </a:r>
            <a:r>
              <a:rPr lang="en-IN" dirty="0" err="1"/>
              <a:t>href</a:t>
            </a:r>
            <a:r>
              <a:rPr lang="en-IN" dirty="0"/>
              <a:t>" attribute is the most important attribute of the HTML a tag. and which links to destination page or URL</a:t>
            </a:r>
            <a:r>
              <a:rPr lang="en-IN" dirty="0" smtClean="0"/>
              <a:t>.</a:t>
            </a:r>
          </a:p>
          <a:p>
            <a:r>
              <a:rPr lang="en-IN" dirty="0"/>
              <a:t>The syntax of HTML anchor tag is given below</a:t>
            </a:r>
            <a:r>
              <a:rPr lang="en-IN" dirty="0" smtClean="0"/>
              <a:t>.</a:t>
            </a:r>
          </a:p>
          <a:p>
            <a:pPr marL="0" indent="0">
              <a:buNone/>
            </a:pPr>
            <a:r>
              <a:rPr lang="en-IN" dirty="0"/>
              <a:t>	</a:t>
            </a:r>
            <a:r>
              <a:rPr lang="en-IN" dirty="0" smtClean="0"/>
              <a:t>&lt; a </a:t>
            </a:r>
            <a:r>
              <a:rPr lang="en-IN" dirty="0" err="1" smtClean="0"/>
              <a:t>href</a:t>
            </a:r>
            <a:r>
              <a:rPr lang="en-IN" dirty="0" smtClean="0"/>
              <a:t>=“ ----”&gt;  Link Text &lt;/a&gt;</a:t>
            </a:r>
          </a:p>
          <a:p>
            <a:pPr marL="0" indent="0">
              <a:buNone/>
            </a:pPr>
            <a:endParaRPr lang="en-IN" dirty="0"/>
          </a:p>
        </p:txBody>
      </p:sp>
    </p:spTree>
    <p:extLst>
      <p:ext uri="{BB962C8B-B14F-4D97-AF65-F5344CB8AC3E}">
        <p14:creationId xmlns:p14="http://schemas.microsoft.com/office/powerpoint/2010/main" val="763122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561" y="241523"/>
            <a:ext cx="10515600" cy="6403975"/>
          </a:xfrm>
        </p:spPr>
        <p:txBody>
          <a:bodyPr/>
          <a:lstStyle/>
          <a:p>
            <a:r>
              <a:rPr lang="en-IN" dirty="0" smtClean="0"/>
              <a:t>The target Attribute : </a:t>
            </a:r>
            <a:r>
              <a:rPr lang="en-IN" dirty="0"/>
              <a:t>This attribute is used to specify the location where linked document is opened</a:t>
            </a:r>
            <a:r>
              <a:rPr lang="en-IN" dirty="0" smtClean="0"/>
              <a:t>.</a:t>
            </a:r>
          </a:p>
          <a:p>
            <a:endParaRPr lang="en-IN" dirty="0"/>
          </a:p>
        </p:txBody>
      </p:sp>
      <p:graphicFrame>
        <p:nvGraphicFramePr>
          <p:cNvPr id="5" name="Table 4"/>
          <p:cNvGraphicFramePr>
            <a:graphicFrameLocks noGrp="1"/>
          </p:cNvGraphicFramePr>
          <p:nvPr>
            <p:extLst/>
          </p:nvPr>
        </p:nvGraphicFramePr>
        <p:xfrm>
          <a:off x="1132485" y="1526924"/>
          <a:ext cx="4456946" cy="4407828"/>
        </p:xfrm>
        <a:graphic>
          <a:graphicData uri="http://schemas.openxmlformats.org/drawingml/2006/table">
            <a:tbl>
              <a:tblPr/>
              <a:tblGrid>
                <a:gridCol w="760709"/>
                <a:gridCol w="3696237"/>
              </a:tblGrid>
              <a:tr h="350108">
                <a:tc>
                  <a:txBody>
                    <a:bodyPr/>
                    <a:lstStyle/>
                    <a:p>
                      <a:pPr fontAlgn="t"/>
                      <a:r>
                        <a:rPr lang="en-IN" sz="1500" dirty="0" err="1">
                          <a:effectLst/>
                        </a:rPr>
                        <a:t>Sr.No</a:t>
                      </a:r>
                      <a:endParaRPr lang="en-IN" sz="1500" dirty="0">
                        <a:effectLst/>
                      </a:endParaRP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500">
                          <a:effectLst/>
                        </a:rPr>
                        <a:t>Option &amp; Description</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00246">
                <a:tc>
                  <a:txBody>
                    <a:bodyPr/>
                    <a:lstStyle/>
                    <a:p>
                      <a:pPr fontAlgn="t"/>
                      <a:r>
                        <a:rPr lang="en-IN" sz="1500" dirty="0">
                          <a:effectLst/>
                        </a:rPr>
                        <a:t>1</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500" b="1">
                          <a:solidFill>
                            <a:srgbClr val="000000"/>
                          </a:solidFill>
                          <a:effectLst/>
                          <a:latin typeface="Arial" panose="020B0604020202020204" pitchFamily="34" charset="0"/>
                        </a:rPr>
                        <a:t>_blank</a:t>
                      </a:r>
                      <a:endParaRPr lang="en-IN" sz="1500">
                        <a:solidFill>
                          <a:srgbClr val="000000"/>
                        </a:solidFill>
                        <a:effectLst/>
                        <a:latin typeface="Arial" panose="020B0604020202020204" pitchFamily="34" charset="0"/>
                      </a:endParaRPr>
                    </a:p>
                    <a:p>
                      <a:pPr algn="just" fontAlgn="t"/>
                      <a:r>
                        <a:rPr lang="en-IN" sz="1500">
                          <a:solidFill>
                            <a:srgbClr val="000000"/>
                          </a:solidFill>
                          <a:effectLst/>
                          <a:latin typeface="Arial" panose="020B0604020202020204" pitchFamily="34" charset="0"/>
                        </a:rPr>
                        <a:t>Opens the linked document in a new window or tab.</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0246">
                <a:tc>
                  <a:txBody>
                    <a:bodyPr/>
                    <a:lstStyle/>
                    <a:p>
                      <a:pPr fontAlgn="t"/>
                      <a:r>
                        <a:rPr lang="en-IN" sz="1500" dirty="0">
                          <a:effectLst/>
                        </a:rPr>
                        <a:t>2</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500" b="1" dirty="0">
                          <a:solidFill>
                            <a:srgbClr val="000000"/>
                          </a:solidFill>
                          <a:effectLst/>
                          <a:latin typeface="Arial" panose="020B0604020202020204" pitchFamily="34" charset="0"/>
                        </a:rPr>
                        <a:t>_self</a:t>
                      </a:r>
                      <a:endParaRPr lang="en-IN" sz="1500" dirty="0">
                        <a:solidFill>
                          <a:srgbClr val="000000"/>
                        </a:solidFill>
                        <a:effectLst/>
                        <a:latin typeface="Arial" panose="020B0604020202020204" pitchFamily="34" charset="0"/>
                      </a:endParaRPr>
                    </a:p>
                    <a:p>
                      <a:pPr algn="just" fontAlgn="t"/>
                      <a:r>
                        <a:rPr lang="en-IN" sz="1500" dirty="0">
                          <a:solidFill>
                            <a:srgbClr val="000000"/>
                          </a:solidFill>
                          <a:effectLst/>
                          <a:latin typeface="Arial" panose="020B0604020202020204" pitchFamily="34" charset="0"/>
                        </a:rPr>
                        <a:t>Opens the linked document in the same frame.</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0246">
                <a:tc>
                  <a:txBody>
                    <a:bodyPr/>
                    <a:lstStyle/>
                    <a:p>
                      <a:pPr fontAlgn="t"/>
                      <a:r>
                        <a:rPr lang="en-IN" sz="1500">
                          <a:effectLst/>
                        </a:rPr>
                        <a:t>3</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500" b="1" dirty="0">
                          <a:solidFill>
                            <a:srgbClr val="000000"/>
                          </a:solidFill>
                          <a:effectLst/>
                          <a:latin typeface="Arial" panose="020B0604020202020204" pitchFamily="34" charset="0"/>
                        </a:rPr>
                        <a:t>_parent</a:t>
                      </a:r>
                      <a:endParaRPr lang="en-IN" sz="1500" dirty="0">
                        <a:solidFill>
                          <a:srgbClr val="000000"/>
                        </a:solidFill>
                        <a:effectLst/>
                        <a:latin typeface="Arial" panose="020B0604020202020204" pitchFamily="34" charset="0"/>
                      </a:endParaRPr>
                    </a:p>
                    <a:p>
                      <a:pPr algn="just" fontAlgn="t"/>
                      <a:r>
                        <a:rPr lang="en-IN" sz="1500" dirty="0">
                          <a:solidFill>
                            <a:srgbClr val="000000"/>
                          </a:solidFill>
                          <a:effectLst/>
                          <a:latin typeface="Arial" panose="020B0604020202020204" pitchFamily="34" charset="0"/>
                        </a:rPr>
                        <a:t>Opens the linked document in the parent frame.</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0246">
                <a:tc>
                  <a:txBody>
                    <a:bodyPr/>
                    <a:lstStyle/>
                    <a:p>
                      <a:pPr fontAlgn="t"/>
                      <a:r>
                        <a:rPr lang="en-IN" sz="1500">
                          <a:effectLst/>
                        </a:rPr>
                        <a:t>4</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500" b="1">
                          <a:solidFill>
                            <a:srgbClr val="000000"/>
                          </a:solidFill>
                          <a:effectLst/>
                          <a:latin typeface="Arial" panose="020B0604020202020204" pitchFamily="34" charset="0"/>
                        </a:rPr>
                        <a:t>_top</a:t>
                      </a:r>
                      <a:endParaRPr lang="en-IN" sz="1500">
                        <a:solidFill>
                          <a:srgbClr val="000000"/>
                        </a:solidFill>
                        <a:effectLst/>
                        <a:latin typeface="Arial" panose="020B0604020202020204" pitchFamily="34" charset="0"/>
                      </a:endParaRPr>
                    </a:p>
                    <a:p>
                      <a:pPr algn="just" fontAlgn="t"/>
                      <a:r>
                        <a:rPr lang="en-IN" sz="1500">
                          <a:solidFill>
                            <a:srgbClr val="000000"/>
                          </a:solidFill>
                          <a:effectLst/>
                          <a:latin typeface="Arial" panose="020B0604020202020204" pitchFamily="34" charset="0"/>
                        </a:rPr>
                        <a:t>Opens the linked document in the full body of the window.</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0246">
                <a:tc>
                  <a:txBody>
                    <a:bodyPr/>
                    <a:lstStyle/>
                    <a:p>
                      <a:pPr fontAlgn="t"/>
                      <a:r>
                        <a:rPr lang="en-IN" sz="1500">
                          <a:effectLst/>
                        </a:rPr>
                        <a:t>5</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500" b="1" dirty="0" err="1">
                          <a:solidFill>
                            <a:srgbClr val="000000"/>
                          </a:solidFill>
                          <a:effectLst/>
                          <a:latin typeface="Arial" panose="020B0604020202020204" pitchFamily="34" charset="0"/>
                        </a:rPr>
                        <a:t>targetframe</a:t>
                      </a:r>
                      <a:endParaRPr lang="en-IN" sz="1500" dirty="0">
                        <a:solidFill>
                          <a:srgbClr val="000000"/>
                        </a:solidFill>
                        <a:effectLst/>
                        <a:latin typeface="Arial" panose="020B0604020202020204" pitchFamily="34" charset="0"/>
                      </a:endParaRPr>
                    </a:p>
                    <a:p>
                      <a:pPr algn="just" fontAlgn="t"/>
                      <a:r>
                        <a:rPr lang="en-IN" sz="1500" dirty="0">
                          <a:solidFill>
                            <a:srgbClr val="000000"/>
                          </a:solidFill>
                          <a:effectLst/>
                          <a:latin typeface="Arial" panose="020B0604020202020204" pitchFamily="34" charset="0"/>
                        </a:rPr>
                        <a:t>Opens the linked document in a named </a:t>
                      </a:r>
                      <a:r>
                        <a:rPr lang="en-IN" sz="1500" i="1" dirty="0" err="1">
                          <a:solidFill>
                            <a:srgbClr val="000000"/>
                          </a:solidFill>
                          <a:effectLst/>
                          <a:latin typeface="Arial" panose="020B0604020202020204" pitchFamily="34" charset="0"/>
                        </a:rPr>
                        <a:t>targetframe</a:t>
                      </a:r>
                      <a:endParaRPr lang="en-IN" sz="1500" dirty="0">
                        <a:solidFill>
                          <a:srgbClr val="000000"/>
                        </a:solidFill>
                        <a:effectLst/>
                        <a:latin typeface="Arial" panose="020B0604020202020204" pitchFamily="34" charset="0"/>
                      </a:endParaRP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7" name="TextBox 6"/>
          <p:cNvSpPr txBox="1"/>
          <p:nvPr/>
        </p:nvSpPr>
        <p:spPr>
          <a:xfrm>
            <a:off x="6001556" y="1287887"/>
            <a:ext cx="5885644" cy="4801314"/>
          </a:xfrm>
          <a:prstGeom prst="rect">
            <a:avLst/>
          </a:prstGeom>
          <a:noFill/>
        </p:spPr>
        <p:txBody>
          <a:bodyPr wrap="square" rtlCol="0">
            <a:spAutoFit/>
          </a:bodyPr>
          <a:lstStyle/>
          <a:p>
            <a:r>
              <a:rPr lang="en-IN" dirty="0" smtClean="0"/>
              <a:t>&lt;!DOCTYPE HTML&gt;</a:t>
            </a:r>
          </a:p>
          <a:p>
            <a:r>
              <a:rPr lang="en-IN" dirty="0" smtClean="0"/>
              <a:t>&lt;HTML&gt;</a:t>
            </a:r>
          </a:p>
          <a:p>
            <a:r>
              <a:rPr lang="en-IN" dirty="0" smtClean="0"/>
              <a:t>&lt;HEAD&gt;</a:t>
            </a:r>
          </a:p>
          <a:p>
            <a:r>
              <a:rPr lang="en-IN" dirty="0" smtClean="0"/>
              <a:t>&lt;TITLE&gt; HYPERLINK &lt;/TITLE&gt;</a:t>
            </a:r>
          </a:p>
          <a:p>
            <a:r>
              <a:rPr lang="en-IN" dirty="0" smtClean="0"/>
              <a:t>&lt;/HEAD&gt;</a:t>
            </a:r>
          </a:p>
          <a:p>
            <a:r>
              <a:rPr lang="en-IN" dirty="0" smtClean="0"/>
              <a:t>&lt;BODY&gt;</a:t>
            </a:r>
          </a:p>
          <a:p>
            <a:r>
              <a:rPr lang="en-IN" dirty="0" smtClean="0"/>
              <a:t>&lt;P&gt; CLICK ANY OF THE FOLLOWING LINKS &lt;/P&gt;</a:t>
            </a:r>
          </a:p>
          <a:p>
            <a:r>
              <a:rPr lang="en-IN" dirty="0"/>
              <a:t>&lt;a </a:t>
            </a:r>
            <a:r>
              <a:rPr lang="en-IN" dirty="0" err="1"/>
              <a:t>href</a:t>
            </a:r>
            <a:r>
              <a:rPr lang="en-IN" dirty="0"/>
              <a:t> = "/html/index.htm" target = "_blank"&gt;Opens in New&lt;/a&gt; </a:t>
            </a:r>
          </a:p>
          <a:p>
            <a:r>
              <a:rPr lang="en-IN" dirty="0"/>
              <a:t>      &lt;a </a:t>
            </a:r>
            <a:r>
              <a:rPr lang="en-IN" dirty="0" err="1"/>
              <a:t>href</a:t>
            </a:r>
            <a:r>
              <a:rPr lang="en-IN" dirty="0"/>
              <a:t> = "/html/index.htm" target = "_self"&gt;Opens in Self&lt;/a&gt; </a:t>
            </a:r>
          </a:p>
          <a:p>
            <a:r>
              <a:rPr lang="en-IN" dirty="0"/>
              <a:t>      &lt;a </a:t>
            </a:r>
            <a:r>
              <a:rPr lang="en-IN" dirty="0" err="1"/>
              <a:t>href</a:t>
            </a:r>
            <a:r>
              <a:rPr lang="en-IN" dirty="0"/>
              <a:t> = "/html/index.htm" target = "_parent"&gt;Opens in Parent&lt;/a&gt; </a:t>
            </a:r>
          </a:p>
          <a:p>
            <a:r>
              <a:rPr lang="en-IN" dirty="0"/>
              <a:t>      &lt;a </a:t>
            </a:r>
            <a:r>
              <a:rPr lang="en-IN" dirty="0" err="1"/>
              <a:t>href</a:t>
            </a:r>
            <a:r>
              <a:rPr lang="en-IN" dirty="0"/>
              <a:t> = "/html/index.htm" target = "_top"&gt;Opens in Body&lt;/a</a:t>
            </a:r>
            <a:r>
              <a:rPr lang="en-IN" dirty="0" smtClean="0"/>
              <a:t>&gt;</a:t>
            </a:r>
          </a:p>
          <a:p>
            <a:r>
              <a:rPr lang="en-IN" dirty="0" smtClean="0"/>
              <a:t>&lt;/BODY&gt;</a:t>
            </a:r>
          </a:p>
          <a:p>
            <a:r>
              <a:rPr lang="en-IN" dirty="0" smtClean="0"/>
              <a:t>&lt;/HTML&gt;</a:t>
            </a:r>
            <a:endParaRPr lang="en-IN" dirty="0"/>
          </a:p>
        </p:txBody>
      </p:sp>
    </p:spTree>
    <p:extLst>
      <p:ext uri="{BB962C8B-B14F-4D97-AF65-F5344CB8AC3E}">
        <p14:creationId xmlns:p14="http://schemas.microsoft.com/office/powerpoint/2010/main" val="2414806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487" y="502276"/>
            <a:ext cx="11500834" cy="5674687"/>
          </a:xfrm>
        </p:spPr>
        <p:txBody>
          <a:bodyPr>
            <a:normAutofit/>
          </a:bodyPr>
          <a:lstStyle/>
          <a:p>
            <a:pPr marL="0" indent="0">
              <a:buNone/>
            </a:pPr>
            <a:r>
              <a:rPr lang="en-IN" dirty="0"/>
              <a:t>Setting Link Colours</a:t>
            </a:r>
            <a:endParaRPr lang="en-IN" dirty="0" smtClean="0"/>
          </a:p>
          <a:p>
            <a:pPr lvl="1"/>
            <a:r>
              <a:rPr lang="en-IN" dirty="0" smtClean="0"/>
              <a:t>You </a:t>
            </a:r>
            <a:r>
              <a:rPr lang="en-IN" dirty="0"/>
              <a:t>can set </a:t>
            </a:r>
            <a:r>
              <a:rPr lang="en-IN" dirty="0" err="1"/>
              <a:t>colors</a:t>
            </a:r>
            <a:r>
              <a:rPr lang="en-IN" dirty="0"/>
              <a:t> of your links, active links and visited links using </a:t>
            </a:r>
            <a:r>
              <a:rPr lang="en-IN" b="1" dirty="0"/>
              <a:t>link</a:t>
            </a:r>
            <a:r>
              <a:rPr lang="en-IN" dirty="0"/>
              <a:t>, </a:t>
            </a:r>
            <a:r>
              <a:rPr lang="en-IN" b="1" dirty="0" err="1"/>
              <a:t>alink</a:t>
            </a:r>
            <a:r>
              <a:rPr lang="en-IN" dirty="0"/>
              <a:t> and </a:t>
            </a:r>
            <a:r>
              <a:rPr lang="en-IN" b="1" dirty="0" err="1"/>
              <a:t>vlink</a:t>
            </a:r>
            <a:r>
              <a:rPr lang="en-IN" dirty="0"/>
              <a:t> attributes of &lt;body&gt; </a:t>
            </a:r>
            <a:r>
              <a:rPr lang="en-IN" dirty="0" smtClean="0"/>
              <a:t>tag</a:t>
            </a:r>
          </a:p>
          <a:p>
            <a:pPr marL="0" indent="0">
              <a:buNone/>
            </a:pPr>
            <a:r>
              <a:rPr lang="en-IN" dirty="0" smtClean="0"/>
              <a:t>Navigating within the web page using the anchor tag.</a:t>
            </a:r>
          </a:p>
          <a:p>
            <a:pPr lvl="1"/>
            <a:r>
              <a:rPr lang="en-IN" dirty="0" smtClean="0"/>
              <a:t>It is a two step process</a:t>
            </a:r>
          </a:p>
          <a:p>
            <a:pPr lvl="1"/>
            <a:r>
              <a:rPr lang="en-IN" dirty="0"/>
              <a:t>First create a link to the place where you want to reach with-in a webpage and name it using &lt;a...&gt; tag as follows </a:t>
            </a:r>
            <a:endParaRPr lang="en-IN" dirty="0" smtClean="0"/>
          </a:p>
          <a:p>
            <a:pPr lvl="1"/>
            <a:r>
              <a:rPr lang="en-IN" dirty="0" smtClean="0"/>
              <a:t>&lt;h1&gt; HTML Text Links &lt; a name=“top”&gt; &lt;/a&gt;&lt;/h1&gt; ( Putting the heading tag is optional.</a:t>
            </a:r>
          </a:p>
          <a:p>
            <a:pPr lvl="1"/>
            <a:r>
              <a:rPr lang="en-IN" dirty="0"/>
              <a:t>Second step is to create a hyperlink to link the document and place where you want to </a:t>
            </a:r>
            <a:r>
              <a:rPr lang="en-IN" dirty="0" smtClean="0"/>
              <a:t>reach</a:t>
            </a:r>
          </a:p>
          <a:p>
            <a:pPr lvl="1"/>
            <a:r>
              <a:rPr lang="en-IN" dirty="0" smtClean="0"/>
              <a:t>&lt;a </a:t>
            </a:r>
            <a:r>
              <a:rPr lang="en-IN" dirty="0" err="1" smtClean="0"/>
              <a:t>href</a:t>
            </a:r>
            <a:r>
              <a:rPr lang="en-IN" dirty="0" smtClean="0"/>
              <a:t>=“#top”&gt; Go to the top &lt;/a&gt;</a:t>
            </a:r>
          </a:p>
        </p:txBody>
      </p:sp>
    </p:spTree>
    <p:extLst>
      <p:ext uri="{BB962C8B-B14F-4D97-AF65-F5344CB8AC3E}">
        <p14:creationId xmlns:p14="http://schemas.microsoft.com/office/powerpoint/2010/main" val="138037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HTML</a:t>
            </a:r>
          </a:p>
        </p:txBody>
      </p:sp>
      <p:sp>
        <p:nvSpPr>
          <p:cNvPr id="3" name="Content Placeholder 2"/>
          <p:cNvSpPr>
            <a:spLocks noGrp="1"/>
          </p:cNvSpPr>
          <p:nvPr>
            <p:ph idx="1"/>
          </p:nvPr>
        </p:nvSpPr>
        <p:spPr>
          <a:xfrm>
            <a:off x="838200" y="1825624"/>
            <a:ext cx="10515600" cy="4639569"/>
          </a:xfrm>
        </p:spPr>
        <p:txBody>
          <a:bodyPr>
            <a:normAutofit lnSpcReduction="10000"/>
          </a:bodyPr>
          <a:lstStyle/>
          <a:p>
            <a:r>
              <a:rPr lang="en-IN" b="1" dirty="0"/>
              <a:t>Web pages development</a:t>
            </a:r>
            <a:r>
              <a:rPr lang="en-IN" dirty="0"/>
              <a:t> - HTML is used to create pages which are rendered over the web. Almost every page of web is having html tags in it to render its details in browser.</a:t>
            </a:r>
          </a:p>
          <a:p>
            <a:r>
              <a:rPr lang="en-IN" b="1" dirty="0"/>
              <a:t>Internet Navigation</a:t>
            </a:r>
            <a:r>
              <a:rPr lang="en-IN" dirty="0"/>
              <a:t> - HTML provides tags which are used to navigate from one page to another and is heavily used in internet navigation.</a:t>
            </a:r>
          </a:p>
          <a:p>
            <a:r>
              <a:rPr lang="en-IN" b="1" dirty="0"/>
              <a:t>Responsive UI</a:t>
            </a:r>
            <a:r>
              <a:rPr lang="en-IN" dirty="0"/>
              <a:t> - HTML pages now-a-days works well on all platform, mobile, tabs, desktop or laptops owing to responsive design strategy.</a:t>
            </a:r>
          </a:p>
          <a:p>
            <a:r>
              <a:rPr lang="en-IN" b="1" dirty="0"/>
              <a:t>Offline support</a:t>
            </a:r>
            <a:r>
              <a:rPr lang="en-IN" dirty="0"/>
              <a:t> HTML pages once loaded can be made available offline on the machine without any need of internet.</a:t>
            </a:r>
          </a:p>
          <a:p>
            <a:r>
              <a:rPr lang="en-IN" b="1" dirty="0"/>
              <a:t>Game development</a:t>
            </a:r>
            <a:r>
              <a:rPr lang="en-IN" dirty="0"/>
              <a:t>- HTML5 has native </a:t>
            </a:r>
            <a:r>
              <a:rPr lang="en-IN" dirty="0" smtClean="0"/>
              <a:t>support </a:t>
            </a:r>
            <a:r>
              <a:rPr lang="en-IN" dirty="0"/>
              <a:t> for rich experience and is now useful in gaming </a:t>
            </a:r>
            <a:r>
              <a:rPr lang="en-IN" dirty="0" smtClean="0"/>
              <a:t>development </a:t>
            </a:r>
            <a:r>
              <a:rPr lang="en-IN" dirty="0"/>
              <a:t>arena as well.</a:t>
            </a:r>
          </a:p>
        </p:txBody>
      </p:sp>
    </p:spTree>
    <p:extLst>
      <p:ext uri="{BB962C8B-B14F-4D97-AF65-F5344CB8AC3E}">
        <p14:creationId xmlns:p14="http://schemas.microsoft.com/office/powerpoint/2010/main" val="2674200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Tag: Inserting Images in Web page</a:t>
            </a:r>
            <a:endParaRPr lang="en-IN" dirty="0"/>
          </a:p>
        </p:txBody>
      </p:sp>
      <p:sp>
        <p:nvSpPr>
          <p:cNvPr id="3" name="Content Placeholder 2"/>
          <p:cNvSpPr>
            <a:spLocks noGrp="1"/>
          </p:cNvSpPr>
          <p:nvPr>
            <p:ph idx="1"/>
          </p:nvPr>
        </p:nvSpPr>
        <p:spPr/>
        <p:txBody>
          <a:bodyPr/>
          <a:lstStyle/>
          <a:p>
            <a:r>
              <a:rPr lang="en-IN" dirty="0"/>
              <a:t>Images are very important to beautify as well as to depict many complex concepts in simple way on your web page</a:t>
            </a:r>
            <a:r>
              <a:rPr lang="en-IN" dirty="0" smtClean="0"/>
              <a:t>.</a:t>
            </a:r>
          </a:p>
          <a:p>
            <a:r>
              <a:rPr lang="en-IN" dirty="0" smtClean="0"/>
              <a:t>Tag to insert image: We </a:t>
            </a:r>
            <a:r>
              <a:rPr lang="en-IN" dirty="0"/>
              <a:t>can insert any image in your web page by using </a:t>
            </a:r>
            <a:r>
              <a:rPr lang="en-IN" b="1" dirty="0"/>
              <a:t>&lt;</a:t>
            </a:r>
            <a:r>
              <a:rPr lang="en-IN" b="1" dirty="0" err="1"/>
              <a:t>img</a:t>
            </a:r>
            <a:r>
              <a:rPr lang="en-IN" b="1" dirty="0"/>
              <a:t>&gt;</a:t>
            </a:r>
            <a:r>
              <a:rPr lang="en-IN" dirty="0"/>
              <a:t> </a:t>
            </a:r>
            <a:r>
              <a:rPr lang="en-IN" dirty="0" smtClean="0"/>
              <a:t>tag.</a:t>
            </a:r>
          </a:p>
          <a:p>
            <a:pPr lvl="1"/>
            <a:r>
              <a:rPr lang="en-IN" dirty="0" smtClean="0"/>
              <a:t>Syntax</a:t>
            </a:r>
          </a:p>
          <a:p>
            <a:pPr lvl="2"/>
            <a:r>
              <a:rPr lang="en-IN" dirty="0" smtClean="0"/>
              <a:t>&lt;</a:t>
            </a:r>
            <a:r>
              <a:rPr lang="en-IN" dirty="0" err="1" smtClean="0"/>
              <a:t>img</a:t>
            </a:r>
            <a:r>
              <a:rPr lang="en-IN" dirty="0" smtClean="0"/>
              <a:t> </a:t>
            </a:r>
            <a:r>
              <a:rPr lang="en-IN" dirty="0" err="1" smtClean="0"/>
              <a:t>src</a:t>
            </a:r>
            <a:r>
              <a:rPr lang="en-IN" dirty="0" smtClean="0"/>
              <a:t>= “ Image URL” ….. Attributes – list/&gt;</a:t>
            </a:r>
          </a:p>
          <a:p>
            <a:pPr lvl="1"/>
            <a:r>
              <a:rPr lang="en-IN" dirty="0"/>
              <a:t>The &lt;</a:t>
            </a:r>
            <a:r>
              <a:rPr lang="en-IN" dirty="0" err="1"/>
              <a:t>img</a:t>
            </a:r>
            <a:r>
              <a:rPr lang="en-IN" dirty="0"/>
              <a:t>&gt; tag is an empty tag, which means that, it can contain only list of attributes and it has no closing tag</a:t>
            </a:r>
            <a:r>
              <a:rPr lang="en-IN" dirty="0" smtClean="0"/>
              <a:t>.</a:t>
            </a:r>
          </a:p>
          <a:p>
            <a:pPr lvl="1"/>
            <a:r>
              <a:rPr lang="en-IN" dirty="0" smtClean="0"/>
              <a:t>We </a:t>
            </a:r>
            <a:r>
              <a:rPr lang="en-IN" dirty="0"/>
              <a:t>can use PNG, JPEG or GIF image file based on your comfort but make sure </a:t>
            </a:r>
            <a:r>
              <a:rPr lang="en-IN" dirty="0" smtClean="0"/>
              <a:t>we specify </a:t>
            </a:r>
            <a:r>
              <a:rPr lang="en-IN" dirty="0"/>
              <a:t>correct image file name in </a:t>
            </a:r>
            <a:r>
              <a:rPr lang="en-IN" b="1" dirty="0" err="1"/>
              <a:t>src</a:t>
            </a:r>
            <a:r>
              <a:rPr lang="en-IN" dirty="0"/>
              <a:t> attribute. Image name is always case </a:t>
            </a:r>
            <a:r>
              <a:rPr lang="en-IN" dirty="0" smtClean="0"/>
              <a:t>sensitive</a:t>
            </a:r>
            <a:endParaRPr lang="en-IN" dirty="0"/>
          </a:p>
        </p:txBody>
      </p:sp>
    </p:spTree>
    <p:extLst>
      <p:ext uri="{BB962C8B-B14F-4D97-AF65-F5344CB8AC3E}">
        <p14:creationId xmlns:p14="http://schemas.microsoft.com/office/powerpoint/2010/main" val="1696902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034" y="425003"/>
            <a:ext cx="10825766" cy="6284890"/>
          </a:xfrm>
        </p:spPr>
        <p:txBody>
          <a:bodyPr>
            <a:normAutofit/>
          </a:bodyPr>
          <a:lstStyle/>
          <a:p>
            <a:r>
              <a:rPr lang="en-IN" sz="3200" dirty="0"/>
              <a:t>The </a:t>
            </a:r>
            <a:r>
              <a:rPr lang="en-IN" sz="3200" b="1" dirty="0"/>
              <a:t>alt</a:t>
            </a:r>
            <a:r>
              <a:rPr lang="en-IN" sz="3200" dirty="0"/>
              <a:t> attribute is a mandatory attribute which specifies an alternate text for an image, if the image cannot be displayed</a:t>
            </a:r>
            <a:r>
              <a:rPr lang="en-IN" sz="3200" dirty="0" smtClean="0"/>
              <a:t>.</a:t>
            </a:r>
          </a:p>
          <a:p>
            <a:r>
              <a:rPr lang="en-IN" sz="3200" dirty="0" smtClean="0"/>
              <a:t>we </a:t>
            </a:r>
            <a:r>
              <a:rPr lang="en-IN" sz="3200" dirty="0"/>
              <a:t>can set image width and height based on your requirement using </a:t>
            </a:r>
            <a:r>
              <a:rPr lang="en-IN" sz="3200" b="1" dirty="0"/>
              <a:t>width</a:t>
            </a:r>
            <a:r>
              <a:rPr lang="en-IN" sz="3200" dirty="0"/>
              <a:t> and </a:t>
            </a:r>
            <a:r>
              <a:rPr lang="en-IN" sz="3200" b="1" dirty="0"/>
              <a:t>height</a:t>
            </a:r>
            <a:r>
              <a:rPr lang="en-IN" sz="3200" dirty="0"/>
              <a:t> attributes. </a:t>
            </a:r>
            <a:r>
              <a:rPr lang="en-IN" sz="3200" dirty="0" smtClean="0"/>
              <a:t>We </a:t>
            </a:r>
            <a:r>
              <a:rPr lang="en-IN" sz="3200" dirty="0"/>
              <a:t>can specify width and height of the image in terms of either pixels or percentage of its actual size</a:t>
            </a:r>
            <a:r>
              <a:rPr lang="en-IN" sz="3200" dirty="0" smtClean="0"/>
              <a:t>.</a:t>
            </a:r>
          </a:p>
          <a:p>
            <a:r>
              <a:rPr lang="en-IN" sz="3200" b="1" dirty="0" smtClean="0"/>
              <a:t>Image Border:</a:t>
            </a:r>
            <a:r>
              <a:rPr lang="en-IN" sz="3200" dirty="0" smtClean="0"/>
              <a:t> By </a:t>
            </a:r>
            <a:r>
              <a:rPr lang="en-IN" sz="3200" dirty="0"/>
              <a:t>default, image will have a border around it, </a:t>
            </a:r>
            <a:r>
              <a:rPr lang="en-IN" sz="3200" dirty="0" smtClean="0"/>
              <a:t>we </a:t>
            </a:r>
            <a:r>
              <a:rPr lang="en-IN" sz="3200" dirty="0"/>
              <a:t>can specify border thickness in terms of pixels using border attribute. A thickness of 0 means, no border around the </a:t>
            </a:r>
            <a:r>
              <a:rPr lang="en-IN" sz="3200" dirty="0" smtClean="0"/>
              <a:t>picture.</a:t>
            </a:r>
          </a:p>
          <a:p>
            <a:r>
              <a:rPr lang="en-IN" sz="3200" b="1" dirty="0" smtClean="0"/>
              <a:t>Image Alignment: </a:t>
            </a:r>
            <a:r>
              <a:rPr lang="en-IN" sz="3200" dirty="0"/>
              <a:t>By default, image will align at the left side of the page, but </a:t>
            </a:r>
            <a:r>
              <a:rPr lang="en-IN" sz="3200" dirty="0" smtClean="0"/>
              <a:t>we </a:t>
            </a:r>
            <a:r>
              <a:rPr lang="en-IN" sz="3200" dirty="0"/>
              <a:t>can use </a:t>
            </a:r>
            <a:r>
              <a:rPr lang="en-IN" sz="3200" b="1" dirty="0"/>
              <a:t>align</a:t>
            </a:r>
            <a:r>
              <a:rPr lang="en-IN" sz="3200" dirty="0"/>
              <a:t> attribute to set it in the </a:t>
            </a:r>
            <a:r>
              <a:rPr lang="en-IN" sz="3200" dirty="0" err="1"/>
              <a:t>center</a:t>
            </a:r>
            <a:r>
              <a:rPr lang="en-IN" sz="3200" dirty="0"/>
              <a:t> or right.</a:t>
            </a:r>
          </a:p>
        </p:txBody>
      </p:sp>
    </p:spTree>
    <p:extLst>
      <p:ext uri="{BB962C8B-B14F-4D97-AF65-F5344CB8AC3E}">
        <p14:creationId xmlns:p14="http://schemas.microsoft.com/office/powerpoint/2010/main" val="3192701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fontScale="90000"/>
          </a:bodyPr>
          <a:lstStyle/>
          <a:p>
            <a:r>
              <a:rPr lang="en-IN" dirty="0" smtClean="0"/>
              <a:t>Sample Code displaying all attributes of Image Tag</a:t>
            </a:r>
            <a:endParaRPr lang="en-IN" dirty="0"/>
          </a:p>
        </p:txBody>
      </p:sp>
      <p:sp>
        <p:nvSpPr>
          <p:cNvPr id="5" name="Rectangle 2"/>
          <p:cNvSpPr>
            <a:spLocks noGrp="1" noChangeArrowheads="1"/>
          </p:cNvSpPr>
          <p:nvPr>
            <p:ph idx="1"/>
          </p:nvPr>
        </p:nvSpPr>
        <p:spPr bwMode="auto">
          <a:xfrm>
            <a:off x="838202" y="1292218"/>
            <a:ext cx="10515598" cy="54181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&lt;!DOCTYPE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&lt;title&gt;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Set Image</a:t>
            </a:r>
            <a:r>
              <a:rPr lang="en-US" altLang="en-US" sz="3200" dirty="0">
                <a:solidFill>
                  <a:srgbClr val="000000"/>
                </a:solidFill>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Alignment</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&lt;/title&gt;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&lt;p&gt;</a:t>
            </a:r>
            <a:r>
              <a:rPr lang="en-US" altLang="en-US" sz="3200" dirty="0" smtClean="0">
                <a:solidFill>
                  <a:srgbClr val="000000"/>
                </a:solidFill>
                <a:latin typeface="Courier New" panose="02070309020205020404" pitchFamily="49" charset="0"/>
                <a:cs typeface="Courier New" panose="02070309020205020404" pitchFamily="49" charset="0"/>
              </a:rPr>
              <a:t>Displaying Image with all its </a:t>
            </a:r>
            <a:r>
              <a:rPr lang="en-US" altLang="en-US" sz="3200" dirty="0" err="1" smtClean="0">
                <a:solidFill>
                  <a:srgbClr val="000000"/>
                </a:solidFill>
                <a:latin typeface="Courier New" panose="02070309020205020404" pitchFamily="49" charset="0"/>
                <a:cs typeface="Courier New" panose="02070309020205020404" pitchFamily="49" charset="0"/>
              </a:rPr>
              <a:t>atributes</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&lt;/p&gt;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t>
            </a:r>
            <a:r>
              <a:rPr kumimoji="0" lang="en-US" altLang="en-US" sz="32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img</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src</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lang="en-US" altLang="en-US" sz="3200" dirty="0">
                <a:solidFill>
                  <a:srgbClr val="008800"/>
                </a:solidFill>
                <a:latin typeface="Courier New" panose="02070309020205020404" pitchFamily="49" charset="0"/>
                <a:cs typeface="Courier New" panose="02070309020205020404" pitchFamily="49" charset="0"/>
              </a:rPr>
              <a:t>"</a:t>
            </a:r>
            <a:r>
              <a:rPr lang="en-US" altLang="en-US" sz="3200" dirty="0" smtClean="0">
                <a:solidFill>
                  <a:srgbClr val="008800"/>
                </a:solidFill>
                <a:latin typeface="Courier New" panose="02070309020205020404" pitchFamily="49" charset="0"/>
                <a:cs typeface="Courier New" panose="02070309020205020404" pitchFamily="49" charset="0"/>
              </a:rPr>
              <a:t>C:/Users/Priyanka\Desktop\index.jpg"</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alt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"Test Image"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border</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"3"</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align</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"right” width=“150” height=</a:t>
            </a:r>
            <a:r>
              <a:rPr lang="en-US" altLang="en-US" sz="3200" dirty="0" smtClean="0">
                <a:solidFill>
                  <a:srgbClr val="008800"/>
                </a:solidFill>
                <a:latin typeface="Courier New" panose="02070309020205020404" pitchFamily="49" charset="0"/>
                <a:cs typeface="Courier New" panose="02070309020205020404" pitchFamily="49" charset="0"/>
              </a:rPr>
              <a:t>“100”</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7988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comments</a:t>
            </a:r>
            <a:endParaRPr lang="en-IN" dirty="0"/>
          </a:p>
        </p:txBody>
      </p:sp>
      <p:sp>
        <p:nvSpPr>
          <p:cNvPr id="3" name="Content Placeholder 2"/>
          <p:cNvSpPr>
            <a:spLocks noGrp="1"/>
          </p:cNvSpPr>
          <p:nvPr>
            <p:ph idx="1"/>
          </p:nvPr>
        </p:nvSpPr>
        <p:spPr/>
        <p:txBody>
          <a:bodyPr/>
          <a:lstStyle/>
          <a:p>
            <a:r>
              <a:rPr lang="en-IN" dirty="0"/>
              <a:t>Comment is a piece of code which is ignored by any web browser. It is a good practice to add comments into your HTML code, especially in complex documents, to indicate sections of a document, and any other notes to anyone looking at the code. Comments help you and others understand your code and increases code readability</a:t>
            </a:r>
            <a:r>
              <a:rPr lang="en-IN" dirty="0" smtClean="0"/>
              <a:t>.</a:t>
            </a:r>
          </a:p>
          <a:p>
            <a:r>
              <a:rPr lang="en-IN" dirty="0"/>
              <a:t>HTML comments are placed in between </a:t>
            </a:r>
            <a:r>
              <a:rPr lang="en-IN" b="1" dirty="0"/>
              <a:t>&lt;!-- ... --&gt;</a:t>
            </a:r>
            <a:r>
              <a:rPr lang="en-IN" dirty="0"/>
              <a:t> tags. So, any content placed with-in &lt;!-- ... --&gt; tags will be treated as comment and will be completely ignored by the browser.</a:t>
            </a:r>
          </a:p>
        </p:txBody>
      </p:sp>
    </p:spTree>
    <p:extLst>
      <p:ext uri="{BB962C8B-B14F-4D97-AF65-F5344CB8AC3E}">
        <p14:creationId xmlns:p14="http://schemas.microsoft.com/office/powerpoint/2010/main" val="4099060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Points: HTML Comments</a:t>
            </a:r>
            <a:endParaRPr lang="en-IN" dirty="0"/>
          </a:p>
        </p:txBody>
      </p:sp>
      <p:sp>
        <p:nvSpPr>
          <p:cNvPr id="3" name="Content Placeholder 2"/>
          <p:cNvSpPr>
            <a:spLocks noGrp="1"/>
          </p:cNvSpPr>
          <p:nvPr>
            <p:ph idx="1"/>
          </p:nvPr>
        </p:nvSpPr>
        <p:spPr>
          <a:xfrm>
            <a:off x="838200" y="1690688"/>
            <a:ext cx="10515600" cy="4486275"/>
          </a:xfrm>
        </p:spPr>
        <p:txBody>
          <a:bodyPr/>
          <a:lstStyle/>
          <a:p>
            <a:r>
              <a:rPr lang="en-IN" dirty="0"/>
              <a:t>Comments do not nest which means a comment cannot be put inside another comment. Second the double-dash sequence "--" may not appear inside a comment except as part of the closing --&gt; tag. You must also make sure that there are no spaces in the start-of comment string</a:t>
            </a:r>
            <a:r>
              <a:rPr lang="en-IN" dirty="0" smtClean="0"/>
              <a:t>.</a:t>
            </a:r>
          </a:p>
          <a:p>
            <a:r>
              <a:rPr lang="en-IN" dirty="0" smtClean="0"/>
              <a:t>There should not be any space between </a:t>
            </a:r>
            <a:r>
              <a:rPr lang="en-IN" dirty="0"/>
              <a:t>left angle bracket and the exclamation mark</a:t>
            </a:r>
            <a:r>
              <a:rPr lang="en-IN" dirty="0" smtClean="0"/>
              <a:t>. E.g. &lt;  !-- invalid comments </a:t>
            </a:r>
            <a:r>
              <a:rPr lang="en-IN" dirty="0" smtClean="0">
                <a:sym typeface="Wingdings" panose="05000000000000000000" pitchFamily="2" charset="2"/>
              </a:rPr>
              <a:t>--&gt;</a:t>
            </a:r>
            <a:endParaRPr lang="en-IN" dirty="0">
              <a:sym typeface="Wingdings" panose="05000000000000000000" pitchFamily="2" charset="2"/>
            </a:endParaRPr>
          </a:p>
          <a:p>
            <a:r>
              <a:rPr lang="en-IN" dirty="0" smtClean="0">
                <a:sym typeface="Wingdings" panose="05000000000000000000" pitchFamily="2" charset="2"/>
              </a:rPr>
              <a:t>There can be Multiline comment where we can comment </a:t>
            </a:r>
            <a:r>
              <a:rPr lang="en-IN" dirty="0"/>
              <a:t>multiple lines by the special beginning tag &lt;!-- and ending tag --&gt; placed before the first line and end of the last </a:t>
            </a:r>
            <a:r>
              <a:rPr lang="en-IN" dirty="0" smtClean="0"/>
              <a:t>line.</a:t>
            </a:r>
          </a:p>
          <a:p>
            <a:pPr marL="0" indent="0">
              <a:buNone/>
            </a:pPr>
            <a:endParaRPr lang="en-IN" dirty="0"/>
          </a:p>
        </p:txBody>
      </p:sp>
    </p:spTree>
    <p:extLst>
      <p:ext uri="{BB962C8B-B14F-4D97-AF65-F5344CB8AC3E}">
        <p14:creationId xmlns:p14="http://schemas.microsoft.com/office/powerpoint/2010/main" val="2691463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4: CO1, CO3</a:t>
            </a:r>
            <a:endParaRPr lang="en-IN" dirty="0"/>
          </a:p>
        </p:txBody>
      </p:sp>
      <p:sp>
        <p:nvSpPr>
          <p:cNvPr id="3" name="Content Placeholder 2"/>
          <p:cNvSpPr>
            <a:spLocks noGrp="1"/>
          </p:cNvSpPr>
          <p:nvPr>
            <p:ph idx="1"/>
          </p:nvPr>
        </p:nvSpPr>
        <p:spPr>
          <a:xfrm>
            <a:off x="540913" y="1390918"/>
            <a:ext cx="10812887" cy="5087155"/>
          </a:xfrm>
        </p:spPr>
        <p:txBody>
          <a:bodyPr>
            <a:normAutofit fontScale="92500" lnSpcReduction="10000"/>
          </a:bodyPr>
          <a:lstStyle/>
          <a:p>
            <a:r>
              <a:rPr lang="en-IN" dirty="0" smtClean="0"/>
              <a:t>Create links to  various search engine pages e.g. google, yahoo, </a:t>
            </a:r>
            <a:r>
              <a:rPr lang="en-IN" dirty="0" err="1" smtClean="0"/>
              <a:t>altavista</a:t>
            </a:r>
            <a:r>
              <a:rPr lang="en-IN" dirty="0" smtClean="0"/>
              <a:t> etc.</a:t>
            </a:r>
          </a:p>
          <a:p>
            <a:r>
              <a:rPr lang="en-IN" dirty="0" smtClean="0"/>
              <a:t>Insert one image on the web page which can be formatted using different attributes of image tag.</a:t>
            </a:r>
          </a:p>
          <a:p>
            <a:r>
              <a:rPr lang="en-IN" dirty="0"/>
              <a:t>Create a page with a link at the top of it that when clicked will jump all the way to the bottom of the </a:t>
            </a:r>
            <a:r>
              <a:rPr lang="en-IN" dirty="0" smtClean="0"/>
              <a:t>page.</a:t>
            </a:r>
          </a:p>
          <a:p>
            <a:r>
              <a:rPr lang="en-IN" dirty="0"/>
              <a:t>Create a page with a link at the bottom of it that when clicked will jump all the way to the top of the </a:t>
            </a:r>
            <a:r>
              <a:rPr lang="en-IN" dirty="0" smtClean="0"/>
              <a:t>page.</a:t>
            </a:r>
          </a:p>
          <a:p>
            <a:r>
              <a:rPr lang="en-IN" dirty="0" smtClean="0"/>
              <a:t>Insert one image link which one clicked opens up the resume in the new web page. </a:t>
            </a:r>
          </a:p>
          <a:p>
            <a:r>
              <a:rPr lang="en-IN" dirty="0" smtClean="0"/>
              <a:t>Insert comments in the HTML anchor tags( top and bottom)</a:t>
            </a:r>
          </a:p>
          <a:p>
            <a:r>
              <a:rPr lang="en-IN" dirty="0" smtClean="0"/>
              <a:t>Beautify and format the web page using different tags and attributes learn so far.</a:t>
            </a:r>
            <a:endParaRPr lang="en-IN" dirty="0"/>
          </a:p>
        </p:txBody>
      </p:sp>
    </p:spTree>
    <p:extLst>
      <p:ext uri="{BB962C8B-B14F-4D97-AF65-F5344CB8AC3E}">
        <p14:creationId xmlns:p14="http://schemas.microsoft.com/office/powerpoint/2010/main" val="851769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Tables</a:t>
            </a:r>
            <a:endParaRPr lang="en-IN" dirty="0"/>
          </a:p>
        </p:txBody>
      </p:sp>
      <p:sp>
        <p:nvSpPr>
          <p:cNvPr id="3" name="Content Placeholder 2"/>
          <p:cNvSpPr>
            <a:spLocks noGrp="1"/>
          </p:cNvSpPr>
          <p:nvPr>
            <p:ph idx="1"/>
          </p:nvPr>
        </p:nvSpPr>
        <p:spPr>
          <a:xfrm>
            <a:off x="493690" y="2034863"/>
            <a:ext cx="11204620" cy="4494726"/>
          </a:xfrm>
        </p:spPr>
        <p:txBody>
          <a:bodyPr/>
          <a:lstStyle/>
          <a:p>
            <a:r>
              <a:rPr lang="en-IN" dirty="0"/>
              <a:t>The HTML tables allow web authors to arrange data like text, images, links, other tables, etc. into rows and columns of cells</a:t>
            </a:r>
            <a:r>
              <a:rPr lang="en-IN" dirty="0" smtClean="0"/>
              <a:t>.</a:t>
            </a:r>
          </a:p>
          <a:p>
            <a:r>
              <a:rPr lang="en-IN" dirty="0"/>
              <a:t>The HTML tables are created using the </a:t>
            </a:r>
            <a:r>
              <a:rPr lang="en-IN" b="1" dirty="0"/>
              <a:t>&lt;table&gt;</a:t>
            </a:r>
            <a:r>
              <a:rPr lang="en-IN" dirty="0"/>
              <a:t> tag in which the </a:t>
            </a:r>
            <a:r>
              <a:rPr lang="en-IN" b="1" dirty="0"/>
              <a:t>&lt;</a:t>
            </a:r>
            <a:r>
              <a:rPr lang="en-IN" b="1" dirty="0" err="1"/>
              <a:t>tr</a:t>
            </a:r>
            <a:r>
              <a:rPr lang="en-IN" b="1" dirty="0"/>
              <a:t>&gt;</a:t>
            </a:r>
            <a:r>
              <a:rPr lang="en-IN" dirty="0"/>
              <a:t> tag is used to create table rows and </a:t>
            </a:r>
            <a:r>
              <a:rPr lang="en-IN" b="1" dirty="0"/>
              <a:t>&lt;td&gt;</a:t>
            </a:r>
            <a:r>
              <a:rPr lang="en-IN" dirty="0"/>
              <a:t> tag is used to create data cells. The elements under &lt;td&gt; are regular and left aligned by </a:t>
            </a:r>
            <a:r>
              <a:rPr lang="en-IN" dirty="0" smtClean="0"/>
              <a:t>default. </a:t>
            </a:r>
          </a:p>
          <a:p>
            <a:r>
              <a:rPr lang="en-IN" dirty="0"/>
              <a:t>T</a:t>
            </a:r>
            <a:r>
              <a:rPr lang="en-IN" dirty="0" smtClean="0"/>
              <a:t>he</a:t>
            </a:r>
            <a:r>
              <a:rPr lang="en-IN" dirty="0"/>
              <a:t> </a:t>
            </a:r>
            <a:r>
              <a:rPr lang="en-IN" b="1" dirty="0"/>
              <a:t>border</a:t>
            </a:r>
            <a:r>
              <a:rPr lang="en-IN" dirty="0"/>
              <a:t> is an attribute of &lt;table&gt; tag and it is used to put a border across all the cells. </a:t>
            </a:r>
            <a:r>
              <a:rPr lang="en-IN" dirty="0" smtClean="0"/>
              <a:t>If we do </a:t>
            </a:r>
            <a:r>
              <a:rPr lang="en-IN" dirty="0"/>
              <a:t>not need a border, then </a:t>
            </a:r>
            <a:r>
              <a:rPr lang="en-IN" dirty="0" smtClean="0"/>
              <a:t>we </a:t>
            </a:r>
            <a:r>
              <a:rPr lang="en-IN" dirty="0"/>
              <a:t>can use border = "0".</a:t>
            </a:r>
          </a:p>
        </p:txBody>
      </p:sp>
    </p:spTree>
    <p:extLst>
      <p:ext uri="{BB962C8B-B14F-4D97-AF65-F5344CB8AC3E}">
        <p14:creationId xmlns:p14="http://schemas.microsoft.com/office/powerpoint/2010/main" val="2194510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IN" dirty="0" smtClean="0"/>
              <a:t>Output: ????</a:t>
            </a:r>
            <a:endParaRPr lang="en-IN" dirty="0"/>
          </a:p>
        </p:txBody>
      </p:sp>
      <p:sp>
        <p:nvSpPr>
          <p:cNvPr id="4" name="Rectangle 1"/>
          <p:cNvSpPr>
            <a:spLocks noGrp="1" noChangeArrowheads="1"/>
          </p:cNvSpPr>
          <p:nvPr>
            <p:ph idx="1"/>
          </p:nvPr>
        </p:nvSpPr>
        <p:spPr bwMode="auto">
          <a:xfrm>
            <a:off x="357809" y="1415328"/>
            <a:ext cx="11383617" cy="51719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0066"/>
                </a:solidFill>
                <a:effectLst/>
                <a:latin typeface="Courier New" panose="02070309020205020404" pitchFamily="49" charset="0"/>
              </a:rPr>
              <a:t>&lt;!DOCTYPE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&lt;html&gt;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&lt;head&gt;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&lt;title&gt;</a:t>
            </a:r>
            <a:r>
              <a:rPr kumimoji="0" lang="en-US" altLang="en-US" b="0" i="0" u="none" strike="noStrike" cap="none" normalizeH="0" baseline="0" dirty="0" smtClean="0">
                <a:ln>
                  <a:noFill/>
                </a:ln>
                <a:solidFill>
                  <a:srgbClr val="000000"/>
                </a:solidFill>
                <a:effectLst/>
                <a:latin typeface="Courier New" panose="02070309020205020404" pitchFamily="49" charset="0"/>
              </a:rPr>
              <a:t>HTML Tables</a:t>
            </a:r>
            <a:r>
              <a:rPr kumimoji="0" lang="en-US" altLang="en-US" b="0" i="0" u="none" strike="noStrike" cap="none" normalizeH="0" baseline="0" dirty="0" smtClean="0">
                <a:ln>
                  <a:noFill/>
                </a:ln>
                <a:solidFill>
                  <a:srgbClr val="000088"/>
                </a:solidFill>
                <a:effectLst/>
                <a:latin typeface="Courier New" panose="02070309020205020404" pitchFamily="49" charset="0"/>
              </a:rPr>
              <a:t>&lt;/title&gt;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&lt;/head&gt;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&lt;body&gt;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&lt;table</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rPr>
              <a:t>border</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rPr>
              <a:t>"1"</a:t>
            </a:r>
            <a:r>
              <a:rPr kumimoji="0" lang="en-US" altLang="en-US" b="0" i="0" u="none" strike="noStrike" cap="none" normalizeH="0" baseline="0" dirty="0" smtClean="0">
                <a:ln>
                  <a:noFill/>
                </a:ln>
                <a:solidFill>
                  <a:srgbClr val="000088"/>
                </a:solidFill>
                <a:effectLst/>
                <a:latin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a:t>
            </a:r>
            <a:r>
              <a:rPr kumimoji="0" lang="en-US" altLang="en-US" b="0" i="0" u="none" strike="noStrike" cap="none" normalizeH="0" baseline="0" dirty="0" err="1" smtClean="0">
                <a:ln>
                  <a:noFill/>
                </a:ln>
                <a:solidFill>
                  <a:srgbClr val="000088"/>
                </a:solidFill>
                <a:effectLst/>
                <a:latin typeface="Courier New" panose="02070309020205020404" pitchFamily="49" charset="0"/>
              </a:rPr>
              <a:t>tr</a:t>
            </a:r>
            <a:r>
              <a:rPr kumimoji="0" lang="en-US" altLang="en-US" b="0" i="0" u="none" strike="noStrike" cap="none" normalizeH="0" baseline="0" dirty="0" smtClean="0">
                <a:ln>
                  <a:noFill/>
                </a:ln>
                <a:solidFill>
                  <a:srgbClr val="000088"/>
                </a:solidFill>
                <a:effectLst/>
                <a:latin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&lt;td&gt;</a:t>
            </a:r>
            <a:r>
              <a:rPr kumimoji="0" lang="en-US" altLang="en-US" b="0" i="0" u="none" strike="noStrike" cap="none" normalizeH="0" baseline="0" dirty="0" smtClean="0">
                <a:ln>
                  <a:noFill/>
                </a:ln>
                <a:solidFill>
                  <a:srgbClr val="000000"/>
                </a:solidFill>
                <a:effectLst/>
                <a:latin typeface="Courier New" panose="02070309020205020404" pitchFamily="49" charset="0"/>
              </a:rPr>
              <a:t>Row 1, Column 1</a:t>
            </a:r>
            <a:r>
              <a:rPr kumimoji="0" lang="en-US" altLang="en-US" b="0" i="0" u="none" strike="noStrike" cap="none" normalizeH="0" baseline="0" dirty="0" smtClean="0">
                <a:ln>
                  <a:noFill/>
                </a:ln>
                <a:solidFill>
                  <a:srgbClr val="000088"/>
                </a:solidFill>
                <a:effectLst/>
                <a:latin typeface="Courier New" panose="02070309020205020404" pitchFamily="49" charset="0"/>
              </a:rPr>
              <a:t>&lt;/td&gt;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&lt;td&gt;</a:t>
            </a:r>
            <a:r>
              <a:rPr kumimoji="0" lang="en-US" altLang="en-US" b="0" i="0" u="none" strike="noStrike" cap="none" normalizeH="0" baseline="0" dirty="0" smtClean="0">
                <a:ln>
                  <a:noFill/>
                </a:ln>
                <a:solidFill>
                  <a:srgbClr val="000000"/>
                </a:solidFill>
                <a:effectLst/>
                <a:latin typeface="Courier New" panose="02070309020205020404" pitchFamily="49" charset="0"/>
              </a:rPr>
              <a:t>Row 1, Column2</a:t>
            </a:r>
            <a:r>
              <a:rPr kumimoji="0" lang="en-US" altLang="en-US" b="0" i="0" u="none" strike="noStrike" cap="none" normalizeH="0" baseline="0" dirty="0" smtClean="0">
                <a:ln>
                  <a:noFill/>
                </a:ln>
                <a:solidFill>
                  <a:srgbClr val="000088"/>
                </a:solidFill>
                <a:effectLst/>
                <a:latin typeface="Courier New" panose="02070309020205020404" pitchFamily="49" charset="0"/>
              </a:rPr>
              <a:t>&lt;/td&gt;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a:t>
            </a:r>
            <a:r>
              <a:rPr kumimoji="0" lang="en-US" altLang="en-US" b="0" i="0" u="none" strike="noStrike" cap="none" normalizeH="0" baseline="0" dirty="0" err="1" smtClean="0">
                <a:ln>
                  <a:noFill/>
                </a:ln>
                <a:solidFill>
                  <a:srgbClr val="000088"/>
                </a:solidFill>
                <a:effectLst/>
                <a:latin typeface="Courier New" panose="02070309020205020404" pitchFamily="49" charset="0"/>
              </a:rPr>
              <a:t>tr</a:t>
            </a:r>
            <a:r>
              <a:rPr kumimoji="0" lang="en-US" altLang="en-US" b="0" i="0" u="none" strike="noStrike" cap="none" normalizeH="0" baseline="0" dirty="0" smtClean="0">
                <a:ln>
                  <a:noFill/>
                </a:ln>
                <a:solidFill>
                  <a:srgbClr val="000088"/>
                </a:solidFill>
                <a:effectLst/>
                <a:latin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a:t>
            </a:r>
            <a:r>
              <a:rPr kumimoji="0" lang="en-US" altLang="en-US" b="0" i="0" u="none" strike="noStrike" cap="none" normalizeH="0" baseline="0" dirty="0" err="1" smtClean="0">
                <a:ln>
                  <a:noFill/>
                </a:ln>
                <a:solidFill>
                  <a:srgbClr val="000088"/>
                </a:solidFill>
                <a:effectLst/>
                <a:latin typeface="Courier New" panose="02070309020205020404" pitchFamily="49" charset="0"/>
              </a:rPr>
              <a:t>tr</a:t>
            </a:r>
            <a:r>
              <a:rPr kumimoji="0" lang="en-US" altLang="en-US" b="0" i="0" u="none" strike="noStrike" cap="none" normalizeH="0" baseline="0" dirty="0" smtClean="0">
                <a:ln>
                  <a:noFill/>
                </a:ln>
                <a:solidFill>
                  <a:srgbClr val="000088"/>
                </a:solidFill>
                <a:effectLst/>
                <a:latin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&lt;td&gt;</a:t>
            </a:r>
            <a:r>
              <a:rPr kumimoji="0" lang="en-US" altLang="en-US" b="0" i="0" u="none" strike="noStrike" cap="none" normalizeH="0" baseline="0" dirty="0" smtClean="0">
                <a:ln>
                  <a:noFill/>
                </a:ln>
                <a:solidFill>
                  <a:srgbClr val="000000"/>
                </a:solidFill>
                <a:effectLst/>
                <a:latin typeface="Courier New" panose="02070309020205020404" pitchFamily="49" charset="0"/>
              </a:rPr>
              <a:t>Row 2, Column 1</a:t>
            </a:r>
            <a:r>
              <a:rPr kumimoji="0" lang="en-US" altLang="en-US" b="0" i="0" u="none" strike="noStrike" cap="none" normalizeH="0" baseline="0" dirty="0" smtClean="0">
                <a:ln>
                  <a:noFill/>
                </a:ln>
                <a:solidFill>
                  <a:srgbClr val="000088"/>
                </a:solidFill>
                <a:effectLst/>
                <a:latin typeface="Courier New" panose="02070309020205020404" pitchFamily="49" charset="0"/>
              </a:rPr>
              <a:t>&lt;/td&gt;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&lt;td&gt;</a:t>
            </a:r>
            <a:r>
              <a:rPr kumimoji="0" lang="en-US" altLang="en-US" b="0" i="0" u="none" strike="noStrike" cap="none" normalizeH="0" baseline="0" dirty="0" smtClean="0">
                <a:ln>
                  <a:noFill/>
                </a:ln>
                <a:solidFill>
                  <a:srgbClr val="000000"/>
                </a:solidFill>
                <a:effectLst/>
                <a:latin typeface="Courier New" panose="02070309020205020404" pitchFamily="49" charset="0"/>
              </a:rPr>
              <a:t>Row 2, Column2</a:t>
            </a:r>
            <a:r>
              <a:rPr kumimoji="0" lang="en-US" altLang="en-US" b="0" i="0" u="none" strike="noStrike" cap="none" normalizeH="0" baseline="0" dirty="0" smtClean="0">
                <a:ln>
                  <a:noFill/>
                </a:ln>
                <a:solidFill>
                  <a:srgbClr val="000088"/>
                </a:solidFill>
                <a:effectLst/>
                <a:latin typeface="Courier New" panose="02070309020205020404" pitchFamily="49" charset="0"/>
              </a:rPr>
              <a:t>&lt;/td&gt;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a:t>
            </a:r>
            <a:r>
              <a:rPr kumimoji="0" lang="en-US" altLang="en-US" b="0" i="0" u="none" strike="noStrike" cap="none" normalizeH="0" baseline="0" dirty="0" err="1" smtClean="0">
                <a:ln>
                  <a:noFill/>
                </a:ln>
                <a:solidFill>
                  <a:srgbClr val="000088"/>
                </a:solidFill>
                <a:effectLst/>
                <a:latin typeface="Courier New" panose="02070309020205020404" pitchFamily="49" charset="0"/>
              </a:rPr>
              <a:t>tr</a:t>
            </a:r>
            <a:r>
              <a:rPr kumimoji="0" lang="en-US" altLang="en-US" b="0" i="0" u="none" strike="noStrike" cap="none" normalizeH="0" baseline="0" dirty="0" smtClean="0">
                <a:ln>
                  <a:noFill/>
                </a:ln>
                <a:solidFill>
                  <a:srgbClr val="000088"/>
                </a:solidFill>
                <a:effectLst/>
                <a:latin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rPr>
              <a:t>&lt;/table&gt;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&lt;/body&gt;</a:t>
            </a:r>
            <a:r>
              <a:rPr kumimoji="0" lang="en-US" altLang="en-US" b="0" i="0" u="none" strike="noStrike" cap="none" normalizeH="0" baseline="0" dirty="0" smtClean="0">
                <a:ln>
                  <a:noFill/>
                </a:ln>
                <a:solidFill>
                  <a:srgbClr val="000000"/>
                </a:solidFill>
                <a:effectLst/>
                <a:latin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rPr>
              <a:t>&lt;/html&gt;</a:t>
            </a:r>
            <a:r>
              <a:rPr kumimoji="0" lang="en-US" altLang="en-US"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778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graphicFrame>
        <p:nvGraphicFramePr>
          <p:cNvPr id="6" name="Content Placeholder 5"/>
          <p:cNvGraphicFramePr>
            <a:graphicFrameLocks noGrp="1"/>
          </p:cNvGraphicFramePr>
          <p:nvPr>
            <p:ph idx="1"/>
            <p:extLst/>
          </p:nvPr>
        </p:nvGraphicFramePr>
        <p:xfrm>
          <a:off x="1301839" y="1690688"/>
          <a:ext cx="7623220" cy="731520"/>
        </p:xfrm>
        <a:graphic>
          <a:graphicData uri="http://schemas.openxmlformats.org/drawingml/2006/table">
            <a:tbl>
              <a:tblPr firstRow="1" bandRow="1">
                <a:tableStyleId>{5C22544A-7EE6-4342-B048-85BDC9FD1C3A}</a:tableStyleId>
              </a:tblPr>
              <a:tblGrid>
                <a:gridCol w="2520067"/>
                <a:gridCol w="5103153"/>
              </a:tblGrid>
              <a:tr h="324177">
                <a:tc>
                  <a:txBody>
                    <a:bodyPr/>
                    <a:lstStyle/>
                    <a:p>
                      <a:r>
                        <a:rPr lang="en-IN" dirty="0"/>
                        <a:t>Row 1, Column 1</a:t>
                      </a:r>
                    </a:p>
                  </a:txBody>
                  <a:tcPr anchor="ctr"/>
                </a:tc>
                <a:tc>
                  <a:txBody>
                    <a:bodyPr/>
                    <a:lstStyle/>
                    <a:p>
                      <a:r>
                        <a:rPr lang="en-IN"/>
                        <a:t>Row 1, Column 2</a:t>
                      </a:r>
                    </a:p>
                  </a:txBody>
                  <a:tcPr anchor="ctr"/>
                </a:tc>
              </a:tr>
              <a:tr h="324177">
                <a:tc>
                  <a:txBody>
                    <a:bodyPr/>
                    <a:lstStyle/>
                    <a:p>
                      <a:r>
                        <a:rPr lang="en-IN"/>
                        <a:t>Row 2, Column 1</a:t>
                      </a:r>
                    </a:p>
                  </a:txBody>
                  <a:tcPr anchor="ctr"/>
                </a:tc>
                <a:tc>
                  <a:txBody>
                    <a:bodyPr/>
                    <a:lstStyle/>
                    <a:p>
                      <a:r>
                        <a:rPr lang="en-IN" dirty="0"/>
                        <a:t>Row 2, Column 2</a:t>
                      </a:r>
                    </a:p>
                  </a:txBody>
                  <a:tcPr anchor="ctr"/>
                </a:tc>
              </a:tr>
            </a:tbl>
          </a:graphicData>
        </a:graphic>
      </p:graphicFrame>
    </p:spTree>
    <p:extLst>
      <p:ext uri="{BB962C8B-B14F-4D97-AF65-F5344CB8AC3E}">
        <p14:creationId xmlns:p14="http://schemas.microsoft.com/office/powerpoint/2010/main" val="3285591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04" y="347730"/>
            <a:ext cx="11173496" cy="6220495"/>
          </a:xfrm>
        </p:spPr>
        <p:txBody>
          <a:bodyPr>
            <a:normAutofit/>
          </a:bodyPr>
          <a:lstStyle/>
          <a:p>
            <a:r>
              <a:rPr lang="en-IN" b="1" dirty="0" smtClean="0"/>
              <a:t>Table Heading: </a:t>
            </a:r>
            <a:r>
              <a:rPr lang="en-IN" dirty="0"/>
              <a:t>Table heading can be defined using </a:t>
            </a:r>
            <a:r>
              <a:rPr lang="en-IN" b="1" dirty="0"/>
              <a:t>&lt;</a:t>
            </a:r>
            <a:r>
              <a:rPr lang="en-IN" b="1" dirty="0" err="1"/>
              <a:t>th</a:t>
            </a:r>
            <a:r>
              <a:rPr lang="en-IN" b="1" dirty="0"/>
              <a:t>&gt;</a:t>
            </a:r>
            <a:r>
              <a:rPr lang="en-IN" dirty="0"/>
              <a:t> tag. This tag will be put to replace &lt;td&gt; tag, which is used to represent actual data cell. Normally </a:t>
            </a:r>
            <a:r>
              <a:rPr lang="en-IN" dirty="0" smtClean="0"/>
              <a:t>we </a:t>
            </a:r>
            <a:r>
              <a:rPr lang="en-IN" dirty="0"/>
              <a:t>will put your top row as table heading as shown below, otherwise </a:t>
            </a:r>
            <a:r>
              <a:rPr lang="en-IN" dirty="0" smtClean="0"/>
              <a:t>we </a:t>
            </a:r>
            <a:r>
              <a:rPr lang="en-IN" dirty="0"/>
              <a:t>can use &lt;</a:t>
            </a:r>
            <a:r>
              <a:rPr lang="en-IN" dirty="0" err="1"/>
              <a:t>th</a:t>
            </a:r>
            <a:r>
              <a:rPr lang="en-IN" dirty="0"/>
              <a:t>&gt; element in any row. Headings, which are defined in &lt;</a:t>
            </a:r>
            <a:r>
              <a:rPr lang="en-IN" dirty="0" err="1"/>
              <a:t>th</a:t>
            </a:r>
            <a:r>
              <a:rPr lang="en-IN" dirty="0"/>
              <a:t>&gt; tag are </a:t>
            </a:r>
            <a:r>
              <a:rPr lang="en-IN" dirty="0" err="1"/>
              <a:t>centered</a:t>
            </a:r>
            <a:r>
              <a:rPr lang="en-IN" dirty="0"/>
              <a:t> and bold by default</a:t>
            </a:r>
            <a:r>
              <a:rPr lang="en-IN" dirty="0" smtClean="0"/>
              <a:t>.</a:t>
            </a:r>
          </a:p>
          <a:p>
            <a:r>
              <a:rPr lang="en-IN" b="1" dirty="0" err="1"/>
              <a:t>Cellpadding</a:t>
            </a:r>
            <a:r>
              <a:rPr lang="en-IN" b="1" dirty="0"/>
              <a:t> and </a:t>
            </a:r>
            <a:r>
              <a:rPr lang="en-IN" b="1" dirty="0" err="1"/>
              <a:t>Cellspacing</a:t>
            </a:r>
            <a:r>
              <a:rPr lang="en-IN" b="1" dirty="0"/>
              <a:t> Attributes</a:t>
            </a:r>
          </a:p>
          <a:p>
            <a:pPr marL="0" indent="0">
              <a:buNone/>
            </a:pPr>
            <a:r>
              <a:rPr lang="en-IN" dirty="0" smtClean="0"/>
              <a:t>	There </a:t>
            </a:r>
            <a:r>
              <a:rPr lang="en-IN" dirty="0"/>
              <a:t>are two attributes called </a:t>
            </a:r>
            <a:r>
              <a:rPr lang="en-IN" i="1" dirty="0" err="1"/>
              <a:t>cellpadding</a:t>
            </a:r>
            <a:r>
              <a:rPr lang="en-IN" dirty="0"/>
              <a:t> and </a:t>
            </a:r>
            <a:r>
              <a:rPr lang="en-IN" i="1" dirty="0" err="1"/>
              <a:t>cellspacing</a:t>
            </a:r>
            <a:r>
              <a:rPr lang="en-IN" dirty="0"/>
              <a:t> which </a:t>
            </a:r>
            <a:r>
              <a:rPr lang="en-IN" dirty="0" smtClean="0"/>
              <a:t>we </a:t>
            </a:r>
            <a:r>
              <a:rPr lang="en-IN" dirty="0"/>
              <a:t>will use to adjust the white space in your table cells. The </a:t>
            </a:r>
            <a:r>
              <a:rPr lang="en-IN" dirty="0" err="1"/>
              <a:t>cellspacing</a:t>
            </a:r>
            <a:r>
              <a:rPr lang="en-IN" dirty="0"/>
              <a:t> attribute defines space between table cells, while </a:t>
            </a:r>
            <a:r>
              <a:rPr lang="en-IN" dirty="0" err="1"/>
              <a:t>cellpadding</a:t>
            </a:r>
            <a:r>
              <a:rPr lang="en-IN" dirty="0"/>
              <a:t> represents the distance between cell borders and the content within a </a:t>
            </a:r>
            <a:r>
              <a:rPr lang="en-IN" dirty="0" smtClean="0"/>
              <a:t>cell.</a:t>
            </a:r>
          </a:p>
          <a:p>
            <a:r>
              <a:rPr lang="en-IN" b="1" dirty="0" err="1"/>
              <a:t>Colspan</a:t>
            </a:r>
            <a:r>
              <a:rPr lang="en-IN" b="1" dirty="0"/>
              <a:t> and </a:t>
            </a:r>
            <a:r>
              <a:rPr lang="en-IN" b="1" dirty="0" err="1"/>
              <a:t>Rowspan</a:t>
            </a:r>
            <a:r>
              <a:rPr lang="en-IN" b="1" dirty="0"/>
              <a:t> </a:t>
            </a:r>
            <a:r>
              <a:rPr lang="en-IN" b="1" dirty="0" smtClean="0"/>
              <a:t>Attributes: </a:t>
            </a:r>
          </a:p>
          <a:p>
            <a:pPr marL="0" indent="0">
              <a:buNone/>
            </a:pPr>
            <a:r>
              <a:rPr lang="en-IN" b="1" dirty="0"/>
              <a:t>	</a:t>
            </a:r>
            <a:r>
              <a:rPr lang="en-IN" dirty="0" smtClean="0"/>
              <a:t>We </a:t>
            </a:r>
            <a:r>
              <a:rPr lang="en-IN" dirty="0"/>
              <a:t>will use </a:t>
            </a:r>
            <a:r>
              <a:rPr lang="en-IN" b="1" dirty="0" err="1"/>
              <a:t>colspan</a:t>
            </a:r>
            <a:r>
              <a:rPr lang="en-IN" dirty="0"/>
              <a:t> attribute if you want to merge two or more columns into a single column. Similar way </a:t>
            </a:r>
            <a:r>
              <a:rPr lang="en-IN" dirty="0" smtClean="0"/>
              <a:t>we </a:t>
            </a:r>
            <a:r>
              <a:rPr lang="en-IN" dirty="0"/>
              <a:t>will use </a:t>
            </a:r>
            <a:r>
              <a:rPr lang="en-IN" b="1" dirty="0" err="1"/>
              <a:t>rowspan</a:t>
            </a:r>
            <a:r>
              <a:rPr lang="en-IN" dirty="0"/>
              <a:t> if </a:t>
            </a:r>
            <a:r>
              <a:rPr lang="en-IN" dirty="0" smtClean="0"/>
              <a:t>we </a:t>
            </a:r>
            <a:r>
              <a:rPr lang="en-IN" dirty="0"/>
              <a:t>want to merge two or more rows.</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92158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normAutofit fontScale="90000"/>
          </a:bodyPr>
          <a:lstStyle/>
          <a:p>
            <a:pPr lvl="0" eaLnBrk="0" fontAlgn="base" hangingPunct="0">
              <a:lnSpc>
                <a:spcPct val="100000"/>
              </a:lnSpc>
              <a:spcAft>
                <a:spcPct val="0"/>
              </a:spcAft>
            </a:pPr>
            <a:r>
              <a:rPr lang="en-IN" dirty="0" smtClean="0"/>
              <a:t>Timeline of HTML</a:t>
            </a:r>
            <a:r>
              <a:rPr lang="en-IN" dirty="0"/>
              <a:t/>
            </a:r>
            <a:br>
              <a:rPr lang="en-IN" dirty="0"/>
            </a:br>
            <a:endParaRPr lang="en-IN" dirty="0"/>
          </a:p>
        </p:txBody>
      </p:sp>
      <p:sp>
        <p:nvSpPr>
          <p:cNvPr id="5" name="TextBox 4"/>
          <p:cNvSpPr txBox="1"/>
          <p:nvPr/>
        </p:nvSpPr>
        <p:spPr>
          <a:xfrm>
            <a:off x="721217" y="1043189"/>
            <a:ext cx="9878096" cy="5539978"/>
          </a:xfrm>
          <a:prstGeom prst="rect">
            <a:avLst/>
          </a:prstGeom>
          <a:noFill/>
        </p:spPr>
        <p:txBody>
          <a:bodyPr wrap="square" rtlCol="0">
            <a:spAutoFit/>
          </a:bodyPr>
          <a:lstStyle/>
          <a:p>
            <a:pPr marL="342900" indent="-342900">
              <a:buFont typeface="Arial" panose="020B0604020202020204" pitchFamily="34" charset="0"/>
              <a:buChar char="•"/>
            </a:pPr>
            <a:r>
              <a:rPr lang="en-US" altLang="en-US" sz="2400" b="1" dirty="0">
                <a:solidFill>
                  <a:srgbClr val="000000"/>
                </a:solidFill>
                <a:latin typeface="Actor"/>
              </a:rPr>
              <a:t>1991-</a:t>
            </a:r>
            <a:r>
              <a:rPr lang="en-US" altLang="en-US" sz="2400" dirty="0">
                <a:solidFill>
                  <a:srgbClr val="000000"/>
                </a:solidFill>
                <a:latin typeface="Actor"/>
              </a:rPr>
              <a:t> Tim Berners-Lee invents HTML </a:t>
            </a:r>
            <a:r>
              <a:rPr lang="en-US" altLang="en-US" sz="2400" dirty="0" smtClean="0">
                <a:solidFill>
                  <a:srgbClr val="000000"/>
                </a:solidFill>
                <a:latin typeface="Actor"/>
              </a:rPr>
              <a:t>1.0</a:t>
            </a:r>
          </a:p>
          <a:p>
            <a:pPr marL="342900" indent="-342900">
              <a:buFont typeface="Arial" panose="020B0604020202020204" pitchFamily="34" charset="0"/>
              <a:buChar char="•"/>
            </a:pPr>
            <a:r>
              <a:rPr lang="en-US" altLang="en-US" sz="2400" b="1" dirty="0" smtClean="0">
                <a:solidFill>
                  <a:srgbClr val="000000"/>
                </a:solidFill>
                <a:latin typeface="Actor"/>
              </a:rPr>
              <a:t>1993-</a:t>
            </a:r>
            <a:r>
              <a:rPr lang="en-US" altLang="en-US" sz="2400" dirty="0">
                <a:solidFill>
                  <a:srgbClr val="000000"/>
                </a:solidFill>
                <a:latin typeface="Actor"/>
              </a:rPr>
              <a:t> HTML 1.0 is released. Not many developers are creating websites at this time</a:t>
            </a:r>
            <a:r>
              <a:rPr lang="en-US" altLang="en-US" sz="2400" dirty="0" smtClean="0">
                <a:solidFill>
                  <a:srgbClr val="000000"/>
                </a:solidFill>
                <a:latin typeface="Actor"/>
              </a:rPr>
              <a:t>.</a:t>
            </a:r>
          </a:p>
          <a:p>
            <a:pPr marL="342900" indent="-342900">
              <a:buFont typeface="Arial" panose="020B0604020202020204" pitchFamily="34" charset="0"/>
              <a:buChar char="•"/>
            </a:pPr>
            <a:r>
              <a:rPr lang="en-US" altLang="en-US" sz="2400" b="1" dirty="0" smtClean="0">
                <a:solidFill>
                  <a:srgbClr val="000000"/>
                </a:solidFill>
                <a:latin typeface="Actor"/>
              </a:rPr>
              <a:t>1995-</a:t>
            </a:r>
            <a:r>
              <a:rPr lang="en-US" altLang="en-US" sz="2400" dirty="0">
                <a:solidFill>
                  <a:srgbClr val="000000"/>
                </a:solidFill>
                <a:latin typeface="Actor"/>
              </a:rPr>
              <a:t> HTML 2.0 is published. This contains the features of HTML 1.0 plus new features. </a:t>
            </a:r>
            <a:r>
              <a:rPr lang="en-US" altLang="en-US" sz="2400" dirty="0" smtClean="0">
                <a:solidFill>
                  <a:srgbClr val="000000"/>
                </a:solidFill>
                <a:latin typeface="Actor"/>
              </a:rPr>
              <a:t>This </a:t>
            </a:r>
            <a:r>
              <a:rPr lang="en-US" altLang="en-US" sz="2400" dirty="0">
                <a:solidFill>
                  <a:srgbClr val="000000"/>
                </a:solidFill>
                <a:latin typeface="Actor"/>
              </a:rPr>
              <a:t>remained the standard markup language for designing and creating websites until 1997</a:t>
            </a:r>
            <a:r>
              <a:rPr lang="en-US" altLang="en-US" sz="2400" dirty="0" smtClean="0">
                <a:solidFill>
                  <a:srgbClr val="000000"/>
                </a:solidFill>
                <a:latin typeface="Actor"/>
              </a:rPr>
              <a:t>.</a:t>
            </a:r>
          </a:p>
          <a:p>
            <a:pPr marL="342900" indent="-342900">
              <a:buFont typeface="Arial" panose="020B0604020202020204" pitchFamily="34" charset="0"/>
              <a:buChar char="•"/>
            </a:pPr>
            <a:r>
              <a:rPr lang="en-US" altLang="en-US" sz="2400" b="1" dirty="0" smtClean="0">
                <a:solidFill>
                  <a:srgbClr val="000000"/>
                </a:solidFill>
                <a:latin typeface="Actor"/>
              </a:rPr>
              <a:t>1997-</a:t>
            </a:r>
            <a:r>
              <a:rPr lang="en-US" altLang="en-US" sz="2400" dirty="0">
                <a:solidFill>
                  <a:srgbClr val="000000"/>
                </a:solidFill>
                <a:latin typeface="Actor"/>
              </a:rPr>
              <a:t> HTML 3.0 was invented. Here, Dave </a:t>
            </a:r>
            <a:r>
              <a:rPr lang="en-US" altLang="en-US" sz="2400" dirty="0" err="1">
                <a:solidFill>
                  <a:srgbClr val="000000"/>
                </a:solidFill>
                <a:latin typeface="Actor"/>
              </a:rPr>
              <a:t>Raggett</a:t>
            </a:r>
            <a:r>
              <a:rPr lang="en-US" altLang="en-US" sz="2400" dirty="0">
                <a:solidFill>
                  <a:srgbClr val="000000"/>
                </a:solidFill>
                <a:latin typeface="Actor"/>
              </a:rPr>
              <a:t> introduced a fresh draft on HTML, which improved new features of HTML and gave more powerful characteristics for webmasters in designing websites. Unfortunately, the powerful features slowed down the browser in applying further improvements</a:t>
            </a:r>
            <a:r>
              <a:rPr lang="en-US" altLang="en-US" sz="2400" dirty="0" smtClean="0">
                <a:solidFill>
                  <a:srgbClr val="000000"/>
                </a:solidFill>
                <a:latin typeface="Actor"/>
              </a:rPr>
              <a:t>.</a:t>
            </a:r>
          </a:p>
          <a:p>
            <a:pPr marL="342900" indent="-342900">
              <a:buFont typeface="Arial" panose="020B0604020202020204" pitchFamily="34" charset="0"/>
              <a:buChar char="•"/>
            </a:pPr>
            <a:r>
              <a:rPr lang="en-US" altLang="en-US" sz="2400" b="1" dirty="0" smtClean="0">
                <a:solidFill>
                  <a:srgbClr val="000000"/>
                </a:solidFill>
                <a:latin typeface="Actor"/>
              </a:rPr>
              <a:t>1999-</a:t>
            </a:r>
            <a:r>
              <a:rPr lang="en-US" altLang="en-US" sz="2400" dirty="0">
                <a:solidFill>
                  <a:srgbClr val="000000"/>
                </a:solidFill>
                <a:latin typeface="Actor"/>
              </a:rPr>
              <a:t> The widely-used HTML 4.0 comes out. It is very successful</a:t>
            </a:r>
            <a:r>
              <a:rPr lang="en-US" altLang="en-US" sz="2400" dirty="0" smtClean="0">
                <a:solidFill>
                  <a:srgbClr val="000000"/>
                </a:solidFill>
                <a:latin typeface="Actor"/>
              </a:rPr>
              <a:t>.</a:t>
            </a:r>
          </a:p>
          <a:p>
            <a:pPr marL="342900" indent="-342900">
              <a:buFont typeface="Arial" panose="020B0604020202020204" pitchFamily="34" charset="0"/>
              <a:buChar char="•"/>
            </a:pPr>
            <a:r>
              <a:rPr lang="en-US" altLang="en-US" sz="2400" b="1" dirty="0" smtClean="0">
                <a:solidFill>
                  <a:srgbClr val="000000"/>
                </a:solidFill>
                <a:latin typeface="Actor"/>
              </a:rPr>
              <a:t>2014-</a:t>
            </a:r>
            <a:r>
              <a:rPr lang="en-US" altLang="en-US" sz="2400" dirty="0">
                <a:solidFill>
                  <a:srgbClr val="000000"/>
                </a:solidFill>
                <a:latin typeface="Actor"/>
              </a:rPr>
              <a:t> HTML 5.0 is released and used worldwide. It is said to be the extended version of HTML 4.01 which was published in 2012.</a:t>
            </a:r>
            <a:r>
              <a:rPr lang="en-US" altLang="en-US" sz="1600" dirty="0"/>
              <a:t> </a:t>
            </a:r>
            <a:r>
              <a:rPr lang="en-US" altLang="en-US" sz="2000" dirty="0">
                <a:latin typeface="Arial" panose="020B0604020202020204" pitchFamily="34" charset="0"/>
              </a:rPr>
              <a:t/>
            </a:r>
            <a:br>
              <a:rPr lang="en-US" altLang="en-US" sz="2000" dirty="0">
                <a:latin typeface="Arial" panose="020B0604020202020204" pitchFamily="34" charset="0"/>
              </a:rPr>
            </a:br>
            <a:endParaRPr lang="en-IN" dirty="0"/>
          </a:p>
        </p:txBody>
      </p:sp>
    </p:spTree>
    <p:extLst>
      <p:ext uri="{BB962C8B-B14F-4D97-AF65-F5344CB8AC3E}">
        <p14:creationId xmlns:p14="http://schemas.microsoft.com/office/powerpoint/2010/main" val="3887449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0" y="270457"/>
            <a:ext cx="12076090" cy="6465194"/>
          </a:xfrm>
        </p:spPr>
        <p:txBody>
          <a:bodyPr>
            <a:normAutofit fontScale="92500" lnSpcReduction="20000"/>
          </a:bodyPr>
          <a:lstStyle/>
          <a:p>
            <a:r>
              <a:rPr lang="en-IN" b="1" dirty="0" smtClean="0"/>
              <a:t>Table </a:t>
            </a:r>
            <a:r>
              <a:rPr lang="en-IN" b="1" dirty="0"/>
              <a:t>Height and </a:t>
            </a:r>
            <a:r>
              <a:rPr lang="en-IN" b="1" dirty="0" smtClean="0"/>
              <a:t>Width</a:t>
            </a:r>
            <a:r>
              <a:rPr lang="en-IN" dirty="0" smtClean="0"/>
              <a:t>: We </a:t>
            </a:r>
            <a:r>
              <a:rPr lang="en-IN" dirty="0"/>
              <a:t>can set a table width and height using </a:t>
            </a:r>
            <a:r>
              <a:rPr lang="en-IN" b="1" dirty="0"/>
              <a:t>width</a:t>
            </a:r>
            <a:r>
              <a:rPr lang="en-IN" dirty="0"/>
              <a:t> and </a:t>
            </a:r>
            <a:r>
              <a:rPr lang="en-IN" b="1" dirty="0"/>
              <a:t>height</a:t>
            </a:r>
            <a:r>
              <a:rPr lang="en-IN" dirty="0"/>
              <a:t> attributes. </a:t>
            </a:r>
            <a:r>
              <a:rPr lang="en-IN" dirty="0" smtClean="0"/>
              <a:t>We </a:t>
            </a:r>
            <a:r>
              <a:rPr lang="en-IN" dirty="0"/>
              <a:t>can specify table width or height in terms of pixels or in terms of percentage of available screen </a:t>
            </a:r>
            <a:r>
              <a:rPr lang="en-IN" dirty="0" smtClean="0"/>
              <a:t>area.</a:t>
            </a:r>
          </a:p>
          <a:p>
            <a:r>
              <a:rPr lang="en-IN" b="1" dirty="0"/>
              <a:t>Tables </a:t>
            </a:r>
            <a:r>
              <a:rPr lang="en-IN" b="1" dirty="0" smtClean="0"/>
              <a:t>Backgrounds</a:t>
            </a:r>
          </a:p>
          <a:p>
            <a:pPr lvl="1"/>
            <a:r>
              <a:rPr lang="en-IN" dirty="0" smtClean="0"/>
              <a:t>We </a:t>
            </a:r>
            <a:r>
              <a:rPr lang="en-IN" dirty="0"/>
              <a:t>can set table background using one of the following two ways −</a:t>
            </a:r>
          </a:p>
          <a:p>
            <a:pPr lvl="1"/>
            <a:r>
              <a:rPr lang="en-IN" b="1" dirty="0" err="1"/>
              <a:t>bgcolor</a:t>
            </a:r>
            <a:r>
              <a:rPr lang="en-IN" dirty="0"/>
              <a:t> attribute − </a:t>
            </a:r>
            <a:r>
              <a:rPr lang="en-IN" dirty="0" smtClean="0"/>
              <a:t>We </a:t>
            </a:r>
            <a:r>
              <a:rPr lang="en-IN" dirty="0"/>
              <a:t>can set background </a:t>
            </a:r>
            <a:r>
              <a:rPr lang="en-IN" dirty="0" err="1"/>
              <a:t>color</a:t>
            </a:r>
            <a:r>
              <a:rPr lang="en-IN" dirty="0"/>
              <a:t> for whole table or just for one cell.</a:t>
            </a:r>
          </a:p>
          <a:p>
            <a:pPr lvl="1"/>
            <a:r>
              <a:rPr lang="en-IN" b="1" dirty="0"/>
              <a:t>background</a:t>
            </a:r>
            <a:r>
              <a:rPr lang="en-IN" dirty="0"/>
              <a:t> attribute − </a:t>
            </a:r>
            <a:r>
              <a:rPr lang="en-IN" dirty="0" err="1" smtClean="0"/>
              <a:t>Wecan</a:t>
            </a:r>
            <a:r>
              <a:rPr lang="en-IN" dirty="0" smtClean="0"/>
              <a:t> </a:t>
            </a:r>
            <a:r>
              <a:rPr lang="en-IN" dirty="0"/>
              <a:t>set background image for whole table or just for one cell.</a:t>
            </a:r>
          </a:p>
          <a:p>
            <a:pPr lvl="1"/>
            <a:r>
              <a:rPr lang="en-IN" dirty="0" smtClean="0"/>
              <a:t>We </a:t>
            </a:r>
            <a:r>
              <a:rPr lang="en-IN" dirty="0"/>
              <a:t>can also set border </a:t>
            </a:r>
            <a:r>
              <a:rPr lang="en-IN" dirty="0" err="1"/>
              <a:t>color</a:t>
            </a:r>
            <a:r>
              <a:rPr lang="en-IN" dirty="0"/>
              <a:t> also using </a:t>
            </a:r>
            <a:r>
              <a:rPr lang="en-IN" b="1" dirty="0" err="1"/>
              <a:t>bordercolor</a:t>
            </a:r>
            <a:r>
              <a:rPr lang="en-IN" dirty="0"/>
              <a:t> </a:t>
            </a:r>
            <a:r>
              <a:rPr lang="en-IN" dirty="0" smtClean="0"/>
              <a:t>attribute</a:t>
            </a:r>
          </a:p>
          <a:p>
            <a:r>
              <a:rPr lang="en-IN" b="1" dirty="0"/>
              <a:t>Table Caption</a:t>
            </a:r>
          </a:p>
          <a:p>
            <a:pPr lvl="1"/>
            <a:r>
              <a:rPr lang="en-IN" dirty="0"/>
              <a:t>The </a:t>
            </a:r>
            <a:r>
              <a:rPr lang="en-IN" b="1" dirty="0"/>
              <a:t>caption</a:t>
            </a:r>
            <a:r>
              <a:rPr lang="en-IN" dirty="0"/>
              <a:t> tag will serve as a title or explanation for the table and it shows up at the top of the table.</a:t>
            </a:r>
          </a:p>
          <a:p>
            <a:r>
              <a:rPr lang="en-IN" b="1" dirty="0"/>
              <a:t>Table Header, Body, and Footer</a:t>
            </a:r>
          </a:p>
          <a:p>
            <a:pPr lvl="1"/>
            <a:r>
              <a:rPr lang="en-IN" dirty="0"/>
              <a:t>Tables can be divided into three portions − a header, a body, and a foot. The head and foot are rather similar to headers and footers in a word-processed document that remain the same for every page, while the body is the main content holder of the table.</a:t>
            </a:r>
          </a:p>
          <a:p>
            <a:pPr lvl="1"/>
            <a:r>
              <a:rPr lang="en-IN" dirty="0"/>
              <a:t>The three elements for separating the head, body, and foot of a table are −</a:t>
            </a:r>
          </a:p>
          <a:p>
            <a:pPr lvl="1"/>
            <a:r>
              <a:rPr lang="en-IN" b="1" dirty="0"/>
              <a:t>&lt;</a:t>
            </a:r>
            <a:r>
              <a:rPr lang="en-IN" b="1" dirty="0" err="1"/>
              <a:t>thead</a:t>
            </a:r>
            <a:r>
              <a:rPr lang="en-IN" b="1" dirty="0"/>
              <a:t>&gt;</a:t>
            </a:r>
            <a:r>
              <a:rPr lang="en-IN" dirty="0"/>
              <a:t> − to create a separate table header.</a:t>
            </a:r>
          </a:p>
          <a:p>
            <a:pPr lvl="1"/>
            <a:r>
              <a:rPr lang="en-IN" b="1" dirty="0"/>
              <a:t>&lt;</a:t>
            </a:r>
            <a:r>
              <a:rPr lang="en-IN" b="1" dirty="0" err="1"/>
              <a:t>tbody</a:t>
            </a:r>
            <a:r>
              <a:rPr lang="en-IN" b="1" dirty="0"/>
              <a:t>&gt;</a:t>
            </a:r>
            <a:r>
              <a:rPr lang="en-IN" dirty="0"/>
              <a:t> − to indicate the main body of the table.</a:t>
            </a:r>
          </a:p>
          <a:p>
            <a:pPr lvl="1"/>
            <a:r>
              <a:rPr lang="en-IN" b="1" dirty="0"/>
              <a:t>&lt;</a:t>
            </a:r>
            <a:r>
              <a:rPr lang="en-IN" b="1" dirty="0" err="1"/>
              <a:t>tfoot</a:t>
            </a:r>
            <a:r>
              <a:rPr lang="en-IN" b="1" dirty="0"/>
              <a:t>&gt;</a:t>
            </a:r>
            <a:r>
              <a:rPr lang="en-IN" dirty="0"/>
              <a:t> − to create a separate table footer.</a:t>
            </a:r>
          </a:p>
          <a:p>
            <a:endParaRPr lang="en-IN" dirty="0" smtClean="0"/>
          </a:p>
        </p:txBody>
      </p:sp>
    </p:spTree>
    <p:extLst>
      <p:ext uri="{BB962C8B-B14F-4D97-AF65-F5344CB8AC3E}">
        <p14:creationId xmlns:p14="http://schemas.microsoft.com/office/powerpoint/2010/main" val="3752104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94258" y="820992"/>
            <a:ext cx="11551273" cy="560283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660066"/>
                </a:solidFill>
                <a:effectLst/>
                <a:latin typeface="Courier New" panose="02070309020205020404" pitchFamily="49" charset="0"/>
              </a:rPr>
              <a:t>&lt;!DOCTYPE html&gt;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Courier New" panose="02070309020205020404" pitchFamily="49" charset="0"/>
              </a:rPr>
              <a:t>&lt;html&gt;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&lt;head&gt;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&lt;title&gt;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HTML Table Background</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&lt;/title&gt;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Courier New" panose="02070309020205020404" pitchFamily="49" charset="0"/>
              </a:rPr>
              <a:t>&lt;body&gt;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&lt;table</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660066"/>
                </a:solidFill>
                <a:effectLst/>
                <a:latin typeface="Courier New" panose="02070309020205020404" pitchFamily="49" charset="0"/>
              </a:rPr>
              <a:t>border</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666600"/>
                </a:solidFill>
                <a:effectLst/>
                <a:latin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8800"/>
                </a:solidFill>
                <a:effectLst/>
                <a:latin typeface="Courier New" panose="02070309020205020404" pitchFamily="49" charset="0"/>
              </a:rPr>
              <a:t>"1"</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err="1" smtClean="0">
                <a:ln>
                  <a:noFill/>
                </a:ln>
                <a:solidFill>
                  <a:srgbClr val="660066"/>
                </a:solidFill>
                <a:effectLst/>
                <a:latin typeface="Courier New" panose="02070309020205020404" pitchFamily="49" charset="0"/>
              </a:rPr>
              <a:t>bordercolor</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666600"/>
                </a:solidFill>
                <a:effectLst/>
                <a:latin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8800"/>
                </a:solidFill>
                <a:effectLst/>
                <a:latin typeface="Courier New" panose="02070309020205020404" pitchFamily="49" charset="0"/>
              </a:rPr>
              <a:t>"green"</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err="1" smtClean="0">
                <a:ln>
                  <a:noFill/>
                </a:ln>
                <a:solidFill>
                  <a:srgbClr val="660066"/>
                </a:solidFill>
                <a:effectLst/>
                <a:latin typeface="Courier New" panose="02070309020205020404" pitchFamily="49" charset="0"/>
              </a:rPr>
              <a:t>bgcolor</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666600"/>
                </a:solidFill>
                <a:effectLst/>
                <a:latin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8800"/>
                </a:solidFill>
                <a:effectLst/>
                <a:latin typeface="Courier New" panose="02070309020205020404" pitchFamily="49" charset="0"/>
              </a:rPr>
              <a:t>"yellow"</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tr</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th</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Column 1</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th</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th</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Column 2</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th</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th</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Column 3</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th</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tr</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tr</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&lt;td</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err="1" smtClean="0">
                <a:ln>
                  <a:noFill/>
                </a:ln>
                <a:solidFill>
                  <a:srgbClr val="660066"/>
                </a:solidFill>
                <a:effectLst/>
                <a:latin typeface="Courier New" panose="02070309020205020404" pitchFamily="49" charset="0"/>
              </a:rPr>
              <a:t>rowspan</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666600"/>
                </a:solidFill>
                <a:effectLst/>
                <a:latin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8800"/>
                </a:solidFill>
                <a:effectLst/>
                <a:latin typeface="Courier New" panose="02070309020205020404" pitchFamily="49" charset="0"/>
              </a:rPr>
              <a:t>"2"</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Row 1 Cell 1</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&lt;/td&gt;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&lt;td&gt;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Row 1 Cell 2</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&lt;/td&gt;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Courier New" panose="02070309020205020404" pitchFamily="49" charset="0"/>
              </a:rPr>
              <a:t>&lt;td&gt;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Row 1 Cell 3</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&lt;/td&gt;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tr</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tr</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&lt;td&gt;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Row 2 Cell 2</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&lt;td&gt;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Row 2 Cell 3</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&lt;/td&gt;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tr</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tr</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&lt;td</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err="1" smtClean="0">
                <a:ln>
                  <a:noFill/>
                </a:ln>
                <a:solidFill>
                  <a:srgbClr val="660066"/>
                </a:solidFill>
                <a:effectLst/>
                <a:latin typeface="Courier New" panose="02070309020205020404" pitchFamily="49" charset="0"/>
              </a:rPr>
              <a:t>colspan</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666600"/>
                </a:solidFill>
                <a:effectLst/>
                <a:latin typeface="Courier New" panose="02070309020205020404" pitchFamily="49" charset="0"/>
              </a:rPr>
              <a: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8800"/>
                </a:solidFill>
                <a:effectLst/>
                <a:latin typeface="Courier New" panose="02070309020205020404" pitchFamily="49" charset="0"/>
              </a:rPr>
              <a:t>"3"</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Row 3 Cell 1</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&lt;/td&gt;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a:t>
            </a:r>
            <a:r>
              <a:rPr kumimoji="0" lang="en-US" altLang="en-US" sz="2400" b="0" i="0" u="none" strike="noStrike" cap="none" normalizeH="0" baseline="0" dirty="0" err="1" smtClean="0">
                <a:ln>
                  <a:noFill/>
                </a:ln>
                <a:solidFill>
                  <a:srgbClr val="000088"/>
                </a:solidFill>
                <a:effectLst/>
                <a:latin typeface="Courier New" panose="02070309020205020404" pitchFamily="49" charset="0"/>
              </a:rPr>
              <a:t>tr</a:t>
            </a:r>
            <a:r>
              <a:rPr kumimoji="0" lang="en-US" altLang="en-US" sz="2400" b="0" i="0" u="none" strike="noStrike" cap="none" normalizeH="0" baseline="0" dirty="0" smtClean="0">
                <a:ln>
                  <a:noFill/>
                </a:ln>
                <a:solidFill>
                  <a:srgbClr val="000088"/>
                </a:solidFill>
                <a:effectLst/>
                <a:latin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&lt;/table&gt;</a:t>
            </a:r>
            <a:r>
              <a:rPr kumimoji="0" lang="en-US" altLang="en-US" sz="2400" b="0" i="0" u="none" strike="noStrike" cap="none" normalizeH="0" baseline="0" dirty="0" smtClean="0">
                <a:ln>
                  <a:noFill/>
                </a:ln>
                <a:solidFill>
                  <a:srgbClr val="000000"/>
                </a:solidFill>
                <a:effectLst/>
                <a:latin typeface="Courier New" panose="02070309020205020404" pitchFamily="49" charset="0"/>
              </a:rPr>
              <a:t> </a:t>
            </a:r>
            <a:r>
              <a:rPr kumimoji="0" lang="en-US" altLang="en-US" sz="2400" b="0" i="0" u="none" strike="noStrike" cap="none" normalizeH="0" baseline="0" dirty="0" smtClean="0">
                <a:ln>
                  <a:noFill/>
                </a:ln>
                <a:solidFill>
                  <a:srgbClr val="000088"/>
                </a:solidFill>
                <a:effectLst/>
                <a:latin typeface="Courier New" panose="02070309020205020404" pitchFamily="49" charset="0"/>
              </a:rPr>
              <a:t>&lt;/body&gt;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1103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graphicFrame>
        <p:nvGraphicFramePr>
          <p:cNvPr id="4" name="Content Placeholder 3"/>
          <p:cNvGraphicFramePr>
            <a:graphicFrameLocks noGrp="1"/>
          </p:cNvGraphicFramePr>
          <p:nvPr>
            <p:ph idx="1"/>
            <p:extLst/>
          </p:nvPr>
        </p:nvGraphicFramePr>
        <p:xfrm>
          <a:off x="838200" y="1825623"/>
          <a:ext cx="10515600" cy="2385768"/>
        </p:xfrm>
        <a:graphic>
          <a:graphicData uri="http://schemas.openxmlformats.org/drawingml/2006/table">
            <a:tbl>
              <a:tblPr firstRow="1" bandRow="1">
                <a:tableStyleId>{5C22544A-7EE6-4342-B048-85BDC9FD1C3A}</a:tableStyleId>
              </a:tblPr>
              <a:tblGrid>
                <a:gridCol w="3505200"/>
                <a:gridCol w="3505200"/>
                <a:gridCol w="3505200"/>
              </a:tblGrid>
              <a:tr h="596442">
                <a:tc>
                  <a:txBody>
                    <a:bodyPr/>
                    <a:lstStyle/>
                    <a:p>
                      <a:r>
                        <a:rPr lang="en-IN" dirty="0"/>
                        <a:t>Column 1</a:t>
                      </a:r>
                    </a:p>
                  </a:txBody>
                  <a:tcPr anchor="ctr"/>
                </a:tc>
                <a:tc>
                  <a:txBody>
                    <a:bodyPr/>
                    <a:lstStyle/>
                    <a:p>
                      <a:r>
                        <a:rPr lang="en-IN"/>
                        <a:t>Column 2</a:t>
                      </a:r>
                    </a:p>
                  </a:txBody>
                  <a:tcPr anchor="ctr"/>
                </a:tc>
                <a:tc>
                  <a:txBody>
                    <a:bodyPr/>
                    <a:lstStyle/>
                    <a:p>
                      <a:r>
                        <a:rPr lang="en-IN"/>
                        <a:t>Column 3</a:t>
                      </a:r>
                    </a:p>
                  </a:txBody>
                  <a:tcPr anchor="ctr"/>
                </a:tc>
              </a:tr>
              <a:tr h="596442">
                <a:tc rowSpan="2">
                  <a:txBody>
                    <a:bodyPr/>
                    <a:lstStyle/>
                    <a:p>
                      <a:r>
                        <a:rPr lang="en-IN"/>
                        <a:t>Row 1 Cell 1</a:t>
                      </a:r>
                    </a:p>
                  </a:txBody>
                  <a:tcPr anchor="ctr"/>
                </a:tc>
                <a:tc>
                  <a:txBody>
                    <a:bodyPr/>
                    <a:lstStyle/>
                    <a:p>
                      <a:r>
                        <a:rPr lang="en-IN" dirty="0"/>
                        <a:t>Row 1 Cell 2</a:t>
                      </a:r>
                    </a:p>
                  </a:txBody>
                  <a:tcPr anchor="ctr"/>
                </a:tc>
                <a:tc>
                  <a:txBody>
                    <a:bodyPr/>
                    <a:lstStyle/>
                    <a:p>
                      <a:r>
                        <a:rPr lang="en-IN"/>
                        <a:t>Row 1 Cell 3</a:t>
                      </a:r>
                    </a:p>
                  </a:txBody>
                  <a:tcPr anchor="ctr"/>
                </a:tc>
              </a:tr>
              <a:tr h="596442">
                <a:tc vMerge="1">
                  <a:txBody>
                    <a:bodyPr/>
                    <a:lstStyle/>
                    <a:p>
                      <a:endParaRPr lang="en-IN"/>
                    </a:p>
                  </a:txBody>
                  <a:tcPr/>
                </a:tc>
                <a:tc>
                  <a:txBody>
                    <a:bodyPr/>
                    <a:lstStyle/>
                    <a:p>
                      <a:r>
                        <a:rPr lang="en-IN"/>
                        <a:t>Row 2 Cell 2</a:t>
                      </a:r>
                    </a:p>
                  </a:txBody>
                  <a:tcPr anchor="ctr"/>
                </a:tc>
                <a:tc>
                  <a:txBody>
                    <a:bodyPr/>
                    <a:lstStyle/>
                    <a:p>
                      <a:r>
                        <a:rPr lang="en-IN"/>
                        <a:t>Row 2 Cell 3</a:t>
                      </a:r>
                    </a:p>
                  </a:txBody>
                  <a:tcPr anchor="ctr"/>
                </a:tc>
              </a:tr>
              <a:tr h="596442">
                <a:tc gridSpan="3">
                  <a:txBody>
                    <a:bodyPr/>
                    <a:lstStyle/>
                    <a:p>
                      <a:r>
                        <a:rPr lang="en-IN" dirty="0"/>
                        <a:t>Row 3 Cell 1</a:t>
                      </a:r>
                    </a:p>
                  </a:txBody>
                  <a:tcPr anchor="ctr"/>
                </a:tc>
                <a:tc hMerge="1">
                  <a:txBody>
                    <a:bodyPr/>
                    <a:lstStyle/>
                    <a:p>
                      <a:endParaRPr lang="en-IN"/>
                    </a:p>
                  </a:txBody>
                  <a:tcPr/>
                </a:tc>
                <a:tc hMerge="1">
                  <a:txBody>
                    <a:bodyPr/>
                    <a:lstStyle/>
                    <a:p>
                      <a:endParaRPr lang="en-IN"/>
                    </a:p>
                  </a:txBody>
                  <a:tcPr/>
                </a:tc>
              </a:tr>
            </a:tbl>
          </a:graphicData>
        </a:graphic>
      </p:graphicFrame>
    </p:spTree>
    <p:extLst>
      <p:ext uri="{BB962C8B-B14F-4D97-AF65-F5344CB8AC3E}">
        <p14:creationId xmlns:p14="http://schemas.microsoft.com/office/powerpoint/2010/main" val="8008832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96214" y="2173356"/>
          <a:ext cx="4095480" cy="1947882"/>
        </p:xfrm>
        <a:graphic>
          <a:graphicData uri="http://schemas.openxmlformats.org/drawingml/2006/table">
            <a:tbl>
              <a:tblPr firstRow="1" bandRow="1">
                <a:tableStyleId>{5C22544A-7EE6-4342-B048-85BDC9FD1C3A}</a:tableStyleId>
              </a:tblPr>
              <a:tblGrid>
                <a:gridCol w="682580"/>
                <a:gridCol w="682580"/>
                <a:gridCol w="682580"/>
                <a:gridCol w="682580"/>
                <a:gridCol w="682580"/>
                <a:gridCol w="682580"/>
              </a:tblGrid>
              <a:tr h="522777">
                <a:tc gridSpan="2">
                  <a:txBody>
                    <a:bodyPr/>
                    <a:lstStyle/>
                    <a:p>
                      <a:pPr algn="ctr"/>
                      <a:r>
                        <a:rPr lang="en-IN" b="1" dirty="0">
                          <a:solidFill>
                            <a:schemeClr val="tx1"/>
                          </a:solidFill>
                          <a:effectLst/>
                        </a:rPr>
                        <a:t>65</a:t>
                      </a:r>
                    </a:p>
                  </a:txBody>
                  <a:tcPr anchor="ctr"/>
                </a:tc>
                <a:tc hMerge="1">
                  <a:txBody>
                    <a:bodyPr/>
                    <a:lstStyle/>
                    <a:p>
                      <a:endParaRPr lang="en-IN"/>
                    </a:p>
                  </a:txBody>
                  <a:tcPr/>
                </a:tc>
                <a:tc gridSpan="2">
                  <a:txBody>
                    <a:bodyPr/>
                    <a:lstStyle/>
                    <a:p>
                      <a:pPr algn="ctr"/>
                      <a:r>
                        <a:rPr lang="en-IN" b="1" dirty="0">
                          <a:solidFill>
                            <a:schemeClr val="tx1"/>
                          </a:solidFill>
                          <a:effectLst/>
                        </a:rPr>
                        <a:t>40</a:t>
                      </a:r>
                    </a:p>
                  </a:txBody>
                  <a:tcPr anchor="ctr"/>
                </a:tc>
                <a:tc hMerge="1">
                  <a:txBody>
                    <a:bodyPr/>
                    <a:lstStyle/>
                    <a:p>
                      <a:endParaRPr lang="en-IN"/>
                    </a:p>
                  </a:txBody>
                  <a:tcPr/>
                </a:tc>
                <a:tc gridSpan="2">
                  <a:txBody>
                    <a:bodyPr/>
                    <a:lstStyle/>
                    <a:p>
                      <a:pPr algn="ctr"/>
                      <a:r>
                        <a:rPr lang="en-IN" b="1" dirty="0">
                          <a:solidFill>
                            <a:schemeClr val="tx1"/>
                          </a:solidFill>
                          <a:effectLst/>
                        </a:rPr>
                        <a:t>20</a:t>
                      </a:r>
                    </a:p>
                  </a:txBody>
                  <a:tcPr anchor="ctr"/>
                </a:tc>
                <a:tc hMerge="1">
                  <a:txBody>
                    <a:bodyPr/>
                    <a:lstStyle/>
                    <a:p>
                      <a:endParaRPr lang="en-IN"/>
                    </a:p>
                  </a:txBody>
                  <a:tcPr/>
                </a:tc>
              </a:tr>
              <a:tr h="902328">
                <a:tc>
                  <a:txBody>
                    <a:bodyPr/>
                    <a:lstStyle/>
                    <a:p>
                      <a:pPr algn="ctr"/>
                      <a:r>
                        <a:rPr lang="en-IN" b="1" dirty="0">
                          <a:effectLst/>
                        </a:rPr>
                        <a:t>Men</a:t>
                      </a:r>
                    </a:p>
                  </a:txBody>
                  <a:tcPr anchor="ctr"/>
                </a:tc>
                <a:tc>
                  <a:txBody>
                    <a:bodyPr/>
                    <a:lstStyle/>
                    <a:p>
                      <a:pPr algn="ctr"/>
                      <a:r>
                        <a:rPr lang="en-IN" b="1" dirty="0">
                          <a:effectLst/>
                        </a:rPr>
                        <a:t>Women</a:t>
                      </a:r>
                    </a:p>
                  </a:txBody>
                  <a:tcPr anchor="ctr"/>
                </a:tc>
                <a:tc>
                  <a:txBody>
                    <a:bodyPr/>
                    <a:lstStyle/>
                    <a:p>
                      <a:pPr algn="ctr"/>
                      <a:r>
                        <a:rPr lang="en-IN" b="1" dirty="0">
                          <a:effectLst/>
                        </a:rPr>
                        <a:t>Men</a:t>
                      </a:r>
                    </a:p>
                  </a:txBody>
                  <a:tcPr anchor="ctr"/>
                </a:tc>
                <a:tc>
                  <a:txBody>
                    <a:bodyPr/>
                    <a:lstStyle/>
                    <a:p>
                      <a:pPr algn="ctr"/>
                      <a:r>
                        <a:rPr lang="en-IN" b="1" dirty="0">
                          <a:effectLst/>
                        </a:rPr>
                        <a:t>Women</a:t>
                      </a:r>
                    </a:p>
                  </a:txBody>
                  <a:tcPr anchor="ctr"/>
                </a:tc>
                <a:tc>
                  <a:txBody>
                    <a:bodyPr/>
                    <a:lstStyle/>
                    <a:p>
                      <a:pPr algn="ctr"/>
                      <a:r>
                        <a:rPr lang="en-IN" b="1" dirty="0">
                          <a:effectLst/>
                        </a:rPr>
                        <a:t>Men</a:t>
                      </a:r>
                    </a:p>
                  </a:txBody>
                  <a:tcPr anchor="ctr"/>
                </a:tc>
                <a:tc>
                  <a:txBody>
                    <a:bodyPr/>
                    <a:lstStyle/>
                    <a:p>
                      <a:pPr algn="ctr"/>
                      <a:r>
                        <a:rPr lang="en-IN" b="1" dirty="0">
                          <a:effectLst/>
                        </a:rPr>
                        <a:t>Women</a:t>
                      </a:r>
                    </a:p>
                  </a:txBody>
                  <a:tcPr anchor="ctr"/>
                </a:tc>
              </a:tr>
              <a:tr h="522777">
                <a:tc>
                  <a:txBody>
                    <a:bodyPr/>
                    <a:lstStyle/>
                    <a:p>
                      <a:r>
                        <a:rPr lang="en-IN">
                          <a:effectLst/>
                        </a:rPr>
                        <a:t>82</a:t>
                      </a:r>
                    </a:p>
                  </a:txBody>
                  <a:tcPr anchor="ctr"/>
                </a:tc>
                <a:tc>
                  <a:txBody>
                    <a:bodyPr/>
                    <a:lstStyle/>
                    <a:p>
                      <a:r>
                        <a:rPr lang="en-IN">
                          <a:effectLst/>
                        </a:rPr>
                        <a:t>85</a:t>
                      </a:r>
                    </a:p>
                  </a:txBody>
                  <a:tcPr anchor="ctr"/>
                </a:tc>
                <a:tc>
                  <a:txBody>
                    <a:bodyPr/>
                    <a:lstStyle/>
                    <a:p>
                      <a:r>
                        <a:rPr lang="en-IN">
                          <a:effectLst/>
                        </a:rPr>
                        <a:t>78</a:t>
                      </a:r>
                    </a:p>
                  </a:txBody>
                  <a:tcPr anchor="ctr"/>
                </a:tc>
                <a:tc>
                  <a:txBody>
                    <a:bodyPr/>
                    <a:lstStyle/>
                    <a:p>
                      <a:r>
                        <a:rPr lang="en-IN">
                          <a:effectLst/>
                        </a:rPr>
                        <a:t>82</a:t>
                      </a:r>
                    </a:p>
                  </a:txBody>
                  <a:tcPr anchor="ctr"/>
                </a:tc>
                <a:tc>
                  <a:txBody>
                    <a:bodyPr/>
                    <a:lstStyle/>
                    <a:p>
                      <a:r>
                        <a:rPr lang="en-IN" dirty="0">
                          <a:effectLst/>
                        </a:rPr>
                        <a:t>77</a:t>
                      </a:r>
                    </a:p>
                  </a:txBody>
                  <a:tcPr anchor="ctr"/>
                </a:tc>
                <a:tc>
                  <a:txBody>
                    <a:bodyPr/>
                    <a:lstStyle/>
                    <a:p>
                      <a:r>
                        <a:rPr lang="en-IN" dirty="0">
                          <a:effectLst/>
                        </a:rPr>
                        <a:t>81</a:t>
                      </a:r>
                    </a:p>
                  </a:txBody>
                  <a:tcPr anchor="ctr"/>
                </a:tc>
              </a:tr>
            </a:tbl>
          </a:graphicData>
        </a:graphic>
      </p:graphicFrame>
      <p:sp>
        <p:nvSpPr>
          <p:cNvPr id="7" name="TextBox 6"/>
          <p:cNvSpPr txBox="1"/>
          <p:nvPr/>
        </p:nvSpPr>
        <p:spPr>
          <a:xfrm>
            <a:off x="418562" y="1080728"/>
            <a:ext cx="3734873" cy="369332"/>
          </a:xfrm>
          <a:prstGeom prst="rect">
            <a:avLst/>
          </a:prstGeom>
          <a:noFill/>
        </p:spPr>
        <p:txBody>
          <a:bodyPr wrap="square" rtlCol="0">
            <a:spAutoFit/>
          </a:bodyPr>
          <a:lstStyle/>
          <a:p>
            <a:r>
              <a:rPr lang="en-IN" dirty="0" smtClean="0"/>
              <a:t>Problem 1</a:t>
            </a:r>
            <a:endParaRPr lang="en-IN" dirty="0"/>
          </a:p>
        </p:txBody>
      </p:sp>
      <p:sp>
        <p:nvSpPr>
          <p:cNvPr id="8" name="TextBox 7"/>
          <p:cNvSpPr txBox="1"/>
          <p:nvPr/>
        </p:nvSpPr>
        <p:spPr>
          <a:xfrm>
            <a:off x="296214" y="1568048"/>
            <a:ext cx="3979571" cy="369332"/>
          </a:xfrm>
          <a:prstGeom prst="rect">
            <a:avLst/>
          </a:prstGeom>
          <a:noFill/>
        </p:spPr>
        <p:txBody>
          <a:bodyPr wrap="square" rtlCol="0">
            <a:spAutoFit/>
          </a:bodyPr>
          <a:lstStyle/>
          <a:p>
            <a:r>
              <a:rPr lang="en-IN" dirty="0" smtClean="0"/>
              <a:t>Life Expectancy By Current Age</a:t>
            </a:r>
            <a:endParaRPr lang="en-IN" dirty="0"/>
          </a:p>
        </p:txBody>
      </p:sp>
      <p:sp>
        <p:nvSpPr>
          <p:cNvPr id="10" name="TextBox 9"/>
          <p:cNvSpPr txBox="1"/>
          <p:nvPr/>
        </p:nvSpPr>
        <p:spPr>
          <a:xfrm>
            <a:off x="5238840" y="542236"/>
            <a:ext cx="3979571" cy="369332"/>
          </a:xfrm>
          <a:prstGeom prst="rect">
            <a:avLst/>
          </a:prstGeom>
          <a:noFill/>
        </p:spPr>
        <p:txBody>
          <a:bodyPr wrap="square" rtlCol="0">
            <a:spAutoFit/>
          </a:bodyPr>
          <a:lstStyle/>
          <a:p>
            <a:r>
              <a:rPr lang="en-IN" dirty="0" smtClean="0"/>
              <a:t>Invoice</a:t>
            </a:r>
            <a:endParaRPr lang="en-IN" dirty="0"/>
          </a:p>
        </p:txBody>
      </p:sp>
      <p:graphicFrame>
        <p:nvGraphicFramePr>
          <p:cNvPr id="11" name="Table 10"/>
          <p:cNvGraphicFramePr>
            <a:graphicFrameLocks noGrp="1"/>
          </p:cNvGraphicFramePr>
          <p:nvPr/>
        </p:nvGraphicFramePr>
        <p:xfrm>
          <a:off x="5341871" y="1021133"/>
          <a:ext cx="5849872" cy="3134360"/>
        </p:xfrm>
        <a:graphic>
          <a:graphicData uri="http://schemas.openxmlformats.org/drawingml/2006/table">
            <a:tbl>
              <a:tblPr firstRow="1" bandRow="1">
                <a:tableStyleId>{5C22544A-7EE6-4342-B048-85BDC9FD1C3A}</a:tableStyleId>
              </a:tblPr>
              <a:tblGrid>
                <a:gridCol w="1462468"/>
                <a:gridCol w="1462468"/>
                <a:gridCol w="1462468"/>
                <a:gridCol w="1462468"/>
              </a:tblGrid>
              <a:tr h="370840">
                <a:tc>
                  <a:txBody>
                    <a:bodyPr/>
                    <a:lstStyle/>
                    <a:p>
                      <a:pPr algn="ctr"/>
                      <a:r>
                        <a:rPr lang="en-IN" b="1" dirty="0">
                          <a:solidFill>
                            <a:schemeClr val="tx1"/>
                          </a:solidFill>
                          <a:effectLst/>
                        </a:rPr>
                        <a:t>Item / </a:t>
                      </a:r>
                      <a:r>
                        <a:rPr lang="en-IN" b="1" dirty="0" err="1">
                          <a:solidFill>
                            <a:schemeClr val="tx1"/>
                          </a:solidFill>
                          <a:effectLst/>
                        </a:rPr>
                        <a:t>Desc</a:t>
                      </a:r>
                      <a:r>
                        <a:rPr lang="en-IN" b="1" dirty="0">
                          <a:solidFill>
                            <a:schemeClr val="tx1"/>
                          </a:solidFill>
                          <a:effectLst/>
                        </a:rPr>
                        <a:t>.</a:t>
                      </a:r>
                    </a:p>
                  </a:txBody>
                  <a:tcPr anchor="ctr"/>
                </a:tc>
                <a:tc>
                  <a:txBody>
                    <a:bodyPr/>
                    <a:lstStyle/>
                    <a:p>
                      <a:pPr algn="ctr"/>
                      <a:r>
                        <a:rPr lang="en-IN" b="1">
                          <a:solidFill>
                            <a:schemeClr val="tx1"/>
                          </a:solidFill>
                          <a:effectLst/>
                        </a:rPr>
                        <a:t>Qty.</a:t>
                      </a:r>
                    </a:p>
                  </a:txBody>
                  <a:tcPr anchor="ctr"/>
                </a:tc>
                <a:tc>
                  <a:txBody>
                    <a:bodyPr/>
                    <a:lstStyle/>
                    <a:p>
                      <a:pPr algn="ctr"/>
                      <a:r>
                        <a:rPr lang="en-IN" b="1">
                          <a:solidFill>
                            <a:schemeClr val="tx1"/>
                          </a:solidFill>
                          <a:effectLst/>
                        </a:rPr>
                        <a:t>@</a:t>
                      </a:r>
                    </a:p>
                  </a:txBody>
                  <a:tcPr anchor="ctr"/>
                </a:tc>
                <a:tc>
                  <a:txBody>
                    <a:bodyPr/>
                    <a:lstStyle/>
                    <a:p>
                      <a:pPr algn="ctr"/>
                      <a:r>
                        <a:rPr lang="en-IN" b="1" dirty="0">
                          <a:solidFill>
                            <a:schemeClr val="tx1"/>
                          </a:solidFill>
                          <a:effectLst/>
                        </a:rPr>
                        <a:t>Price</a:t>
                      </a:r>
                    </a:p>
                  </a:txBody>
                  <a:tcPr anchor="ctr"/>
                </a:tc>
              </a:tr>
              <a:tr h="370840">
                <a:tc>
                  <a:txBody>
                    <a:bodyPr/>
                    <a:lstStyle/>
                    <a:p>
                      <a:r>
                        <a:rPr lang="en-IN" dirty="0">
                          <a:effectLst/>
                        </a:rPr>
                        <a:t>Paperclips (Box)</a:t>
                      </a:r>
                    </a:p>
                  </a:txBody>
                  <a:tcPr anchor="ctr"/>
                </a:tc>
                <a:tc>
                  <a:txBody>
                    <a:bodyPr/>
                    <a:lstStyle/>
                    <a:p>
                      <a:r>
                        <a:rPr lang="en-IN">
                          <a:effectLst/>
                        </a:rPr>
                        <a:t>100</a:t>
                      </a:r>
                    </a:p>
                  </a:txBody>
                  <a:tcPr anchor="ctr"/>
                </a:tc>
                <a:tc>
                  <a:txBody>
                    <a:bodyPr/>
                    <a:lstStyle/>
                    <a:p>
                      <a:r>
                        <a:rPr lang="en-IN">
                          <a:effectLst/>
                        </a:rPr>
                        <a:t>1.15</a:t>
                      </a:r>
                    </a:p>
                  </a:txBody>
                  <a:tcPr anchor="ctr"/>
                </a:tc>
                <a:tc>
                  <a:txBody>
                    <a:bodyPr/>
                    <a:lstStyle/>
                    <a:p>
                      <a:r>
                        <a:rPr lang="en-IN">
                          <a:effectLst/>
                        </a:rPr>
                        <a:t>115.00</a:t>
                      </a:r>
                    </a:p>
                  </a:txBody>
                  <a:tcPr anchor="ctr"/>
                </a:tc>
              </a:tr>
              <a:tr h="370840">
                <a:tc>
                  <a:txBody>
                    <a:bodyPr/>
                    <a:lstStyle/>
                    <a:p>
                      <a:r>
                        <a:rPr lang="en-IN">
                          <a:effectLst/>
                        </a:rPr>
                        <a:t>Paper (Case)</a:t>
                      </a:r>
                    </a:p>
                  </a:txBody>
                  <a:tcPr anchor="ctr"/>
                </a:tc>
                <a:tc>
                  <a:txBody>
                    <a:bodyPr/>
                    <a:lstStyle/>
                    <a:p>
                      <a:r>
                        <a:rPr lang="en-IN">
                          <a:effectLst/>
                        </a:rPr>
                        <a:t>10</a:t>
                      </a:r>
                    </a:p>
                  </a:txBody>
                  <a:tcPr anchor="ctr"/>
                </a:tc>
                <a:tc>
                  <a:txBody>
                    <a:bodyPr/>
                    <a:lstStyle/>
                    <a:p>
                      <a:r>
                        <a:rPr lang="en-IN">
                          <a:effectLst/>
                        </a:rPr>
                        <a:t>45.99</a:t>
                      </a:r>
                    </a:p>
                  </a:txBody>
                  <a:tcPr anchor="ctr"/>
                </a:tc>
                <a:tc>
                  <a:txBody>
                    <a:bodyPr/>
                    <a:lstStyle/>
                    <a:p>
                      <a:r>
                        <a:rPr lang="en-IN">
                          <a:effectLst/>
                        </a:rPr>
                        <a:t>459.90</a:t>
                      </a:r>
                    </a:p>
                  </a:txBody>
                  <a:tcPr anchor="ctr"/>
                </a:tc>
              </a:tr>
              <a:tr h="370840">
                <a:tc>
                  <a:txBody>
                    <a:bodyPr/>
                    <a:lstStyle/>
                    <a:p>
                      <a:r>
                        <a:rPr lang="en-IN">
                          <a:effectLst/>
                        </a:rPr>
                        <a:t>Wastepaper Baskets</a:t>
                      </a:r>
                    </a:p>
                  </a:txBody>
                  <a:tcPr anchor="ctr"/>
                </a:tc>
                <a:tc>
                  <a:txBody>
                    <a:bodyPr/>
                    <a:lstStyle/>
                    <a:p>
                      <a:r>
                        <a:rPr lang="en-IN">
                          <a:effectLst/>
                        </a:rPr>
                        <a:t>2</a:t>
                      </a:r>
                    </a:p>
                  </a:txBody>
                  <a:tcPr anchor="ctr"/>
                </a:tc>
                <a:tc>
                  <a:txBody>
                    <a:bodyPr/>
                    <a:lstStyle/>
                    <a:p>
                      <a:r>
                        <a:rPr lang="en-IN">
                          <a:effectLst/>
                        </a:rPr>
                        <a:t>17.99</a:t>
                      </a:r>
                    </a:p>
                  </a:txBody>
                  <a:tcPr anchor="ctr"/>
                </a:tc>
                <a:tc>
                  <a:txBody>
                    <a:bodyPr/>
                    <a:lstStyle/>
                    <a:p>
                      <a:r>
                        <a:rPr lang="en-IN">
                          <a:effectLst/>
                        </a:rPr>
                        <a:t>35.98</a:t>
                      </a:r>
                    </a:p>
                  </a:txBody>
                  <a:tcPr anchor="ctr"/>
                </a:tc>
              </a:tr>
              <a:tr h="370840">
                <a:tc gridSpan="3">
                  <a:txBody>
                    <a:bodyPr/>
                    <a:lstStyle/>
                    <a:p>
                      <a:r>
                        <a:rPr lang="en-IN" b="1">
                          <a:effectLst/>
                        </a:rPr>
                        <a:t>Subtotal</a:t>
                      </a:r>
                    </a:p>
                  </a:txBody>
                  <a:tcPr anchor="ctr"/>
                </a:tc>
                <a:tc hMerge="1">
                  <a:txBody>
                    <a:bodyPr/>
                    <a:lstStyle/>
                    <a:p>
                      <a:endParaRPr lang="en-IN"/>
                    </a:p>
                  </a:txBody>
                  <a:tcPr/>
                </a:tc>
                <a:tc hMerge="1">
                  <a:txBody>
                    <a:bodyPr/>
                    <a:lstStyle/>
                    <a:p>
                      <a:endParaRPr lang="en-IN"/>
                    </a:p>
                  </a:txBody>
                  <a:tcPr/>
                </a:tc>
                <a:tc>
                  <a:txBody>
                    <a:bodyPr/>
                    <a:lstStyle/>
                    <a:p>
                      <a:r>
                        <a:rPr lang="en-IN">
                          <a:effectLst/>
                        </a:rPr>
                        <a:t>610.88</a:t>
                      </a:r>
                    </a:p>
                  </a:txBody>
                  <a:tcPr anchor="ctr"/>
                </a:tc>
              </a:tr>
              <a:tr h="370840">
                <a:tc gridSpan="2">
                  <a:txBody>
                    <a:bodyPr/>
                    <a:lstStyle/>
                    <a:p>
                      <a:r>
                        <a:rPr lang="en-IN" b="1">
                          <a:effectLst/>
                        </a:rPr>
                        <a:t>Tax</a:t>
                      </a:r>
                    </a:p>
                  </a:txBody>
                  <a:tcPr anchor="ctr"/>
                </a:tc>
                <a:tc hMerge="1">
                  <a:txBody>
                    <a:bodyPr/>
                    <a:lstStyle/>
                    <a:p>
                      <a:endParaRPr lang="en-IN"/>
                    </a:p>
                  </a:txBody>
                  <a:tcPr/>
                </a:tc>
                <a:tc>
                  <a:txBody>
                    <a:bodyPr/>
                    <a:lstStyle/>
                    <a:p>
                      <a:r>
                        <a:rPr lang="en-IN">
                          <a:effectLst/>
                        </a:rPr>
                        <a:t>7%</a:t>
                      </a:r>
                    </a:p>
                  </a:txBody>
                  <a:tcPr anchor="ctr"/>
                </a:tc>
                <a:tc>
                  <a:txBody>
                    <a:bodyPr/>
                    <a:lstStyle/>
                    <a:p>
                      <a:r>
                        <a:rPr lang="en-IN">
                          <a:effectLst/>
                        </a:rPr>
                        <a:t>42.76</a:t>
                      </a:r>
                    </a:p>
                  </a:txBody>
                  <a:tcPr anchor="ctr"/>
                </a:tc>
              </a:tr>
              <a:tr h="370840">
                <a:tc gridSpan="3">
                  <a:txBody>
                    <a:bodyPr/>
                    <a:lstStyle/>
                    <a:p>
                      <a:r>
                        <a:rPr lang="en-IN" b="1" dirty="0">
                          <a:effectLst/>
                        </a:rPr>
                        <a:t>Total</a:t>
                      </a:r>
                    </a:p>
                  </a:txBody>
                  <a:tcPr anchor="ctr"/>
                </a:tc>
                <a:tc hMerge="1">
                  <a:txBody>
                    <a:bodyPr/>
                    <a:lstStyle/>
                    <a:p>
                      <a:endParaRPr lang="en-IN"/>
                    </a:p>
                  </a:txBody>
                  <a:tcPr/>
                </a:tc>
                <a:tc hMerge="1">
                  <a:txBody>
                    <a:bodyPr/>
                    <a:lstStyle/>
                    <a:p>
                      <a:endParaRPr lang="en-IN"/>
                    </a:p>
                  </a:txBody>
                  <a:tcPr/>
                </a:tc>
                <a:tc>
                  <a:txBody>
                    <a:bodyPr/>
                    <a:lstStyle/>
                    <a:p>
                      <a:r>
                        <a:rPr lang="en-IN" dirty="0">
                          <a:effectLst/>
                        </a:rPr>
                        <a:t>653.64</a:t>
                      </a:r>
                    </a:p>
                  </a:txBody>
                  <a:tcPr anchor="ctr"/>
                </a:tc>
              </a:tr>
            </a:tbl>
          </a:graphicData>
        </a:graphic>
      </p:graphicFrame>
      <p:sp>
        <p:nvSpPr>
          <p:cNvPr id="12" name="TextBox 11"/>
          <p:cNvSpPr txBox="1"/>
          <p:nvPr/>
        </p:nvSpPr>
        <p:spPr>
          <a:xfrm>
            <a:off x="5238840" y="153517"/>
            <a:ext cx="3734873" cy="369332"/>
          </a:xfrm>
          <a:prstGeom prst="rect">
            <a:avLst/>
          </a:prstGeom>
          <a:noFill/>
        </p:spPr>
        <p:txBody>
          <a:bodyPr wrap="square" rtlCol="0">
            <a:spAutoFit/>
          </a:bodyPr>
          <a:lstStyle/>
          <a:p>
            <a:r>
              <a:rPr lang="en-IN" dirty="0" smtClean="0"/>
              <a:t>Problem 2</a:t>
            </a:r>
            <a:endParaRPr lang="en-IN" dirty="0"/>
          </a:p>
        </p:txBody>
      </p:sp>
      <p:graphicFrame>
        <p:nvGraphicFramePr>
          <p:cNvPr id="13" name="Table 12"/>
          <p:cNvGraphicFramePr>
            <a:graphicFrameLocks noGrp="1"/>
          </p:cNvGraphicFramePr>
          <p:nvPr/>
        </p:nvGraphicFramePr>
        <p:xfrm>
          <a:off x="296214" y="4737874"/>
          <a:ext cx="8128000" cy="185420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endParaRPr lang="en-IN" b="1" dirty="0">
                        <a:effectLst/>
                      </a:endParaRPr>
                    </a:p>
                  </a:txBody>
                  <a:tcPr anchor="ctr"/>
                </a:tc>
                <a:tc>
                  <a:txBody>
                    <a:bodyPr/>
                    <a:lstStyle/>
                    <a:p>
                      <a:endParaRPr lang="en-IN" b="1" dirty="0">
                        <a:effectLst/>
                      </a:endParaRPr>
                    </a:p>
                  </a:txBody>
                  <a:tcPr anchor="ctr"/>
                </a:tc>
                <a:tc>
                  <a:txBody>
                    <a:bodyPr/>
                    <a:lstStyle/>
                    <a:p>
                      <a:pPr algn="ctr"/>
                      <a:r>
                        <a:rPr lang="en-IN" b="1" dirty="0" smtClean="0">
                          <a:solidFill>
                            <a:schemeClr val="tx1"/>
                          </a:solidFill>
                          <a:effectLst/>
                        </a:rPr>
                        <a:t>Bob</a:t>
                      </a:r>
                      <a:endParaRPr lang="en-IN" b="1" dirty="0">
                        <a:solidFill>
                          <a:schemeClr val="tx1"/>
                        </a:solidFill>
                        <a:effectLst/>
                      </a:endParaRPr>
                    </a:p>
                  </a:txBody>
                  <a:tcPr anchor="ctr"/>
                </a:tc>
                <a:tc>
                  <a:txBody>
                    <a:bodyPr/>
                    <a:lstStyle/>
                    <a:p>
                      <a:pPr algn="ctr"/>
                      <a:r>
                        <a:rPr lang="en-IN" dirty="0" smtClean="0">
                          <a:solidFill>
                            <a:schemeClr val="tx1"/>
                          </a:solidFill>
                        </a:rPr>
                        <a:t>Alice</a:t>
                      </a:r>
                      <a:endParaRPr lang="en-IN" dirty="0">
                        <a:solidFill>
                          <a:schemeClr val="tx1"/>
                        </a:solidFill>
                      </a:endParaRPr>
                    </a:p>
                  </a:txBody>
                  <a:tcPr/>
                </a:tc>
              </a:tr>
              <a:tr h="370840">
                <a:tc rowSpan="2">
                  <a:txBody>
                    <a:bodyPr/>
                    <a:lstStyle/>
                    <a:p>
                      <a:pPr algn="ctr"/>
                      <a:r>
                        <a:rPr lang="en-IN" b="1" dirty="0" smtClean="0">
                          <a:effectLst/>
                        </a:rPr>
                        <a:t>Favourite</a:t>
                      </a:r>
                      <a:endParaRPr lang="en-IN" b="1" dirty="0">
                        <a:effectLst/>
                      </a:endParaRPr>
                    </a:p>
                  </a:txBody>
                  <a:tcPr anchor="ctr"/>
                </a:tc>
                <a:tc>
                  <a:txBody>
                    <a:bodyPr/>
                    <a:lstStyle/>
                    <a:p>
                      <a:pPr algn="ctr"/>
                      <a:r>
                        <a:rPr lang="en-IN" b="1" dirty="0" err="1">
                          <a:effectLst/>
                        </a:rPr>
                        <a:t>Color</a:t>
                      </a:r>
                      <a:endParaRPr lang="en-IN" b="1" dirty="0">
                        <a:effectLst/>
                      </a:endParaRPr>
                    </a:p>
                  </a:txBody>
                  <a:tcPr anchor="ctr"/>
                </a:tc>
                <a:tc>
                  <a:txBody>
                    <a:bodyPr/>
                    <a:lstStyle/>
                    <a:p>
                      <a:r>
                        <a:rPr lang="en-IN">
                          <a:effectLst/>
                        </a:rPr>
                        <a:t>Blue</a:t>
                      </a:r>
                    </a:p>
                  </a:txBody>
                  <a:tcPr anchor="ctr"/>
                </a:tc>
                <a:tc>
                  <a:txBody>
                    <a:bodyPr/>
                    <a:lstStyle/>
                    <a:p>
                      <a:r>
                        <a:rPr lang="en-IN">
                          <a:effectLst/>
                        </a:rPr>
                        <a:t>Purple</a:t>
                      </a:r>
                    </a:p>
                  </a:txBody>
                  <a:tcPr anchor="ctr"/>
                </a:tc>
              </a:tr>
              <a:tr h="370840">
                <a:tc vMerge="1">
                  <a:txBody>
                    <a:bodyPr/>
                    <a:lstStyle/>
                    <a:p>
                      <a:endParaRPr lang="en-IN"/>
                    </a:p>
                  </a:txBody>
                  <a:tcPr/>
                </a:tc>
                <a:tc>
                  <a:txBody>
                    <a:bodyPr/>
                    <a:lstStyle/>
                    <a:p>
                      <a:pPr algn="ctr"/>
                      <a:r>
                        <a:rPr lang="en-IN" b="1" dirty="0" smtClean="0">
                          <a:effectLst/>
                        </a:rPr>
                        <a:t>Flavour</a:t>
                      </a:r>
                      <a:endParaRPr lang="en-IN" b="1" dirty="0">
                        <a:effectLst/>
                      </a:endParaRPr>
                    </a:p>
                  </a:txBody>
                  <a:tcPr anchor="ctr"/>
                </a:tc>
                <a:tc>
                  <a:txBody>
                    <a:bodyPr/>
                    <a:lstStyle/>
                    <a:p>
                      <a:r>
                        <a:rPr lang="en-IN">
                          <a:effectLst/>
                        </a:rPr>
                        <a:t>Banana</a:t>
                      </a:r>
                    </a:p>
                  </a:txBody>
                  <a:tcPr anchor="ctr"/>
                </a:tc>
                <a:tc>
                  <a:txBody>
                    <a:bodyPr/>
                    <a:lstStyle/>
                    <a:p>
                      <a:r>
                        <a:rPr lang="en-IN">
                          <a:effectLst/>
                        </a:rPr>
                        <a:t>Chocolate</a:t>
                      </a:r>
                    </a:p>
                  </a:txBody>
                  <a:tcPr anchor="ctr"/>
                </a:tc>
              </a:tr>
              <a:tr h="370840">
                <a:tc rowSpan="2">
                  <a:txBody>
                    <a:bodyPr/>
                    <a:lstStyle/>
                    <a:p>
                      <a:pPr algn="ctr"/>
                      <a:r>
                        <a:rPr lang="en-IN" b="1" dirty="0">
                          <a:effectLst/>
                        </a:rPr>
                        <a:t>Least</a:t>
                      </a:r>
                      <a:br>
                        <a:rPr lang="en-IN" b="1" dirty="0">
                          <a:effectLst/>
                        </a:rPr>
                      </a:br>
                      <a:r>
                        <a:rPr lang="en-IN" b="1" dirty="0" smtClean="0">
                          <a:effectLst/>
                        </a:rPr>
                        <a:t>Favourite</a:t>
                      </a:r>
                      <a:endParaRPr lang="en-IN" b="1" dirty="0">
                        <a:effectLst/>
                      </a:endParaRPr>
                    </a:p>
                  </a:txBody>
                  <a:tcPr anchor="ctr"/>
                </a:tc>
                <a:tc>
                  <a:txBody>
                    <a:bodyPr/>
                    <a:lstStyle/>
                    <a:p>
                      <a:pPr algn="ctr"/>
                      <a:r>
                        <a:rPr lang="en-IN" b="1">
                          <a:effectLst/>
                        </a:rPr>
                        <a:t>Color</a:t>
                      </a:r>
                    </a:p>
                  </a:txBody>
                  <a:tcPr anchor="ctr"/>
                </a:tc>
                <a:tc>
                  <a:txBody>
                    <a:bodyPr/>
                    <a:lstStyle/>
                    <a:p>
                      <a:r>
                        <a:rPr lang="en-IN">
                          <a:effectLst/>
                        </a:rPr>
                        <a:t>Yellow</a:t>
                      </a:r>
                    </a:p>
                  </a:txBody>
                  <a:tcPr anchor="ctr"/>
                </a:tc>
                <a:tc>
                  <a:txBody>
                    <a:bodyPr/>
                    <a:lstStyle/>
                    <a:p>
                      <a:r>
                        <a:rPr lang="en-IN">
                          <a:effectLst/>
                        </a:rPr>
                        <a:t>Pink</a:t>
                      </a:r>
                    </a:p>
                  </a:txBody>
                  <a:tcPr anchor="ctr"/>
                </a:tc>
              </a:tr>
              <a:tr h="370840">
                <a:tc vMerge="1">
                  <a:txBody>
                    <a:bodyPr/>
                    <a:lstStyle/>
                    <a:p>
                      <a:endParaRPr lang="en-IN"/>
                    </a:p>
                  </a:txBody>
                  <a:tcPr/>
                </a:tc>
                <a:tc>
                  <a:txBody>
                    <a:bodyPr/>
                    <a:lstStyle/>
                    <a:p>
                      <a:pPr algn="ctr"/>
                      <a:r>
                        <a:rPr lang="en-IN" b="1" dirty="0" smtClean="0">
                          <a:effectLst/>
                        </a:rPr>
                        <a:t>Flavour</a:t>
                      </a:r>
                      <a:endParaRPr lang="en-IN" b="1" dirty="0">
                        <a:effectLst/>
                      </a:endParaRPr>
                    </a:p>
                  </a:txBody>
                  <a:tcPr anchor="ctr"/>
                </a:tc>
                <a:tc>
                  <a:txBody>
                    <a:bodyPr/>
                    <a:lstStyle/>
                    <a:p>
                      <a:r>
                        <a:rPr lang="en-IN">
                          <a:effectLst/>
                        </a:rPr>
                        <a:t>Mint</a:t>
                      </a:r>
                    </a:p>
                  </a:txBody>
                  <a:tcPr anchor="ctr"/>
                </a:tc>
                <a:tc>
                  <a:txBody>
                    <a:bodyPr/>
                    <a:lstStyle/>
                    <a:p>
                      <a:r>
                        <a:rPr lang="en-IN" dirty="0">
                          <a:effectLst/>
                        </a:rPr>
                        <a:t>Walnut</a:t>
                      </a:r>
                    </a:p>
                  </a:txBody>
                  <a:tcPr anchor="ctr"/>
                </a:tc>
              </a:tr>
            </a:tbl>
          </a:graphicData>
        </a:graphic>
      </p:graphicFrame>
      <p:sp>
        <p:nvSpPr>
          <p:cNvPr id="14" name="TextBox 13"/>
          <p:cNvSpPr txBox="1"/>
          <p:nvPr/>
        </p:nvSpPr>
        <p:spPr>
          <a:xfrm>
            <a:off x="8457127" y="4993759"/>
            <a:ext cx="3734873" cy="369332"/>
          </a:xfrm>
          <a:prstGeom prst="rect">
            <a:avLst/>
          </a:prstGeom>
          <a:noFill/>
        </p:spPr>
        <p:txBody>
          <a:bodyPr wrap="square" rtlCol="0">
            <a:spAutoFit/>
          </a:bodyPr>
          <a:lstStyle/>
          <a:p>
            <a:r>
              <a:rPr lang="en-IN" dirty="0" smtClean="0"/>
              <a:t>Problem 3</a:t>
            </a:r>
            <a:endParaRPr lang="en-IN" dirty="0"/>
          </a:p>
        </p:txBody>
      </p:sp>
      <p:sp>
        <p:nvSpPr>
          <p:cNvPr id="15" name="TextBox 14"/>
          <p:cNvSpPr txBox="1"/>
          <p:nvPr/>
        </p:nvSpPr>
        <p:spPr>
          <a:xfrm>
            <a:off x="8457127" y="5664974"/>
            <a:ext cx="3734873" cy="369332"/>
          </a:xfrm>
          <a:prstGeom prst="rect">
            <a:avLst/>
          </a:prstGeom>
          <a:noFill/>
        </p:spPr>
        <p:txBody>
          <a:bodyPr wrap="square" rtlCol="0">
            <a:spAutoFit/>
          </a:bodyPr>
          <a:lstStyle/>
          <a:p>
            <a:r>
              <a:rPr lang="en-IN" dirty="0" smtClean="0"/>
              <a:t>Favourite </a:t>
            </a:r>
            <a:r>
              <a:rPr lang="en-IN" dirty="0"/>
              <a:t>and Least </a:t>
            </a:r>
            <a:r>
              <a:rPr lang="en-IN" dirty="0" smtClean="0"/>
              <a:t>Favourite </a:t>
            </a:r>
            <a:r>
              <a:rPr lang="en-IN" dirty="0"/>
              <a:t>Things</a:t>
            </a:r>
          </a:p>
        </p:txBody>
      </p:sp>
    </p:spTree>
    <p:extLst>
      <p:ext uri="{BB962C8B-B14F-4D97-AF65-F5344CB8AC3E}">
        <p14:creationId xmlns:p14="http://schemas.microsoft.com/office/powerpoint/2010/main" val="3078591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641"/>
            <a:ext cx="10515600" cy="446244"/>
          </a:xfrm>
        </p:spPr>
        <p:txBody>
          <a:bodyPr>
            <a:normAutofit fontScale="90000"/>
          </a:bodyPr>
          <a:lstStyle/>
          <a:p>
            <a:r>
              <a:rPr lang="en-IN" dirty="0" smtClean="0"/>
              <a:t>Solutions: 1</a:t>
            </a:r>
            <a:br>
              <a:rPr lang="en-IN" dirty="0" smtClean="0"/>
            </a:br>
            <a:endParaRPr lang="en-IN" dirty="0"/>
          </a:p>
        </p:txBody>
      </p:sp>
      <p:sp>
        <p:nvSpPr>
          <p:cNvPr id="3" name="Content Placeholder 2"/>
          <p:cNvSpPr>
            <a:spLocks noGrp="1"/>
          </p:cNvSpPr>
          <p:nvPr>
            <p:ph idx="1"/>
          </p:nvPr>
        </p:nvSpPr>
        <p:spPr>
          <a:xfrm>
            <a:off x="437882" y="862885"/>
            <a:ext cx="10915918" cy="5314078"/>
          </a:xfrm>
        </p:spPr>
        <p:txBody>
          <a:bodyPr>
            <a:normAutofit fontScale="92500" lnSpcReduction="20000"/>
          </a:bodyPr>
          <a:lstStyle/>
          <a:p>
            <a:pPr marL="0" indent="0">
              <a:buNone/>
            </a:pPr>
            <a:r>
              <a:rPr lang="en-IN" dirty="0"/>
              <a:t>&lt;table&gt; </a:t>
            </a:r>
            <a:endParaRPr lang="en-IN" dirty="0" smtClean="0"/>
          </a:p>
          <a:p>
            <a:pPr marL="0" indent="0">
              <a:buNone/>
            </a:pPr>
            <a:r>
              <a:rPr lang="en-IN" dirty="0" smtClean="0"/>
              <a:t>&lt;</a:t>
            </a:r>
            <a:r>
              <a:rPr lang="en-IN" dirty="0"/>
              <a:t>caption&gt;Life Expectancy By Current Age&lt;/caption&gt; </a:t>
            </a:r>
            <a:endParaRPr lang="en-IN" dirty="0" smtClean="0"/>
          </a:p>
          <a:p>
            <a:pPr marL="0" indent="0">
              <a:buNone/>
            </a:pPr>
            <a:r>
              <a:rPr lang="en-IN" dirty="0" smtClean="0"/>
              <a:t>&lt;</a:t>
            </a:r>
            <a:r>
              <a:rPr lang="en-IN" dirty="0" err="1"/>
              <a:t>tr</a:t>
            </a:r>
            <a:r>
              <a:rPr lang="en-IN" dirty="0"/>
              <a:t>&gt; &lt;</a:t>
            </a:r>
            <a:r>
              <a:rPr lang="en-IN" dirty="0" err="1"/>
              <a:t>th</a:t>
            </a:r>
            <a:r>
              <a:rPr lang="en-IN" dirty="0"/>
              <a:t> </a:t>
            </a:r>
            <a:r>
              <a:rPr lang="en-IN" dirty="0" err="1"/>
              <a:t>colspan</a:t>
            </a:r>
            <a:r>
              <a:rPr lang="en-IN" dirty="0"/>
              <a:t>="2"&gt;65&lt;/</a:t>
            </a:r>
            <a:r>
              <a:rPr lang="en-IN" dirty="0" err="1"/>
              <a:t>th</a:t>
            </a:r>
            <a:r>
              <a:rPr lang="en-IN" dirty="0"/>
              <a:t>&gt; </a:t>
            </a:r>
            <a:endParaRPr lang="en-IN" dirty="0" smtClean="0"/>
          </a:p>
          <a:p>
            <a:pPr marL="0" indent="0">
              <a:buNone/>
            </a:pPr>
            <a:r>
              <a:rPr lang="en-IN" dirty="0" smtClean="0"/>
              <a:t>&lt;</a:t>
            </a:r>
            <a:r>
              <a:rPr lang="en-IN" dirty="0" err="1"/>
              <a:t>th</a:t>
            </a:r>
            <a:r>
              <a:rPr lang="en-IN" dirty="0"/>
              <a:t> </a:t>
            </a:r>
            <a:r>
              <a:rPr lang="en-IN" dirty="0" err="1"/>
              <a:t>colspan</a:t>
            </a:r>
            <a:r>
              <a:rPr lang="en-IN" dirty="0"/>
              <a:t>="2"&gt;40&lt;/</a:t>
            </a:r>
            <a:r>
              <a:rPr lang="en-IN" dirty="0" err="1"/>
              <a:t>th</a:t>
            </a:r>
            <a:r>
              <a:rPr lang="en-IN" dirty="0"/>
              <a:t>&gt; </a:t>
            </a:r>
            <a:endParaRPr lang="en-IN" dirty="0" smtClean="0"/>
          </a:p>
          <a:p>
            <a:pPr marL="0" indent="0">
              <a:buNone/>
            </a:pPr>
            <a:r>
              <a:rPr lang="en-IN" dirty="0" smtClean="0"/>
              <a:t>&lt;</a:t>
            </a:r>
            <a:r>
              <a:rPr lang="en-IN" dirty="0" err="1"/>
              <a:t>th</a:t>
            </a:r>
            <a:r>
              <a:rPr lang="en-IN" dirty="0"/>
              <a:t> </a:t>
            </a:r>
            <a:r>
              <a:rPr lang="en-IN" dirty="0" err="1"/>
              <a:t>colspan</a:t>
            </a:r>
            <a:r>
              <a:rPr lang="en-IN" dirty="0"/>
              <a:t>="2"&gt;20&lt;/</a:t>
            </a:r>
            <a:r>
              <a:rPr lang="en-IN" dirty="0" err="1"/>
              <a:t>th</a:t>
            </a:r>
            <a:r>
              <a:rPr lang="en-IN" dirty="0"/>
              <a:t>&gt; </a:t>
            </a:r>
            <a:endParaRPr lang="en-IN" dirty="0" smtClean="0"/>
          </a:p>
          <a:p>
            <a:pPr marL="0" indent="0">
              <a:buNone/>
            </a:pPr>
            <a:r>
              <a:rPr lang="en-IN" dirty="0" smtClean="0"/>
              <a:t>&lt;/</a:t>
            </a:r>
            <a:r>
              <a:rPr lang="en-IN" dirty="0" err="1"/>
              <a:t>tr</a:t>
            </a:r>
            <a:r>
              <a:rPr lang="en-IN" dirty="0" smtClean="0"/>
              <a:t>&gt;</a:t>
            </a:r>
            <a:endParaRPr lang="en-IN" u="sng" dirty="0" smtClean="0"/>
          </a:p>
          <a:p>
            <a:pPr marL="0" indent="0">
              <a:buNone/>
            </a:pPr>
            <a:r>
              <a:rPr lang="en-IN" dirty="0" smtClean="0"/>
              <a:t> </a:t>
            </a:r>
            <a:r>
              <a:rPr lang="en-IN" dirty="0"/>
              <a:t>&lt;</a:t>
            </a:r>
            <a:r>
              <a:rPr lang="en-IN" dirty="0" err="1"/>
              <a:t>tr</a:t>
            </a:r>
            <a:r>
              <a:rPr lang="en-IN" dirty="0"/>
              <a:t>&gt; </a:t>
            </a:r>
            <a:endParaRPr lang="en-IN" dirty="0" smtClean="0"/>
          </a:p>
          <a:p>
            <a:pPr marL="0" indent="0">
              <a:buNone/>
            </a:pPr>
            <a:r>
              <a:rPr lang="en-IN" dirty="0" smtClean="0"/>
              <a:t>&lt;</a:t>
            </a:r>
            <a:r>
              <a:rPr lang="en-IN" dirty="0" err="1"/>
              <a:t>th</a:t>
            </a:r>
            <a:r>
              <a:rPr lang="en-IN" dirty="0"/>
              <a:t>&gt;Men&lt;/</a:t>
            </a:r>
            <a:r>
              <a:rPr lang="en-IN" dirty="0" err="1"/>
              <a:t>th</a:t>
            </a:r>
            <a:r>
              <a:rPr lang="en-IN" dirty="0"/>
              <a:t>&gt; &lt;</a:t>
            </a:r>
            <a:r>
              <a:rPr lang="en-IN" dirty="0" err="1"/>
              <a:t>th</a:t>
            </a:r>
            <a:r>
              <a:rPr lang="en-IN" dirty="0"/>
              <a:t>&gt;Women&lt;/</a:t>
            </a:r>
            <a:r>
              <a:rPr lang="en-IN" dirty="0" err="1"/>
              <a:t>th</a:t>
            </a:r>
            <a:r>
              <a:rPr lang="en-IN" dirty="0"/>
              <a:t>&gt; &lt;</a:t>
            </a:r>
            <a:r>
              <a:rPr lang="en-IN" dirty="0" err="1"/>
              <a:t>th</a:t>
            </a:r>
            <a:r>
              <a:rPr lang="en-IN" dirty="0"/>
              <a:t>&gt;Men&lt;/</a:t>
            </a:r>
            <a:r>
              <a:rPr lang="en-IN" dirty="0" err="1"/>
              <a:t>th</a:t>
            </a:r>
            <a:r>
              <a:rPr lang="en-IN" dirty="0"/>
              <a:t>&gt; &lt;</a:t>
            </a:r>
            <a:r>
              <a:rPr lang="en-IN" dirty="0" err="1"/>
              <a:t>th</a:t>
            </a:r>
            <a:r>
              <a:rPr lang="en-IN" dirty="0"/>
              <a:t>&gt;Women&lt;/</a:t>
            </a:r>
            <a:r>
              <a:rPr lang="en-IN" dirty="0" err="1"/>
              <a:t>th</a:t>
            </a:r>
            <a:r>
              <a:rPr lang="en-IN" dirty="0"/>
              <a:t>&gt; &lt;</a:t>
            </a:r>
            <a:r>
              <a:rPr lang="en-IN" dirty="0" err="1"/>
              <a:t>th</a:t>
            </a:r>
            <a:r>
              <a:rPr lang="en-IN" dirty="0"/>
              <a:t>&gt;Men&lt;/</a:t>
            </a:r>
            <a:r>
              <a:rPr lang="en-IN" dirty="0" err="1"/>
              <a:t>th</a:t>
            </a:r>
            <a:r>
              <a:rPr lang="en-IN" dirty="0"/>
              <a:t>&gt; &lt;</a:t>
            </a:r>
            <a:r>
              <a:rPr lang="en-IN" dirty="0" err="1"/>
              <a:t>th</a:t>
            </a:r>
            <a:r>
              <a:rPr lang="en-IN" dirty="0"/>
              <a:t>&gt;Women&lt;/</a:t>
            </a:r>
            <a:r>
              <a:rPr lang="en-IN" dirty="0" err="1"/>
              <a:t>th</a:t>
            </a:r>
            <a:r>
              <a:rPr lang="en-IN" dirty="0"/>
              <a:t>&gt; &lt;/</a:t>
            </a:r>
            <a:r>
              <a:rPr lang="en-IN" dirty="0" err="1"/>
              <a:t>tr</a:t>
            </a:r>
            <a:r>
              <a:rPr lang="en-IN" dirty="0"/>
              <a:t>&gt; </a:t>
            </a:r>
            <a:endParaRPr lang="en-IN" dirty="0" smtClean="0"/>
          </a:p>
          <a:p>
            <a:pPr marL="0" indent="0">
              <a:buNone/>
            </a:pPr>
            <a:r>
              <a:rPr lang="en-IN" dirty="0" smtClean="0"/>
              <a:t>&lt;</a:t>
            </a:r>
            <a:r>
              <a:rPr lang="en-IN" dirty="0" err="1"/>
              <a:t>tr</a:t>
            </a:r>
            <a:r>
              <a:rPr lang="en-IN" dirty="0"/>
              <a:t>&gt; &lt;td&gt;82&lt;/td&gt; &lt;td&gt;85&lt;/td&gt; &lt;td&gt;78&lt;/td&gt; &lt;td&gt;82&lt;/td&gt; &lt;td&gt;77&lt;/td&gt; &lt;td&gt;81&lt;/td&gt; &lt;/</a:t>
            </a:r>
            <a:r>
              <a:rPr lang="en-IN" dirty="0" err="1"/>
              <a:t>tr</a:t>
            </a:r>
            <a:r>
              <a:rPr lang="en-IN" dirty="0" smtClean="0"/>
              <a:t>&gt;</a:t>
            </a:r>
          </a:p>
          <a:p>
            <a:pPr marL="0" indent="0">
              <a:buNone/>
            </a:pPr>
            <a:r>
              <a:rPr lang="en-IN" dirty="0" smtClean="0"/>
              <a:t> </a:t>
            </a:r>
            <a:r>
              <a:rPr lang="en-IN" dirty="0"/>
              <a:t>&lt;/table&gt;</a:t>
            </a:r>
            <a:br>
              <a:rPr lang="en-IN" dirty="0"/>
            </a:br>
            <a:r>
              <a:rPr lang="en-IN" dirty="0"/>
              <a:t/>
            </a:r>
            <a:br>
              <a:rPr lang="en-IN" dirty="0"/>
            </a:br>
            <a:endParaRPr lang="en-IN" dirty="0"/>
          </a:p>
        </p:txBody>
      </p:sp>
      <p:graphicFrame>
        <p:nvGraphicFramePr>
          <p:cNvPr id="4" name="Content Placeholder 5"/>
          <p:cNvGraphicFramePr>
            <a:graphicFrameLocks/>
          </p:cNvGraphicFramePr>
          <p:nvPr/>
        </p:nvGraphicFramePr>
        <p:xfrm>
          <a:off x="7688687" y="1452139"/>
          <a:ext cx="4095480" cy="1947882"/>
        </p:xfrm>
        <a:graphic>
          <a:graphicData uri="http://schemas.openxmlformats.org/drawingml/2006/table">
            <a:tbl>
              <a:tblPr firstRow="1" bandRow="1">
                <a:tableStyleId>{5C22544A-7EE6-4342-B048-85BDC9FD1C3A}</a:tableStyleId>
              </a:tblPr>
              <a:tblGrid>
                <a:gridCol w="682580"/>
                <a:gridCol w="682580"/>
                <a:gridCol w="682580"/>
                <a:gridCol w="682580"/>
                <a:gridCol w="682580"/>
                <a:gridCol w="682580"/>
              </a:tblGrid>
              <a:tr h="522777">
                <a:tc gridSpan="2">
                  <a:txBody>
                    <a:bodyPr/>
                    <a:lstStyle/>
                    <a:p>
                      <a:pPr algn="ctr"/>
                      <a:r>
                        <a:rPr lang="en-IN" b="1" dirty="0">
                          <a:solidFill>
                            <a:schemeClr val="tx1"/>
                          </a:solidFill>
                          <a:effectLst/>
                        </a:rPr>
                        <a:t>65</a:t>
                      </a:r>
                    </a:p>
                  </a:txBody>
                  <a:tcPr anchor="ctr"/>
                </a:tc>
                <a:tc hMerge="1">
                  <a:txBody>
                    <a:bodyPr/>
                    <a:lstStyle/>
                    <a:p>
                      <a:endParaRPr lang="en-IN"/>
                    </a:p>
                  </a:txBody>
                  <a:tcPr/>
                </a:tc>
                <a:tc gridSpan="2">
                  <a:txBody>
                    <a:bodyPr/>
                    <a:lstStyle/>
                    <a:p>
                      <a:pPr algn="ctr"/>
                      <a:r>
                        <a:rPr lang="en-IN" b="1" dirty="0">
                          <a:solidFill>
                            <a:schemeClr val="tx1"/>
                          </a:solidFill>
                          <a:effectLst/>
                        </a:rPr>
                        <a:t>40</a:t>
                      </a:r>
                    </a:p>
                  </a:txBody>
                  <a:tcPr anchor="ctr"/>
                </a:tc>
                <a:tc hMerge="1">
                  <a:txBody>
                    <a:bodyPr/>
                    <a:lstStyle/>
                    <a:p>
                      <a:endParaRPr lang="en-IN"/>
                    </a:p>
                  </a:txBody>
                  <a:tcPr/>
                </a:tc>
                <a:tc gridSpan="2">
                  <a:txBody>
                    <a:bodyPr/>
                    <a:lstStyle/>
                    <a:p>
                      <a:pPr algn="ctr"/>
                      <a:r>
                        <a:rPr lang="en-IN" b="1" dirty="0">
                          <a:solidFill>
                            <a:schemeClr val="tx1"/>
                          </a:solidFill>
                          <a:effectLst/>
                        </a:rPr>
                        <a:t>20</a:t>
                      </a:r>
                    </a:p>
                  </a:txBody>
                  <a:tcPr anchor="ctr"/>
                </a:tc>
                <a:tc hMerge="1">
                  <a:txBody>
                    <a:bodyPr/>
                    <a:lstStyle/>
                    <a:p>
                      <a:endParaRPr lang="en-IN"/>
                    </a:p>
                  </a:txBody>
                  <a:tcPr/>
                </a:tc>
              </a:tr>
              <a:tr h="902328">
                <a:tc>
                  <a:txBody>
                    <a:bodyPr/>
                    <a:lstStyle/>
                    <a:p>
                      <a:pPr algn="ctr"/>
                      <a:r>
                        <a:rPr lang="en-IN" b="1" dirty="0">
                          <a:effectLst/>
                        </a:rPr>
                        <a:t>Men</a:t>
                      </a:r>
                    </a:p>
                  </a:txBody>
                  <a:tcPr anchor="ctr"/>
                </a:tc>
                <a:tc>
                  <a:txBody>
                    <a:bodyPr/>
                    <a:lstStyle/>
                    <a:p>
                      <a:pPr algn="ctr"/>
                      <a:r>
                        <a:rPr lang="en-IN" b="1" dirty="0">
                          <a:effectLst/>
                        </a:rPr>
                        <a:t>Women</a:t>
                      </a:r>
                    </a:p>
                  </a:txBody>
                  <a:tcPr anchor="ctr"/>
                </a:tc>
                <a:tc>
                  <a:txBody>
                    <a:bodyPr/>
                    <a:lstStyle/>
                    <a:p>
                      <a:pPr algn="ctr"/>
                      <a:r>
                        <a:rPr lang="en-IN" b="1" dirty="0">
                          <a:effectLst/>
                        </a:rPr>
                        <a:t>Men</a:t>
                      </a:r>
                    </a:p>
                  </a:txBody>
                  <a:tcPr anchor="ctr"/>
                </a:tc>
                <a:tc>
                  <a:txBody>
                    <a:bodyPr/>
                    <a:lstStyle/>
                    <a:p>
                      <a:pPr algn="ctr"/>
                      <a:r>
                        <a:rPr lang="en-IN" b="1" dirty="0">
                          <a:effectLst/>
                        </a:rPr>
                        <a:t>Women</a:t>
                      </a:r>
                    </a:p>
                  </a:txBody>
                  <a:tcPr anchor="ctr"/>
                </a:tc>
                <a:tc>
                  <a:txBody>
                    <a:bodyPr/>
                    <a:lstStyle/>
                    <a:p>
                      <a:pPr algn="ctr"/>
                      <a:r>
                        <a:rPr lang="en-IN" b="1" dirty="0">
                          <a:effectLst/>
                        </a:rPr>
                        <a:t>Men</a:t>
                      </a:r>
                    </a:p>
                  </a:txBody>
                  <a:tcPr anchor="ctr"/>
                </a:tc>
                <a:tc>
                  <a:txBody>
                    <a:bodyPr/>
                    <a:lstStyle/>
                    <a:p>
                      <a:pPr algn="ctr"/>
                      <a:r>
                        <a:rPr lang="en-IN" b="1" dirty="0">
                          <a:effectLst/>
                        </a:rPr>
                        <a:t>Women</a:t>
                      </a:r>
                    </a:p>
                  </a:txBody>
                  <a:tcPr anchor="ctr"/>
                </a:tc>
              </a:tr>
              <a:tr h="522777">
                <a:tc>
                  <a:txBody>
                    <a:bodyPr/>
                    <a:lstStyle/>
                    <a:p>
                      <a:r>
                        <a:rPr lang="en-IN">
                          <a:effectLst/>
                        </a:rPr>
                        <a:t>82</a:t>
                      </a:r>
                    </a:p>
                  </a:txBody>
                  <a:tcPr anchor="ctr"/>
                </a:tc>
                <a:tc>
                  <a:txBody>
                    <a:bodyPr/>
                    <a:lstStyle/>
                    <a:p>
                      <a:r>
                        <a:rPr lang="en-IN">
                          <a:effectLst/>
                        </a:rPr>
                        <a:t>85</a:t>
                      </a:r>
                    </a:p>
                  </a:txBody>
                  <a:tcPr anchor="ctr"/>
                </a:tc>
                <a:tc>
                  <a:txBody>
                    <a:bodyPr/>
                    <a:lstStyle/>
                    <a:p>
                      <a:r>
                        <a:rPr lang="en-IN">
                          <a:effectLst/>
                        </a:rPr>
                        <a:t>78</a:t>
                      </a:r>
                    </a:p>
                  </a:txBody>
                  <a:tcPr anchor="ctr"/>
                </a:tc>
                <a:tc>
                  <a:txBody>
                    <a:bodyPr/>
                    <a:lstStyle/>
                    <a:p>
                      <a:r>
                        <a:rPr lang="en-IN">
                          <a:effectLst/>
                        </a:rPr>
                        <a:t>82</a:t>
                      </a:r>
                    </a:p>
                  </a:txBody>
                  <a:tcPr anchor="ctr"/>
                </a:tc>
                <a:tc>
                  <a:txBody>
                    <a:bodyPr/>
                    <a:lstStyle/>
                    <a:p>
                      <a:r>
                        <a:rPr lang="en-IN" dirty="0">
                          <a:effectLst/>
                        </a:rPr>
                        <a:t>77</a:t>
                      </a:r>
                    </a:p>
                  </a:txBody>
                  <a:tcPr anchor="ctr"/>
                </a:tc>
                <a:tc>
                  <a:txBody>
                    <a:bodyPr/>
                    <a:lstStyle/>
                    <a:p>
                      <a:r>
                        <a:rPr lang="en-IN" dirty="0">
                          <a:effectLst/>
                        </a:rPr>
                        <a:t>81</a:t>
                      </a:r>
                    </a:p>
                  </a:txBody>
                  <a:tcPr anchor="ctr"/>
                </a:tc>
              </a:tr>
            </a:tbl>
          </a:graphicData>
        </a:graphic>
      </p:graphicFrame>
    </p:spTree>
    <p:extLst>
      <p:ext uri="{BB962C8B-B14F-4D97-AF65-F5344CB8AC3E}">
        <p14:creationId xmlns:p14="http://schemas.microsoft.com/office/powerpoint/2010/main" val="1434001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183"/>
            <a:ext cx="10515600" cy="502277"/>
          </a:xfrm>
        </p:spPr>
        <p:txBody>
          <a:bodyPr>
            <a:normAutofit fontScale="90000"/>
          </a:bodyPr>
          <a:lstStyle/>
          <a:p>
            <a:r>
              <a:rPr lang="en-IN" dirty="0" smtClean="0"/>
              <a:t>Solutions 2</a:t>
            </a:r>
            <a:br>
              <a:rPr lang="en-IN" dirty="0" smtClean="0"/>
            </a:br>
            <a:endParaRPr lang="en-IN" dirty="0"/>
          </a:p>
        </p:txBody>
      </p:sp>
      <p:sp>
        <p:nvSpPr>
          <p:cNvPr id="3" name="Content Placeholder 2"/>
          <p:cNvSpPr>
            <a:spLocks noGrp="1"/>
          </p:cNvSpPr>
          <p:nvPr>
            <p:ph idx="1"/>
          </p:nvPr>
        </p:nvSpPr>
        <p:spPr>
          <a:xfrm>
            <a:off x="283335" y="695460"/>
            <a:ext cx="9156879" cy="6259132"/>
          </a:xfrm>
        </p:spPr>
        <p:txBody>
          <a:bodyPr>
            <a:normAutofit fontScale="25000" lnSpcReduction="20000"/>
          </a:bodyPr>
          <a:lstStyle/>
          <a:p>
            <a:pPr marL="0" indent="0">
              <a:buNone/>
            </a:pPr>
            <a:r>
              <a:rPr lang="en-IN" sz="7200" b="1" dirty="0"/>
              <a:t>&lt;table</a:t>
            </a:r>
            <a:r>
              <a:rPr lang="en-IN" sz="7200" b="1" dirty="0" smtClean="0"/>
              <a:t>&gt;</a:t>
            </a:r>
          </a:p>
          <a:p>
            <a:pPr marL="0" indent="0">
              <a:buNone/>
            </a:pPr>
            <a:r>
              <a:rPr lang="en-IN" sz="7200" b="1" dirty="0" smtClean="0"/>
              <a:t> </a:t>
            </a:r>
            <a:r>
              <a:rPr lang="en-IN" sz="7200" b="1" dirty="0"/>
              <a:t>&lt;caption&gt;Invoice&lt;/caption&gt; </a:t>
            </a:r>
            <a:endParaRPr lang="en-IN" sz="7200" b="1" dirty="0" smtClean="0"/>
          </a:p>
          <a:p>
            <a:pPr marL="0" indent="0">
              <a:buNone/>
            </a:pPr>
            <a:r>
              <a:rPr lang="en-IN" sz="7200" b="1" dirty="0" smtClean="0"/>
              <a:t>&lt;</a:t>
            </a:r>
            <a:r>
              <a:rPr lang="en-IN" sz="7200" b="1" dirty="0" err="1"/>
              <a:t>tr</a:t>
            </a:r>
            <a:r>
              <a:rPr lang="en-IN" sz="7200" b="1" dirty="0"/>
              <a:t>&gt; </a:t>
            </a:r>
            <a:endParaRPr lang="en-IN" sz="7200" b="1" dirty="0" smtClean="0"/>
          </a:p>
          <a:p>
            <a:pPr marL="0" indent="0">
              <a:buNone/>
            </a:pPr>
            <a:r>
              <a:rPr lang="en-IN" sz="7200" b="1" dirty="0" smtClean="0"/>
              <a:t>&lt;</a:t>
            </a:r>
            <a:r>
              <a:rPr lang="en-IN" sz="7200" b="1" dirty="0" err="1"/>
              <a:t>th</a:t>
            </a:r>
            <a:r>
              <a:rPr lang="en-IN" sz="7200" b="1" dirty="0"/>
              <a:t>&gt;Item / </a:t>
            </a:r>
            <a:r>
              <a:rPr lang="en-IN" sz="7200" b="1" dirty="0" err="1"/>
              <a:t>Desc</a:t>
            </a:r>
            <a:r>
              <a:rPr lang="en-IN" sz="7200" b="1" dirty="0"/>
              <a:t>.&lt;/</a:t>
            </a:r>
            <a:r>
              <a:rPr lang="en-IN" sz="7200" b="1" dirty="0" err="1"/>
              <a:t>th</a:t>
            </a:r>
            <a:r>
              <a:rPr lang="en-IN" sz="7200" b="1" dirty="0"/>
              <a:t>&gt; </a:t>
            </a:r>
            <a:endParaRPr lang="en-IN" sz="7200" b="1" dirty="0" smtClean="0"/>
          </a:p>
          <a:p>
            <a:pPr marL="0" indent="0">
              <a:buNone/>
            </a:pPr>
            <a:r>
              <a:rPr lang="en-IN" sz="7200" b="1" dirty="0" smtClean="0"/>
              <a:t>&lt;</a:t>
            </a:r>
            <a:r>
              <a:rPr lang="en-IN" sz="7200" b="1" dirty="0" err="1"/>
              <a:t>th</a:t>
            </a:r>
            <a:r>
              <a:rPr lang="en-IN" sz="7200" b="1" dirty="0"/>
              <a:t>&gt;Qty.&lt;/</a:t>
            </a:r>
            <a:r>
              <a:rPr lang="en-IN" sz="7200" b="1" dirty="0" err="1"/>
              <a:t>th</a:t>
            </a:r>
            <a:r>
              <a:rPr lang="en-IN" sz="7200" b="1" dirty="0" smtClean="0"/>
              <a:t>&gt;</a:t>
            </a:r>
          </a:p>
          <a:p>
            <a:pPr marL="0" indent="0">
              <a:buNone/>
            </a:pPr>
            <a:r>
              <a:rPr lang="en-IN" sz="7200" b="1" dirty="0" smtClean="0"/>
              <a:t> </a:t>
            </a:r>
            <a:r>
              <a:rPr lang="en-IN" sz="7200" b="1" dirty="0"/>
              <a:t>&lt;</a:t>
            </a:r>
            <a:r>
              <a:rPr lang="en-IN" sz="7200" b="1" dirty="0" err="1"/>
              <a:t>th</a:t>
            </a:r>
            <a:r>
              <a:rPr lang="en-IN" sz="7200" b="1" dirty="0"/>
              <a:t>&gt;@&lt;/</a:t>
            </a:r>
            <a:r>
              <a:rPr lang="en-IN" sz="7200" b="1" dirty="0" err="1"/>
              <a:t>th</a:t>
            </a:r>
            <a:r>
              <a:rPr lang="en-IN" sz="7200" b="1" dirty="0"/>
              <a:t>&gt; </a:t>
            </a:r>
            <a:endParaRPr lang="en-IN" sz="7200" b="1" dirty="0" smtClean="0"/>
          </a:p>
          <a:p>
            <a:pPr marL="0" indent="0">
              <a:buNone/>
            </a:pPr>
            <a:r>
              <a:rPr lang="en-IN" sz="7200" b="1" dirty="0" smtClean="0"/>
              <a:t>&lt;</a:t>
            </a:r>
            <a:r>
              <a:rPr lang="en-IN" sz="7200" b="1" dirty="0" err="1"/>
              <a:t>th</a:t>
            </a:r>
            <a:r>
              <a:rPr lang="en-IN" sz="7200" b="1" dirty="0"/>
              <a:t>&gt;Price&lt;/</a:t>
            </a:r>
            <a:r>
              <a:rPr lang="en-IN" sz="7200" b="1" dirty="0" err="1"/>
              <a:t>th</a:t>
            </a:r>
            <a:r>
              <a:rPr lang="en-IN" sz="7200" b="1" dirty="0" smtClean="0"/>
              <a:t>&gt;</a:t>
            </a:r>
          </a:p>
          <a:p>
            <a:pPr marL="0" indent="0">
              <a:buNone/>
            </a:pPr>
            <a:r>
              <a:rPr lang="en-IN" sz="7200" b="1" dirty="0" smtClean="0"/>
              <a:t> </a:t>
            </a:r>
            <a:r>
              <a:rPr lang="en-IN" sz="7200" b="1" dirty="0"/>
              <a:t>&lt;/</a:t>
            </a:r>
            <a:r>
              <a:rPr lang="en-IN" sz="7200" b="1" dirty="0" err="1"/>
              <a:t>tr</a:t>
            </a:r>
            <a:r>
              <a:rPr lang="en-IN" sz="7200" b="1" dirty="0"/>
              <a:t>&gt; </a:t>
            </a:r>
            <a:endParaRPr lang="en-IN" sz="7200" b="1" dirty="0" smtClean="0"/>
          </a:p>
          <a:p>
            <a:pPr marL="0" indent="0">
              <a:buNone/>
            </a:pPr>
            <a:r>
              <a:rPr lang="en-IN" sz="7200" b="1" dirty="0" smtClean="0"/>
              <a:t>&lt;</a:t>
            </a:r>
            <a:r>
              <a:rPr lang="en-IN" sz="7200" b="1" dirty="0" err="1"/>
              <a:t>tr</a:t>
            </a:r>
            <a:r>
              <a:rPr lang="en-IN" sz="7200" b="1" dirty="0"/>
              <a:t>&gt; &lt;td&gt;Paperclips (Box)&lt;/td</a:t>
            </a:r>
            <a:r>
              <a:rPr lang="en-IN" sz="7200" b="1" dirty="0" smtClean="0"/>
              <a:t>&gt;</a:t>
            </a:r>
          </a:p>
          <a:p>
            <a:pPr marL="0" indent="0">
              <a:buNone/>
            </a:pPr>
            <a:r>
              <a:rPr lang="en-IN" sz="7200" b="1" dirty="0" smtClean="0"/>
              <a:t> </a:t>
            </a:r>
            <a:r>
              <a:rPr lang="en-IN" sz="7200" b="1" dirty="0"/>
              <a:t>&lt;td&gt;100&lt;/td&gt; &lt;td&gt;1.15&lt;/td&gt; &lt;td&gt;115.00&lt;/td&gt; &lt;/</a:t>
            </a:r>
            <a:r>
              <a:rPr lang="en-IN" sz="7200" b="1" dirty="0" err="1"/>
              <a:t>tr</a:t>
            </a:r>
            <a:r>
              <a:rPr lang="en-IN" sz="7200" b="1" dirty="0" smtClean="0"/>
              <a:t>&gt;</a:t>
            </a:r>
          </a:p>
          <a:p>
            <a:pPr marL="0" indent="0">
              <a:buNone/>
            </a:pPr>
            <a:r>
              <a:rPr lang="en-IN" sz="7200" b="1" dirty="0" smtClean="0"/>
              <a:t> </a:t>
            </a:r>
            <a:r>
              <a:rPr lang="en-IN" sz="7200" b="1" dirty="0"/>
              <a:t>&lt;</a:t>
            </a:r>
            <a:r>
              <a:rPr lang="en-IN" sz="7200" b="1" dirty="0" err="1"/>
              <a:t>tr</a:t>
            </a:r>
            <a:r>
              <a:rPr lang="en-IN" sz="7200" b="1" dirty="0"/>
              <a:t>&gt; &lt;td&gt;Paper (Case)&lt;/td&gt; &lt;td&gt;10&lt;/td&gt; &lt;td&gt;45.99&lt;/td&gt; &lt;td&gt;459.90&lt;/td&gt; &lt;/</a:t>
            </a:r>
            <a:r>
              <a:rPr lang="en-IN" sz="7200" b="1" dirty="0" err="1"/>
              <a:t>tr</a:t>
            </a:r>
            <a:r>
              <a:rPr lang="en-IN" sz="7200" b="1" dirty="0" smtClean="0"/>
              <a:t>&gt;</a:t>
            </a:r>
          </a:p>
          <a:p>
            <a:pPr marL="0" indent="0">
              <a:buNone/>
            </a:pPr>
            <a:r>
              <a:rPr lang="en-IN" sz="7200" b="1" dirty="0" smtClean="0"/>
              <a:t> </a:t>
            </a:r>
            <a:r>
              <a:rPr lang="en-IN" sz="7200" b="1" dirty="0"/>
              <a:t>&lt;</a:t>
            </a:r>
            <a:r>
              <a:rPr lang="en-IN" sz="7200" b="1" dirty="0" err="1"/>
              <a:t>tr</a:t>
            </a:r>
            <a:r>
              <a:rPr lang="en-IN" sz="7200" b="1" dirty="0"/>
              <a:t>&gt; &lt;td&gt;Wastepaper Baskets&lt;/td&gt; &lt;td&gt;2&lt;/td&gt; &lt;td&gt;17.99&lt;/td&gt; &lt;td&gt;35.98&lt;/td&gt; &lt;/</a:t>
            </a:r>
            <a:r>
              <a:rPr lang="en-IN" sz="7200" b="1" dirty="0" err="1"/>
              <a:t>tr</a:t>
            </a:r>
            <a:r>
              <a:rPr lang="en-IN" sz="7200" b="1" dirty="0" smtClean="0"/>
              <a:t>&gt;</a:t>
            </a:r>
          </a:p>
          <a:p>
            <a:pPr marL="0" indent="0">
              <a:buNone/>
            </a:pPr>
            <a:r>
              <a:rPr lang="en-IN" sz="7200" b="1" dirty="0" smtClean="0"/>
              <a:t> </a:t>
            </a:r>
            <a:r>
              <a:rPr lang="en-IN" sz="7200" b="1" dirty="0"/>
              <a:t>&lt;</a:t>
            </a:r>
            <a:r>
              <a:rPr lang="en-IN" sz="7200" b="1" dirty="0" err="1"/>
              <a:t>tr</a:t>
            </a:r>
            <a:r>
              <a:rPr lang="en-IN" sz="7200" b="1" dirty="0"/>
              <a:t>&gt; &lt;</a:t>
            </a:r>
            <a:r>
              <a:rPr lang="en-IN" sz="7200" b="1" dirty="0" err="1"/>
              <a:t>th</a:t>
            </a:r>
            <a:r>
              <a:rPr lang="en-IN" sz="7200" b="1" dirty="0"/>
              <a:t> </a:t>
            </a:r>
            <a:r>
              <a:rPr lang="en-IN" sz="7200" b="1" dirty="0" err="1"/>
              <a:t>colspan</a:t>
            </a:r>
            <a:r>
              <a:rPr lang="en-IN" sz="7200" b="1" dirty="0"/>
              <a:t>="3"&gt;Subtotal&lt;/</a:t>
            </a:r>
            <a:r>
              <a:rPr lang="en-IN" sz="7200" b="1" dirty="0" err="1"/>
              <a:t>th</a:t>
            </a:r>
            <a:r>
              <a:rPr lang="en-IN" sz="7200" b="1" dirty="0" smtClean="0"/>
              <a:t>&gt;</a:t>
            </a:r>
          </a:p>
          <a:p>
            <a:pPr marL="0" indent="0">
              <a:buNone/>
            </a:pPr>
            <a:r>
              <a:rPr lang="en-IN" sz="7200" b="1" dirty="0" smtClean="0"/>
              <a:t> </a:t>
            </a:r>
            <a:r>
              <a:rPr lang="en-IN" sz="7200" b="1" dirty="0"/>
              <a:t>&lt;td&gt;610.88&lt;/td&gt; &lt;/</a:t>
            </a:r>
            <a:r>
              <a:rPr lang="en-IN" sz="7200" b="1" dirty="0" err="1"/>
              <a:t>tr</a:t>
            </a:r>
            <a:r>
              <a:rPr lang="en-IN" sz="7200" b="1" dirty="0" smtClean="0"/>
              <a:t>&gt;</a:t>
            </a:r>
          </a:p>
          <a:p>
            <a:pPr marL="0" indent="0">
              <a:buNone/>
            </a:pPr>
            <a:r>
              <a:rPr lang="en-IN" sz="7200" b="1" dirty="0" smtClean="0"/>
              <a:t> </a:t>
            </a:r>
            <a:r>
              <a:rPr lang="en-IN" sz="7200" b="1" dirty="0"/>
              <a:t>&lt;</a:t>
            </a:r>
            <a:r>
              <a:rPr lang="en-IN" sz="7200" b="1" dirty="0" err="1"/>
              <a:t>tr</a:t>
            </a:r>
            <a:r>
              <a:rPr lang="en-IN" sz="7200" b="1" dirty="0"/>
              <a:t>&gt; &lt;</a:t>
            </a:r>
            <a:r>
              <a:rPr lang="en-IN" sz="7200" b="1" dirty="0" err="1"/>
              <a:t>th</a:t>
            </a:r>
            <a:r>
              <a:rPr lang="en-IN" sz="7200" b="1" dirty="0"/>
              <a:t> </a:t>
            </a:r>
            <a:r>
              <a:rPr lang="en-IN" sz="7200" b="1" dirty="0" err="1"/>
              <a:t>colspan</a:t>
            </a:r>
            <a:r>
              <a:rPr lang="en-IN" sz="7200" b="1" dirty="0"/>
              <a:t>="2"&gt;</a:t>
            </a:r>
            <a:r>
              <a:rPr lang="en-IN" sz="7200" b="1" dirty="0" smtClean="0"/>
              <a:t>Tax&lt;/</a:t>
            </a:r>
            <a:r>
              <a:rPr lang="en-IN" sz="7200" b="1" dirty="0" err="1"/>
              <a:t>th</a:t>
            </a:r>
            <a:r>
              <a:rPr lang="en-IN" sz="7200" b="1" dirty="0" smtClean="0"/>
              <a:t>&gt;</a:t>
            </a:r>
          </a:p>
          <a:p>
            <a:pPr marL="0" indent="0">
              <a:buNone/>
            </a:pPr>
            <a:r>
              <a:rPr lang="en-IN" sz="7200" b="1" dirty="0" smtClean="0"/>
              <a:t> </a:t>
            </a:r>
            <a:r>
              <a:rPr lang="en-IN" sz="7200" b="1" dirty="0"/>
              <a:t>&lt;td&gt;7%&lt;/td&gt; &lt;td&gt;42.76&lt;/td&gt; &lt;/</a:t>
            </a:r>
            <a:r>
              <a:rPr lang="en-IN" sz="7200" b="1" dirty="0" err="1"/>
              <a:t>tr</a:t>
            </a:r>
            <a:r>
              <a:rPr lang="en-IN" sz="7200" b="1" dirty="0" smtClean="0"/>
              <a:t>&gt;</a:t>
            </a:r>
          </a:p>
          <a:p>
            <a:pPr marL="0" indent="0">
              <a:buNone/>
            </a:pPr>
            <a:r>
              <a:rPr lang="en-IN" sz="7200" b="1" dirty="0" smtClean="0"/>
              <a:t> </a:t>
            </a:r>
            <a:r>
              <a:rPr lang="en-IN" sz="7200" b="1" dirty="0"/>
              <a:t>&lt;</a:t>
            </a:r>
            <a:r>
              <a:rPr lang="en-IN" sz="7200" b="1" dirty="0" err="1"/>
              <a:t>tr</a:t>
            </a:r>
            <a:r>
              <a:rPr lang="en-IN" sz="7200" b="1" dirty="0"/>
              <a:t>&gt; &lt;</a:t>
            </a:r>
            <a:r>
              <a:rPr lang="en-IN" sz="7200" b="1" dirty="0" err="1"/>
              <a:t>th</a:t>
            </a:r>
            <a:r>
              <a:rPr lang="en-IN" sz="7200" b="1" dirty="0"/>
              <a:t> </a:t>
            </a:r>
            <a:r>
              <a:rPr lang="en-IN" sz="7200" b="1" dirty="0" err="1"/>
              <a:t>colspan</a:t>
            </a:r>
            <a:r>
              <a:rPr lang="en-IN" sz="7200" b="1" dirty="0"/>
              <a:t>="3"&gt;Total&lt;/</a:t>
            </a:r>
            <a:r>
              <a:rPr lang="en-IN" sz="7200" b="1" dirty="0" err="1"/>
              <a:t>th</a:t>
            </a:r>
            <a:r>
              <a:rPr lang="en-IN" sz="7200" b="1" dirty="0" smtClean="0"/>
              <a:t>&gt;</a:t>
            </a:r>
          </a:p>
          <a:p>
            <a:pPr marL="0" indent="0">
              <a:buNone/>
            </a:pPr>
            <a:r>
              <a:rPr lang="en-IN" sz="7200" b="1" dirty="0" smtClean="0"/>
              <a:t> </a:t>
            </a:r>
            <a:r>
              <a:rPr lang="en-IN" sz="7200" b="1" dirty="0"/>
              <a:t>&lt;td&gt;653.64&lt;/td&gt; </a:t>
            </a:r>
            <a:endParaRPr lang="en-IN" sz="7200" b="1" dirty="0" smtClean="0"/>
          </a:p>
          <a:p>
            <a:pPr marL="0" indent="0">
              <a:buNone/>
            </a:pPr>
            <a:r>
              <a:rPr lang="en-IN" sz="7200" b="1" dirty="0" smtClean="0"/>
              <a:t>&lt;/</a:t>
            </a:r>
            <a:r>
              <a:rPr lang="en-IN" sz="7200" b="1" dirty="0" err="1"/>
              <a:t>tr</a:t>
            </a:r>
            <a:r>
              <a:rPr lang="en-IN" sz="7200" b="1" dirty="0"/>
              <a:t>&gt; &lt;/table&gt;</a:t>
            </a:r>
            <a:r>
              <a:rPr lang="en-IN" dirty="0"/>
              <a:t/>
            </a:r>
            <a:br>
              <a:rPr lang="en-IN" dirty="0"/>
            </a:br>
            <a:r>
              <a:rPr lang="en-IN" dirty="0"/>
              <a:t/>
            </a:r>
            <a:br>
              <a:rPr lang="en-IN" dirty="0"/>
            </a:br>
            <a:endParaRPr lang="en-IN" dirty="0"/>
          </a:p>
        </p:txBody>
      </p:sp>
      <p:graphicFrame>
        <p:nvGraphicFramePr>
          <p:cNvPr id="4" name="Table 3"/>
          <p:cNvGraphicFramePr>
            <a:graphicFrameLocks noGrp="1"/>
          </p:cNvGraphicFramePr>
          <p:nvPr/>
        </p:nvGraphicFramePr>
        <p:xfrm>
          <a:off x="5503928" y="444321"/>
          <a:ext cx="5849872" cy="3134360"/>
        </p:xfrm>
        <a:graphic>
          <a:graphicData uri="http://schemas.openxmlformats.org/drawingml/2006/table">
            <a:tbl>
              <a:tblPr firstRow="1" bandRow="1">
                <a:tableStyleId>{5C22544A-7EE6-4342-B048-85BDC9FD1C3A}</a:tableStyleId>
              </a:tblPr>
              <a:tblGrid>
                <a:gridCol w="1462468"/>
                <a:gridCol w="1462468"/>
                <a:gridCol w="1462468"/>
                <a:gridCol w="1462468"/>
              </a:tblGrid>
              <a:tr h="370840">
                <a:tc>
                  <a:txBody>
                    <a:bodyPr/>
                    <a:lstStyle/>
                    <a:p>
                      <a:pPr algn="ctr"/>
                      <a:r>
                        <a:rPr lang="en-IN" b="1" dirty="0">
                          <a:solidFill>
                            <a:schemeClr val="tx1"/>
                          </a:solidFill>
                          <a:effectLst/>
                        </a:rPr>
                        <a:t>Item / </a:t>
                      </a:r>
                      <a:r>
                        <a:rPr lang="en-IN" b="1" dirty="0" err="1">
                          <a:solidFill>
                            <a:schemeClr val="tx1"/>
                          </a:solidFill>
                          <a:effectLst/>
                        </a:rPr>
                        <a:t>Desc</a:t>
                      </a:r>
                      <a:r>
                        <a:rPr lang="en-IN" b="1" dirty="0">
                          <a:solidFill>
                            <a:schemeClr val="tx1"/>
                          </a:solidFill>
                          <a:effectLst/>
                        </a:rPr>
                        <a:t>.</a:t>
                      </a:r>
                    </a:p>
                  </a:txBody>
                  <a:tcPr anchor="ctr"/>
                </a:tc>
                <a:tc>
                  <a:txBody>
                    <a:bodyPr/>
                    <a:lstStyle/>
                    <a:p>
                      <a:pPr algn="ctr"/>
                      <a:r>
                        <a:rPr lang="en-IN" b="1">
                          <a:solidFill>
                            <a:schemeClr val="tx1"/>
                          </a:solidFill>
                          <a:effectLst/>
                        </a:rPr>
                        <a:t>Qty.</a:t>
                      </a:r>
                    </a:p>
                  </a:txBody>
                  <a:tcPr anchor="ctr"/>
                </a:tc>
                <a:tc>
                  <a:txBody>
                    <a:bodyPr/>
                    <a:lstStyle/>
                    <a:p>
                      <a:pPr algn="ctr"/>
                      <a:r>
                        <a:rPr lang="en-IN" b="1">
                          <a:solidFill>
                            <a:schemeClr val="tx1"/>
                          </a:solidFill>
                          <a:effectLst/>
                        </a:rPr>
                        <a:t>@</a:t>
                      </a:r>
                    </a:p>
                  </a:txBody>
                  <a:tcPr anchor="ctr"/>
                </a:tc>
                <a:tc>
                  <a:txBody>
                    <a:bodyPr/>
                    <a:lstStyle/>
                    <a:p>
                      <a:pPr algn="ctr"/>
                      <a:r>
                        <a:rPr lang="en-IN" b="1" dirty="0">
                          <a:solidFill>
                            <a:schemeClr val="tx1"/>
                          </a:solidFill>
                          <a:effectLst/>
                        </a:rPr>
                        <a:t>Price</a:t>
                      </a:r>
                    </a:p>
                  </a:txBody>
                  <a:tcPr anchor="ctr"/>
                </a:tc>
              </a:tr>
              <a:tr h="370840">
                <a:tc>
                  <a:txBody>
                    <a:bodyPr/>
                    <a:lstStyle/>
                    <a:p>
                      <a:r>
                        <a:rPr lang="en-IN" dirty="0">
                          <a:effectLst/>
                        </a:rPr>
                        <a:t>Paperclips (Box)</a:t>
                      </a:r>
                    </a:p>
                  </a:txBody>
                  <a:tcPr anchor="ctr"/>
                </a:tc>
                <a:tc>
                  <a:txBody>
                    <a:bodyPr/>
                    <a:lstStyle/>
                    <a:p>
                      <a:r>
                        <a:rPr lang="en-IN">
                          <a:effectLst/>
                        </a:rPr>
                        <a:t>100</a:t>
                      </a:r>
                    </a:p>
                  </a:txBody>
                  <a:tcPr anchor="ctr"/>
                </a:tc>
                <a:tc>
                  <a:txBody>
                    <a:bodyPr/>
                    <a:lstStyle/>
                    <a:p>
                      <a:r>
                        <a:rPr lang="en-IN">
                          <a:effectLst/>
                        </a:rPr>
                        <a:t>1.15</a:t>
                      </a:r>
                    </a:p>
                  </a:txBody>
                  <a:tcPr anchor="ctr"/>
                </a:tc>
                <a:tc>
                  <a:txBody>
                    <a:bodyPr/>
                    <a:lstStyle/>
                    <a:p>
                      <a:r>
                        <a:rPr lang="en-IN">
                          <a:effectLst/>
                        </a:rPr>
                        <a:t>115.00</a:t>
                      </a:r>
                    </a:p>
                  </a:txBody>
                  <a:tcPr anchor="ctr"/>
                </a:tc>
              </a:tr>
              <a:tr h="370840">
                <a:tc>
                  <a:txBody>
                    <a:bodyPr/>
                    <a:lstStyle/>
                    <a:p>
                      <a:r>
                        <a:rPr lang="en-IN">
                          <a:effectLst/>
                        </a:rPr>
                        <a:t>Paper (Case)</a:t>
                      </a:r>
                    </a:p>
                  </a:txBody>
                  <a:tcPr anchor="ctr"/>
                </a:tc>
                <a:tc>
                  <a:txBody>
                    <a:bodyPr/>
                    <a:lstStyle/>
                    <a:p>
                      <a:r>
                        <a:rPr lang="en-IN">
                          <a:effectLst/>
                        </a:rPr>
                        <a:t>10</a:t>
                      </a:r>
                    </a:p>
                  </a:txBody>
                  <a:tcPr anchor="ctr"/>
                </a:tc>
                <a:tc>
                  <a:txBody>
                    <a:bodyPr/>
                    <a:lstStyle/>
                    <a:p>
                      <a:r>
                        <a:rPr lang="en-IN">
                          <a:effectLst/>
                        </a:rPr>
                        <a:t>45.99</a:t>
                      </a:r>
                    </a:p>
                  </a:txBody>
                  <a:tcPr anchor="ctr"/>
                </a:tc>
                <a:tc>
                  <a:txBody>
                    <a:bodyPr/>
                    <a:lstStyle/>
                    <a:p>
                      <a:r>
                        <a:rPr lang="en-IN">
                          <a:effectLst/>
                        </a:rPr>
                        <a:t>459.90</a:t>
                      </a:r>
                    </a:p>
                  </a:txBody>
                  <a:tcPr anchor="ctr"/>
                </a:tc>
              </a:tr>
              <a:tr h="370840">
                <a:tc>
                  <a:txBody>
                    <a:bodyPr/>
                    <a:lstStyle/>
                    <a:p>
                      <a:r>
                        <a:rPr lang="en-IN">
                          <a:effectLst/>
                        </a:rPr>
                        <a:t>Wastepaper Baskets</a:t>
                      </a:r>
                    </a:p>
                  </a:txBody>
                  <a:tcPr anchor="ctr"/>
                </a:tc>
                <a:tc>
                  <a:txBody>
                    <a:bodyPr/>
                    <a:lstStyle/>
                    <a:p>
                      <a:r>
                        <a:rPr lang="en-IN">
                          <a:effectLst/>
                        </a:rPr>
                        <a:t>2</a:t>
                      </a:r>
                    </a:p>
                  </a:txBody>
                  <a:tcPr anchor="ctr"/>
                </a:tc>
                <a:tc>
                  <a:txBody>
                    <a:bodyPr/>
                    <a:lstStyle/>
                    <a:p>
                      <a:r>
                        <a:rPr lang="en-IN">
                          <a:effectLst/>
                        </a:rPr>
                        <a:t>17.99</a:t>
                      </a:r>
                    </a:p>
                  </a:txBody>
                  <a:tcPr anchor="ctr"/>
                </a:tc>
                <a:tc>
                  <a:txBody>
                    <a:bodyPr/>
                    <a:lstStyle/>
                    <a:p>
                      <a:r>
                        <a:rPr lang="en-IN">
                          <a:effectLst/>
                        </a:rPr>
                        <a:t>35.98</a:t>
                      </a:r>
                    </a:p>
                  </a:txBody>
                  <a:tcPr anchor="ctr"/>
                </a:tc>
              </a:tr>
              <a:tr h="370840">
                <a:tc gridSpan="3">
                  <a:txBody>
                    <a:bodyPr/>
                    <a:lstStyle/>
                    <a:p>
                      <a:r>
                        <a:rPr lang="en-IN" b="1">
                          <a:effectLst/>
                        </a:rPr>
                        <a:t>Subtotal</a:t>
                      </a:r>
                    </a:p>
                  </a:txBody>
                  <a:tcPr anchor="ctr"/>
                </a:tc>
                <a:tc hMerge="1">
                  <a:txBody>
                    <a:bodyPr/>
                    <a:lstStyle/>
                    <a:p>
                      <a:endParaRPr lang="en-IN"/>
                    </a:p>
                  </a:txBody>
                  <a:tcPr/>
                </a:tc>
                <a:tc hMerge="1">
                  <a:txBody>
                    <a:bodyPr/>
                    <a:lstStyle/>
                    <a:p>
                      <a:endParaRPr lang="en-IN"/>
                    </a:p>
                  </a:txBody>
                  <a:tcPr/>
                </a:tc>
                <a:tc>
                  <a:txBody>
                    <a:bodyPr/>
                    <a:lstStyle/>
                    <a:p>
                      <a:r>
                        <a:rPr lang="en-IN">
                          <a:effectLst/>
                        </a:rPr>
                        <a:t>610.88</a:t>
                      </a:r>
                    </a:p>
                  </a:txBody>
                  <a:tcPr anchor="ctr"/>
                </a:tc>
              </a:tr>
              <a:tr h="370840">
                <a:tc gridSpan="2">
                  <a:txBody>
                    <a:bodyPr/>
                    <a:lstStyle/>
                    <a:p>
                      <a:r>
                        <a:rPr lang="en-IN" b="1">
                          <a:effectLst/>
                        </a:rPr>
                        <a:t>Tax</a:t>
                      </a:r>
                    </a:p>
                  </a:txBody>
                  <a:tcPr anchor="ctr"/>
                </a:tc>
                <a:tc hMerge="1">
                  <a:txBody>
                    <a:bodyPr/>
                    <a:lstStyle/>
                    <a:p>
                      <a:endParaRPr lang="en-IN"/>
                    </a:p>
                  </a:txBody>
                  <a:tcPr/>
                </a:tc>
                <a:tc>
                  <a:txBody>
                    <a:bodyPr/>
                    <a:lstStyle/>
                    <a:p>
                      <a:r>
                        <a:rPr lang="en-IN">
                          <a:effectLst/>
                        </a:rPr>
                        <a:t>7%</a:t>
                      </a:r>
                    </a:p>
                  </a:txBody>
                  <a:tcPr anchor="ctr"/>
                </a:tc>
                <a:tc>
                  <a:txBody>
                    <a:bodyPr/>
                    <a:lstStyle/>
                    <a:p>
                      <a:r>
                        <a:rPr lang="en-IN">
                          <a:effectLst/>
                        </a:rPr>
                        <a:t>42.76</a:t>
                      </a:r>
                    </a:p>
                  </a:txBody>
                  <a:tcPr anchor="ctr"/>
                </a:tc>
              </a:tr>
              <a:tr h="370840">
                <a:tc gridSpan="3">
                  <a:txBody>
                    <a:bodyPr/>
                    <a:lstStyle/>
                    <a:p>
                      <a:r>
                        <a:rPr lang="en-IN" b="1" dirty="0">
                          <a:effectLst/>
                        </a:rPr>
                        <a:t>Total</a:t>
                      </a:r>
                    </a:p>
                  </a:txBody>
                  <a:tcPr anchor="ctr"/>
                </a:tc>
                <a:tc hMerge="1">
                  <a:txBody>
                    <a:bodyPr/>
                    <a:lstStyle/>
                    <a:p>
                      <a:endParaRPr lang="en-IN"/>
                    </a:p>
                  </a:txBody>
                  <a:tcPr/>
                </a:tc>
                <a:tc hMerge="1">
                  <a:txBody>
                    <a:bodyPr/>
                    <a:lstStyle/>
                    <a:p>
                      <a:endParaRPr lang="en-IN"/>
                    </a:p>
                  </a:txBody>
                  <a:tcPr/>
                </a:tc>
                <a:tc>
                  <a:txBody>
                    <a:bodyPr/>
                    <a:lstStyle/>
                    <a:p>
                      <a:r>
                        <a:rPr lang="en-IN" dirty="0">
                          <a:effectLst/>
                        </a:rPr>
                        <a:t>653.64</a:t>
                      </a:r>
                    </a:p>
                  </a:txBody>
                  <a:tcPr anchor="ctr"/>
                </a:tc>
              </a:tr>
            </a:tbl>
          </a:graphicData>
        </a:graphic>
      </p:graphicFrame>
    </p:spTree>
    <p:extLst>
      <p:ext uri="{BB962C8B-B14F-4D97-AF65-F5344CB8AC3E}">
        <p14:creationId xmlns:p14="http://schemas.microsoft.com/office/powerpoint/2010/main" val="21794431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120426"/>
            <a:ext cx="10515600" cy="523517"/>
          </a:xfrm>
        </p:spPr>
        <p:txBody>
          <a:bodyPr>
            <a:normAutofit fontScale="90000"/>
          </a:bodyPr>
          <a:lstStyle/>
          <a:p>
            <a:r>
              <a:rPr lang="en-IN" dirty="0" smtClean="0"/>
              <a:t>Solution 3</a:t>
            </a:r>
            <a:endParaRPr lang="en-IN" dirty="0"/>
          </a:p>
        </p:txBody>
      </p:sp>
      <p:sp>
        <p:nvSpPr>
          <p:cNvPr id="3" name="Content Placeholder 2"/>
          <p:cNvSpPr>
            <a:spLocks noGrp="1"/>
          </p:cNvSpPr>
          <p:nvPr>
            <p:ph idx="1"/>
          </p:nvPr>
        </p:nvSpPr>
        <p:spPr>
          <a:xfrm>
            <a:off x="284409" y="643942"/>
            <a:ext cx="7468673" cy="6117465"/>
          </a:xfrm>
        </p:spPr>
        <p:txBody>
          <a:bodyPr>
            <a:normAutofit fontScale="92500" lnSpcReduction="10000"/>
          </a:bodyPr>
          <a:lstStyle/>
          <a:p>
            <a:pPr marL="0" indent="0">
              <a:buNone/>
            </a:pPr>
            <a:r>
              <a:rPr lang="en-IN" dirty="0"/>
              <a:t>&lt;table&gt; &lt;caption&gt;</a:t>
            </a:r>
            <a:r>
              <a:rPr lang="en-IN" dirty="0" err="1"/>
              <a:t>Favorite</a:t>
            </a:r>
            <a:r>
              <a:rPr lang="en-IN" dirty="0"/>
              <a:t> and Least </a:t>
            </a:r>
            <a:r>
              <a:rPr lang="en-IN" dirty="0" err="1"/>
              <a:t>Favorite</a:t>
            </a:r>
            <a:r>
              <a:rPr lang="en-IN" dirty="0"/>
              <a:t> Things&lt;/caption</a:t>
            </a:r>
            <a:r>
              <a:rPr lang="en-IN" dirty="0" smtClean="0"/>
              <a:t>&gt;</a:t>
            </a:r>
          </a:p>
          <a:p>
            <a:pPr marL="0" indent="0">
              <a:buNone/>
            </a:pPr>
            <a:r>
              <a:rPr lang="en-IN" dirty="0" smtClean="0"/>
              <a:t> </a:t>
            </a:r>
            <a:r>
              <a:rPr lang="en-IN" dirty="0"/>
              <a:t>&lt;</a:t>
            </a:r>
            <a:r>
              <a:rPr lang="en-IN" dirty="0" err="1"/>
              <a:t>tr</a:t>
            </a:r>
            <a:r>
              <a:rPr lang="en-IN" dirty="0"/>
              <a:t>&gt; &lt;</a:t>
            </a:r>
            <a:r>
              <a:rPr lang="en-IN" dirty="0" err="1"/>
              <a:t>th</a:t>
            </a:r>
            <a:r>
              <a:rPr lang="en-IN" dirty="0"/>
              <a:t>&gt;&lt;/</a:t>
            </a:r>
            <a:r>
              <a:rPr lang="en-IN" dirty="0" err="1"/>
              <a:t>th</a:t>
            </a:r>
            <a:r>
              <a:rPr lang="en-IN" dirty="0"/>
              <a:t>&gt;&lt;</a:t>
            </a:r>
            <a:r>
              <a:rPr lang="en-IN" dirty="0" err="1"/>
              <a:t>th</a:t>
            </a:r>
            <a:r>
              <a:rPr lang="en-IN" dirty="0"/>
              <a:t>&gt;&lt;/</a:t>
            </a:r>
            <a:r>
              <a:rPr lang="en-IN" dirty="0" err="1"/>
              <a:t>th</a:t>
            </a:r>
            <a:r>
              <a:rPr lang="en-IN" dirty="0"/>
              <a:t>&gt; &lt;</a:t>
            </a:r>
            <a:r>
              <a:rPr lang="en-IN" dirty="0" err="1"/>
              <a:t>th</a:t>
            </a:r>
            <a:r>
              <a:rPr lang="en-IN" dirty="0"/>
              <a:t>&gt;Bob&lt;/</a:t>
            </a:r>
            <a:r>
              <a:rPr lang="en-IN" dirty="0" err="1"/>
              <a:t>th</a:t>
            </a:r>
            <a:r>
              <a:rPr lang="en-IN" dirty="0"/>
              <a:t>&gt; &lt;</a:t>
            </a:r>
            <a:r>
              <a:rPr lang="en-IN" dirty="0" err="1"/>
              <a:t>th</a:t>
            </a:r>
            <a:r>
              <a:rPr lang="en-IN" dirty="0"/>
              <a:t>&gt;Alice&lt;/</a:t>
            </a:r>
            <a:r>
              <a:rPr lang="en-IN" dirty="0" err="1"/>
              <a:t>th</a:t>
            </a:r>
            <a:r>
              <a:rPr lang="en-IN" dirty="0"/>
              <a:t>&gt; &lt;/</a:t>
            </a:r>
            <a:r>
              <a:rPr lang="en-IN" dirty="0" err="1"/>
              <a:t>tr</a:t>
            </a:r>
            <a:r>
              <a:rPr lang="en-IN" dirty="0"/>
              <a:t>&gt; </a:t>
            </a:r>
            <a:endParaRPr lang="en-IN" dirty="0" smtClean="0"/>
          </a:p>
          <a:p>
            <a:pPr marL="0" indent="0">
              <a:buNone/>
            </a:pPr>
            <a:r>
              <a:rPr lang="en-IN" dirty="0" smtClean="0"/>
              <a:t>&lt;</a:t>
            </a:r>
            <a:r>
              <a:rPr lang="en-IN" dirty="0" err="1"/>
              <a:t>tr</a:t>
            </a:r>
            <a:r>
              <a:rPr lang="en-IN" dirty="0"/>
              <a:t>&gt; &lt;</a:t>
            </a:r>
            <a:r>
              <a:rPr lang="en-IN" dirty="0" err="1"/>
              <a:t>th</a:t>
            </a:r>
            <a:r>
              <a:rPr lang="en-IN" dirty="0"/>
              <a:t> </a:t>
            </a:r>
            <a:r>
              <a:rPr lang="en-IN" dirty="0" err="1"/>
              <a:t>rowspan</a:t>
            </a:r>
            <a:r>
              <a:rPr lang="en-IN" dirty="0"/>
              <a:t>="2"&gt;</a:t>
            </a:r>
            <a:r>
              <a:rPr lang="en-IN" dirty="0" err="1"/>
              <a:t>Favorite</a:t>
            </a:r>
            <a:r>
              <a:rPr lang="en-IN" dirty="0"/>
              <a:t>&lt;/</a:t>
            </a:r>
            <a:r>
              <a:rPr lang="en-IN" dirty="0" err="1"/>
              <a:t>th</a:t>
            </a:r>
            <a:r>
              <a:rPr lang="en-IN" dirty="0"/>
              <a:t>&gt; &lt;</a:t>
            </a:r>
            <a:r>
              <a:rPr lang="en-IN" dirty="0" err="1"/>
              <a:t>th</a:t>
            </a:r>
            <a:r>
              <a:rPr lang="en-IN" dirty="0"/>
              <a:t>&gt;</a:t>
            </a:r>
            <a:r>
              <a:rPr lang="en-IN" dirty="0" err="1"/>
              <a:t>Color</a:t>
            </a:r>
            <a:r>
              <a:rPr lang="en-IN" dirty="0"/>
              <a:t>&lt;/</a:t>
            </a:r>
            <a:r>
              <a:rPr lang="en-IN" dirty="0" err="1"/>
              <a:t>th</a:t>
            </a:r>
            <a:r>
              <a:rPr lang="en-IN" dirty="0"/>
              <a:t>&gt; &lt;td&gt;Blue&lt;/td&gt; &lt;td&gt;Purple&lt;/td&gt; &lt;/</a:t>
            </a:r>
            <a:r>
              <a:rPr lang="en-IN" dirty="0" err="1"/>
              <a:t>tr</a:t>
            </a:r>
            <a:r>
              <a:rPr lang="en-IN" dirty="0" smtClean="0"/>
              <a:t>&gt;</a:t>
            </a:r>
          </a:p>
          <a:p>
            <a:pPr marL="0" indent="0">
              <a:buNone/>
            </a:pPr>
            <a:r>
              <a:rPr lang="en-IN" dirty="0" smtClean="0"/>
              <a:t> </a:t>
            </a:r>
            <a:r>
              <a:rPr lang="en-IN" dirty="0"/>
              <a:t>&lt;</a:t>
            </a:r>
            <a:r>
              <a:rPr lang="en-IN" dirty="0" err="1"/>
              <a:t>tr</a:t>
            </a:r>
            <a:r>
              <a:rPr lang="en-IN" dirty="0"/>
              <a:t>&gt; &lt;</a:t>
            </a:r>
            <a:r>
              <a:rPr lang="en-IN" dirty="0" err="1"/>
              <a:t>th</a:t>
            </a:r>
            <a:r>
              <a:rPr lang="en-IN" dirty="0"/>
              <a:t>&gt;</a:t>
            </a:r>
            <a:r>
              <a:rPr lang="en-IN" dirty="0" err="1"/>
              <a:t>Flavor</a:t>
            </a:r>
            <a:r>
              <a:rPr lang="en-IN" dirty="0"/>
              <a:t>&lt;/</a:t>
            </a:r>
            <a:r>
              <a:rPr lang="en-IN" dirty="0" err="1"/>
              <a:t>th</a:t>
            </a:r>
            <a:r>
              <a:rPr lang="en-IN" dirty="0"/>
              <a:t>&gt; &lt;td&gt;Banana&lt;/td&gt; &lt;td&gt;Chocolate&lt;/td&gt; &lt;/</a:t>
            </a:r>
            <a:r>
              <a:rPr lang="en-IN" dirty="0" err="1"/>
              <a:t>tr</a:t>
            </a:r>
            <a:r>
              <a:rPr lang="en-IN" dirty="0"/>
              <a:t>&gt; </a:t>
            </a:r>
            <a:endParaRPr lang="en-IN" dirty="0" smtClean="0"/>
          </a:p>
          <a:p>
            <a:pPr marL="0" indent="0">
              <a:buNone/>
            </a:pPr>
            <a:r>
              <a:rPr lang="en-IN" dirty="0" smtClean="0"/>
              <a:t>&lt;</a:t>
            </a:r>
            <a:r>
              <a:rPr lang="en-IN" dirty="0" err="1"/>
              <a:t>tr</a:t>
            </a:r>
            <a:r>
              <a:rPr lang="en-IN" dirty="0"/>
              <a:t>&gt; &lt;</a:t>
            </a:r>
            <a:r>
              <a:rPr lang="en-IN" dirty="0" err="1"/>
              <a:t>th</a:t>
            </a:r>
            <a:r>
              <a:rPr lang="en-IN" dirty="0"/>
              <a:t> </a:t>
            </a:r>
            <a:r>
              <a:rPr lang="en-IN" dirty="0" err="1"/>
              <a:t>rowspan</a:t>
            </a:r>
            <a:r>
              <a:rPr lang="en-IN" dirty="0"/>
              <a:t>="2"&gt;Least </a:t>
            </a:r>
            <a:r>
              <a:rPr lang="en-IN" dirty="0" err="1"/>
              <a:t>Favorite</a:t>
            </a:r>
            <a:r>
              <a:rPr lang="en-IN" dirty="0"/>
              <a:t>&lt;/</a:t>
            </a:r>
            <a:r>
              <a:rPr lang="en-IN" dirty="0" err="1"/>
              <a:t>th</a:t>
            </a:r>
            <a:r>
              <a:rPr lang="en-IN" dirty="0"/>
              <a:t>&gt; &lt;</a:t>
            </a:r>
            <a:r>
              <a:rPr lang="en-IN" dirty="0" err="1"/>
              <a:t>th</a:t>
            </a:r>
            <a:r>
              <a:rPr lang="en-IN" dirty="0"/>
              <a:t>&gt;</a:t>
            </a:r>
            <a:r>
              <a:rPr lang="en-IN" dirty="0" err="1"/>
              <a:t>Color</a:t>
            </a:r>
            <a:r>
              <a:rPr lang="en-IN" dirty="0"/>
              <a:t>&lt;/</a:t>
            </a:r>
            <a:r>
              <a:rPr lang="en-IN" dirty="0" err="1"/>
              <a:t>th</a:t>
            </a:r>
            <a:r>
              <a:rPr lang="en-IN" dirty="0"/>
              <a:t>&gt; &lt;td&gt;Yellow&lt;/td&gt; &lt;td&gt;Pink&lt;/td&gt; &lt;/</a:t>
            </a:r>
            <a:r>
              <a:rPr lang="en-IN" dirty="0" err="1"/>
              <a:t>tr</a:t>
            </a:r>
            <a:r>
              <a:rPr lang="en-IN" dirty="0" smtClean="0"/>
              <a:t>&gt;</a:t>
            </a:r>
          </a:p>
          <a:p>
            <a:pPr marL="0" indent="0">
              <a:buNone/>
            </a:pPr>
            <a:r>
              <a:rPr lang="en-IN" dirty="0" smtClean="0"/>
              <a:t> </a:t>
            </a:r>
            <a:r>
              <a:rPr lang="en-IN" dirty="0"/>
              <a:t>&lt;</a:t>
            </a:r>
            <a:r>
              <a:rPr lang="en-IN" dirty="0" err="1"/>
              <a:t>tr</a:t>
            </a:r>
            <a:r>
              <a:rPr lang="en-IN" dirty="0"/>
              <a:t>&gt; &lt;</a:t>
            </a:r>
            <a:r>
              <a:rPr lang="en-IN" dirty="0" err="1"/>
              <a:t>th</a:t>
            </a:r>
            <a:r>
              <a:rPr lang="en-IN" dirty="0"/>
              <a:t>&gt;</a:t>
            </a:r>
            <a:r>
              <a:rPr lang="en-IN" dirty="0" err="1"/>
              <a:t>Flavor</a:t>
            </a:r>
            <a:r>
              <a:rPr lang="en-IN" dirty="0"/>
              <a:t>&lt;/</a:t>
            </a:r>
            <a:r>
              <a:rPr lang="en-IN" dirty="0" err="1"/>
              <a:t>th</a:t>
            </a:r>
            <a:r>
              <a:rPr lang="en-IN" dirty="0"/>
              <a:t>&gt; &lt;td&gt;Mint&lt;/td&gt; &lt;td&gt;Walnut&lt;/td&gt; &lt;/</a:t>
            </a:r>
            <a:r>
              <a:rPr lang="en-IN" dirty="0" err="1"/>
              <a:t>tr</a:t>
            </a:r>
            <a:r>
              <a:rPr lang="en-IN" dirty="0"/>
              <a:t>&gt; </a:t>
            </a:r>
            <a:endParaRPr lang="en-IN" dirty="0" smtClean="0"/>
          </a:p>
          <a:p>
            <a:pPr marL="0" indent="0">
              <a:buNone/>
            </a:pPr>
            <a:r>
              <a:rPr lang="en-IN" dirty="0" smtClean="0"/>
              <a:t>&lt;/</a:t>
            </a:r>
            <a:r>
              <a:rPr lang="en-IN" dirty="0"/>
              <a:t>table&gt;</a:t>
            </a:r>
            <a:br>
              <a:rPr lang="en-IN" dirty="0"/>
            </a:br>
            <a:r>
              <a:rPr lang="en-IN" dirty="0"/>
              <a:t/>
            </a:r>
            <a:br>
              <a:rPr lang="en-IN" dirty="0"/>
            </a:br>
            <a:endParaRPr lang="en-IN" dirty="0"/>
          </a:p>
        </p:txBody>
      </p:sp>
      <p:graphicFrame>
        <p:nvGraphicFramePr>
          <p:cNvPr id="4" name="Table 3"/>
          <p:cNvGraphicFramePr>
            <a:graphicFrameLocks noGrp="1"/>
          </p:cNvGraphicFramePr>
          <p:nvPr/>
        </p:nvGraphicFramePr>
        <p:xfrm>
          <a:off x="7585655" y="643941"/>
          <a:ext cx="4438920" cy="4288665"/>
        </p:xfrm>
        <a:graphic>
          <a:graphicData uri="http://schemas.openxmlformats.org/drawingml/2006/table">
            <a:tbl>
              <a:tblPr firstRow="1" bandRow="1">
                <a:tableStyleId>{5C22544A-7EE6-4342-B048-85BDC9FD1C3A}</a:tableStyleId>
              </a:tblPr>
              <a:tblGrid>
                <a:gridCol w="1109730"/>
                <a:gridCol w="1109730"/>
                <a:gridCol w="1109730"/>
                <a:gridCol w="1109730"/>
              </a:tblGrid>
              <a:tr h="857733">
                <a:tc>
                  <a:txBody>
                    <a:bodyPr/>
                    <a:lstStyle/>
                    <a:p>
                      <a:endParaRPr lang="en-IN" b="1" dirty="0">
                        <a:effectLst/>
                      </a:endParaRPr>
                    </a:p>
                  </a:txBody>
                  <a:tcPr anchor="ctr"/>
                </a:tc>
                <a:tc>
                  <a:txBody>
                    <a:bodyPr/>
                    <a:lstStyle/>
                    <a:p>
                      <a:endParaRPr lang="en-IN" b="1" dirty="0">
                        <a:effectLst/>
                      </a:endParaRPr>
                    </a:p>
                  </a:txBody>
                  <a:tcPr anchor="ctr"/>
                </a:tc>
                <a:tc>
                  <a:txBody>
                    <a:bodyPr/>
                    <a:lstStyle/>
                    <a:p>
                      <a:pPr algn="ctr"/>
                      <a:r>
                        <a:rPr lang="en-IN" b="1" dirty="0" smtClean="0">
                          <a:solidFill>
                            <a:schemeClr val="tx1"/>
                          </a:solidFill>
                          <a:effectLst/>
                        </a:rPr>
                        <a:t>Bob</a:t>
                      </a:r>
                      <a:endParaRPr lang="en-IN" b="1" dirty="0">
                        <a:solidFill>
                          <a:schemeClr val="tx1"/>
                        </a:solidFill>
                        <a:effectLst/>
                      </a:endParaRPr>
                    </a:p>
                  </a:txBody>
                  <a:tcPr anchor="ctr"/>
                </a:tc>
                <a:tc>
                  <a:txBody>
                    <a:bodyPr/>
                    <a:lstStyle/>
                    <a:p>
                      <a:pPr algn="ctr"/>
                      <a:r>
                        <a:rPr lang="en-IN" dirty="0" smtClean="0">
                          <a:solidFill>
                            <a:schemeClr val="tx1"/>
                          </a:solidFill>
                        </a:rPr>
                        <a:t>Alice</a:t>
                      </a:r>
                      <a:endParaRPr lang="en-IN" dirty="0">
                        <a:solidFill>
                          <a:schemeClr val="tx1"/>
                        </a:solidFill>
                      </a:endParaRPr>
                    </a:p>
                  </a:txBody>
                  <a:tcPr/>
                </a:tc>
              </a:tr>
              <a:tr h="857733">
                <a:tc rowSpan="2">
                  <a:txBody>
                    <a:bodyPr/>
                    <a:lstStyle/>
                    <a:p>
                      <a:pPr algn="ctr"/>
                      <a:r>
                        <a:rPr lang="en-IN" b="1" dirty="0" smtClean="0">
                          <a:effectLst/>
                        </a:rPr>
                        <a:t>Favourite</a:t>
                      </a:r>
                      <a:endParaRPr lang="en-IN" b="1" dirty="0">
                        <a:effectLst/>
                      </a:endParaRPr>
                    </a:p>
                  </a:txBody>
                  <a:tcPr anchor="ctr"/>
                </a:tc>
                <a:tc>
                  <a:txBody>
                    <a:bodyPr/>
                    <a:lstStyle/>
                    <a:p>
                      <a:pPr algn="ctr"/>
                      <a:r>
                        <a:rPr lang="en-IN" b="1" dirty="0" err="1">
                          <a:effectLst/>
                        </a:rPr>
                        <a:t>Color</a:t>
                      </a:r>
                      <a:endParaRPr lang="en-IN" b="1" dirty="0">
                        <a:effectLst/>
                      </a:endParaRPr>
                    </a:p>
                  </a:txBody>
                  <a:tcPr anchor="ctr"/>
                </a:tc>
                <a:tc>
                  <a:txBody>
                    <a:bodyPr/>
                    <a:lstStyle/>
                    <a:p>
                      <a:r>
                        <a:rPr lang="en-IN">
                          <a:effectLst/>
                        </a:rPr>
                        <a:t>Blue</a:t>
                      </a:r>
                    </a:p>
                  </a:txBody>
                  <a:tcPr anchor="ctr"/>
                </a:tc>
                <a:tc>
                  <a:txBody>
                    <a:bodyPr/>
                    <a:lstStyle/>
                    <a:p>
                      <a:r>
                        <a:rPr lang="en-IN">
                          <a:effectLst/>
                        </a:rPr>
                        <a:t>Purple</a:t>
                      </a:r>
                    </a:p>
                  </a:txBody>
                  <a:tcPr anchor="ctr"/>
                </a:tc>
              </a:tr>
              <a:tr h="857733">
                <a:tc vMerge="1">
                  <a:txBody>
                    <a:bodyPr/>
                    <a:lstStyle/>
                    <a:p>
                      <a:endParaRPr lang="en-IN"/>
                    </a:p>
                  </a:txBody>
                  <a:tcPr/>
                </a:tc>
                <a:tc>
                  <a:txBody>
                    <a:bodyPr/>
                    <a:lstStyle/>
                    <a:p>
                      <a:pPr algn="ctr"/>
                      <a:r>
                        <a:rPr lang="en-IN" b="1" dirty="0" smtClean="0">
                          <a:effectLst/>
                        </a:rPr>
                        <a:t>Flavour</a:t>
                      </a:r>
                      <a:endParaRPr lang="en-IN" b="1" dirty="0">
                        <a:effectLst/>
                      </a:endParaRPr>
                    </a:p>
                  </a:txBody>
                  <a:tcPr anchor="ctr"/>
                </a:tc>
                <a:tc>
                  <a:txBody>
                    <a:bodyPr/>
                    <a:lstStyle/>
                    <a:p>
                      <a:r>
                        <a:rPr lang="en-IN">
                          <a:effectLst/>
                        </a:rPr>
                        <a:t>Banana</a:t>
                      </a:r>
                    </a:p>
                  </a:txBody>
                  <a:tcPr anchor="ctr"/>
                </a:tc>
                <a:tc>
                  <a:txBody>
                    <a:bodyPr/>
                    <a:lstStyle/>
                    <a:p>
                      <a:r>
                        <a:rPr lang="en-IN">
                          <a:effectLst/>
                        </a:rPr>
                        <a:t>Chocolate</a:t>
                      </a:r>
                    </a:p>
                  </a:txBody>
                  <a:tcPr anchor="ctr"/>
                </a:tc>
              </a:tr>
              <a:tr h="857733">
                <a:tc rowSpan="2">
                  <a:txBody>
                    <a:bodyPr/>
                    <a:lstStyle/>
                    <a:p>
                      <a:pPr algn="ctr"/>
                      <a:r>
                        <a:rPr lang="en-IN" b="1" dirty="0">
                          <a:effectLst/>
                        </a:rPr>
                        <a:t>Least</a:t>
                      </a:r>
                      <a:br>
                        <a:rPr lang="en-IN" b="1" dirty="0">
                          <a:effectLst/>
                        </a:rPr>
                      </a:br>
                      <a:r>
                        <a:rPr lang="en-IN" b="1" dirty="0" smtClean="0">
                          <a:effectLst/>
                        </a:rPr>
                        <a:t>Favourite</a:t>
                      </a:r>
                      <a:endParaRPr lang="en-IN" b="1" dirty="0">
                        <a:effectLst/>
                      </a:endParaRPr>
                    </a:p>
                  </a:txBody>
                  <a:tcPr anchor="ctr"/>
                </a:tc>
                <a:tc>
                  <a:txBody>
                    <a:bodyPr/>
                    <a:lstStyle/>
                    <a:p>
                      <a:pPr algn="ctr"/>
                      <a:r>
                        <a:rPr lang="en-IN" b="1">
                          <a:effectLst/>
                        </a:rPr>
                        <a:t>Color</a:t>
                      </a:r>
                    </a:p>
                  </a:txBody>
                  <a:tcPr anchor="ctr"/>
                </a:tc>
                <a:tc>
                  <a:txBody>
                    <a:bodyPr/>
                    <a:lstStyle/>
                    <a:p>
                      <a:r>
                        <a:rPr lang="en-IN">
                          <a:effectLst/>
                        </a:rPr>
                        <a:t>Yellow</a:t>
                      </a:r>
                    </a:p>
                  </a:txBody>
                  <a:tcPr anchor="ctr"/>
                </a:tc>
                <a:tc>
                  <a:txBody>
                    <a:bodyPr/>
                    <a:lstStyle/>
                    <a:p>
                      <a:r>
                        <a:rPr lang="en-IN">
                          <a:effectLst/>
                        </a:rPr>
                        <a:t>Pink</a:t>
                      </a:r>
                    </a:p>
                  </a:txBody>
                  <a:tcPr anchor="ctr"/>
                </a:tc>
              </a:tr>
              <a:tr h="857733">
                <a:tc vMerge="1">
                  <a:txBody>
                    <a:bodyPr/>
                    <a:lstStyle/>
                    <a:p>
                      <a:endParaRPr lang="en-IN"/>
                    </a:p>
                  </a:txBody>
                  <a:tcPr/>
                </a:tc>
                <a:tc>
                  <a:txBody>
                    <a:bodyPr/>
                    <a:lstStyle/>
                    <a:p>
                      <a:pPr algn="ctr"/>
                      <a:r>
                        <a:rPr lang="en-IN" b="1" dirty="0" smtClean="0">
                          <a:effectLst/>
                        </a:rPr>
                        <a:t>Flavour</a:t>
                      </a:r>
                      <a:endParaRPr lang="en-IN" b="1" dirty="0">
                        <a:effectLst/>
                      </a:endParaRPr>
                    </a:p>
                  </a:txBody>
                  <a:tcPr anchor="ctr"/>
                </a:tc>
                <a:tc>
                  <a:txBody>
                    <a:bodyPr/>
                    <a:lstStyle/>
                    <a:p>
                      <a:r>
                        <a:rPr lang="en-IN">
                          <a:effectLst/>
                        </a:rPr>
                        <a:t>Mint</a:t>
                      </a:r>
                    </a:p>
                  </a:txBody>
                  <a:tcPr anchor="ctr"/>
                </a:tc>
                <a:tc>
                  <a:txBody>
                    <a:bodyPr/>
                    <a:lstStyle/>
                    <a:p>
                      <a:r>
                        <a:rPr lang="en-IN" dirty="0">
                          <a:effectLst/>
                        </a:rPr>
                        <a:t>Walnut</a:t>
                      </a:r>
                    </a:p>
                  </a:txBody>
                  <a:tcPr anchor="ctr"/>
                </a:tc>
              </a:tr>
            </a:tbl>
          </a:graphicData>
        </a:graphic>
      </p:graphicFrame>
    </p:spTree>
    <p:extLst>
      <p:ext uri="{BB962C8B-B14F-4D97-AF65-F5344CB8AC3E}">
        <p14:creationId xmlns:p14="http://schemas.microsoft.com/office/powerpoint/2010/main" val="7120962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IN" dirty="0" err="1" smtClean="0"/>
              <a:t>Prac</a:t>
            </a:r>
            <a:r>
              <a:rPr lang="en-IN" dirty="0" smtClean="0"/>
              <a:t> 5: CO1, CO3</a:t>
            </a:r>
            <a:endParaRPr lang="en-IN" dirty="0"/>
          </a:p>
        </p:txBody>
      </p:sp>
      <p:sp>
        <p:nvSpPr>
          <p:cNvPr id="3" name="Content Placeholder 2"/>
          <p:cNvSpPr>
            <a:spLocks noGrp="1"/>
          </p:cNvSpPr>
          <p:nvPr>
            <p:ph idx="1"/>
          </p:nvPr>
        </p:nvSpPr>
        <p:spPr>
          <a:xfrm>
            <a:off x="257577" y="1223493"/>
            <a:ext cx="7070502" cy="5318975"/>
          </a:xfrm>
        </p:spPr>
        <p:txBody>
          <a:bodyPr>
            <a:normAutofit fontScale="92500" lnSpcReduction="20000"/>
          </a:bodyPr>
          <a:lstStyle/>
          <a:p>
            <a:r>
              <a:rPr lang="en-IN" dirty="0"/>
              <a:t>Write a program to create HTML table with the following output </a:t>
            </a:r>
            <a:r>
              <a:rPr lang="en-IN" dirty="0" smtClean="0"/>
              <a:t>:</a:t>
            </a:r>
          </a:p>
          <a:p>
            <a:r>
              <a:rPr lang="en-IN" dirty="0" smtClean="0"/>
              <a:t>Apply the background colour on the table.</a:t>
            </a:r>
          </a:p>
          <a:p>
            <a:r>
              <a:rPr lang="en-IN" dirty="0" smtClean="0"/>
              <a:t>Apply caption, </a:t>
            </a:r>
          </a:p>
          <a:p>
            <a:r>
              <a:rPr lang="en-IN" dirty="0" smtClean="0"/>
              <a:t>Increase the cell padding and cell spacing.</a:t>
            </a:r>
          </a:p>
          <a:p>
            <a:r>
              <a:rPr lang="en-IN" dirty="0" smtClean="0"/>
              <a:t>Apply border and border </a:t>
            </a:r>
            <a:r>
              <a:rPr lang="en-IN" dirty="0" err="1" smtClean="0"/>
              <a:t>color</a:t>
            </a:r>
            <a:r>
              <a:rPr lang="en-IN" dirty="0" smtClean="0"/>
              <a:t> on the table.</a:t>
            </a:r>
          </a:p>
          <a:p>
            <a:r>
              <a:rPr lang="en-IN" dirty="0" smtClean="0"/>
              <a:t>Each Company name should be the hyperlink opening the company website.</a:t>
            </a:r>
          </a:p>
          <a:p>
            <a:r>
              <a:rPr lang="en-IN" dirty="0" smtClean="0"/>
              <a:t>Create one more table on the top of the  web page that must have at least one image of the car.</a:t>
            </a:r>
          </a:p>
          <a:p>
            <a:r>
              <a:rPr lang="en-IN" dirty="0" smtClean="0"/>
              <a:t>Create the Contact Us details at the bottom of the web page.</a:t>
            </a:r>
          </a:p>
          <a:p>
            <a:r>
              <a:rPr lang="en-IN" dirty="0" smtClean="0"/>
              <a:t>On the bottom of the web page there must be the hyperlink to go at the top.</a:t>
            </a:r>
            <a:endParaRPr lang="en-IN" dirty="0"/>
          </a:p>
        </p:txBody>
      </p:sp>
      <p:pic>
        <p:nvPicPr>
          <p:cNvPr id="3074" name="Picture 2" descr="12-HTML-Table-examples-for-beginners-to-practice-codingfu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1566" y="1880305"/>
            <a:ext cx="3786388" cy="2078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4771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a:t>
            </a:r>
            <a:endParaRPr lang="en-IN" dirty="0"/>
          </a:p>
        </p:txBody>
      </p:sp>
      <p:pic>
        <p:nvPicPr>
          <p:cNvPr id="4" name="Content Placeholder 3"/>
          <p:cNvPicPr>
            <a:picLocks noGrp="1" noChangeAspect="1"/>
          </p:cNvPicPr>
          <p:nvPr>
            <p:ph idx="1"/>
          </p:nvPr>
        </p:nvPicPr>
        <p:blipFill rotWithShape="1">
          <a:blip r:embed="rId2"/>
          <a:srcRect l="18471" t="21075" r="18438" b="20137"/>
          <a:stretch/>
        </p:blipFill>
        <p:spPr>
          <a:xfrm>
            <a:off x="0" y="1468193"/>
            <a:ext cx="11771290" cy="4288663"/>
          </a:xfrm>
          <a:prstGeom prst="rect">
            <a:avLst/>
          </a:prstGeom>
        </p:spPr>
      </p:pic>
    </p:spTree>
    <p:extLst>
      <p:ext uri="{BB962C8B-B14F-4D97-AF65-F5344CB8AC3E}">
        <p14:creationId xmlns:p14="http://schemas.microsoft.com/office/powerpoint/2010/main" val="30193926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2" y="115911"/>
            <a:ext cx="10915918" cy="772732"/>
          </a:xfrm>
        </p:spPr>
        <p:txBody>
          <a:bodyPr/>
          <a:lstStyle/>
          <a:p>
            <a:r>
              <a:rPr lang="en-IN" dirty="0" smtClean="0"/>
              <a:t>HTML Forms</a:t>
            </a:r>
            <a:endParaRPr lang="en-IN" dirty="0"/>
          </a:p>
        </p:txBody>
      </p:sp>
      <p:sp>
        <p:nvSpPr>
          <p:cNvPr id="3" name="Content Placeholder 2"/>
          <p:cNvSpPr>
            <a:spLocks noGrp="1"/>
          </p:cNvSpPr>
          <p:nvPr>
            <p:ph idx="1"/>
          </p:nvPr>
        </p:nvSpPr>
        <p:spPr>
          <a:xfrm>
            <a:off x="437881" y="888642"/>
            <a:ext cx="11526591" cy="5628067"/>
          </a:xfrm>
        </p:spPr>
        <p:txBody>
          <a:bodyPr>
            <a:normAutofit fontScale="92500"/>
          </a:bodyPr>
          <a:lstStyle/>
          <a:p>
            <a:r>
              <a:rPr lang="en-IN" dirty="0"/>
              <a:t>An </a:t>
            </a:r>
            <a:r>
              <a:rPr lang="en-IN" b="1" dirty="0"/>
              <a:t>HTML form</a:t>
            </a:r>
            <a:r>
              <a:rPr lang="en-IN" dirty="0"/>
              <a:t> is </a:t>
            </a:r>
            <a:r>
              <a:rPr lang="en-IN" i="1" dirty="0"/>
              <a:t>a section of a document</a:t>
            </a:r>
            <a:r>
              <a:rPr lang="en-IN" dirty="0"/>
              <a:t> which contains controls such as text fields, password fields, checkboxes, radio buttons, submit button, menus etc</a:t>
            </a:r>
            <a:r>
              <a:rPr lang="en-IN" dirty="0" smtClean="0"/>
              <a:t>.</a:t>
            </a:r>
          </a:p>
          <a:p>
            <a:r>
              <a:rPr lang="en-IN" dirty="0"/>
              <a:t>An HTML form facilitates the user to enter data that is to be sent to the server for processing such as name, email address, password, phone number, etc. </a:t>
            </a:r>
            <a:r>
              <a:rPr lang="en-IN" dirty="0" smtClean="0"/>
              <a:t>.</a:t>
            </a:r>
          </a:p>
          <a:p>
            <a:r>
              <a:rPr lang="en-IN" dirty="0"/>
              <a:t>HTML Forms are required, when you want to collect some data from the site visitor. For example, during user registration you would like to collect information such as name, email address, credit card, etc</a:t>
            </a:r>
            <a:r>
              <a:rPr lang="en-IN" dirty="0" smtClean="0"/>
              <a:t>.</a:t>
            </a:r>
          </a:p>
          <a:p>
            <a:r>
              <a:rPr lang="en-IN" dirty="0"/>
              <a:t/>
            </a:r>
            <a:br>
              <a:rPr lang="en-IN" dirty="0"/>
            </a:br>
            <a:r>
              <a:rPr lang="en-IN" dirty="0"/>
              <a:t>A form will take input from the site visitor and then will post it to a back-end application such as CGI, ASP Script or PHP script etc. The back-end application will perform required processing on the passed data based on defined business logic inside the application.</a:t>
            </a:r>
          </a:p>
          <a:p>
            <a:r>
              <a:rPr lang="en-IN" dirty="0"/>
              <a:t>There are various form elements available like text fields, </a:t>
            </a:r>
            <a:r>
              <a:rPr lang="en-IN" dirty="0" err="1"/>
              <a:t>textarea</a:t>
            </a:r>
            <a:r>
              <a:rPr lang="en-IN" dirty="0"/>
              <a:t> fields, drop-down menus, radio buttons, checkboxes, etc.</a:t>
            </a:r>
          </a:p>
          <a:p>
            <a:endParaRPr lang="en-IN" dirty="0"/>
          </a:p>
        </p:txBody>
      </p:sp>
    </p:spTree>
    <p:extLst>
      <p:ext uri="{BB962C8B-B14F-4D97-AF65-F5344CB8AC3E}">
        <p14:creationId xmlns:p14="http://schemas.microsoft.com/office/powerpoint/2010/main" val="128641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Text Editors</a:t>
            </a:r>
            <a:endParaRPr lang="en-IN" dirty="0"/>
          </a:p>
        </p:txBody>
      </p:sp>
      <p:sp>
        <p:nvSpPr>
          <p:cNvPr id="3" name="Content Placeholder 2"/>
          <p:cNvSpPr>
            <a:spLocks noGrp="1"/>
          </p:cNvSpPr>
          <p:nvPr>
            <p:ph idx="1"/>
          </p:nvPr>
        </p:nvSpPr>
        <p:spPr/>
        <p:txBody>
          <a:bodyPr/>
          <a:lstStyle/>
          <a:p>
            <a:r>
              <a:rPr lang="en-IN" dirty="0"/>
              <a:t>An HTML file is a text file, so to create an HTML file we can use any text editors.</a:t>
            </a:r>
          </a:p>
          <a:p>
            <a:r>
              <a:rPr lang="en-IN" dirty="0"/>
              <a:t>Text editors are the programs which allow editing in a written text, hence to create a web page we need to write our code in some text editor.</a:t>
            </a:r>
          </a:p>
          <a:p>
            <a:r>
              <a:rPr lang="en-IN" dirty="0"/>
              <a:t>There are various types of text editors available which you can directly download, but for a beginner, the best text editor is Notepad (Windows) or </a:t>
            </a:r>
            <a:r>
              <a:rPr lang="en-IN" dirty="0" err="1"/>
              <a:t>TextEdit</a:t>
            </a:r>
            <a:r>
              <a:rPr lang="en-IN" dirty="0"/>
              <a:t> (Mac).</a:t>
            </a:r>
          </a:p>
          <a:p>
            <a:r>
              <a:rPr lang="en-IN" dirty="0"/>
              <a:t>After learning the basics, you can easily use other professional text editors which are, </a:t>
            </a:r>
            <a:r>
              <a:rPr lang="en-IN" b="1" dirty="0"/>
              <a:t>Notepad++, Sublime Text, Vim, etc</a:t>
            </a:r>
            <a:r>
              <a:rPr lang="en-IN" dirty="0"/>
              <a:t>.</a:t>
            </a:r>
          </a:p>
        </p:txBody>
      </p:sp>
    </p:spTree>
    <p:extLst>
      <p:ext uri="{BB962C8B-B14F-4D97-AF65-F5344CB8AC3E}">
        <p14:creationId xmlns:p14="http://schemas.microsoft.com/office/powerpoint/2010/main" val="2401506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21" y="249216"/>
            <a:ext cx="10515600" cy="497760"/>
          </a:xfrm>
        </p:spPr>
        <p:txBody>
          <a:bodyPr>
            <a:normAutofit fontScale="90000"/>
          </a:bodyPr>
          <a:lstStyle/>
          <a:p>
            <a:r>
              <a:rPr lang="en-IN" dirty="0" smtClean="0"/>
              <a:t>HTML Form </a:t>
            </a:r>
            <a:endParaRPr lang="en-IN" dirty="0"/>
          </a:p>
        </p:txBody>
      </p:sp>
      <p:sp>
        <p:nvSpPr>
          <p:cNvPr id="4" name="Rectangle 1"/>
          <p:cNvSpPr>
            <a:spLocks noGrp="1" noChangeArrowheads="1"/>
          </p:cNvSpPr>
          <p:nvPr>
            <p:ph idx="1"/>
          </p:nvPr>
        </p:nvSpPr>
        <p:spPr bwMode="auto">
          <a:xfrm>
            <a:off x="444321" y="918124"/>
            <a:ext cx="10881575" cy="6463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ourier New" panose="02070309020205020404" pitchFamily="49" charset="0"/>
              </a:rPr>
              <a:t>&lt;form action = "Script URL" method = "GET|POST"&gt; form elements like input, </a:t>
            </a:r>
            <a:r>
              <a:rPr kumimoji="0" lang="en-US" altLang="en-US" sz="1800" b="0" i="0" u="none" strike="noStrike" cap="none" normalizeH="0" baseline="0" dirty="0" err="1" smtClean="0">
                <a:ln>
                  <a:noFill/>
                </a:ln>
                <a:solidFill>
                  <a:schemeClr val="tx1"/>
                </a:solidFill>
                <a:effectLst/>
                <a:latin typeface="Courier New" panose="02070309020205020404" pitchFamily="49" charset="0"/>
              </a:rPr>
              <a:t>textarea</a:t>
            </a:r>
            <a:r>
              <a:rPr kumimoji="0" lang="en-US" altLang="en-US" sz="1800" b="0" i="0" u="none" strike="noStrike" cap="none" normalizeH="0" baseline="0" dirty="0" smtClean="0">
                <a:ln>
                  <a:noFill/>
                </a:ln>
                <a:solidFill>
                  <a:schemeClr val="tx1"/>
                </a:solidFill>
                <a:effectLst/>
                <a:latin typeface="Courier New" panose="02070309020205020404" pitchFamily="49" charset="0"/>
              </a:rPr>
              <a:t> etc. &lt;/form&gt;</a:t>
            </a:r>
            <a:r>
              <a:rPr kumimoji="0" lang="en-US" altLang="en-US" sz="18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645017" y="2652466"/>
            <a:ext cx="10314904" cy="646331"/>
          </a:xfrm>
          <a:prstGeom prst="rect">
            <a:avLst/>
          </a:prstGeom>
          <a:noFill/>
        </p:spPr>
        <p:txBody>
          <a:bodyPr wrap="square" rtlCol="0">
            <a:spAutoFit/>
          </a:bodyPr>
          <a:lstStyle/>
          <a:p>
            <a:r>
              <a:rPr lang="en-IN" dirty="0" smtClean="0"/>
              <a:t>Different Form Attributes:</a:t>
            </a:r>
          </a:p>
          <a:p>
            <a:endParaRPr lang="en-IN" dirty="0"/>
          </a:p>
        </p:txBody>
      </p:sp>
      <p:graphicFrame>
        <p:nvGraphicFramePr>
          <p:cNvPr id="6" name="Table 5"/>
          <p:cNvGraphicFramePr>
            <a:graphicFrameLocks noGrp="1"/>
          </p:cNvGraphicFramePr>
          <p:nvPr>
            <p:extLst/>
          </p:nvPr>
        </p:nvGraphicFramePr>
        <p:xfrm>
          <a:off x="324834" y="1735603"/>
          <a:ext cx="11490816" cy="4876800"/>
        </p:xfrm>
        <a:graphic>
          <a:graphicData uri="http://schemas.openxmlformats.org/drawingml/2006/table">
            <a:tbl>
              <a:tblPr firstRow="1" bandRow="1">
                <a:tableStyleId>{5C22544A-7EE6-4342-B048-85BDC9FD1C3A}</a:tableStyleId>
              </a:tblPr>
              <a:tblGrid>
                <a:gridCol w="756991"/>
                <a:gridCol w="10733825"/>
              </a:tblGrid>
              <a:tr h="406328">
                <a:tc>
                  <a:txBody>
                    <a:bodyPr/>
                    <a:lstStyle/>
                    <a:p>
                      <a:pPr fontAlgn="t"/>
                      <a:r>
                        <a:rPr lang="en-IN" dirty="0" err="1">
                          <a:effectLst/>
                        </a:rPr>
                        <a:t>Sr.No</a:t>
                      </a:r>
                      <a:endParaRPr lang="en-IN" dirty="0">
                        <a:effectLst/>
                      </a:endParaRPr>
                    </a:p>
                  </a:txBody>
                  <a:tcPr marL="76200" marR="76200" marT="76200" marB="76200"/>
                </a:tc>
                <a:tc>
                  <a:txBody>
                    <a:bodyPr/>
                    <a:lstStyle/>
                    <a:p>
                      <a:pPr algn="ctr" fontAlgn="t"/>
                      <a:r>
                        <a:rPr lang="en-IN" dirty="0">
                          <a:effectLst/>
                        </a:rPr>
                        <a:t>Attribute &amp; Description</a:t>
                      </a:r>
                    </a:p>
                  </a:txBody>
                  <a:tcPr marL="76200" marR="76200" marT="76200" marB="76200"/>
                </a:tc>
              </a:tr>
              <a:tr h="667538">
                <a:tc>
                  <a:txBody>
                    <a:bodyPr/>
                    <a:lstStyle/>
                    <a:p>
                      <a:pPr fontAlgn="t"/>
                      <a:r>
                        <a:rPr lang="en-IN">
                          <a:effectLst/>
                        </a:rPr>
                        <a:t>1</a:t>
                      </a:r>
                    </a:p>
                  </a:txBody>
                  <a:tcPr marL="76200" marR="76200" marT="76200" marB="76200"/>
                </a:tc>
                <a:tc>
                  <a:txBody>
                    <a:bodyPr/>
                    <a:lstStyle/>
                    <a:p>
                      <a:pPr algn="just" fontAlgn="t"/>
                      <a:r>
                        <a:rPr lang="en-IN" b="1" dirty="0">
                          <a:solidFill>
                            <a:srgbClr val="000000"/>
                          </a:solidFill>
                          <a:effectLst/>
                          <a:latin typeface="Arial" panose="020B0604020202020204" pitchFamily="34" charset="0"/>
                        </a:rPr>
                        <a:t>action</a:t>
                      </a:r>
                      <a:endParaRPr lang="en-IN" dirty="0">
                        <a:solidFill>
                          <a:srgbClr val="000000"/>
                        </a:solidFill>
                        <a:effectLst/>
                        <a:latin typeface="Arial" panose="020B0604020202020204" pitchFamily="34" charset="0"/>
                      </a:endParaRPr>
                    </a:p>
                    <a:p>
                      <a:pPr algn="just" fontAlgn="t"/>
                      <a:r>
                        <a:rPr lang="en-IN" dirty="0">
                          <a:solidFill>
                            <a:srgbClr val="000000"/>
                          </a:solidFill>
                          <a:effectLst/>
                          <a:latin typeface="Arial" panose="020B0604020202020204" pitchFamily="34" charset="0"/>
                        </a:rPr>
                        <a:t>Backend script ready to process your passed data.</a:t>
                      </a:r>
                    </a:p>
                  </a:txBody>
                  <a:tcPr marL="76200" marR="76200" marT="76200" marB="76200"/>
                </a:tc>
              </a:tr>
              <a:tr h="667538">
                <a:tc>
                  <a:txBody>
                    <a:bodyPr/>
                    <a:lstStyle/>
                    <a:p>
                      <a:pPr fontAlgn="t"/>
                      <a:r>
                        <a:rPr lang="en-IN">
                          <a:effectLst/>
                        </a:rPr>
                        <a:t>2</a:t>
                      </a:r>
                    </a:p>
                  </a:txBody>
                  <a:tcPr marL="76200" marR="76200" marT="76200" marB="76200"/>
                </a:tc>
                <a:tc>
                  <a:txBody>
                    <a:bodyPr/>
                    <a:lstStyle/>
                    <a:p>
                      <a:pPr algn="just" fontAlgn="t"/>
                      <a:r>
                        <a:rPr lang="en-IN" b="1">
                          <a:solidFill>
                            <a:srgbClr val="000000"/>
                          </a:solidFill>
                          <a:effectLst/>
                          <a:latin typeface="Arial" panose="020B0604020202020204" pitchFamily="34" charset="0"/>
                        </a:rPr>
                        <a:t>method</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Method to be used to upload data. The most frequently used are GET and POST methods.</a:t>
                      </a:r>
                    </a:p>
                  </a:txBody>
                  <a:tcPr marL="76200" marR="76200" marT="76200" marB="76200"/>
                </a:tc>
              </a:tr>
              <a:tr h="928749">
                <a:tc>
                  <a:txBody>
                    <a:bodyPr/>
                    <a:lstStyle/>
                    <a:p>
                      <a:pPr fontAlgn="t"/>
                      <a:r>
                        <a:rPr lang="en-IN">
                          <a:effectLst/>
                        </a:rPr>
                        <a:t>3</a:t>
                      </a:r>
                    </a:p>
                  </a:txBody>
                  <a:tcPr marL="76200" marR="76200" marT="76200" marB="76200"/>
                </a:tc>
                <a:tc>
                  <a:txBody>
                    <a:bodyPr/>
                    <a:lstStyle/>
                    <a:p>
                      <a:pPr algn="just" fontAlgn="t"/>
                      <a:r>
                        <a:rPr lang="en-IN" b="1">
                          <a:solidFill>
                            <a:srgbClr val="000000"/>
                          </a:solidFill>
                          <a:effectLst/>
                          <a:latin typeface="Arial" panose="020B0604020202020204" pitchFamily="34" charset="0"/>
                        </a:rPr>
                        <a:t>target</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Specify the target window or frame where the result of the script will be displayed. It takes values like _blank, _self, _parent etc.</a:t>
                      </a:r>
                    </a:p>
                  </a:txBody>
                  <a:tcPr marL="76200" marR="76200" marT="76200" marB="76200"/>
                </a:tc>
              </a:tr>
              <a:tr h="1973591">
                <a:tc>
                  <a:txBody>
                    <a:bodyPr/>
                    <a:lstStyle/>
                    <a:p>
                      <a:pPr fontAlgn="t"/>
                      <a:r>
                        <a:rPr lang="en-IN">
                          <a:effectLst/>
                        </a:rPr>
                        <a:t>4</a:t>
                      </a:r>
                    </a:p>
                  </a:txBody>
                  <a:tcPr marL="76200" marR="76200" marT="76200" marB="76200"/>
                </a:tc>
                <a:tc>
                  <a:txBody>
                    <a:bodyPr/>
                    <a:lstStyle/>
                    <a:p>
                      <a:pPr algn="just" fontAlgn="t"/>
                      <a:r>
                        <a:rPr lang="en-IN" b="1" dirty="0" err="1">
                          <a:solidFill>
                            <a:srgbClr val="000000"/>
                          </a:solidFill>
                          <a:effectLst/>
                          <a:latin typeface="Arial" panose="020B0604020202020204" pitchFamily="34" charset="0"/>
                        </a:rPr>
                        <a:t>enctype</a:t>
                      </a:r>
                      <a:endParaRPr lang="en-IN" dirty="0">
                        <a:solidFill>
                          <a:srgbClr val="000000"/>
                        </a:solidFill>
                        <a:effectLst/>
                        <a:latin typeface="Arial" panose="020B0604020202020204" pitchFamily="34" charset="0"/>
                      </a:endParaRPr>
                    </a:p>
                    <a:p>
                      <a:pPr algn="just" fontAlgn="t"/>
                      <a:r>
                        <a:rPr lang="en-IN" dirty="0">
                          <a:solidFill>
                            <a:srgbClr val="000000"/>
                          </a:solidFill>
                          <a:effectLst/>
                          <a:latin typeface="Arial" panose="020B0604020202020204" pitchFamily="34" charset="0"/>
                        </a:rPr>
                        <a:t>You can use the </a:t>
                      </a:r>
                      <a:r>
                        <a:rPr lang="en-IN" dirty="0" err="1">
                          <a:solidFill>
                            <a:srgbClr val="000000"/>
                          </a:solidFill>
                          <a:effectLst/>
                          <a:latin typeface="Arial" panose="020B0604020202020204" pitchFamily="34" charset="0"/>
                        </a:rPr>
                        <a:t>enctype</a:t>
                      </a:r>
                      <a:r>
                        <a:rPr lang="en-IN" dirty="0">
                          <a:solidFill>
                            <a:srgbClr val="000000"/>
                          </a:solidFill>
                          <a:effectLst/>
                          <a:latin typeface="Arial" panose="020B0604020202020204" pitchFamily="34" charset="0"/>
                        </a:rPr>
                        <a:t> attribute to specify how the browser encodes the data before it sends it to the server. Possible values are −</a:t>
                      </a:r>
                    </a:p>
                    <a:p>
                      <a:pPr algn="just" fontAlgn="t"/>
                      <a:r>
                        <a:rPr lang="en-IN" b="1" dirty="0">
                          <a:solidFill>
                            <a:srgbClr val="000000"/>
                          </a:solidFill>
                          <a:effectLst/>
                          <a:latin typeface="Arial" panose="020B0604020202020204" pitchFamily="34" charset="0"/>
                        </a:rPr>
                        <a:t>application/x-www-form-</a:t>
                      </a:r>
                      <a:r>
                        <a:rPr lang="en-IN" b="1" dirty="0" err="1">
                          <a:solidFill>
                            <a:srgbClr val="000000"/>
                          </a:solidFill>
                          <a:effectLst/>
                          <a:latin typeface="Arial" panose="020B0604020202020204" pitchFamily="34" charset="0"/>
                        </a:rPr>
                        <a:t>urlencoded</a:t>
                      </a:r>
                      <a:r>
                        <a:rPr lang="en-IN" dirty="0">
                          <a:solidFill>
                            <a:srgbClr val="000000"/>
                          </a:solidFill>
                          <a:effectLst/>
                          <a:latin typeface="Arial" panose="020B0604020202020204" pitchFamily="34" charset="0"/>
                        </a:rPr>
                        <a:t> − This is the standard method most forms use in simple scenarios.</a:t>
                      </a:r>
                    </a:p>
                    <a:p>
                      <a:pPr algn="just" fontAlgn="t"/>
                      <a:r>
                        <a:rPr lang="en-IN" b="1" dirty="0" err="1">
                          <a:solidFill>
                            <a:srgbClr val="000000"/>
                          </a:solidFill>
                          <a:effectLst/>
                          <a:latin typeface="Arial" panose="020B0604020202020204" pitchFamily="34" charset="0"/>
                        </a:rPr>
                        <a:t>mutlipart</a:t>
                      </a:r>
                      <a:r>
                        <a:rPr lang="en-IN" b="1" dirty="0">
                          <a:solidFill>
                            <a:srgbClr val="000000"/>
                          </a:solidFill>
                          <a:effectLst/>
                          <a:latin typeface="Arial" panose="020B0604020202020204" pitchFamily="34" charset="0"/>
                        </a:rPr>
                        <a:t>/form-data</a:t>
                      </a:r>
                      <a:r>
                        <a:rPr lang="en-IN" dirty="0">
                          <a:solidFill>
                            <a:srgbClr val="000000"/>
                          </a:solidFill>
                          <a:effectLst/>
                          <a:latin typeface="Arial" panose="020B0604020202020204" pitchFamily="34" charset="0"/>
                        </a:rPr>
                        <a:t> − This is used when you want to upload binary data in the form of files like image, word file et</a:t>
                      </a:r>
                    </a:p>
                  </a:txBody>
                  <a:tcPr marL="76200" marR="76200" marT="76200" marB="76200"/>
                </a:tc>
              </a:tr>
            </a:tbl>
          </a:graphicData>
        </a:graphic>
      </p:graphicFrame>
    </p:spTree>
    <p:extLst>
      <p:ext uri="{BB962C8B-B14F-4D97-AF65-F5344CB8AC3E}">
        <p14:creationId xmlns:p14="http://schemas.microsoft.com/office/powerpoint/2010/main" val="15462129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5"/>
            <a:ext cx="10515600" cy="909883"/>
          </a:xfrm>
        </p:spPr>
        <p:txBody>
          <a:bodyPr/>
          <a:lstStyle/>
          <a:p>
            <a:r>
              <a:rPr lang="en-IN" dirty="0" smtClean="0"/>
              <a:t>GET Method</a:t>
            </a:r>
            <a:endParaRPr lang="en-IN" dirty="0"/>
          </a:p>
        </p:txBody>
      </p:sp>
      <p:sp>
        <p:nvSpPr>
          <p:cNvPr id="3" name="Content Placeholder 2"/>
          <p:cNvSpPr>
            <a:spLocks noGrp="1"/>
          </p:cNvSpPr>
          <p:nvPr>
            <p:ph idx="1"/>
          </p:nvPr>
        </p:nvSpPr>
        <p:spPr>
          <a:xfrm>
            <a:off x="838200" y="1056068"/>
            <a:ext cx="10515600" cy="5409126"/>
          </a:xfrm>
        </p:spPr>
        <p:txBody>
          <a:bodyPr>
            <a:normAutofit fontScale="85000" lnSpcReduction="20000"/>
          </a:bodyPr>
          <a:lstStyle/>
          <a:p>
            <a:r>
              <a:rPr lang="en-IN" b="1" dirty="0" smtClean="0"/>
              <a:t>GET </a:t>
            </a:r>
            <a:r>
              <a:rPr lang="en-IN" b="1" dirty="0"/>
              <a:t>method</a:t>
            </a:r>
            <a:r>
              <a:rPr lang="en-IN" dirty="0"/>
              <a:t> is used for requesting the URL from a web server to fetch the HTML documents. It is a conventional method for browsers to deliver the information which counted as a part of the HTTP protocol. The GET method represented in the form of URL, so that it can be bookmarked. GET is extensively used in search engines. After the submission of a query by the user to the search engine, the engine executes the query and gives the resulting page. The query results can be set as a link (bookmarked).</a:t>
            </a:r>
          </a:p>
          <a:p>
            <a:r>
              <a:rPr lang="en-IN" dirty="0"/>
              <a:t>GET method enables the generation of anchors, which helps in accessing the CGI program with the query </a:t>
            </a:r>
            <a:r>
              <a:rPr lang="en-IN" dirty="0" smtClean="0"/>
              <a:t>avoiding </a:t>
            </a:r>
            <a:r>
              <a:rPr lang="en-IN" dirty="0"/>
              <a:t>the usage of form. The query is constructed into a link, so when the link is visited the CGI program will retrieve the suitable information from the database.</a:t>
            </a:r>
          </a:p>
          <a:p>
            <a:r>
              <a:rPr lang="en-IN" dirty="0"/>
              <a:t>GET method has some security issues because the inserted data is visible in the URL. Only a restricted amount of data can be passed through a GET method, as the length of the URL that a browser can traverse could be a thousand characters.</a:t>
            </a:r>
          </a:p>
          <a:p>
            <a:r>
              <a:rPr lang="en-IN" dirty="0"/>
              <a:t>Another issue regarding GET method is that it can not deal with foreign languages. GET method is not suggested to use but still when method attributes are not defined the GET method is used as default.</a:t>
            </a:r>
          </a:p>
        </p:txBody>
      </p:sp>
    </p:spTree>
    <p:extLst>
      <p:ext uri="{BB962C8B-B14F-4D97-AF65-F5344CB8AC3E}">
        <p14:creationId xmlns:p14="http://schemas.microsoft.com/office/powerpoint/2010/main" val="21850991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POST Method</a:t>
            </a:r>
            <a:endParaRPr lang="en-IN" dirty="0"/>
          </a:p>
        </p:txBody>
      </p:sp>
      <p:sp>
        <p:nvSpPr>
          <p:cNvPr id="3" name="Content Placeholder 2"/>
          <p:cNvSpPr>
            <a:spLocks noGrp="1"/>
          </p:cNvSpPr>
          <p:nvPr>
            <p:ph idx="1"/>
          </p:nvPr>
        </p:nvSpPr>
        <p:spPr>
          <a:xfrm>
            <a:off x="838200" y="1690688"/>
            <a:ext cx="10515600" cy="4697233"/>
          </a:xfrm>
        </p:spPr>
        <p:txBody>
          <a:bodyPr>
            <a:normAutofit/>
          </a:bodyPr>
          <a:lstStyle/>
          <a:p>
            <a:r>
              <a:rPr lang="en-IN" b="1" dirty="0"/>
              <a:t>POST</a:t>
            </a:r>
            <a:r>
              <a:rPr lang="en-IN" dirty="0"/>
              <a:t> method is suitable in the condition where a significant amount of information can pass through. When a server receives the request by a form employing POST, it continues to “listens” for the left information. In simple words, the method transfers all the relevant information of the form input instantly after the request to the URL is made.</a:t>
            </a:r>
          </a:p>
          <a:p>
            <a:r>
              <a:rPr lang="en-IN" dirty="0"/>
              <a:t>The POST method needs to establish two contacts with the web server whereas GET just makes one. The requests in the POST are managed in the same way as it is managed in the GET method where the spaces are represented in the plus (+) sign and rest characters are encoded in the URL pattern. It can also send the items of a file.</a:t>
            </a:r>
          </a:p>
        </p:txBody>
      </p:sp>
    </p:spTree>
    <p:extLst>
      <p:ext uri="{BB962C8B-B14F-4D97-AF65-F5344CB8AC3E}">
        <p14:creationId xmlns:p14="http://schemas.microsoft.com/office/powerpoint/2010/main" val="40108079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744" y="94669"/>
            <a:ext cx="10515600" cy="613669"/>
          </a:xfrm>
        </p:spPr>
        <p:txBody>
          <a:bodyPr>
            <a:normAutofit fontScale="90000"/>
          </a:bodyPr>
          <a:lstStyle/>
          <a:p>
            <a:r>
              <a:rPr lang="en-IN" dirty="0" smtClean="0"/>
              <a:t>Get Vs. Post Method</a:t>
            </a:r>
            <a:endParaRPr lang="en-IN" dirty="0"/>
          </a:p>
        </p:txBody>
      </p:sp>
      <p:graphicFrame>
        <p:nvGraphicFramePr>
          <p:cNvPr id="4" name="Content Placeholder 3"/>
          <p:cNvGraphicFramePr>
            <a:graphicFrameLocks noGrp="1"/>
          </p:cNvGraphicFramePr>
          <p:nvPr>
            <p:ph idx="1"/>
            <p:extLst/>
          </p:nvPr>
        </p:nvGraphicFramePr>
        <p:xfrm>
          <a:off x="657896" y="936980"/>
          <a:ext cx="10907331" cy="5760033"/>
        </p:xfrm>
        <a:graphic>
          <a:graphicData uri="http://schemas.openxmlformats.org/drawingml/2006/table">
            <a:tbl>
              <a:tblPr firstRow="1" bandRow="1">
                <a:tableStyleId>{5C22544A-7EE6-4342-B048-85BDC9FD1C3A}</a:tableStyleId>
              </a:tblPr>
              <a:tblGrid>
                <a:gridCol w="3635777"/>
                <a:gridCol w="3635777"/>
                <a:gridCol w="3635777"/>
              </a:tblGrid>
              <a:tr h="482877">
                <a:tc>
                  <a:txBody>
                    <a:bodyPr/>
                    <a:lstStyle/>
                    <a:p>
                      <a:pPr algn="ctr" fontAlgn="ctr"/>
                      <a:r>
                        <a:rPr lang="en-IN" b="1" cap="all" dirty="0">
                          <a:effectLst/>
                        </a:rPr>
                        <a:t>BASIS FOR COMPARISON</a:t>
                      </a:r>
                    </a:p>
                  </a:txBody>
                  <a:tcPr marL="76200" marR="76200" marT="76200" marB="76200" anchor="ctr"/>
                </a:tc>
                <a:tc>
                  <a:txBody>
                    <a:bodyPr/>
                    <a:lstStyle/>
                    <a:p>
                      <a:pPr algn="ctr" fontAlgn="ctr"/>
                      <a:r>
                        <a:rPr lang="en-IN" b="1" cap="all" dirty="0">
                          <a:effectLst/>
                        </a:rPr>
                        <a:t>GET</a:t>
                      </a:r>
                    </a:p>
                  </a:txBody>
                  <a:tcPr marL="76200" marR="76200" marT="76200" marB="76200" anchor="ctr"/>
                </a:tc>
                <a:tc>
                  <a:txBody>
                    <a:bodyPr/>
                    <a:lstStyle/>
                    <a:p>
                      <a:pPr algn="ctr" fontAlgn="ctr"/>
                      <a:r>
                        <a:rPr lang="en-IN" b="1" cap="all">
                          <a:effectLst/>
                        </a:rPr>
                        <a:t>POST</a:t>
                      </a:r>
                    </a:p>
                  </a:txBody>
                  <a:tcPr marL="76200" marR="76200" marT="76200" marB="76200" anchor="ctr"/>
                </a:tc>
              </a:tr>
              <a:tr h="482877">
                <a:tc>
                  <a:txBody>
                    <a:bodyPr/>
                    <a:lstStyle/>
                    <a:p>
                      <a:pPr algn="l" fontAlgn="t"/>
                      <a:r>
                        <a:rPr lang="en-IN">
                          <a:effectLst/>
                        </a:rPr>
                        <a:t>Parameters are placed inside</a:t>
                      </a:r>
                    </a:p>
                  </a:txBody>
                  <a:tcPr marL="76200" marR="76200" marT="76200" marB="76200"/>
                </a:tc>
                <a:tc>
                  <a:txBody>
                    <a:bodyPr/>
                    <a:lstStyle/>
                    <a:p>
                      <a:pPr algn="l" fontAlgn="t"/>
                      <a:r>
                        <a:rPr lang="en-IN" dirty="0" smtClean="0">
                          <a:effectLst/>
                        </a:rPr>
                        <a:t>URL</a:t>
                      </a:r>
                      <a:endParaRPr lang="en-IN" dirty="0">
                        <a:effectLst/>
                      </a:endParaRPr>
                    </a:p>
                  </a:txBody>
                  <a:tcPr marL="76200" marR="76200" marT="76200" marB="76200"/>
                </a:tc>
                <a:tc>
                  <a:txBody>
                    <a:bodyPr/>
                    <a:lstStyle/>
                    <a:p>
                      <a:pPr algn="l" fontAlgn="t"/>
                      <a:r>
                        <a:rPr lang="en-IN">
                          <a:effectLst/>
                        </a:rPr>
                        <a:t>Body</a:t>
                      </a:r>
                    </a:p>
                  </a:txBody>
                  <a:tcPr marL="76200" marR="76200" marT="76200" marB="76200"/>
                </a:tc>
              </a:tr>
              <a:tr h="482877">
                <a:tc>
                  <a:txBody>
                    <a:bodyPr/>
                    <a:lstStyle/>
                    <a:p>
                      <a:pPr algn="l" fontAlgn="t"/>
                      <a:r>
                        <a:rPr lang="en-IN">
                          <a:effectLst/>
                        </a:rPr>
                        <a:t>Purpose</a:t>
                      </a:r>
                    </a:p>
                  </a:txBody>
                  <a:tcPr marL="76200" marR="76200" marT="76200" marB="76200"/>
                </a:tc>
                <a:tc>
                  <a:txBody>
                    <a:bodyPr/>
                    <a:lstStyle/>
                    <a:p>
                      <a:pPr algn="l" fontAlgn="t"/>
                      <a:r>
                        <a:rPr lang="en-IN">
                          <a:effectLst/>
                        </a:rPr>
                        <a:t>Retrieval of documents</a:t>
                      </a:r>
                    </a:p>
                  </a:txBody>
                  <a:tcPr marL="76200" marR="76200" marT="76200" marB="76200"/>
                </a:tc>
                <a:tc>
                  <a:txBody>
                    <a:bodyPr/>
                    <a:lstStyle/>
                    <a:p>
                      <a:pPr algn="l" fontAlgn="t"/>
                      <a:r>
                        <a:rPr lang="en-IN">
                          <a:effectLst/>
                        </a:rPr>
                        <a:t>Updation of data</a:t>
                      </a:r>
                    </a:p>
                  </a:txBody>
                  <a:tcPr marL="76200" marR="76200" marT="76200" marB="76200"/>
                </a:tc>
              </a:tr>
              <a:tr h="482877">
                <a:tc>
                  <a:txBody>
                    <a:bodyPr/>
                    <a:lstStyle/>
                    <a:p>
                      <a:pPr algn="l" fontAlgn="t"/>
                      <a:r>
                        <a:rPr lang="en-IN">
                          <a:effectLst/>
                        </a:rPr>
                        <a:t>Query results</a:t>
                      </a:r>
                    </a:p>
                  </a:txBody>
                  <a:tcPr marL="76200" marR="76200" marT="76200" marB="76200"/>
                </a:tc>
                <a:tc>
                  <a:txBody>
                    <a:bodyPr/>
                    <a:lstStyle/>
                    <a:p>
                      <a:pPr algn="l" fontAlgn="t"/>
                      <a:r>
                        <a:rPr lang="en-IN">
                          <a:effectLst/>
                        </a:rPr>
                        <a:t>Capable of being bookmarked.</a:t>
                      </a:r>
                    </a:p>
                  </a:txBody>
                  <a:tcPr marL="76200" marR="76200" marT="76200" marB="76200"/>
                </a:tc>
                <a:tc>
                  <a:txBody>
                    <a:bodyPr/>
                    <a:lstStyle/>
                    <a:p>
                      <a:pPr algn="l" fontAlgn="t"/>
                      <a:r>
                        <a:rPr lang="en-IN">
                          <a:effectLst/>
                        </a:rPr>
                        <a:t>Cannot be bookmarked.</a:t>
                      </a:r>
                    </a:p>
                  </a:txBody>
                  <a:tcPr marL="76200" marR="76200" marT="76200" marB="76200"/>
                </a:tc>
              </a:tr>
              <a:tr h="482877">
                <a:tc>
                  <a:txBody>
                    <a:bodyPr/>
                    <a:lstStyle/>
                    <a:p>
                      <a:pPr algn="l" fontAlgn="t"/>
                      <a:r>
                        <a:rPr lang="en-IN">
                          <a:effectLst/>
                        </a:rPr>
                        <a:t>Security</a:t>
                      </a:r>
                    </a:p>
                  </a:txBody>
                  <a:tcPr marL="76200" marR="76200" marT="76200" marB="76200"/>
                </a:tc>
                <a:tc>
                  <a:txBody>
                    <a:bodyPr/>
                    <a:lstStyle/>
                    <a:p>
                      <a:pPr algn="l" fontAlgn="t"/>
                      <a:r>
                        <a:rPr lang="en-IN">
                          <a:effectLst/>
                        </a:rPr>
                        <a:t>Vulnerable, as present in plaintext</a:t>
                      </a:r>
                    </a:p>
                  </a:txBody>
                  <a:tcPr marL="76200" marR="76200" marT="76200" marB="76200"/>
                </a:tc>
                <a:tc>
                  <a:txBody>
                    <a:bodyPr/>
                    <a:lstStyle/>
                    <a:p>
                      <a:pPr algn="l" fontAlgn="t"/>
                      <a:r>
                        <a:rPr lang="en-IN">
                          <a:effectLst/>
                        </a:rPr>
                        <a:t>Safer than GET method</a:t>
                      </a:r>
                    </a:p>
                  </a:txBody>
                  <a:tcPr marL="76200" marR="76200" marT="76200" marB="76200"/>
                </a:tc>
              </a:tr>
              <a:tr h="1103719">
                <a:tc>
                  <a:txBody>
                    <a:bodyPr/>
                    <a:lstStyle/>
                    <a:p>
                      <a:pPr algn="l" fontAlgn="t"/>
                      <a:r>
                        <a:rPr lang="en-IN">
                          <a:effectLst/>
                        </a:rPr>
                        <a:t>Form data type constraints</a:t>
                      </a:r>
                    </a:p>
                  </a:txBody>
                  <a:tcPr marL="76200" marR="76200" marT="76200" marB="76200"/>
                </a:tc>
                <a:tc>
                  <a:txBody>
                    <a:bodyPr/>
                    <a:lstStyle/>
                    <a:p>
                      <a:pPr algn="l" fontAlgn="t"/>
                      <a:r>
                        <a:rPr lang="en-IN">
                          <a:effectLst/>
                        </a:rPr>
                        <a:t>Only ASCII characters are permitted.</a:t>
                      </a:r>
                      <a:br>
                        <a:rPr lang="en-IN">
                          <a:effectLst/>
                        </a:rPr>
                      </a:br>
                      <a:endParaRPr lang="en-IN">
                        <a:effectLst/>
                      </a:endParaRPr>
                    </a:p>
                  </a:txBody>
                  <a:tcPr marL="76200" marR="76200" marT="76200" marB="76200"/>
                </a:tc>
                <a:tc>
                  <a:txBody>
                    <a:bodyPr/>
                    <a:lstStyle/>
                    <a:p>
                      <a:pPr algn="l" fontAlgn="t"/>
                      <a:r>
                        <a:rPr lang="en-IN">
                          <a:effectLst/>
                        </a:rPr>
                        <a:t>No constraints, even binary data is permitted.</a:t>
                      </a:r>
                    </a:p>
                  </a:txBody>
                  <a:tcPr marL="76200" marR="76200" marT="76200" marB="76200"/>
                </a:tc>
              </a:tr>
              <a:tr h="793298">
                <a:tc>
                  <a:txBody>
                    <a:bodyPr/>
                    <a:lstStyle/>
                    <a:p>
                      <a:pPr algn="l" fontAlgn="t"/>
                      <a:r>
                        <a:rPr lang="en-IN">
                          <a:effectLst/>
                        </a:rPr>
                        <a:t>Form data length</a:t>
                      </a:r>
                    </a:p>
                  </a:txBody>
                  <a:tcPr marL="76200" marR="76200" marT="76200" marB="76200"/>
                </a:tc>
                <a:tc>
                  <a:txBody>
                    <a:bodyPr/>
                    <a:lstStyle/>
                    <a:p>
                      <a:pPr algn="l" fontAlgn="t"/>
                      <a:r>
                        <a:rPr lang="en-IN">
                          <a:effectLst/>
                        </a:rPr>
                        <a:t>Should be kept as minimum as possible.</a:t>
                      </a:r>
                    </a:p>
                  </a:txBody>
                  <a:tcPr marL="76200" marR="76200" marT="76200" marB="76200"/>
                </a:tc>
                <a:tc>
                  <a:txBody>
                    <a:bodyPr/>
                    <a:lstStyle/>
                    <a:p>
                      <a:pPr algn="l" fontAlgn="t"/>
                      <a:r>
                        <a:rPr lang="en-IN">
                          <a:effectLst/>
                        </a:rPr>
                        <a:t>Could lie in any range.</a:t>
                      </a:r>
                    </a:p>
                  </a:txBody>
                  <a:tcPr marL="76200" marR="76200" marT="76200" marB="76200"/>
                </a:tc>
              </a:tr>
              <a:tr h="482877">
                <a:tc>
                  <a:txBody>
                    <a:bodyPr/>
                    <a:lstStyle/>
                    <a:p>
                      <a:pPr algn="l" fontAlgn="t"/>
                      <a:r>
                        <a:rPr lang="en-IN">
                          <a:effectLst/>
                        </a:rPr>
                        <a:t>Visibility</a:t>
                      </a:r>
                    </a:p>
                  </a:txBody>
                  <a:tcPr marL="76200" marR="76200" marT="76200" marB="76200"/>
                </a:tc>
                <a:tc>
                  <a:txBody>
                    <a:bodyPr/>
                    <a:lstStyle/>
                    <a:p>
                      <a:pPr algn="l" fontAlgn="t"/>
                      <a:r>
                        <a:rPr lang="en-IN">
                          <a:effectLst/>
                        </a:rPr>
                        <a:t>Can be seen by anyone.</a:t>
                      </a:r>
                    </a:p>
                  </a:txBody>
                  <a:tcPr marL="76200" marR="76200" marT="76200" marB="76200"/>
                </a:tc>
                <a:tc>
                  <a:txBody>
                    <a:bodyPr/>
                    <a:lstStyle/>
                    <a:p>
                      <a:pPr algn="l" fontAlgn="t"/>
                      <a:r>
                        <a:rPr lang="en-IN">
                          <a:effectLst/>
                        </a:rPr>
                        <a:t>Doesn't display variables in URL.</a:t>
                      </a:r>
                    </a:p>
                  </a:txBody>
                  <a:tcPr marL="76200" marR="76200" marT="76200" marB="76200"/>
                </a:tc>
              </a:tr>
              <a:tr h="482877">
                <a:tc>
                  <a:txBody>
                    <a:bodyPr/>
                    <a:lstStyle/>
                    <a:p>
                      <a:pPr algn="l" fontAlgn="t"/>
                      <a:r>
                        <a:rPr lang="en-IN">
                          <a:effectLst/>
                        </a:rPr>
                        <a:t>Variable size</a:t>
                      </a:r>
                    </a:p>
                  </a:txBody>
                  <a:tcPr marL="76200" marR="76200" marT="76200" marB="76200"/>
                </a:tc>
                <a:tc>
                  <a:txBody>
                    <a:bodyPr/>
                    <a:lstStyle/>
                    <a:p>
                      <a:pPr algn="l" fontAlgn="t"/>
                      <a:r>
                        <a:rPr lang="en-IN">
                          <a:effectLst/>
                        </a:rPr>
                        <a:t>Up to 2000 character.</a:t>
                      </a:r>
                    </a:p>
                  </a:txBody>
                  <a:tcPr marL="76200" marR="76200" marT="76200" marB="76200"/>
                </a:tc>
                <a:tc>
                  <a:txBody>
                    <a:bodyPr/>
                    <a:lstStyle/>
                    <a:p>
                      <a:pPr algn="l" fontAlgn="t"/>
                      <a:r>
                        <a:rPr lang="en-IN">
                          <a:effectLst/>
                        </a:rPr>
                        <a:t>Up to 8 Mb</a:t>
                      </a:r>
                    </a:p>
                  </a:txBody>
                  <a:tcPr marL="76200" marR="76200" marT="76200" marB="76200"/>
                </a:tc>
              </a:tr>
              <a:tr h="482877">
                <a:tc>
                  <a:txBody>
                    <a:bodyPr/>
                    <a:lstStyle/>
                    <a:p>
                      <a:pPr algn="l" fontAlgn="t"/>
                      <a:r>
                        <a:rPr lang="en-IN">
                          <a:effectLst/>
                        </a:rPr>
                        <a:t>Caching</a:t>
                      </a:r>
                    </a:p>
                  </a:txBody>
                  <a:tcPr marL="76200" marR="76200" marT="76200" marB="76200"/>
                </a:tc>
                <a:tc>
                  <a:txBody>
                    <a:bodyPr/>
                    <a:lstStyle/>
                    <a:p>
                      <a:pPr algn="l" fontAlgn="t"/>
                      <a:r>
                        <a:rPr lang="en-IN">
                          <a:effectLst/>
                        </a:rPr>
                        <a:t>Method data can be cached.</a:t>
                      </a:r>
                    </a:p>
                  </a:txBody>
                  <a:tcPr marL="76200" marR="76200" marT="76200" marB="76200"/>
                </a:tc>
                <a:tc>
                  <a:txBody>
                    <a:bodyPr/>
                    <a:lstStyle/>
                    <a:p>
                      <a:pPr algn="l" fontAlgn="t"/>
                      <a:r>
                        <a:rPr lang="en-IN" dirty="0">
                          <a:effectLst/>
                        </a:rPr>
                        <a:t>Does not cache the data.</a:t>
                      </a:r>
                    </a:p>
                  </a:txBody>
                  <a:tcPr marL="76200" marR="76200" marT="76200" marB="76200"/>
                </a:tc>
              </a:tr>
            </a:tbl>
          </a:graphicData>
        </a:graphic>
      </p:graphicFrame>
    </p:spTree>
    <p:extLst>
      <p:ext uri="{BB962C8B-B14F-4D97-AF65-F5344CB8AC3E}">
        <p14:creationId xmlns:p14="http://schemas.microsoft.com/office/powerpoint/2010/main" val="12815559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The GET and POST method are used for sending the data to the server, and the main difference between them is that GET method append the data to the URI defined in the form’s action attribute. Conversely, POST method attaches data to the requested body. The use of GET method is inappropriate when the sensitive information needs to be filled in the form. POST method is useful when the user requires to fill the passwords or other confidential information.</a:t>
            </a:r>
          </a:p>
        </p:txBody>
      </p:sp>
    </p:spTree>
    <p:extLst>
      <p:ext uri="{BB962C8B-B14F-4D97-AF65-F5344CB8AC3E}">
        <p14:creationId xmlns:p14="http://schemas.microsoft.com/office/powerpoint/2010/main" val="15381744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Form Controls</a:t>
            </a:r>
            <a:endParaRPr lang="en-IN" dirty="0"/>
          </a:p>
        </p:txBody>
      </p:sp>
      <p:sp>
        <p:nvSpPr>
          <p:cNvPr id="3" name="Content Placeholder 2"/>
          <p:cNvSpPr>
            <a:spLocks noGrp="1"/>
          </p:cNvSpPr>
          <p:nvPr>
            <p:ph idx="1"/>
          </p:nvPr>
        </p:nvSpPr>
        <p:spPr/>
        <p:txBody>
          <a:bodyPr>
            <a:normAutofit/>
          </a:bodyPr>
          <a:lstStyle/>
          <a:p>
            <a:r>
              <a:rPr lang="en-IN" dirty="0"/>
              <a:t>There are different types of form controls that </a:t>
            </a:r>
            <a:r>
              <a:rPr lang="en-IN" dirty="0" smtClean="0"/>
              <a:t>we </a:t>
            </a:r>
            <a:r>
              <a:rPr lang="en-IN" dirty="0"/>
              <a:t>can use to collect data using HTML form −</a:t>
            </a:r>
          </a:p>
          <a:p>
            <a:pPr lvl="1"/>
            <a:r>
              <a:rPr lang="en-IN" dirty="0"/>
              <a:t>Text Input Controls</a:t>
            </a:r>
          </a:p>
          <a:p>
            <a:pPr lvl="1"/>
            <a:r>
              <a:rPr lang="en-IN" dirty="0"/>
              <a:t>Checkboxes Controls</a:t>
            </a:r>
          </a:p>
          <a:p>
            <a:pPr lvl="1"/>
            <a:r>
              <a:rPr lang="en-IN" dirty="0"/>
              <a:t>Radio Box Controls</a:t>
            </a:r>
          </a:p>
          <a:p>
            <a:pPr lvl="1"/>
            <a:r>
              <a:rPr lang="en-IN" dirty="0"/>
              <a:t>Select Box Controls</a:t>
            </a:r>
          </a:p>
          <a:p>
            <a:pPr lvl="1"/>
            <a:r>
              <a:rPr lang="en-IN" dirty="0"/>
              <a:t>File Select boxes</a:t>
            </a:r>
          </a:p>
          <a:p>
            <a:pPr lvl="1"/>
            <a:r>
              <a:rPr lang="en-IN" dirty="0"/>
              <a:t>Hidden Controls</a:t>
            </a:r>
          </a:p>
          <a:p>
            <a:pPr lvl="1"/>
            <a:r>
              <a:rPr lang="en-IN" dirty="0"/>
              <a:t>Clickable Buttons</a:t>
            </a:r>
          </a:p>
          <a:p>
            <a:pPr lvl="1"/>
            <a:r>
              <a:rPr lang="en-IN" dirty="0"/>
              <a:t>Submit and Reset Button</a:t>
            </a:r>
          </a:p>
        </p:txBody>
      </p:sp>
    </p:spTree>
    <p:extLst>
      <p:ext uri="{BB962C8B-B14F-4D97-AF65-F5344CB8AC3E}">
        <p14:creationId xmlns:p14="http://schemas.microsoft.com/office/powerpoint/2010/main" val="40027274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 Input Controls</a:t>
            </a:r>
          </a:p>
        </p:txBody>
      </p:sp>
      <p:sp>
        <p:nvSpPr>
          <p:cNvPr id="3" name="Content Placeholder 2"/>
          <p:cNvSpPr>
            <a:spLocks noGrp="1"/>
          </p:cNvSpPr>
          <p:nvPr>
            <p:ph idx="1"/>
          </p:nvPr>
        </p:nvSpPr>
        <p:spPr/>
        <p:txBody>
          <a:bodyPr>
            <a:normAutofit/>
          </a:bodyPr>
          <a:lstStyle/>
          <a:p>
            <a:r>
              <a:rPr lang="en-IN" dirty="0" smtClean="0"/>
              <a:t>There </a:t>
            </a:r>
            <a:r>
              <a:rPr lang="en-IN" dirty="0"/>
              <a:t>are three types of text input used on forms −</a:t>
            </a:r>
          </a:p>
          <a:p>
            <a:pPr lvl="1"/>
            <a:r>
              <a:rPr lang="en-IN" b="1" dirty="0"/>
              <a:t>Single-line text input controls</a:t>
            </a:r>
            <a:r>
              <a:rPr lang="en-IN" dirty="0"/>
              <a:t> − This control is used for items that require only one line of user input, such as search boxes or names. They are created using HTML </a:t>
            </a:r>
            <a:r>
              <a:rPr lang="en-IN" b="1" dirty="0"/>
              <a:t>&lt;input&gt;</a:t>
            </a:r>
            <a:r>
              <a:rPr lang="en-IN" dirty="0"/>
              <a:t> tag.</a:t>
            </a:r>
          </a:p>
          <a:p>
            <a:pPr lvl="1"/>
            <a:r>
              <a:rPr lang="en-IN" b="1" dirty="0"/>
              <a:t>Password input controls</a:t>
            </a:r>
            <a:r>
              <a:rPr lang="en-IN" dirty="0"/>
              <a:t> − This is also a single-line text input but it masks the character as soon as a user enters it. They are also created using </a:t>
            </a:r>
            <a:r>
              <a:rPr lang="en-IN" dirty="0" smtClean="0"/>
              <a:t>HTML &lt;input</a:t>
            </a:r>
            <a:r>
              <a:rPr lang="en-IN" dirty="0"/>
              <a:t>&gt; tag.</a:t>
            </a:r>
          </a:p>
          <a:p>
            <a:pPr lvl="1"/>
            <a:r>
              <a:rPr lang="en-IN" b="1" dirty="0"/>
              <a:t>Multi-line text input controls</a:t>
            </a:r>
            <a:r>
              <a:rPr lang="en-IN" dirty="0"/>
              <a:t> − This is used when the user is required to give details that may be longer than a single sentence. Multi-line input controls are created using HTML </a:t>
            </a:r>
            <a:r>
              <a:rPr lang="en-IN" b="1" dirty="0"/>
              <a:t>&lt;</a:t>
            </a:r>
            <a:r>
              <a:rPr lang="en-IN" b="1" dirty="0" err="1"/>
              <a:t>textarea</a:t>
            </a:r>
            <a:r>
              <a:rPr lang="en-IN" b="1" dirty="0"/>
              <a:t>&gt;</a:t>
            </a:r>
            <a:r>
              <a:rPr lang="en-IN" dirty="0"/>
              <a:t> tag.</a:t>
            </a:r>
          </a:p>
          <a:p>
            <a:endParaRPr lang="en-IN" dirty="0"/>
          </a:p>
        </p:txBody>
      </p:sp>
    </p:spTree>
    <p:extLst>
      <p:ext uri="{BB962C8B-B14F-4D97-AF65-F5344CB8AC3E}">
        <p14:creationId xmlns:p14="http://schemas.microsoft.com/office/powerpoint/2010/main" val="4585223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928" y="0"/>
            <a:ext cx="10515600" cy="953037"/>
          </a:xfrm>
        </p:spPr>
        <p:txBody>
          <a:bodyPr/>
          <a:lstStyle/>
          <a:p>
            <a:r>
              <a:rPr lang="en-IN" dirty="0"/>
              <a:t>Single-line text input controls</a:t>
            </a:r>
          </a:p>
        </p:txBody>
      </p:sp>
      <p:sp>
        <p:nvSpPr>
          <p:cNvPr id="3" name="Content Placeholder 2"/>
          <p:cNvSpPr>
            <a:spLocks noGrp="1"/>
          </p:cNvSpPr>
          <p:nvPr>
            <p:ph idx="1"/>
          </p:nvPr>
        </p:nvSpPr>
        <p:spPr>
          <a:xfrm>
            <a:off x="206062" y="953037"/>
            <a:ext cx="11655380" cy="5223926"/>
          </a:xfrm>
        </p:spPr>
        <p:txBody>
          <a:bodyPr/>
          <a:lstStyle/>
          <a:p>
            <a:r>
              <a:rPr lang="en-IN" dirty="0"/>
              <a:t>This control is used for items that require only one line of user input, such as search boxes or names. They are created using HTML &lt;input&gt; </a:t>
            </a:r>
            <a:r>
              <a:rPr lang="en-IN" dirty="0" smtClean="0"/>
              <a:t>tag.</a:t>
            </a:r>
          </a:p>
          <a:p>
            <a:r>
              <a:rPr lang="en-IN" dirty="0" smtClean="0"/>
              <a:t>Various Attributes for input tag are:</a:t>
            </a:r>
          </a:p>
          <a:p>
            <a:endParaRPr lang="en-IN" dirty="0"/>
          </a:p>
        </p:txBody>
      </p:sp>
      <p:graphicFrame>
        <p:nvGraphicFramePr>
          <p:cNvPr id="4" name="Table 3"/>
          <p:cNvGraphicFramePr>
            <a:graphicFrameLocks noGrp="1"/>
          </p:cNvGraphicFramePr>
          <p:nvPr>
            <p:extLst/>
          </p:nvPr>
        </p:nvGraphicFramePr>
        <p:xfrm>
          <a:off x="373487" y="2377440"/>
          <a:ext cx="11346287" cy="3931920"/>
        </p:xfrm>
        <a:graphic>
          <a:graphicData uri="http://schemas.openxmlformats.org/drawingml/2006/table">
            <a:tbl>
              <a:tblPr firstRow="1" bandRow="1">
                <a:tableStyleId>{5C22544A-7EE6-4342-B048-85BDC9FD1C3A}</a:tableStyleId>
              </a:tblPr>
              <a:tblGrid>
                <a:gridCol w="721217"/>
                <a:gridCol w="10625070"/>
              </a:tblGrid>
              <a:tr h="370840">
                <a:tc>
                  <a:txBody>
                    <a:bodyPr/>
                    <a:lstStyle/>
                    <a:p>
                      <a:pPr fontAlgn="t"/>
                      <a:r>
                        <a:rPr lang="en-IN" dirty="0" err="1">
                          <a:effectLst/>
                        </a:rPr>
                        <a:t>Sr.No</a:t>
                      </a:r>
                      <a:endParaRPr lang="en-IN" dirty="0">
                        <a:effectLst/>
                      </a:endParaRPr>
                    </a:p>
                  </a:txBody>
                  <a:tcPr marL="76200" marR="76200" marT="76200" marB="76200"/>
                </a:tc>
                <a:tc>
                  <a:txBody>
                    <a:bodyPr/>
                    <a:lstStyle/>
                    <a:p>
                      <a:pPr algn="ctr" fontAlgn="t"/>
                      <a:r>
                        <a:rPr lang="en-IN">
                          <a:effectLst/>
                        </a:rPr>
                        <a:t>Attribute &amp; Description</a:t>
                      </a:r>
                    </a:p>
                  </a:txBody>
                  <a:tcPr marL="76200" marR="76200" marT="76200" marB="76200"/>
                </a:tc>
              </a:tr>
              <a:tr h="370840">
                <a:tc>
                  <a:txBody>
                    <a:bodyPr/>
                    <a:lstStyle/>
                    <a:p>
                      <a:pPr fontAlgn="t"/>
                      <a:r>
                        <a:rPr lang="en-IN">
                          <a:effectLst/>
                        </a:rPr>
                        <a:t>1</a:t>
                      </a:r>
                    </a:p>
                  </a:txBody>
                  <a:tcPr marL="76200" marR="76200" marT="76200" marB="76200"/>
                </a:tc>
                <a:tc>
                  <a:txBody>
                    <a:bodyPr/>
                    <a:lstStyle/>
                    <a:p>
                      <a:pPr algn="just" fontAlgn="t"/>
                      <a:r>
                        <a:rPr lang="en-IN" b="1" dirty="0">
                          <a:solidFill>
                            <a:srgbClr val="000000"/>
                          </a:solidFill>
                          <a:effectLst/>
                          <a:latin typeface="Arial" panose="020B0604020202020204" pitchFamily="34" charset="0"/>
                        </a:rPr>
                        <a:t>type</a:t>
                      </a:r>
                      <a:endParaRPr lang="en-IN" dirty="0">
                        <a:solidFill>
                          <a:srgbClr val="000000"/>
                        </a:solidFill>
                        <a:effectLst/>
                        <a:latin typeface="Arial" panose="020B0604020202020204" pitchFamily="34" charset="0"/>
                      </a:endParaRPr>
                    </a:p>
                    <a:p>
                      <a:pPr algn="just" fontAlgn="t"/>
                      <a:r>
                        <a:rPr lang="en-IN" dirty="0">
                          <a:solidFill>
                            <a:srgbClr val="000000"/>
                          </a:solidFill>
                          <a:effectLst/>
                          <a:latin typeface="Arial" panose="020B0604020202020204" pitchFamily="34" charset="0"/>
                        </a:rPr>
                        <a:t>Indicates the type of input control and for text input control it will be set to </a:t>
                      </a:r>
                      <a:r>
                        <a:rPr lang="en-IN" b="1" dirty="0">
                          <a:solidFill>
                            <a:srgbClr val="000000"/>
                          </a:solidFill>
                          <a:effectLst/>
                          <a:latin typeface="Arial" panose="020B0604020202020204" pitchFamily="34" charset="0"/>
                        </a:rPr>
                        <a:t>text</a:t>
                      </a:r>
                      <a:r>
                        <a:rPr lang="en-IN" dirty="0">
                          <a:solidFill>
                            <a:srgbClr val="000000"/>
                          </a:solidFill>
                          <a:effectLst/>
                          <a:latin typeface="Arial" panose="020B0604020202020204" pitchFamily="34" charset="0"/>
                        </a:rPr>
                        <a:t>.</a:t>
                      </a:r>
                    </a:p>
                  </a:txBody>
                  <a:tcPr marL="76200" marR="76200" marT="76200" marB="76200"/>
                </a:tc>
              </a:tr>
              <a:tr h="370840">
                <a:tc>
                  <a:txBody>
                    <a:bodyPr/>
                    <a:lstStyle/>
                    <a:p>
                      <a:pPr fontAlgn="t"/>
                      <a:r>
                        <a:rPr lang="en-IN">
                          <a:effectLst/>
                        </a:rPr>
                        <a:t>2</a:t>
                      </a:r>
                    </a:p>
                  </a:txBody>
                  <a:tcPr marL="76200" marR="76200" marT="76200" marB="76200"/>
                </a:tc>
                <a:tc>
                  <a:txBody>
                    <a:bodyPr/>
                    <a:lstStyle/>
                    <a:p>
                      <a:pPr algn="just" fontAlgn="t"/>
                      <a:r>
                        <a:rPr lang="en-IN" b="1">
                          <a:solidFill>
                            <a:srgbClr val="000000"/>
                          </a:solidFill>
                          <a:effectLst/>
                          <a:latin typeface="Arial" panose="020B0604020202020204" pitchFamily="34" charset="0"/>
                        </a:rPr>
                        <a:t>name</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Used to give a name to the control which is sent to the server to be recognized and get the value.</a:t>
                      </a:r>
                    </a:p>
                  </a:txBody>
                  <a:tcPr marL="76200" marR="76200" marT="76200" marB="76200"/>
                </a:tc>
              </a:tr>
              <a:tr h="370840">
                <a:tc>
                  <a:txBody>
                    <a:bodyPr/>
                    <a:lstStyle/>
                    <a:p>
                      <a:pPr fontAlgn="t"/>
                      <a:r>
                        <a:rPr lang="en-IN">
                          <a:effectLst/>
                        </a:rPr>
                        <a:t>3</a:t>
                      </a:r>
                    </a:p>
                  </a:txBody>
                  <a:tcPr marL="76200" marR="76200" marT="76200" marB="76200"/>
                </a:tc>
                <a:tc>
                  <a:txBody>
                    <a:bodyPr/>
                    <a:lstStyle/>
                    <a:p>
                      <a:pPr algn="just" fontAlgn="t"/>
                      <a:r>
                        <a:rPr lang="en-IN" b="1">
                          <a:solidFill>
                            <a:srgbClr val="000000"/>
                          </a:solidFill>
                          <a:effectLst/>
                          <a:latin typeface="Arial" panose="020B0604020202020204" pitchFamily="34" charset="0"/>
                        </a:rPr>
                        <a:t>value</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This can be used to provide an initial value inside the control.</a:t>
                      </a:r>
                    </a:p>
                  </a:txBody>
                  <a:tcPr marL="76200" marR="76200" marT="76200" marB="76200"/>
                </a:tc>
              </a:tr>
              <a:tr h="370840">
                <a:tc>
                  <a:txBody>
                    <a:bodyPr/>
                    <a:lstStyle/>
                    <a:p>
                      <a:pPr fontAlgn="t"/>
                      <a:r>
                        <a:rPr lang="en-IN">
                          <a:effectLst/>
                        </a:rPr>
                        <a:t>4</a:t>
                      </a:r>
                    </a:p>
                  </a:txBody>
                  <a:tcPr marL="76200" marR="76200" marT="76200" marB="76200"/>
                </a:tc>
                <a:tc>
                  <a:txBody>
                    <a:bodyPr/>
                    <a:lstStyle/>
                    <a:p>
                      <a:pPr algn="just" fontAlgn="t"/>
                      <a:r>
                        <a:rPr lang="en-IN" b="1">
                          <a:solidFill>
                            <a:srgbClr val="000000"/>
                          </a:solidFill>
                          <a:effectLst/>
                          <a:latin typeface="Arial" panose="020B0604020202020204" pitchFamily="34" charset="0"/>
                        </a:rPr>
                        <a:t>size</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Allows to specify the width of the text-input control in terms of characters.</a:t>
                      </a:r>
                    </a:p>
                  </a:txBody>
                  <a:tcPr marL="76200" marR="76200" marT="76200" marB="76200"/>
                </a:tc>
              </a:tr>
              <a:tr h="370840">
                <a:tc>
                  <a:txBody>
                    <a:bodyPr/>
                    <a:lstStyle/>
                    <a:p>
                      <a:pPr fontAlgn="t"/>
                      <a:r>
                        <a:rPr lang="en-IN">
                          <a:effectLst/>
                        </a:rPr>
                        <a:t>5</a:t>
                      </a:r>
                    </a:p>
                  </a:txBody>
                  <a:tcPr marL="76200" marR="76200" marT="76200" marB="76200"/>
                </a:tc>
                <a:tc>
                  <a:txBody>
                    <a:bodyPr/>
                    <a:lstStyle/>
                    <a:p>
                      <a:pPr algn="just" fontAlgn="t"/>
                      <a:r>
                        <a:rPr lang="en-IN" b="1" dirty="0" err="1">
                          <a:solidFill>
                            <a:srgbClr val="000000"/>
                          </a:solidFill>
                          <a:effectLst/>
                          <a:latin typeface="Arial" panose="020B0604020202020204" pitchFamily="34" charset="0"/>
                        </a:rPr>
                        <a:t>maxlength</a:t>
                      </a:r>
                      <a:endParaRPr lang="en-IN" dirty="0">
                        <a:solidFill>
                          <a:srgbClr val="000000"/>
                        </a:solidFill>
                        <a:effectLst/>
                        <a:latin typeface="Arial" panose="020B0604020202020204" pitchFamily="34" charset="0"/>
                      </a:endParaRPr>
                    </a:p>
                    <a:p>
                      <a:pPr algn="just" fontAlgn="t"/>
                      <a:r>
                        <a:rPr lang="en-IN" dirty="0">
                          <a:solidFill>
                            <a:srgbClr val="000000"/>
                          </a:solidFill>
                          <a:effectLst/>
                          <a:latin typeface="Arial" panose="020B0604020202020204" pitchFamily="34" charset="0"/>
                        </a:rPr>
                        <a:t>Allows to specify the maximum number of characters a user can enter into the text box.</a:t>
                      </a:r>
                    </a:p>
                  </a:txBody>
                  <a:tcPr marL="76200" marR="76200" marT="76200" marB="76200"/>
                </a:tc>
              </a:tr>
            </a:tbl>
          </a:graphicData>
        </a:graphic>
      </p:graphicFrame>
    </p:spTree>
    <p:extLst>
      <p:ext uri="{BB962C8B-B14F-4D97-AF65-F5344CB8AC3E}">
        <p14:creationId xmlns:p14="http://schemas.microsoft.com/office/powerpoint/2010/main" val="26544989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1"/>
            <a:ext cx="10515600" cy="824248"/>
          </a:xfrm>
        </p:spPr>
        <p:txBody>
          <a:bodyPr/>
          <a:lstStyle/>
          <a:p>
            <a:r>
              <a:rPr lang="en-IN" dirty="0" smtClean="0"/>
              <a:t>Code and Output</a:t>
            </a:r>
            <a:endParaRPr lang="en-IN" dirty="0"/>
          </a:p>
        </p:txBody>
      </p:sp>
      <p:sp>
        <p:nvSpPr>
          <p:cNvPr id="4" name="Rectangle 1"/>
          <p:cNvSpPr>
            <a:spLocks noGrp="1" noChangeArrowheads="1"/>
          </p:cNvSpPr>
          <p:nvPr>
            <p:ph idx="1"/>
          </p:nvPr>
        </p:nvSpPr>
        <p:spPr bwMode="auto">
          <a:xfrm>
            <a:off x="456127" y="1690688"/>
            <a:ext cx="11147738" cy="44332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&lt;!DOCTYPE html&gt;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&lt;title&gt;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Text Input</a:t>
            </a:r>
            <a:r>
              <a:rPr kumimoji="0" lang="en-US" altLang="en-US" sz="32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Control</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&lt;/title&gt;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&lt;/head&gt;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&lt;form</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First name: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&lt;input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"text"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name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first_name</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a:t>
            </a:r>
            <a:r>
              <a:rPr kumimoji="0" lang="en-US" altLang="en-US" sz="32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br</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Last name: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&lt;input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"text"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name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last_name</a:t>
            </a:r>
            <a:r>
              <a:rPr kumimoji="0" lang="en-US" altLang="en-US" sz="3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&lt;/form&gt;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&lt;/html&gt;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4128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608" y="425002"/>
            <a:ext cx="10993192" cy="6207617"/>
          </a:xfrm>
        </p:spPr>
        <p:txBody>
          <a:bodyPr>
            <a:normAutofit/>
          </a:bodyPr>
          <a:lstStyle/>
          <a:p>
            <a:r>
              <a:rPr lang="en-IN" dirty="0"/>
              <a:t>Password input controls</a:t>
            </a:r>
          </a:p>
          <a:p>
            <a:pPr lvl="1"/>
            <a:r>
              <a:rPr lang="en-IN" dirty="0"/>
              <a:t>This is also a single-line text input but it masks the character as soon as a user enters it. They are also created using HTML &lt;input&gt;tag but type attribute is set to </a:t>
            </a:r>
            <a:r>
              <a:rPr lang="en-IN" b="1" dirty="0"/>
              <a:t>password</a:t>
            </a:r>
            <a:r>
              <a:rPr lang="en-IN" dirty="0" smtClean="0"/>
              <a:t>.</a:t>
            </a:r>
          </a:p>
          <a:p>
            <a:pPr marL="457200" lvl="1" indent="0">
              <a:buNone/>
            </a:pPr>
            <a:r>
              <a:rPr lang="en-IN" dirty="0" smtClean="0"/>
              <a:t>Password: &lt;input type = “password” name=“password”/&gt;</a:t>
            </a:r>
          </a:p>
          <a:p>
            <a:r>
              <a:rPr lang="en-IN" dirty="0" smtClean="0"/>
              <a:t>The various attributes provided with password type textbox is again same </a:t>
            </a:r>
            <a:r>
              <a:rPr lang="en-IN" dirty="0" err="1" smtClean="0"/>
              <a:t>i.e</a:t>
            </a:r>
            <a:r>
              <a:rPr lang="en-IN" dirty="0" smtClean="0"/>
              <a:t> type ( which will have “password” as its value, name, value, size and </a:t>
            </a:r>
            <a:r>
              <a:rPr lang="en-IN" dirty="0" err="1" smtClean="0"/>
              <a:t>maxlength</a:t>
            </a:r>
            <a:r>
              <a:rPr lang="en-IN" dirty="0" smtClean="0"/>
              <a:t> </a:t>
            </a:r>
          </a:p>
          <a:p>
            <a:r>
              <a:rPr lang="en-IN" dirty="0"/>
              <a:t>Multiple-Line Text Input Controls</a:t>
            </a:r>
          </a:p>
          <a:p>
            <a:pPr lvl="1"/>
            <a:r>
              <a:rPr lang="en-IN" dirty="0"/>
              <a:t>This is used when the user is required to give details that may be longer than a single sentence. Multi-line input controls are created using HTML &lt;</a:t>
            </a:r>
            <a:r>
              <a:rPr lang="en-IN" dirty="0" err="1"/>
              <a:t>textarea</a:t>
            </a:r>
            <a:r>
              <a:rPr lang="en-IN" dirty="0"/>
              <a:t>&gt; tag.</a:t>
            </a:r>
          </a:p>
          <a:p>
            <a:pPr lvl="1"/>
            <a:r>
              <a:rPr lang="en-IN" dirty="0" smtClean="0"/>
              <a:t>&lt; </a:t>
            </a:r>
            <a:r>
              <a:rPr lang="en-IN" dirty="0" err="1" smtClean="0"/>
              <a:t>textarea</a:t>
            </a:r>
            <a:r>
              <a:rPr lang="en-IN" dirty="0" smtClean="0"/>
              <a:t> rows=“5” cols=“50” name=“description”&gt;</a:t>
            </a:r>
          </a:p>
          <a:p>
            <a:pPr marL="457200" lvl="1" indent="0">
              <a:buNone/>
            </a:pPr>
            <a:r>
              <a:rPr lang="en-IN" dirty="0"/>
              <a:t>	</a:t>
            </a:r>
            <a:r>
              <a:rPr lang="en-IN" dirty="0" smtClean="0"/>
              <a:t>Enter the description here</a:t>
            </a:r>
          </a:p>
          <a:p>
            <a:pPr marL="457200" lvl="1" indent="0">
              <a:buNone/>
            </a:pPr>
            <a:r>
              <a:rPr lang="en-IN" dirty="0"/>
              <a:t>	</a:t>
            </a:r>
            <a:r>
              <a:rPr lang="en-IN" dirty="0" smtClean="0"/>
              <a:t>&lt;/</a:t>
            </a:r>
            <a:r>
              <a:rPr lang="en-IN" dirty="0" err="1" smtClean="0"/>
              <a:t>textarea</a:t>
            </a:r>
            <a:r>
              <a:rPr lang="en-IN" dirty="0" smtClean="0"/>
              <a:t>&gt;</a:t>
            </a:r>
          </a:p>
          <a:p>
            <a:pPr lvl="1"/>
            <a:r>
              <a:rPr lang="en-IN" dirty="0" smtClean="0"/>
              <a:t>So various attributes with </a:t>
            </a:r>
            <a:r>
              <a:rPr lang="en-IN" dirty="0" err="1" smtClean="0"/>
              <a:t>textarea</a:t>
            </a:r>
            <a:r>
              <a:rPr lang="en-IN" dirty="0" smtClean="0"/>
              <a:t> tag are: name, rows and cols.</a:t>
            </a:r>
            <a:endParaRPr lang="en-IN" dirty="0"/>
          </a:p>
        </p:txBody>
      </p:sp>
    </p:spTree>
    <p:extLst>
      <p:ext uri="{BB962C8B-B14F-4D97-AF65-F5344CB8AC3E}">
        <p14:creationId xmlns:p14="http://schemas.microsoft.com/office/powerpoint/2010/main" val="161325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for Creating HTML File</a:t>
            </a:r>
            <a:endParaRPr lang="en-IN" dirty="0"/>
          </a:p>
        </p:txBody>
      </p:sp>
      <p:sp>
        <p:nvSpPr>
          <p:cNvPr id="3" name="Content Placeholder 2"/>
          <p:cNvSpPr>
            <a:spLocks noGrp="1"/>
          </p:cNvSpPr>
          <p:nvPr>
            <p:ph idx="1"/>
          </p:nvPr>
        </p:nvSpPr>
        <p:spPr/>
        <p:txBody>
          <a:bodyPr/>
          <a:lstStyle/>
          <a:p>
            <a:r>
              <a:rPr lang="en-IN" dirty="0"/>
              <a:t>Notepad is a simple text editor and suitable for beginners to learn HTML. It is available in all versions of Windows, from where you easily access </a:t>
            </a:r>
            <a:r>
              <a:rPr lang="en-IN" dirty="0" smtClean="0"/>
              <a:t>it</a:t>
            </a:r>
          </a:p>
          <a:p>
            <a:r>
              <a:rPr lang="en-IN" b="1" dirty="0"/>
              <a:t>Step 1: Open Notepad (Windows</a:t>
            </a:r>
            <a:r>
              <a:rPr lang="en-IN" b="1" dirty="0" smtClean="0"/>
              <a:t>)</a:t>
            </a:r>
          </a:p>
          <a:p>
            <a:r>
              <a:rPr lang="en-IN" b="1" dirty="0"/>
              <a:t>Step 2: Write code in </a:t>
            </a:r>
            <a:r>
              <a:rPr lang="en-IN" b="1" dirty="0" smtClean="0"/>
              <a:t>HTML.</a:t>
            </a:r>
          </a:p>
          <a:p>
            <a:r>
              <a:rPr lang="en-IN" b="1" dirty="0"/>
              <a:t>Step 3: Save the HTML file with .</a:t>
            </a:r>
            <a:r>
              <a:rPr lang="en-IN" b="1" dirty="0" err="1"/>
              <a:t>htm</a:t>
            </a:r>
            <a:r>
              <a:rPr lang="en-IN" b="1" dirty="0"/>
              <a:t> or .html extension</a:t>
            </a:r>
            <a:r>
              <a:rPr lang="en-IN" b="1" dirty="0" smtClean="0"/>
              <a:t>.</a:t>
            </a:r>
          </a:p>
          <a:p>
            <a:r>
              <a:rPr lang="en-IN" b="1" dirty="0"/>
              <a:t>Step 4: Open the HTML page in your web browser.</a:t>
            </a:r>
            <a:endParaRPr lang="en-IN" dirty="0"/>
          </a:p>
        </p:txBody>
      </p:sp>
    </p:spTree>
    <p:extLst>
      <p:ext uri="{BB962C8B-B14F-4D97-AF65-F5344CB8AC3E}">
        <p14:creationId xmlns:p14="http://schemas.microsoft.com/office/powerpoint/2010/main" val="3229724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9" y="244698"/>
            <a:ext cx="11719774" cy="6387921"/>
          </a:xfrm>
        </p:spPr>
        <p:txBody>
          <a:bodyPr>
            <a:normAutofit fontScale="92500" lnSpcReduction="20000"/>
          </a:bodyPr>
          <a:lstStyle/>
          <a:p>
            <a:r>
              <a:rPr lang="en-IN" dirty="0"/>
              <a:t>Checkbox Control</a:t>
            </a:r>
          </a:p>
          <a:p>
            <a:pPr lvl="1"/>
            <a:r>
              <a:rPr lang="en-IN" dirty="0"/>
              <a:t>Checkboxes are used when more than one option is required to be selected. They are also created using HTML &lt;input&gt; tag but type attribute is set to </a:t>
            </a:r>
            <a:r>
              <a:rPr lang="en-IN" b="1" dirty="0"/>
              <a:t>checkbox</a:t>
            </a:r>
            <a:r>
              <a:rPr lang="en-IN" b="1" dirty="0" smtClean="0"/>
              <a:t>.</a:t>
            </a:r>
            <a:r>
              <a:rPr lang="en-IN" dirty="0" smtClean="0"/>
              <a:t>.</a:t>
            </a:r>
          </a:p>
          <a:p>
            <a:pPr lvl="1"/>
            <a:r>
              <a:rPr lang="en-IN" dirty="0" smtClean="0"/>
              <a:t>&lt;form&gt;</a:t>
            </a:r>
          </a:p>
          <a:p>
            <a:pPr lvl="1"/>
            <a:r>
              <a:rPr lang="en-IN" dirty="0" smtClean="0"/>
              <a:t>&lt;input type =“checkbox” name=“maths” value=“on”&gt; Maths</a:t>
            </a:r>
          </a:p>
          <a:p>
            <a:pPr lvl="1"/>
            <a:r>
              <a:rPr lang="en-IN" dirty="0"/>
              <a:t>&lt;input type =“checkbox” name</a:t>
            </a:r>
            <a:r>
              <a:rPr lang="en-IN" dirty="0" smtClean="0"/>
              <a:t>=“physics” </a:t>
            </a:r>
            <a:r>
              <a:rPr lang="en-IN" dirty="0"/>
              <a:t>value=“on”&gt; </a:t>
            </a:r>
            <a:r>
              <a:rPr lang="en-IN" dirty="0" smtClean="0"/>
              <a:t>Physics</a:t>
            </a:r>
          </a:p>
          <a:p>
            <a:pPr lvl="1"/>
            <a:r>
              <a:rPr lang="en-IN" dirty="0" smtClean="0"/>
              <a:t>&lt;/form&gt;</a:t>
            </a:r>
          </a:p>
          <a:p>
            <a:pPr lvl="1"/>
            <a:r>
              <a:rPr lang="en-IN" dirty="0" smtClean="0"/>
              <a:t>The various attributes for checkbox tag are : type ( it will be set to checkbox), name, value ( The value that will be used when the checkbox is selected), and checked (</a:t>
            </a:r>
            <a:r>
              <a:rPr lang="en-IN" dirty="0"/>
              <a:t>Set to </a:t>
            </a:r>
            <a:r>
              <a:rPr lang="en-IN" i="1" dirty="0"/>
              <a:t>checked</a:t>
            </a:r>
            <a:r>
              <a:rPr lang="en-IN" dirty="0"/>
              <a:t> if you want to select it by </a:t>
            </a:r>
            <a:r>
              <a:rPr lang="en-IN" dirty="0" smtClean="0"/>
              <a:t>default).</a:t>
            </a:r>
          </a:p>
          <a:p>
            <a:r>
              <a:rPr lang="en-IN" dirty="0" smtClean="0"/>
              <a:t>Radio Button Control</a:t>
            </a:r>
            <a:endParaRPr lang="en-IN" dirty="0"/>
          </a:p>
          <a:p>
            <a:pPr lvl="1"/>
            <a:r>
              <a:rPr lang="en-IN" dirty="0"/>
              <a:t>Radio buttons are used when out of many options, just one option is required to be selected. They are also created using HTML &lt;input&gt; tag but type attribute is set to </a:t>
            </a:r>
            <a:r>
              <a:rPr lang="en-IN" b="1" dirty="0"/>
              <a:t>radio</a:t>
            </a:r>
            <a:r>
              <a:rPr lang="en-IN" dirty="0" smtClean="0"/>
              <a:t>.</a:t>
            </a:r>
          </a:p>
          <a:p>
            <a:pPr lvl="1"/>
            <a:r>
              <a:rPr lang="en-IN" dirty="0"/>
              <a:t>&lt;form&gt;</a:t>
            </a:r>
          </a:p>
          <a:p>
            <a:pPr lvl="1"/>
            <a:r>
              <a:rPr lang="en-IN" dirty="0"/>
              <a:t>&lt;input type </a:t>
            </a:r>
            <a:r>
              <a:rPr lang="en-IN" dirty="0" smtClean="0"/>
              <a:t>=“radio” </a:t>
            </a:r>
            <a:r>
              <a:rPr lang="en-IN" dirty="0"/>
              <a:t>name=“maths” value=“on”&gt; Maths</a:t>
            </a:r>
          </a:p>
          <a:p>
            <a:pPr lvl="1"/>
            <a:r>
              <a:rPr lang="en-IN" dirty="0"/>
              <a:t>&lt;input type </a:t>
            </a:r>
            <a:r>
              <a:rPr lang="en-IN" dirty="0" smtClean="0"/>
              <a:t>=“radio” </a:t>
            </a:r>
            <a:r>
              <a:rPr lang="en-IN" dirty="0"/>
              <a:t>name=“physics” value=“on”&gt; Physics</a:t>
            </a:r>
          </a:p>
          <a:p>
            <a:pPr lvl="1"/>
            <a:r>
              <a:rPr lang="en-IN" dirty="0"/>
              <a:t>&lt;/form</a:t>
            </a:r>
            <a:r>
              <a:rPr lang="en-IN" dirty="0" smtClean="0"/>
              <a:t>&gt;</a:t>
            </a:r>
          </a:p>
          <a:p>
            <a:pPr lvl="1"/>
            <a:r>
              <a:rPr lang="en-IN" dirty="0"/>
              <a:t>The various attributes for checkbox tag are : type ( it will be set to checkbox), name, value ( The value that will be used when the checkbox is selected), and checked (Set to </a:t>
            </a:r>
            <a:r>
              <a:rPr lang="en-IN" i="1" dirty="0"/>
              <a:t>checked</a:t>
            </a:r>
            <a:r>
              <a:rPr lang="en-IN" dirty="0"/>
              <a:t> if you want to select it by default).</a:t>
            </a:r>
          </a:p>
          <a:p>
            <a:pPr lvl="1"/>
            <a:endParaRPr lang="en-IN" dirty="0"/>
          </a:p>
          <a:p>
            <a:pPr lvl="1"/>
            <a:endParaRPr lang="en-IN" dirty="0" smtClean="0"/>
          </a:p>
          <a:p>
            <a:pPr lvl="1"/>
            <a:endParaRPr lang="en-IN" dirty="0"/>
          </a:p>
        </p:txBody>
      </p:sp>
    </p:spTree>
    <p:extLst>
      <p:ext uri="{BB962C8B-B14F-4D97-AF65-F5344CB8AC3E}">
        <p14:creationId xmlns:p14="http://schemas.microsoft.com/office/powerpoint/2010/main" val="12164048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128790"/>
            <a:ext cx="11435271" cy="6851560"/>
          </a:xfrm>
        </p:spPr>
        <p:txBody>
          <a:bodyPr/>
          <a:lstStyle/>
          <a:p>
            <a:r>
              <a:rPr lang="en-IN" dirty="0"/>
              <a:t>Select Box Control</a:t>
            </a:r>
          </a:p>
          <a:p>
            <a:pPr marL="0" indent="0">
              <a:buNone/>
            </a:pPr>
            <a:r>
              <a:rPr lang="en-IN" dirty="0" smtClean="0"/>
              <a:t>	A </a:t>
            </a:r>
            <a:r>
              <a:rPr lang="en-IN" dirty="0"/>
              <a:t>select box, also called drop down box which provides option to list down various options in the form of drop down list, from where a user can select one or more options</a:t>
            </a:r>
            <a:r>
              <a:rPr lang="en-IN" dirty="0" smtClean="0"/>
              <a:t>.</a:t>
            </a:r>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smtClean="0"/>
              <a:t>The various Attributes of &lt;select&gt; tag are:</a:t>
            </a:r>
          </a:p>
          <a:p>
            <a:pPr marL="0" indent="0">
              <a:buNone/>
            </a:pPr>
            <a:endParaRPr lang="en-IN" dirty="0"/>
          </a:p>
        </p:txBody>
      </p:sp>
      <p:sp>
        <p:nvSpPr>
          <p:cNvPr id="4" name="Rectangle 1"/>
          <p:cNvSpPr>
            <a:spLocks noChangeArrowheads="1"/>
          </p:cNvSpPr>
          <p:nvPr/>
        </p:nvSpPr>
        <p:spPr bwMode="auto">
          <a:xfrm rot="10800000" flipV="1">
            <a:off x="669118" y="1981618"/>
            <a:ext cx="10212945" cy="138629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&lt;form&gt;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&lt;select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name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"dropdown"</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&lt;option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value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Maths</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selected</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Maths</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&lt;/option&gt;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&lt;option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value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"Physics"</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Physics</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&lt;/option&gt;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&lt;/select&gt;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&lt;/form&gt;</a:t>
            </a:r>
            <a:r>
              <a:rPr kumimoji="0" lang="en-US" altLang="en-US"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nvPr>
        </p:nvGraphicFramePr>
        <p:xfrm>
          <a:off x="321387" y="4002541"/>
          <a:ext cx="11127345" cy="2649538"/>
        </p:xfrm>
        <a:graphic>
          <a:graphicData uri="http://schemas.openxmlformats.org/drawingml/2006/table">
            <a:tbl>
              <a:tblPr firstRow="1" bandRow="1">
                <a:tableStyleId>{5C22544A-7EE6-4342-B048-85BDC9FD1C3A}</a:tableStyleId>
              </a:tblPr>
              <a:tblGrid>
                <a:gridCol w="1070342"/>
                <a:gridCol w="10057003"/>
              </a:tblGrid>
              <a:tr h="359073">
                <a:tc>
                  <a:txBody>
                    <a:bodyPr/>
                    <a:lstStyle/>
                    <a:p>
                      <a:pPr fontAlgn="t"/>
                      <a:r>
                        <a:rPr lang="en-IN" dirty="0" err="1">
                          <a:effectLst/>
                        </a:rPr>
                        <a:t>Sr.No</a:t>
                      </a:r>
                      <a:endParaRPr lang="en-IN" dirty="0">
                        <a:effectLst/>
                      </a:endParaRPr>
                    </a:p>
                  </a:txBody>
                  <a:tcPr marL="76200" marR="76200" marT="76200" marB="76200"/>
                </a:tc>
                <a:tc>
                  <a:txBody>
                    <a:bodyPr/>
                    <a:lstStyle/>
                    <a:p>
                      <a:pPr algn="ctr" fontAlgn="t"/>
                      <a:r>
                        <a:rPr lang="en-IN">
                          <a:effectLst/>
                        </a:rPr>
                        <a:t>Attribute &amp; Description</a:t>
                      </a:r>
                    </a:p>
                  </a:txBody>
                  <a:tcPr marL="76200" marR="76200" marT="76200" marB="76200"/>
                </a:tc>
              </a:tr>
              <a:tr h="820738">
                <a:tc>
                  <a:txBody>
                    <a:bodyPr/>
                    <a:lstStyle/>
                    <a:p>
                      <a:pPr fontAlgn="t"/>
                      <a:r>
                        <a:rPr lang="en-IN">
                          <a:effectLst/>
                        </a:rPr>
                        <a:t>1</a:t>
                      </a:r>
                    </a:p>
                  </a:txBody>
                  <a:tcPr marL="76200" marR="76200" marT="76200" marB="76200"/>
                </a:tc>
                <a:tc>
                  <a:txBody>
                    <a:bodyPr/>
                    <a:lstStyle/>
                    <a:p>
                      <a:pPr algn="just" fontAlgn="t"/>
                      <a:r>
                        <a:rPr lang="en-IN" b="1">
                          <a:solidFill>
                            <a:srgbClr val="000000"/>
                          </a:solidFill>
                          <a:effectLst/>
                          <a:latin typeface="Arial" panose="020B0604020202020204" pitchFamily="34" charset="0"/>
                        </a:rPr>
                        <a:t>name</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Used to give a name to the control which is sent to the server to be recognized and get the value.</a:t>
                      </a:r>
                    </a:p>
                  </a:txBody>
                  <a:tcPr marL="76200" marR="76200" marT="76200" marB="76200"/>
                </a:tc>
              </a:tr>
              <a:tr h="589906">
                <a:tc>
                  <a:txBody>
                    <a:bodyPr/>
                    <a:lstStyle/>
                    <a:p>
                      <a:pPr fontAlgn="t"/>
                      <a:r>
                        <a:rPr lang="en-IN">
                          <a:effectLst/>
                        </a:rPr>
                        <a:t>2</a:t>
                      </a:r>
                    </a:p>
                  </a:txBody>
                  <a:tcPr marL="76200" marR="76200" marT="76200" marB="76200"/>
                </a:tc>
                <a:tc>
                  <a:txBody>
                    <a:bodyPr/>
                    <a:lstStyle/>
                    <a:p>
                      <a:pPr algn="just" fontAlgn="t"/>
                      <a:r>
                        <a:rPr lang="en-IN" b="1">
                          <a:solidFill>
                            <a:srgbClr val="000000"/>
                          </a:solidFill>
                          <a:effectLst/>
                          <a:latin typeface="Arial" panose="020B0604020202020204" pitchFamily="34" charset="0"/>
                        </a:rPr>
                        <a:t>size</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This can be used to present a scrolling list box.</a:t>
                      </a:r>
                    </a:p>
                  </a:txBody>
                  <a:tcPr marL="76200" marR="76200" marT="76200" marB="76200"/>
                </a:tc>
              </a:tr>
              <a:tr h="589906">
                <a:tc>
                  <a:txBody>
                    <a:bodyPr/>
                    <a:lstStyle/>
                    <a:p>
                      <a:pPr fontAlgn="t"/>
                      <a:r>
                        <a:rPr lang="en-IN">
                          <a:effectLst/>
                        </a:rPr>
                        <a:t>3</a:t>
                      </a:r>
                    </a:p>
                  </a:txBody>
                  <a:tcPr marL="76200" marR="76200" marT="76200" marB="76200"/>
                </a:tc>
                <a:tc>
                  <a:txBody>
                    <a:bodyPr/>
                    <a:lstStyle/>
                    <a:p>
                      <a:pPr algn="just" fontAlgn="t"/>
                      <a:r>
                        <a:rPr lang="en-IN" b="1" dirty="0">
                          <a:solidFill>
                            <a:srgbClr val="000000"/>
                          </a:solidFill>
                          <a:effectLst/>
                          <a:latin typeface="Arial" panose="020B0604020202020204" pitchFamily="34" charset="0"/>
                        </a:rPr>
                        <a:t>multiple</a:t>
                      </a:r>
                      <a:endParaRPr lang="en-IN" dirty="0">
                        <a:solidFill>
                          <a:srgbClr val="000000"/>
                        </a:solidFill>
                        <a:effectLst/>
                        <a:latin typeface="Arial" panose="020B0604020202020204" pitchFamily="34" charset="0"/>
                      </a:endParaRPr>
                    </a:p>
                    <a:p>
                      <a:pPr algn="just" fontAlgn="t"/>
                      <a:r>
                        <a:rPr lang="en-IN" dirty="0">
                          <a:solidFill>
                            <a:srgbClr val="000000"/>
                          </a:solidFill>
                          <a:effectLst/>
                          <a:latin typeface="Arial" panose="020B0604020202020204" pitchFamily="34" charset="0"/>
                        </a:rPr>
                        <a:t>If set to "multiple" then allows a user to select multiple items from the menu.</a:t>
                      </a:r>
                    </a:p>
                  </a:txBody>
                  <a:tcPr marL="76200" marR="76200" marT="76200" marB="76200"/>
                </a:tc>
              </a:tr>
            </a:tbl>
          </a:graphicData>
        </a:graphic>
      </p:graphicFrame>
    </p:spTree>
    <p:extLst>
      <p:ext uri="{BB962C8B-B14F-4D97-AF65-F5344CB8AC3E}">
        <p14:creationId xmlns:p14="http://schemas.microsoft.com/office/powerpoint/2010/main" val="8258471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103031"/>
            <a:ext cx="11603865" cy="6073932"/>
          </a:xfrm>
        </p:spPr>
        <p:txBody>
          <a:bodyPr/>
          <a:lstStyle/>
          <a:p>
            <a:pPr marL="0" indent="0">
              <a:buNone/>
            </a:pPr>
            <a:r>
              <a:rPr lang="en-IN" dirty="0" smtClean="0"/>
              <a:t>The various attributes of &lt;Option&gt;tag are:</a:t>
            </a:r>
          </a:p>
          <a:p>
            <a:pPr marL="0" indent="0">
              <a:buNone/>
            </a:pPr>
            <a:endParaRPr lang="en-IN" dirty="0"/>
          </a:p>
        </p:txBody>
      </p:sp>
      <p:graphicFrame>
        <p:nvGraphicFramePr>
          <p:cNvPr id="4" name="Table 3"/>
          <p:cNvGraphicFramePr>
            <a:graphicFrameLocks noGrp="1"/>
          </p:cNvGraphicFramePr>
          <p:nvPr>
            <p:extLst/>
          </p:nvPr>
        </p:nvGraphicFramePr>
        <p:xfrm>
          <a:off x="422140" y="655272"/>
          <a:ext cx="10202929" cy="2619826"/>
        </p:xfrm>
        <a:graphic>
          <a:graphicData uri="http://schemas.openxmlformats.org/drawingml/2006/table">
            <a:tbl>
              <a:tblPr firstRow="1" bandRow="1">
                <a:tableStyleId>{5C22544A-7EE6-4342-B048-85BDC9FD1C3A}</a:tableStyleId>
              </a:tblPr>
              <a:tblGrid>
                <a:gridCol w="1022089"/>
                <a:gridCol w="9180840"/>
              </a:tblGrid>
              <a:tr h="516706">
                <a:tc>
                  <a:txBody>
                    <a:bodyPr/>
                    <a:lstStyle/>
                    <a:p>
                      <a:pPr fontAlgn="t"/>
                      <a:r>
                        <a:rPr lang="en-IN" dirty="0" err="1">
                          <a:effectLst/>
                        </a:rPr>
                        <a:t>Sr.No</a:t>
                      </a:r>
                      <a:endParaRPr lang="en-IN" dirty="0">
                        <a:effectLst/>
                      </a:endParaRPr>
                    </a:p>
                  </a:txBody>
                  <a:tcPr marL="76200" marR="76200" marT="76200" marB="76200"/>
                </a:tc>
                <a:tc>
                  <a:txBody>
                    <a:bodyPr/>
                    <a:lstStyle/>
                    <a:p>
                      <a:pPr algn="ctr" fontAlgn="t"/>
                      <a:r>
                        <a:rPr lang="en-IN" dirty="0">
                          <a:effectLst/>
                        </a:rPr>
                        <a:t>Attribute &amp; Description</a:t>
                      </a:r>
                    </a:p>
                  </a:txBody>
                  <a:tcPr marL="76200" marR="76200" marT="76200" marB="76200"/>
                </a:tc>
              </a:tr>
              <a:tr h="624798">
                <a:tc>
                  <a:txBody>
                    <a:bodyPr/>
                    <a:lstStyle/>
                    <a:p>
                      <a:pPr fontAlgn="t"/>
                      <a:r>
                        <a:rPr lang="en-IN">
                          <a:effectLst/>
                        </a:rPr>
                        <a:t>1</a:t>
                      </a:r>
                    </a:p>
                  </a:txBody>
                  <a:tcPr marL="76200" marR="76200" marT="76200" marB="76200"/>
                </a:tc>
                <a:tc>
                  <a:txBody>
                    <a:bodyPr/>
                    <a:lstStyle/>
                    <a:p>
                      <a:pPr algn="just" fontAlgn="t"/>
                      <a:r>
                        <a:rPr lang="en-IN" b="1" dirty="0">
                          <a:solidFill>
                            <a:srgbClr val="000000"/>
                          </a:solidFill>
                          <a:effectLst/>
                          <a:latin typeface="Arial" panose="020B0604020202020204" pitchFamily="34" charset="0"/>
                        </a:rPr>
                        <a:t>value</a:t>
                      </a:r>
                      <a:endParaRPr lang="en-IN" dirty="0">
                        <a:solidFill>
                          <a:srgbClr val="000000"/>
                        </a:solidFill>
                        <a:effectLst/>
                        <a:latin typeface="Arial" panose="020B0604020202020204" pitchFamily="34" charset="0"/>
                      </a:endParaRPr>
                    </a:p>
                    <a:p>
                      <a:pPr algn="just" fontAlgn="t"/>
                      <a:r>
                        <a:rPr lang="en-IN" dirty="0">
                          <a:solidFill>
                            <a:srgbClr val="000000"/>
                          </a:solidFill>
                          <a:effectLst/>
                          <a:latin typeface="Arial" panose="020B0604020202020204" pitchFamily="34" charset="0"/>
                        </a:rPr>
                        <a:t>The value that will be used if an option in the select box </a:t>
                      </a:r>
                      <a:r>
                        <a:rPr lang="en-IN" dirty="0" err="1">
                          <a:solidFill>
                            <a:srgbClr val="000000"/>
                          </a:solidFill>
                          <a:effectLst/>
                          <a:latin typeface="Arial" panose="020B0604020202020204" pitchFamily="34" charset="0"/>
                        </a:rPr>
                        <a:t>box</a:t>
                      </a:r>
                      <a:r>
                        <a:rPr lang="en-IN" dirty="0">
                          <a:solidFill>
                            <a:srgbClr val="000000"/>
                          </a:solidFill>
                          <a:effectLst/>
                          <a:latin typeface="Arial" panose="020B0604020202020204" pitchFamily="34" charset="0"/>
                        </a:rPr>
                        <a:t> is selected.</a:t>
                      </a:r>
                    </a:p>
                  </a:txBody>
                  <a:tcPr marL="76200" marR="76200" marT="76200" marB="76200"/>
                </a:tc>
              </a:tr>
              <a:tr h="624798">
                <a:tc>
                  <a:txBody>
                    <a:bodyPr/>
                    <a:lstStyle/>
                    <a:p>
                      <a:pPr fontAlgn="t"/>
                      <a:r>
                        <a:rPr lang="en-IN">
                          <a:effectLst/>
                        </a:rPr>
                        <a:t>2</a:t>
                      </a:r>
                    </a:p>
                  </a:txBody>
                  <a:tcPr marL="76200" marR="76200" marT="76200" marB="76200"/>
                </a:tc>
                <a:tc>
                  <a:txBody>
                    <a:bodyPr/>
                    <a:lstStyle/>
                    <a:p>
                      <a:pPr algn="just" fontAlgn="t"/>
                      <a:r>
                        <a:rPr lang="en-IN" b="1" dirty="0">
                          <a:solidFill>
                            <a:srgbClr val="000000"/>
                          </a:solidFill>
                          <a:effectLst/>
                          <a:latin typeface="Arial" panose="020B0604020202020204" pitchFamily="34" charset="0"/>
                        </a:rPr>
                        <a:t>selected</a:t>
                      </a:r>
                      <a:endParaRPr lang="en-IN" dirty="0">
                        <a:solidFill>
                          <a:srgbClr val="000000"/>
                        </a:solidFill>
                        <a:effectLst/>
                        <a:latin typeface="Arial" panose="020B0604020202020204" pitchFamily="34" charset="0"/>
                      </a:endParaRPr>
                    </a:p>
                    <a:p>
                      <a:pPr algn="just" fontAlgn="t"/>
                      <a:r>
                        <a:rPr lang="en-IN" dirty="0">
                          <a:solidFill>
                            <a:srgbClr val="000000"/>
                          </a:solidFill>
                          <a:effectLst/>
                          <a:latin typeface="Arial" panose="020B0604020202020204" pitchFamily="34" charset="0"/>
                        </a:rPr>
                        <a:t>Specifies that this option should be the initially selected value when the page loads.</a:t>
                      </a:r>
                    </a:p>
                  </a:txBody>
                  <a:tcPr marL="76200" marR="76200" marT="76200" marB="76200"/>
                </a:tc>
              </a:tr>
              <a:tr h="449073">
                <a:tc>
                  <a:txBody>
                    <a:bodyPr/>
                    <a:lstStyle/>
                    <a:p>
                      <a:pPr fontAlgn="t"/>
                      <a:r>
                        <a:rPr lang="en-IN">
                          <a:effectLst/>
                        </a:rPr>
                        <a:t>3</a:t>
                      </a:r>
                    </a:p>
                  </a:txBody>
                  <a:tcPr marL="76200" marR="76200" marT="76200" marB="76200"/>
                </a:tc>
                <a:tc>
                  <a:txBody>
                    <a:bodyPr/>
                    <a:lstStyle/>
                    <a:p>
                      <a:pPr algn="just" fontAlgn="t"/>
                      <a:r>
                        <a:rPr lang="en-IN" b="1" dirty="0">
                          <a:solidFill>
                            <a:srgbClr val="000000"/>
                          </a:solidFill>
                          <a:effectLst/>
                          <a:latin typeface="Arial" panose="020B0604020202020204" pitchFamily="34" charset="0"/>
                        </a:rPr>
                        <a:t>label</a:t>
                      </a:r>
                      <a:endParaRPr lang="en-IN" dirty="0">
                        <a:solidFill>
                          <a:srgbClr val="000000"/>
                        </a:solidFill>
                        <a:effectLst/>
                        <a:latin typeface="Arial" panose="020B0604020202020204" pitchFamily="34" charset="0"/>
                      </a:endParaRPr>
                    </a:p>
                    <a:p>
                      <a:pPr algn="just" fontAlgn="t"/>
                      <a:r>
                        <a:rPr lang="en-IN" dirty="0">
                          <a:solidFill>
                            <a:srgbClr val="000000"/>
                          </a:solidFill>
                          <a:effectLst/>
                          <a:latin typeface="Arial" panose="020B0604020202020204" pitchFamily="34" charset="0"/>
                        </a:rPr>
                        <a:t>An alternative way of </a:t>
                      </a:r>
                      <a:r>
                        <a:rPr lang="en-IN" dirty="0" err="1">
                          <a:solidFill>
                            <a:srgbClr val="000000"/>
                          </a:solidFill>
                          <a:effectLst/>
                          <a:latin typeface="Arial" panose="020B0604020202020204" pitchFamily="34" charset="0"/>
                        </a:rPr>
                        <a:t>labeling</a:t>
                      </a:r>
                      <a:r>
                        <a:rPr lang="en-IN" dirty="0">
                          <a:solidFill>
                            <a:srgbClr val="000000"/>
                          </a:solidFill>
                          <a:effectLst/>
                          <a:latin typeface="Arial" panose="020B0604020202020204" pitchFamily="34" charset="0"/>
                        </a:rPr>
                        <a:t> options</a:t>
                      </a:r>
                    </a:p>
                  </a:txBody>
                  <a:tcPr marL="76200" marR="76200" marT="76200" marB="76200"/>
                </a:tc>
              </a:tr>
            </a:tbl>
          </a:graphicData>
        </a:graphic>
      </p:graphicFrame>
      <p:sp>
        <p:nvSpPr>
          <p:cNvPr id="5" name="TextBox 4"/>
          <p:cNvSpPr txBox="1"/>
          <p:nvPr/>
        </p:nvSpPr>
        <p:spPr>
          <a:xfrm>
            <a:off x="309094" y="3709115"/>
            <a:ext cx="11462196" cy="1477328"/>
          </a:xfrm>
          <a:prstGeom prst="rect">
            <a:avLst/>
          </a:prstGeom>
          <a:noFill/>
        </p:spPr>
        <p:txBody>
          <a:bodyPr wrap="square" rtlCol="0">
            <a:spAutoFit/>
          </a:bodyPr>
          <a:lstStyle/>
          <a:p>
            <a:pPr marL="285750" indent="-285750">
              <a:buFont typeface="Arial" panose="020B0604020202020204" pitchFamily="34" charset="0"/>
              <a:buChar char="•"/>
            </a:pPr>
            <a:r>
              <a:rPr lang="en-IN" b="1" dirty="0"/>
              <a:t>File Upload Box</a:t>
            </a:r>
          </a:p>
          <a:p>
            <a:r>
              <a:rPr lang="en-IN" dirty="0"/>
              <a:t>If </a:t>
            </a:r>
            <a:r>
              <a:rPr lang="en-IN" dirty="0" smtClean="0"/>
              <a:t>we </a:t>
            </a:r>
            <a:r>
              <a:rPr lang="en-IN" dirty="0"/>
              <a:t>want to allow a user to upload a file to your web site, </a:t>
            </a:r>
            <a:r>
              <a:rPr lang="en-IN" dirty="0" smtClean="0"/>
              <a:t>we </a:t>
            </a:r>
            <a:r>
              <a:rPr lang="en-IN" dirty="0"/>
              <a:t>will need to use a file upload box, also known as a file select box. This is also created using the &lt;input&gt; element but type attribute is set to </a:t>
            </a:r>
            <a:r>
              <a:rPr lang="en-IN" b="1" dirty="0"/>
              <a:t>file</a:t>
            </a:r>
            <a:r>
              <a:rPr lang="en-IN" dirty="0" smtClean="0"/>
              <a:t>.</a:t>
            </a:r>
          </a:p>
          <a:p>
            <a:endParaRPr lang="en-IN" dirty="0"/>
          </a:p>
          <a:p>
            <a:pPr marL="285750" indent="-285750">
              <a:buFont typeface="Arial" panose="020B0604020202020204" pitchFamily="34" charset="0"/>
              <a:buChar char="•"/>
            </a:pPr>
            <a:endParaRPr lang="en-IN" dirty="0"/>
          </a:p>
        </p:txBody>
      </p:sp>
      <p:sp>
        <p:nvSpPr>
          <p:cNvPr id="6" name="Rectangle 1"/>
          <p:cNvSpPr>
            <a:spLocks noChangeArrowheads="1"/>
          </p:cNvSpPr>
          <p:nvPr/>
        </p:nvSpPr>
        <p:spPr bwMode="auto">
          <a:xfrm>
            <a:off x="422140" y="4647196"/>
            <a:ext cx="11078694" cy="8322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&lt;form&gt;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&lt;input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"file"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name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fileupload</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accept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"image/*"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&lt;/form&gt;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565237" y="5715298"/>
            <a:ext cx="9916733" cy="923330"/>
          </a:xfrm>
          <a:prstGeom prst="rect">
            <a:avLst/>
          </a:prstGeom>
          <a:noFill/>
        </p:spPr>
        <p:txBody>
          <a:bodyPr wrap="square" rtlCol="0">
            <a:spAutoFit/>
          </a:bodyPr>
          <a:lstStyle/>
          <a:p>
            <a:r>
              <a:rPr lang="en-IN" dirty="0" smtClean="0"/>
              <a:t>The various attributes of file upload box are : name (</a:t>
            </a:r>
            <a:r>
              <a:rPr lang="en-IN" dirty="0"/>
              <a:t>Used to give a name to the control which is sent to the server to be recognized and get the </a:t>
            </a:r>
            <a:r>
              <a:rPr lang="en-IN" dirty="0" smtClean="0"/>
              <a:t>value) and other one is accept (</a:t>
            </a:r>
            <a:r>
              <a:rPr lang="en-IN" dirty="0"/>
              <a:t>Specifies the types of files that the server accepts</a:t>
            </a:r>
            <a:r>
              <a:rPr lang="en-IN" dirty="0" smtClean="0"/>
              <a:t>.)</a:t>
            </a:r>
            <a:endParaRPr lang="en-IN" dirty="0"/>
          </a:p>
        </p:txBody>
      </p:sp>
    </p:spTree>
    <p:extLst>
      <p:ext uri="{BB962C8B-B14F-4D97-AF65-F5344CB8AC3E}">
        <p14:creationId xmlns:p14="http://schemas.microsoft.com/office/powerpoint/2010/main" val="3358640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41" y="270456"/>
            <a:ext cx="11134859" cy="5906507"/>
          </a:xfrm>
        </p:spPr>
        <p:txBody>
          <a:bodyPr/>
          <a:lstStyle/>
          <a:p>
            <a:r>
              <a:rPr lang="en-IN" dirty="0"/>
              <a:t>Button Controls</a:t>
            </a:r>
          </a:p>
          <a:p>
            <a:pPr lvl="1"/>
            <a:r>
              <a:rPr lang="en-IN" dirty="0"/>
              <a:t>There are various ways in HTML to create clickable buttons. </a:t>
            </a:r>
            <a:r>
              <a:rPr lang="en-IN" dirty="0" smtClean="0"/>
              <a:t>We </a:t>
            </a:r>
            <a:r>
              <a:rPr lang="en-IN" dirty="0"/>
              <a:t>can also create a clickable button using &lt;input&gt;tag by setting its type attribute to </a:t>
            </a:r>
            <a:r>
              <a:rPr lang="en-IN" b="1" dirty="0"/>
              <a:t>button</a:t>
            </a:r>
            <a:r>
              <a:rPr lang="en-IN" dirty="0"/>
              <a:t>. The type attribute can take the following values −</a:t>
            </a:r>
          </a:p>
        </p:txBody>
      </p:sp>
      <p:graphicFrame>
        <p:nvGraphicFramePr>
          <p:cNvPr id="4" name="Table 3"/>
          <p:cNvGraphicFramePr>
            <a:graphicFrameLocks noGrp="1"/>
          </p:cNvGraphicFramePr>
          <p:nvPr>
            <p:extLst/>
          </p:nvPr>
        </p:nvGraphicFramePr>
        <p:xfrm>
          <a:off x="631065" y="1865886"/>
          <a:ext cx="10354613" cy="3505200"/>
        </p:xfrm>
        <a:graphic>
          <a:graphicData uri="http://schemas.openxmlformats.org/drawingml/2006/table">
            <a:tbl>
              <a:tblPr firstRow="1" bandRow="1">
                <a:tableStyleId>{5C22544A-7EE6-4342-B048-85BDC9FD1C3A}</a:tableStyleId>
              </a:tblPr>
              <a:tblGrid>
                <a:gridCol w="1102912"/>
                <a:gridCol w="9251701"/>
              </a:tblGrid>
              <a:tr h="370840">
                <a:tc>
                  <a:txBody>
                    <a:bodyPr/>
                    <a:lstStyle/>
                    <a:p>
                      <a:pPr fontAlgn="t"/>
                      <a:r>
                        <a:rPr lang="en-IN" dirty="0" err="1">
                          <a:effectLst/>
                        </a:rPr>
                        <a:t>Sr.No</a:t>
                      </a:r>
                      <a:endParaRPr lang="en-IN" dirty="0">
                        <a:effectLst/>
                      </a:endParaRPr>
                    </a:p>
                  </a:txBody>
                  <a:tcPr marL="76200" marR="76200" marT="76200" marB="76200"/>
                </a:tc>
                <a:tc>
                  <a:txBody>
                    <a:bodyPr/>
                    <a:lstStyle/>
                    <a:p>
                      <a:pPr algn="ctr" fontAlgn="t"/>
                      <a:r>
                        <a:rPr lang="en-IN" dirty="0">
                          <a:effectLst/>
                        </a:rPr>
                        <a:t>Type &amp; Description</a:t>
                      </a:r>
                    </a:p>
                  </a:txBody>
                  <a:tcPr marL="76200" marR="76200" marT="76200" marB="76200"/>
                </a:tc>
              </a:tr>
              <a:tr h="370840">
                <a:tc>
                  <a:txBody>
                    <a:bodyPr/>
                    <a:lstStyle/>
                    <a:p>
                      <a:pPr fontAlgn="t"/>
                      <a:r>
                        <a:rPr lang="en-IN">
                          <a:effectLst/>
                        </a:rPr>
                        <a:t>1</a:t>
                      </a:r>
                    </a:p>
                  </a:txBody>
                  <a:tcPr marL="76200" marR="76200" marT="76200" marB="76200"/>
                </a:tc>
                <a:tc>
                  <a:txBody>
                    <a:bodyPr/>
                    <a:lstStyle/>
                    <a:p>
                      <a:pPr algn="just" fontAlgn="t"/>
                      <a:r>
                        <a:rPr lang="en-IN" b="1">
                          <a:solidFill>
                            <a:srgbClr val="000000"/>
                          </a:solidFill>
                          <a:effectLst/>
                          <a:latin typeface="Arial" panose="020B0604020202020204" pitchFamily="34" charset="0"/>
                        </a:rPr>
                        <a:t>submit</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This creates a button that automatically submits a form.</a:t>
                      </a:r>
                    </a:p>
                  </a:txBody>
                  <a:tcPr marL="76200" marR="76200" marT="76200" marB="76200"/>
                </a:tc>
              </a:tr>
              <a:tr h="370840">
                <a:tc>
                  <a:txBody>
                    <a:bodyPr/>
                    <a:lstStyle/>
                    <a:p>
                      <a:pPr fontAlgn="t"/>
                      <a:r>
                        <a:rPr lang="en-IN">
                          <a:effectLst/>
                        </a:rPr>
                        <a:t>2</a:t>
                      </a:r>
                    </a:p>
                  </a:txBody>
                  <a:tcPr marL="76200" marR="76200" marT="76200" marB="76200"/>
                </a:tc>
                <a:tc>
                  <a:txBody>
                    <a:bodyPr/>
                    <a:lstStyle/>
                    <a:p>
                      <a:pPr algn="just" fontAlgn="t"/>
                      <a:r>
                        <a:rPr lang="en-IN" b="1">
                          <a:solidFill>
                            <a:srgbClr val="000000"/>
                          </a:solidFill>
                          <a:effectLst/>
                          <a:latin typeface="Arial" panose="020B0604020202020204" pitchFamily="34" charset="0"/>
                        </a:rPr>
                        <a:t>reset</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This creates a button that automatically resets form controls to their initial values.</a:t>
                      </a:r>
                    </a:p>
                  </a:txBody>
                  <a:tcPr marL="76200" marR="76200" marT="76200" marB="76200"/>
                </a:tc>
              </a:tr>
              <a:tr h="370840">
                <a:tc>
                  <a:txBody>
                    <a:bodyPr/>
                    <a:lstStyle/>
                    <a:p>
                      <a:pPr fontAlgn="t"/>
                      <a:r>
                        <a:rPr lang="en-IN">
                          <a:effectLst/>
                        </a:rPr>
                        <a:t>3</a:t>
                      </a:r>
                    </a:p>
                  </a:txBody>
                  <a:tcPr marL="76200" marR="76200" marT="76200" marB="76200"/>
                </a:tc>
                <a:tc>
                  <a:txBody>
                    <a:bodyPr/>
                    <a:lstStyle/>
                    <a:p>
                      <a:pPr algn="just" fontAlgn="t"/>
                      <a:r>
                        <a:rPr lang="en-IN" b="1">
                          <a:solidFill>
                            <a:srgbClr val="000000"/>
                          </a:solidFill>
                          <a:effectLst/>
                          <a:latin typeface="Arial" panose="020B0604020202020204" pitchFamily="34" charset="0"/>
                        </a:rPr>
                        <a:t>button</a:t>
                      </a:r>
                      <a:endParaRPr lang="en-IN">
                        <a:solidFill>
                          <a:srgbClr val="000000"/>
                        </a:solidFill>
                        <a:effectLst/>
                        <a:latin typeface="Arial" panose="020B0604020202020204" pitchFamily="34" charset="0"/>
                      </a:endParaRPr>
                    </a:p>
                    <a:p>
                      <a:pPr algn="just" fontAlgn="t"/>
                      <a:r>
                        <a:rPr lang="en-IN">
                          <a:solidFill>
                            <a:srgbClr val="000000"/>
                          </a:solidFill>
                          <a:effectLst/>
                          <a:latin typeface="Arial" panose="020B0604020202020204" pitchFamily="34" charset="0"/>
                        </a:rPr>
                        <a:t>This creates a button that is used to trigger a client-side script when the user clicks that button.</a:t>
                      </a:r>
                    </a:p>
                  </a:txBody>
                  <a:tcPr marL="76200" marR="76200" marT="76200" marB="76200"/>
                </a:tc>
              </a:tr>
              <a:tr h="370840">
                <a:tc>
                  <a:txBody>
                    <a:bodyPr/>
                    <a:lstStyle/>
                    <a:p>
                      <a:pPr fontAlgn="t"/>
                      <a:r>
                        <a:rPr lang="en-IN">
                          <a:effectLst/>
                        </a:rPr>
                        <a:t>4</a:t>
                      </a:r>
                    </a:p>
                  </a:txBody>
                  <a:tcPr marL="76200" marR="76200" marT="76200" marB="76200"/>
                </a:tc>
                <a:tc>
                  <a:txBody>
                    <a:bodyPr/>
                    <a:lstStyle/>
                    <a:p>
                      <a:pPr algn="just" fontAlgn="t"/>
                      <a:r>
                        <a:rPr lang="en-IN" b="1" dirty="0">
                          <a:solidFill>
                            <a:srgbClr val="000000"/>
                          </a:solidFill>
                          <a:effectLst/>
                          <a:latin typeface="Arial" panose="020B0604020202020204" pitchFamily="34" charset="0"/>
                        </a:rPr>
                        <a:t>image</a:t>
                      </a:r>
                      <a:endParaRPr lang="en-IN" dirty="0">
                        <a:solidFill>
                          <a:srgbClr val="000000"/>
                        </a:solidFill>
                        <a:effectLst/>
                        <a:latin typeface="Arial" panose="020B0604020202020204" pitchFamily="34" charset="0"/>
                      </a:endParaRPr>
                    </a:p>
                    <a:p>
                      <a:pPr algn="just" fontAlgn="t"/>
                      <a:r>
                        <a:rPr lang="en-IN" dirty="0">
                          <a:solidFill>
                            <a:srgbClr val="000000"/>
                          </a:solidFill>
                          <a:effectLst/>
                          <a:latin typeface="Arial" panose="020B0604020202020204" pitchFamily="34" charset="0"/>
                        </a:rPr>
                        <a:t>This creates a clickable button but we can use an image as background of the button.</a:t>
                      </a:r>
                    </a:p>
                  </a:txBody>
                  <a:tcPr marL="76200" marR="76200" marT="76200" marB="76200"/>
                </a:tc>
              </a:tr>
            </a:tbl>
          </a:graphicData>
        </a:graphic>
      </p:graphicFrame>
      <p:sp>
        <p:nvSpPr>
          <p:cNvPr id="5" name="Rectangle 1"/>
          <p:cNvSpPr>
            <a:spLocks noChangeArrowheads="1"/>
          </p:cNvSpPr>
          <p:nvPr/>
        </p:nvSpPr>
        <p:spPr bwMode="auto">
          <a:xfrm>
            <a:off x="631064" y="5593720"/>
            <a:ext cx="11011437" cy="98618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&lt;form&gt;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&lt;input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"submit"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"submit"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value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"Submit"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&lt;input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"reset"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"reset"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value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"Reset"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&lt;input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"button"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"ok"</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value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"OK"</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&lt;input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type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"image"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imagebutton</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src</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"/html/images/logo.png"</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&lt;/form&gt;</a:t>
            </a:r>
            <a:r>
              <a:rPr kumimoji="0" lang="en-US" altLang="en-US" sz="16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6442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851" y="347730"/>
            <a:ext cx="11018949" cy="5829233"/>
          </a:xfrm>
        </p:spPr>
        <p:txBody>
          <a:bodyPr>
            <a:normAutofit fontScale="92500" lnSpcReduction="10000"/>
          </a:bodyPr>
          <a:lstStyle/>
          <a:p>
            <a:r>
              <a:rPr lang="en-IN" dirty="0"/>
              <a:t>Label Tag in Form</a:t>
            </a:r>
          </a:p>
          <a:p>
            <a:pPr lvl="1"/>
            <a:r>
              <a:rPr lang="en-IN" dirty="0"/>
              <a:t>It is considered better to have label in form. As it makes the code parser/browser/user friendly.</a:t>
            </a:r>
          </a:p>
          <a:p>
            <a:pPr lvl="1"/>
            <a:r>
              <a:rPr lang="en-IN" dirty="0"/>
              <a:t>If </a:t>
            </a:r>
            <a:r>
              <a:rPr lang="en-IN" dirty="0" smtClean="0"/>
              <a:t>we </a:t>
            </a:r>
            <a:r>
              <a:rPr lang="en-IN" dirty="0"/>
              <a:t>click on the label tag, it will focus on the text control. To do so, </a:t>
            </a:r>
            <a:r>
              <a:rPr lang="en-IN" dirty="0" smtClean="0"/>
              <a:t>we </a:t>
            </a:r>
            <a:r>
              <a:rPr lang="en-IN" dirty="0"/>
              <a:t>need to have for attribute in label tag that must be same as id attribute of input tag</a:t>
            </a:r>
            <a:r>
              <a:rPr lang="en-IN" dirty="0" smtClean="0"/>
              <a:t>.</a:t>
            </a:r>
          </a:p>
          <a:p>
            <a:pPr lvl="1"/>
            <a:r>
              <a:rPr lang="en-IN" b="1" dirty="0" smtClean="0"/>
              <a:t>&lt;</a:t>
            </a:r>
            <a:r>
              <a:rPr lang="en-IN" b="1" dirty="0"/>
              <a:t>form&gt;</a:t>
            </a:r>
            <a:r>
              <a:rPr lang="en-IN" dirty="0"/>
              <a:t>  </a:t>
            </a:r>
          </a:p>
          <a:p>
            <a:pPr marL="0" indent="0">
              <a:buNone/>
            </a:pPr>
            <a:r>
              <a:rPr lang="en-IN" dirty="0"/>
              <a:t>   </a:t>
            </a:r>
            <a:r>
              <a:rPr lang="en-IN" dirty="0" smtClean="0"/>
              <a:t>	</a:t>
            </a:r>
            <a:r>
              <a:rPr lang="en-IN" b="1" dirty="0" smtClean="0"/>
              <a:t>&lt;</a:t>
            </a:r>
            <a:r>
              <a:rPr lang="en-IN" b="1" dirty="0"/>
              <a:t>label</a:t>
            </a:r>
            <a:r>
              <a:rPr lang="en-IN" dirty="0"/>
              <a:t> for="</a:t>
            </a:r>
            <a:r>
              <a:rPr lang="en-IN" dirty="0" err="1"/>
              <a:t>firstname</a:t>
            </a:r>
            <a:r>
              <a:rPr lang="en-IN" dirty="0"/>
              <a:t>"</a:t>
            </a:r>
            <a:r>
              <a:rPr lang="en-IN" b="1" dirty="0"/>
              <a:t>&gt;</a:t>
            </a:r>
            <a:r>
              <a:rPr lang="en-IN" dirty="0"/>
              <a:t>First Name: </a:t>
            </a:r>
            <a:r>
              <a:rPr lang="en-IN" b="1" dirty="0"/>
              <a:t>&lt;/label&gt;</a:t>
            </a:r>
            <a:r>
              <a:rPr lang="en-IN" dirty="0"/>
              <a:t> </a:t>
            </a:r>
            <a:r>
              <a:rPr lang="en-IN" b="1" dirty="0"/>
              <a:t>&lt;</a:t>
            </a:r>
            <a:r>
              <a:rPr lang="en-IN" b="1" dirty="0" err="1"/>
              <a:t>br</a:t>
            </a:r>
            <a:r>
              <a:rPr lang="en-IN" b="1" dirty="0"/>
              <a:t>/&gt;</a:t>
            </a:r>
            <a:r>
              <a:rPr lang="en-IN" dirty="0"/>
              <a:t>  </a:t>
            </a:r>
          </a:p>
          <a:p>
            <a:pPr marL="0" indent="0">
              <a:buNone/>
            </a:pPr>
            <a:r>
              <a:rPr lang="en-IN" dirty="0"/>
              <a:t>             </a:t>
            </a:r>
            <a:r>
              <a:rPr lang="en-IN" dirty="0" smtClean="0"/>
              <a:t>   </a:t>
            </a:r>
            <a:r>
              <a:rPr lang="en-IN" b="1" dirty="0" smtClean="0"/>
              <a:t>&lt;</a:t>
            </a:r>
            <a:r>
              <a:rPr lang="en-IN" b="1" dirty="0"/>
              <a:t>input</a:t>
            </a:r>
            <a:r>
              <a:rPr lang="en-IN" dirty="0"/>
              <a:t> type="text" id="</a:t>
            </a:r>
            <a:r>
              <a:rPr lang="en-IN" dirty="0" err="1"/>
              <a:t>firstname</a:t>
            </a:r>
            <a:r>
              <a:rPr lang="en-IN" dirty="0"/>
              <a:t>" name="</a:t>
            </a:r>
            <a:r>
              <a:rPr lang="en-IN" dirty="0" err="1"/>
              <a:t>firstname</a:t>
            </a:r>
            <a:r>
              <a:rPr lang="en-IN" dirty="0"/>
              <a:t>"</a:t>
            </a:r>
            <a:r>
              <a:rPr lang="en-IN" b="1" dirty="0"/>
              <a:t>/&gt;</a:t>
            </a:r>
            <a:r>
              <a:rPr lang="en-IN" dirty="0"/>
              <a:t> </a:t>
            </a:r>
            <a:r>
              <a:rPr lang="en-IN" b="1" dirty="0"/>
              <a:t>&lt;</a:t>
            </a:r>
            <a:r>
              <a:rPr lang="en-IN" b="1" dirty="0" err="1"/>
              <a:t>br</a:t>
            </a:r>
            <a:r>
              <a:rPr lang="en-IN" b="1" dirty="0"/>
              <a:t>/&gt;</a:t>
            </a:r>
            <a:r>
              <a:rPr lang="en-IN" dirty="0"/>
              <a:t> </a:t>
            </a:r>
            <a:endParaRPr lang="en-IN" dirty="0" smtClean="0"/>
          </a:p>
          <a:p>
            <a:r>
              <a:rPr lang="en-IN" dirty="0"/>
              <a:t>HTML 5 Email Field Control</a:t>
            </a:r>
          </a:p>
          <a:p>
            <a:pPr lvl="1"/>
            <a:r>
              <a:rPr lang="en-IN" dirty="0"/>
              <a:t>The email field in new in HTML 5. It validates the text for correct email address. You must use @ and . in this field.</a:t>
            </a:r>
          </a:p>
          <a:p>
            <a:pPr lvl="1"/>
            <a:r>
              <a:rPr lang="en-IN" b="1" dirty="0"/>
              <a:t>&lt;form&gt;</a:t>
            </a:r>
            <a:r>
              <a:rPr lang="en-IN" dirty="0"/>
              <a:t>  </a:t>
            </a:r>
          </a:p>
          <a:p>
            <a:pPr marL="0" indent="0">
              <a:buNone/>
            </a:pPr>
            <a:r>
              <a:rPr lang="en-IN" dirty="0"/>
              <a:t>    </a:t>
            </a:r>
            <a:r>
              <a:rPr lang="en-IN" dirty="0" smtClean="0"/>
              <a:t>	</a:t>
            </a:r>
            <a:r>
              <a:rPr lang="en-IN" b="1" dirty="0" smtClean="0"/>
              <a:t>&lt;</a:t>
            </a:r>
            <a:r>
              <a:rPr lang="en-IN" b="1" dirty="0"/>
              <a:t>label</a:t>
            </a:r>
            <a:r>
              <a:rPr lang="en-IN" dirty="0"/>
              <a:t> for="email"</a:t>
            </a:r>
            <a:r>
              <a:rPr lang="en-IN" b="1" dirty="0"/>
              <a:t>&gt;</a:t>
            </a:r>
            <a:r>
              <a:rPr lang="en-IN" dirty="0"/>
              <a:t>Email: </a:t>
            </a:r>
            <a:r>
              <a:rPr lang="en-IN" b="1" dirty="0"/>
              <a:t>&lt;/label&gt;</a:t>
            </a:r>
            <a:r>
              <a:rPr lang="en-IN" dirty="0"/>
              <a:t>  </a:t>
            </a:r>
          </a:p>
          <a:p>
            <a:pPr marL="0" indent="0">
              <a:buNone/>
            </a:pPr>
            <a:r>
              <a:rPr lang="en-IN" dirty="0"/>
              <a:t>              </a:t>
            </a:r>
            <a:r>
              <a:rPr lang="en-IN" b="1" dirty="0"/>
              <a:t>&lt;input</a:t>
            </a:r>
            <a:r>
              <a:rPr lang="en-IN" dirty="0"/>
              <a:t> type="email" id="email" name="email"</a:t>
            </a:r>
            <a:r>
              <a:rPr lang="en-IN" b="1" dirty="0"/>
              <a:t>/&gt;</a:t>
            </a:r>
            <a:r>
              <a:rPr lang="en-IN" dirty="0"/>
              <a:t> </a:t>
            </a:r>
            <a:r>
              <a:rPr lang="en-IN" b="1" dirty="0"/>
              <a:t>&lt;</a:t>
            </a:r>
            <a:r>
              <a:rPr lang="en-IN" b="1" dirty="0" err="1"/>
              <a:t>br</a:t>
            </a:r>
            <a:r>
              <a:rPr lang="en-IN" b="1" dirty="0"/>
              <a:t>/&gt;</a:t>
            </a:r>
            <a:r>
              <a:rPr lang="en-IN" dirty="0"/>
              <a:t>  </a:t>
            </a:r>
          </a:p>
          <a:p>
            <a:pPr marL="0" indent="0">
              <a:buNone/>
            </a:pPr>
            <a:r>
              <a:rPr lang="en-IN" b="1" dirty="0" smtClean="0"/>
              <a:t>	&lt;/</a:t>
            </a:r>
            <a:r>
              <a:rPr lang="en-IN" b="1" dirty="0"/>
              <a:t>form&gt;</a:t>
            </a:r>
            <a:r>
              <a:rPr lang="en-IN" dirty="0"/>
              <a:t> </a:t>
            </a:r>
          </a:p>
          <a:p>
            <a:endParaRPr lang="en-IN" dirty="0"/>
          </a:p>
        </p:txBody>
      </p:sp>
    </p:spTree>
    <p:extLst>
      <p:ext uri="{BB962C8B-B14F-4D97-AF65-F5344CB8AC3E}">
        <p14:creationId xmlns:p14="http://schemas.microsoft.com/office/powerpoint/2010/main" val="20333488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20" y="360608"/>
            <a:ext cx="6581104" cy="6357268"/>
          </a:xfrm>
        </p:spPr>
        <p:txBody>
          <a:bodyPr>
            <a:normAutofit fontScale="92500" lnSpcReduction="20000"/>
          </a:bodyPr>
          <a:lstStyle/>
          <a:p>
            <a:r>
              <a:rPr lang="en-IN" dirty="0"/>
              <a:t>HTML &lt;</a:t>
            </a:r>
            <a:r>
              <a:rPr lang="en-IN" dirty="0" err="1"/>
              <a:t>fieldset</a:t>
            </a:r>
            <a:r>
              <a:rPr lang="en-IN" dirty="0"/>
              <a:t>&gt; element:</a:t>
            </a:r>
          </a:p>
          <a:p>
            <a:r>
              <a:rPr lang="en-IN" dirty="0"/>
              <a:t>The &lt;</a:t>
            </a:r>
            <a:r>
              <a:rPr lang="en-IN" dirty="0" err="1"/>
              <a:t>fieldset</a:t>
            </a:r>
            <a:r>
              <a:rPr lang="en-IN" dirty="0"/>
              <a:t>&gt; element in HTML is used to group the related information of a form. This element is used with &lt;legend&gt; element which provide caption for the grouped elements</a:t>
            </a:r>
            <a:r>
              <a:rPr lang="en-IN" dirty="0" smtClean="0"/>
              <a:t>.</a:t>
            </a:r>
          </a:p>
          <a:p>
            <a:r>
              <a:rPr lang="en-IN" dirty="0"/>
              <a:t> </a:t>
            </a:r>
            <a:r>
              <a:rPr lang="en-IN" b="1" dirty="0"/>
              <a:t>&lt;form&gt;</a:t>
            </a:r>
            <a:r>
              <a:rPr lang="en-IN" dirty="0"/>
              <a:t>  </a:t>
            </a:r>
          </a:p>
          <a:p>
            <a:pPr marL="0" indent="0">
              <a:buNone/>
            </a:pPr>
            <a:r>
              <a:rPr lang="en-IN" dirty="0"/>
              <a:t>    </a:t>
            </a:r>
            <a:r>
              <a:rPr lang="en-IN" b="1" dirty="0"/>
              <a:t>&lt;</a:t>
            </a:r>
            <a:r>
              <a:rPr lang="en-IN" b="1" dirty="0" err="1"/>
              <a:t>fieldset</a:t>
            </a:r>
            <a:r>
              <a:rPr lang="en-IN" b="1" dirty="0"/>
              <a:t>&gt;</a:t>
            </a:r>
            <a:r>
              <a:rPr lang="en-IN" dirty="0"/>
              <a:t>  </a:t>
            </a:r>
          </a:p>
          <a:p>
            <a:pPr marL="0" indent="0">
              <a:buNone/>
            </a:pPr>
            <a:r>
              <a:rPr lang="en-IN" dirty="0"/>
              <a:t>      </a:t>
            </a:r>
            <a:r>
              <a:rPr lang="en-IN" b="1" dirty="0"/>
              <a:t>&lt;legend&gt;</a:t>
            </a:r>
            <a:r>
              <a:rPr lang="en-IN" dirty="0"/>
              <a:t>User Information:</a:t>
            </a:r>
            <a:r>
              <a:rPr lang="en-IN" b="1" dirty="0"/>
              <a:t>&lt;/legend&gt;</a:t>
            </a:r>
            <a:r>
              <a:rPr lang="en-IN" dirty="0"/>
              <a:t>  </a:t>
            </a:r>
          </a:p>
          <a:p>
            <a:pPr marL="0" indent="0">
              <a:buNone/>
            </a:pPr>
            <a:r>
              <a:rPr lang="en-IN" dirty="0"/>
              <a:t>    </a:t>
            </a:r>
            <a:r>
              <a:rPr lang="en-IN" b="1" dirty="0"/>
              <a:t>&lt;label</a:t>
            </a:r>
            <a:r>
              <a:rPr lang="en-IN" dirty="0"/>
              <a:t> for="name"</a:t>
            </a:r>
            <a:r>
              <a:rPr lang="en-IN" b="1" dirty="0"/>
              <a:t>&gt;</a:t>
            </a:r>
            <a:r>
              <a:rPr lang="en-IN" dirty="0"/>
              <a:t>Enter name</a:t>
            </a:r>
            <a:r>
              <a:rPr lang="en-IN" b="1" dirty="0"/>
              <a:t>&lt;/label&gt;&lt;</a:t>
            </a:r>
            <a:r>
              <a:rPr lang="en-IN" b="1" dirty="0" err="1"/>
              <a:t>br</a:t>
            </a:r>
            <a:r>
              <a:rPr lang="en-IN" b="1" dirty="0"/>
              <a:t>&gt;</a:t>
            </a:r>
            <a:r>
              <a:rPr lang="en-IN" dirty="0"/>
              <a:t>  </a:t>
            </a:r>
          </a:p>
          <a:p>
            <a:pPr marL="0" indent="0">
              <a:buNone/>
            </a:pPr>
            <a:r>
              <a:rPr lang="en-IN" b="1" dirty="0" smtClean="0"/>
              <a:t>&lt;</a:t>
            </a:r>
            <a:r>
              <a:rPr lang="en-IN" b="1" dirty="0"/>
              <a:t>input</a:t>
            </a:r>
            <a:r>
              <a:rPr lang="en-IN" dirty="0"/>
              <a:t> type="text" id="name" name="name"</a:t>
            </a:r>
            <a:r>
              <a:rPr lang="en-IN" b="1" dirty="0"/>
              <a:t>&gt;&lt;</a:t>
            </a:r>
            <a:r>
              <a:rPr lang="en-IN" b="1" dirty="0" err="1"/>
              <a:t>br</a:t>
            </a:r>
            <a:r>
              <a:rPr lang="en-IN" b="1" dirty="0"/>
              <a:t>&gt;</a:t>
            </a:r>
            <a:r>
              <a:rPr lang="en-IN" dirty="0"/>
              <a:t>  </a:t>
            </a:r>
          </a:p>
          <a:p>
            <a:pPr marL="0" indent="0">
              <a:buNone/>
            </a:pPr>
            <a:r>
              <a:rPr lang="en-IN" b="1" dirty="0" smtClean="0"/>
              <a:t>&lt;</a:t>
            </a:r>
            <a:r>
              <a:rPr lang="en-IN" b="1" dirty="0"/>
              <a:t>label</a:t>
            </a:r>
            <a:r>
              <a:rPr lang="en-IN" dirty="0"/>
              <a:t> for="pass"</a:t>
            </a:r>
            <a:r>
              <a:rPr lang="en-IN" b="1" dirty="0"/>
              <a:t>&gt;</a:t>
            </a:r>
            <a:r>
              <a:rPr lang="en-IN" dirty="0"/>
              <a:t>Enter Password</a:t>
            </a:r>
            <a:r>
              <a:rPr lang="en-IN" b="1" dirty="0"/>
              <a:t>&lt;/label&gt;&lt;</a:t>
            </a:r>
            <a:r>
              <a:rPr lang="en-IN" b="1" dirty="0" err="1"/>
              <a:t>br</a:t>
            </a:r>
            <a:r>
              <a:rPr lang="en-IN" b="1" dirty="0"/>
              <a:t>&gt;</a:t>
            </a:r>
            <a:r>
              <a:rPr lang="en-IN" dirty="0"/>
              <a:t>  </a:t>
            </a:r>
          </a:p>
          <a:p>
            <a:pPr marL="0" indent="0">
              <a:buNone/>
            </a:pPr>
            <a:r>
              <a:rPr lang="en-IN" b="1" dirty="0"/>
              <a:t>&lt;input</a:t>
            </a:r>
            <a:r>
              <a:rPr lang="en-IN" dirty="0"/>
              <a:t> type="Password" id="pass" name="pass"</a:t>
            </a:r>
            <a:r>
              <a:rPr lang="en-IN" b="1" dirty="0"/>
              <a:t>&gt;&lt;</a:t>
            </a:r>
            <a:r>
              <a:rPr lang="en-IN" b="1" dirty="0" err="1"/>
              <a:t>br</a:t>
            </a:r>
            <a:r>
              <a:rPr lang="en-IN" b="1" dirty="0"/>
              <a:t>&gt;</a:t>
            </a:r>
            <a:r>
              <a:rPr lang="en-IN" dirty="0"/>
              <a:t>  </a:t>
            </a:r>
          </a:p>
          <a:p>
            <a:pPr marL="0" indent="0">
              <a:buNone/>
            </a:pPr>
            <a:r>
              <a:rPr lang="en-IN" b="1" dirty="0"/>
              <a:t>&lt;input</a:t>
            </a:r>
            <a:r>
              <a:rPr lang="en-IN" dirty="0"/>
              <a:t> type="submit" value="submit"</a:t>
            </a:r>
            <a:r>
              <a:rPr lang="en-IN" b="1" dirty="0"/>
              <a:t>&gt;</a:t>
            </a:r>
            <a:r>
              <a:rPr lang="en-IN" dirty="0"/>
              <a:t>  </a:t>
            </a:r>
          </a:p>
          <a:p>
            <a:r>
              <a:rPr lang="en-IN" b="1" dirty="0"/>
              <a:t>&lt;/</a:t>
            </a:r>
            <a:r>
              <a:rPr lang="en-IN" b="1" dirty="0" err="1"/>
              <a:t>fieldset</a:t>
            </a:r>
            <a:r>
              <a:rPr lang="en-IN" b="1" dirty="0"/>
              <a:t>&gt;</a:t>
            </a:r>
            <a:r>
              <a:rPr lang="en-IN" dirty="0"/>
              <a:t>  </a:t>
            </a:r>
          </a:p>
          <a:p>
            <a:endParaRPr lang="en-IN" dirty="0"/>
          </a:p>
          <a:p>
            <a:endParaRPr lang="en-IN" dirty="0"/>
          </a:p>
        </p:txBody>
      </p:sp>
      <p:pic>
        <p:nvPicPr>
          <p:cNvPr id="8196" name="Picture 4" descr="HTML fieldset el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240" y="760705"/>
            <a:ext cx="4662152" cy="3502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431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561" y="49435"/>
            <a:ext cx="10515600" cy="1325563"/>
          </a:xfrm>
        </p:spPr>
        <p:txBody>
          <a:bodyPr/>
          <a:lstStyle/>
          <a:p>
            <a:r>
              <a:rPr lang="en-IN" dirty="0" err="1" smtClean="0"/>
              <a:t>Prac</a:t>
            </a:r>
            <a:r>
              <a:rPr lang="en-IN" dirty="0" smtClean="0"/>
              <a:t> 6 </a:t>
            </a:r>
            <a:endParaRPr lang="en-IN" dirty="0"/>
          </a:p>
        </p:txBody>
      </p:sp>
      <p:sp>
        <p:nvSpPr>
          <p:cNvPr id="3" name="Content Placeholder 2"/>
          <p:cNvSpPr>
            <a:spLocks noGrp="1"/>
          </p:cNvSpPr>
          <p:nvPr>
            <p:ph idx="1"/>
          </p:nvPr>
        </p:nvSpPr>
        <p:spPr>
          <a:xfrm>
            <a:off x="374561" y="1004551"/>
            <a:ext cx="11383850" cy="5640947"/>
          </a:xfrm>
        </p:spPr>
        <p:txBody>
          <a:bodyPr/>
          <a:lstStyle/>
          <a:p>
            <a:r>
              <a:rPr lang="en-IN" dirty="0" smtClean="0"/>
              <a:t>All the tables  discussed in the class ( 3 Problem , and 3 of test)</a:t>
            </a:r>
          </a:p>
          <a:p>
            <a:pPr marL="0" indent="0">
              <a:buNone/>
            </a:pPr>
            <a:endParaRPr lang="en-IN" dirty="0"/>
          </a:p>
          <a:p>
            <a:pPr marL="0" indent="0">
              <a:buNone/>
            </a:pPr>
            <a:r>
              <a:rPr lang="en-IN" dirty="0" err="1" smtClean="0"/>
              <a:t>Prac</a:t>
            </a:r>
            <a:r>
              <a:rPr lang="en-IN" dirty="0" smtClean="0"/>
              <a:t> 7</a:t>
            </a:r>
          </a:p>
          <a:p>
            <a:pPr marL="0" indent="0">
              <a:buNone/>
            </a:pPr>
            <a:endParaRPr lang="en-IN" dirty="0"/>
          </a:p>
        </p:txBody>
      </p:sp>
      <p:pic>
        <p:nvPicPr>
          <p:cNvPr id="9224" name="Picture 8" descr="Guidelines for doing the extra exercises · | Chegg.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61" y="2651124"/>
            <a:ext cx="5266385" cy="3893288"/>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Top 10 HTML Projects to Enhance Your Web Development Skil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486" y="2109865"/>
            <a:ext cx="5903929" cy="4434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5965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75" y="133306"/>
            <a:ext cx="11474003" cy="742458"/>
          </a:xfrm>
        </p:spPr>
        <p:txBody>
          <a:bodyPr/>
          <a:lstStyle/>
          <a:p>
            <a:r>
              <a:rPr lang="en-IN" dirty="0" smtClean="0"/>
              <a:t>Some more validations/ Input  on form</a:t>
            </a:r>
            <a:endParaRPr lang="en-IN" dirty="0"/>
          </a:p>
        </p:txBody>
      </p:sp>
      <p:sp>
        <p:nvSpPr>
          <p:cNvPr id="3" name="Content Placeholder 2"/>
          <p:cNvSpPr>
            <a:spLocks noGrp="1"/>
          </p:cNvSpPr>
          <p:nvPr>
            <p:ph idx="1"/>
          </p:nvPr>
        </p:nvSpPr>
        <p:spPr>
          <a:xfrm>
            <a:off x="244699" y="1094704"/>
            <a:ext cx="11655379" cy="5615189"/>
          </a:xfrm>
        </p:spPr>
        <p:txBody>
          <a:bodyPr>
            <a:normAutofit fontScale="92500" lnSpcReduction="20000"/>
          </a:bodyPr>
          <a:lstStyle/>
          <a:p>
            <a:pPr marL="0" indent="0">
              <a:buNone/>
            </a:pPr>
            <a:r>
              <a:rPr lang="en-IN" dirty="0" smtClean="0"/>
              <a:t>1. </a:t>
            </a:r>
            <a:r>
              <a:rPr lang="en-IN" b="1" dirty="0"/>
              <a:t>&lt;input type="button"&gt;:</a:t>
            </a:r>
          </a:p>
          <a:p>
            <a:pPr marL="0" indent="0">
              <a:buNone/>
            </a:pPr>
            <a:r>
              <a:rPr lang="en-IN" dirty="0" smtClean="0"/>
              <a:t>	The </a:t>
            </a:r>
            <a:r>
              <a:rPr lang="en-IN" dirty="0"/>
              <a:t>&lt;input&gt; type "button" defines a simple push button, which </a:t>
            </a:r>
            <a:r>
              <a:rPr lang="en-IN" dirty="0" smtClean="0"/>
              <a:t>	can </a:t>
            </a:r>
            <a:r>
              <a:rPr lang="en-IN" dirty="0"/>
              <a:t>be programmed to control a functionally on any event such </a:t>
            </a:r>
            <a:r>
              <a:rPr lang="en-IN" dirty="0" smtClean="0"/>
              <a:t>	as</a:t>
            </a:r>
            <a:r>
              <a:rPr lang="en-IN" dirty="0"/>
              <a:t>, click event</a:t>
            </a:r>
            <a:r>
              <a:rPr lang="en-IN" dirty="0" smtClean="0"/>
              <a:t>.</a:t>
            </a:r>
          </a:p>
          <a:p>
            <a:pPr lvl="2"/>
            <a:r>
              <a:rPr lang="en-IN" b="1" dirty="0"/>
              <a:t>&lt;form&gt;</a:t>
            </a:r>
            <a:r>
              <a:rPr lang="en-IN" dirty="0"/>
              <a:t>  </a:t>
            </a:r>
          </a:p>
          <a:p>
            <a:pPr marL="0" indent="0">
              <a:buNone/>
            </a:pPr>
            <a:r>
              <a:rPr lang="en-IN" dirty="0" smtClean="0"/>
              <a:t>	</a:t>
            </a:r>
            <a:r>
              <a:rPr lang="en-IN" dirty="0"/>
              <a:t>     </a:t>
            </a:r>
            <a:r>
              <a:rPr lang="en-IN" b="1" dirty="0"/>
              <a:t>&lt;input</a:t>
            </a:r>
            <a:r>
              <a:rPr lang="en-IN" dirty="0"/>
              <a:t> type="button" value="</a:t>
            </a:r>
            <a:r>
              <a:rPr lang="en-IN" dirty="0" err="1"/>
              <a:t>Clcik</a:t>
            </a:r>
            <a:r>
              <a:rPr lang="en-IN" dirty="0"/>
              <a:t> me " </a:t>
            </a:r>
            <a:r>
              <a:rPr lang="en-IN" dirty="0" err="1"/>
              <a:t>onclick</a:t>
            </a:r>
            <a:r>
              <a:rPr lang="en-IN" dirty="0"/>
              <a:t>="alert('you </a:t>
            </a:r>
            <a:r>
              <a:rPr lang="en-IN" dirty="0" err="1" smtClean="0"/>
              <a:t>ar</a:t>
            </a:r>
            <a:r>
              <a:rPr lang="en-IN" dirty="0" smtClean="0"/>
              <a:t>		e</a:t>
            </a:r>
            <a:r>
              <a:rPr lang="en-IN" dirty="0"/>
              <a:t> learning HTML')"</a:t>
            </a:r>
            <a:r>
              <a:rPr lang="en-IN" b="1" dirty="0"/>
              <a:t>&gt;</a:t>
            </a:r>
            <a:r>
              <a:rPr lang="en-IN" dirty="0"/>
              <a:t>  </a:t>
            </a:r>
          </a:p>
          <a:p>
            <a:pPr lvl="2"/>
            <a:r>
              <a:rPr lang="en-IN" b="1" dirty="0"/>
              <a:t>&lt;/form&gt;</a:t>
            </a:r>
            <a:r>
              <a:rPr lang="en-IN" dirty="0"/>
              <a:t> </a:t>
            </a:r>
          </a:p>
          <a:p>
            <a:pPr marL="0" indent="0">
              <a:buNone/>
            </a:pPr>
            <a:r>
              <a:rPr lang="en-IN" dirty="0" smtClean="0"/>
              <a:t>2. </a:t>
            </a:r>
            <a:r>
              <a:rPr lang="en-IN" b="1" dirty="0"/>
              <a:t>&lt;input type="file"&gt;:</a:t>
            </a:r>
          </a:p>
          <a:p>
            <a:pPr lvl="1"/>
            <a:r>
              <a:rPr lang="en-IN" dirty="0"/>
              <a:t>The &lt;input&gt; element with type "file" is used to select one or more files from user device storage. Once you select the file, and after submission, this file can be uploaded to the server with the help of JS code and file API</a:t>
            </a:r>
            <a:r>
              <a:rPr lang="en-IN" dirty="0" smtClean="0"/>
              <a:t>.</a:t>
            </a:r>
          </a:p>
          <a:p>
            <a:pPr lvl="2"/>
            <a:r>
              <a:rPr lang="en-IN" sz="2800" b="1" dirty="0"/>
              <a:t>&lt;form&gt;</a:t>
            </a:r>
            <a:r>
              <a:rPr lang="en-IN" sz="2800" dirty="0"/>
              <a:t>  </a:t>
            </a:r>
          </a:p>
          <a:p>
            <a:pPr marL="0" indent="0">
              <a:buNone/>
            </a:pPr>
            <a:r>
              <a:rPr lang="en-IN" dirty="0" smtClean="0"/>
              <a:t>		</a:t>
            </a:r>
            <a:r>
              <a:rPr lang="en-IN" b="1" dirty="0" smtClean="0"/>
              <a:t>&lt;</a:t>
            </a:r>
            <a:r>
              <a:rPr lang="en-IN" b="1" dirty="0"/>
              <a:t>label&gt;</a:t>
            </a:r>
            <a:r>
              <a:rPr lang="en-IN" dirty="0"/>
              <a:t>Select file to upload:</a:t>
            </a:r>
            <a:r>
              <a:rPr lang="en-IN" b="1" dirty="0"/>
              <a:t>&lt;/label&gt;</a:t>
            </a:r>
            <a:r>
              <a:rPr lang="en-IN" dirty="0"/>
              <a:t>  </a:t>
            </a:r>
            <a:r>
              <a:rPr lang="en-IN" dirty="0" smtClean="0"/>
              <a:t>	</a:t>
            </a:r>
            <a:r>
              <a:rPr lang="en-IN" dirty="0"/>
              <a:t>     </a:t>
            </a:r>
            <a:r>
              <a:rPr lang="en-IN" dirty="0" smtClean="0"/>
              <a:t>					             </a:t>
            </a:r>
            <a:r>
              <a:rPr lang="en-IN" b="1" dirty="0" smtClean="0"/>
              <a:t>&lt;</a:t>
            </a:r>
            <a:r>
              <a:rPr lang="en-IN" b="1" dirty="0"/>
              <a:t>input</a:t>
            </a:r>
            <a:r>
              <a:rPr lang="en-IN" dirty="0"/>
              <a:t> type="file" name="</a:t>
            </a:r>
            <a:r>
              <a:rPr lang="en-IN" dirty="0" err="1"/>
              <a:t>newfile</a:t>
            </a:r>
            <a:r>
              <a:rPr lang="en-IN" dirty="0"/>
              <a:t>"</a:t>
            </a:r>
            <a:r>
              <a:rPr lang="en-IN" b="1" dirty="0"/>
              <a:t>&gt;</a:t>
            </a:r>
            <a:r>
              <a:rPr lang="en-IN" dirty="0"/>
              <a:t>  </a:t>
            </a:r>
          </a:p>
          <a:p>
            <a:pPr marL="0" indent="0">
              <a:buNone/>
            </a:pPr>
            <a:r>
              <a:rPr lang="en-IN" dirty="0"/>
              <a:t>	</a:t>
            </a:r>
            <a:r>
              <a:rPr lang="en-IN" dirty="0" smtClean="0"/>
              <a:t>	</a:t>
            </a:r>
            <a:r>
              <a:rPr lang="en-IN" b="1" dirty="0" smtClean="0"/>
              <a:t>&lt;</a:t>
            </a:r>
            <a:r>
              <a:rPr lang="en-IN" b="1" dirty="0"/>
              <a:t>input</a:t>
            </a:r>
            <a:r>
              <a:rPr lang="en-IN" dirty="0"/>
              <a:t> type="submit" value="submit"</a:t>
            </a:r>
            <a:r>
              <a:rPr lang="en-IN" b="1" dirty="0"/>
              <a:t>&gt;</a:t>
            </a:r>
            <a:r>
              <a:rPr lang="en-IN" dirty="0"/>
              <a:t>  </a:t>
            </a:r>
          </a:p>
          <a:p>
            <a:pPr marL="0" indent="0">
              <a:buNone/>
            </a:pPr>
            <a:r>
              <a:rPr lang="en-IN" b="1" dirty="0" smtClean="0"/>
              <a:t>	&lt;/</a:t>
            </a:r>
            <a:r>
              <a:rPr lang="en-IN" b="1" dirty="0"/>
              <a:t>form&gt;</a:t>
            </a:r>
            <a:r>
              <a:rPr lang="en-IN" dirty="0"/>
              <a:t>  </a:t>
            </a:r>
          </a:p>
          <a:p>
            <a:pPr lvl="1"/>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996791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296214"/>
            <a:ext cx="11947301" cy="6362163"/>
          </a:xfrm>
        </p:spPr>
        <p:txBody>
          <a:bodyPr>
            <a:normAutofit fontScale="70000" lnSpcReduction="20000"/>
          </a:bodyPr>
          <a:lstStyle/>
          <a:p>
            <a:pPr marL="0" indent="0">
              <a:buNone/>
            </a:pPr>
            <a:r>
              <a:rPr lang="en-IN" dirty="0" smtClean="0"/>
              <a:t>3. </a:t>
            </a:r>
            <a:r>
              <a:rPr lang="en-IN" b="1" dirty="0"/>
              <a:t>&lt;input type="</a:t>
            </a:r>
            <a:r>
              <a:rPr lang="en-IN" b="1" dirty="0" err="1"/>
              <a:t>color</a:t>
            </a:r>
            <a:r>
              <a:rPr lang="en-IN" b="1" dirty="0"/>
              <a:t>"&gt;:</a:t>
            </a:r>
          </a:p>
          <a:p>
            <a:pPr marL="0" indent="0">
              <a:buNone/>
            </a:pPr>
            <a:r>
              <a:rPr lang="en-IN" dirty="0" smtClean="0"/>
              <a:t>	The </a:t>
            </a:r>
            <a:r>
              <a:rPr lang="en-IN" dirty="0"/>
              <a:t>&lt;input&gt; type "</a:t>
            </a:r>
            <a:r>
              <a:rPr lang="en-IN" dirty="0" err="1"/>
              <a:t>color</a:t>
            </a:r>
            <a:r>
              <a:rPr lang="en-IN" dirty="0"/>
              <a:t>" is used to define an input field which </a:t>
            </a:r>
            <a:r>
              <a:rPr lang="en-IN" dirty="0" smtClean="0"/>
              <a:t>	contains </a:t>
            </a:r>
            <a:r>
              <a:rPr lang="en-IN" dirty="0"/>
              <a:t>a colour. It allows a user to specify the colour by the </a:t>
            </a:r>
            <a:r>
              <a:rPr lang="en-IN" dirty="0" smtClean="0"/>
              <a:t>	visual </a:t>
            </a:r>
            <a:r>
              <a:rPr lang="en-IN" dirty="0"/>
              <a:t>colour interface on a browser</a:t>
            </a:r>
            <a:r>
              <a:rPr lang="en-IN" dirty="0" smtClean="0"/>
              <a:t>.</a:t>
            </a:r>
          </a:p>
          <a:p>
            <a:pPr marL="0" indent="0">
              <a:buNone/>
            </a:pPr>
            <a:r>
              <a:rPr lang="en-IN" dirty="0"/>
              <a:t>The "</a:t>
            </a:r>
            <a:r>
              <a:rPr lang="en-IN" dirty="0" err="1"/>
              <a:t>color</a:t>
            </a:r>
            <a:r>
              <a:rPr lang="en-IN" dirty="0"/>
              <a:t>" type only supports </a:t>
            </a:r>
            <a:r>
              <a:rPr lang="en-IN" dirty="0" err="1"/>
              <a:t>color</a:t>
            </a:r>
            <a:r>
              <a:rPr lang="en-IN" dirty="0"/>
              <a:t> value in hexadecimal format, and the default value is #000000 (black).</a:t>
            </a:r>
          </a:p>
          <a:p>
            <a:pPr marL="0" indent="0">
              <a:buNone/>
            </a:pPr>
            <a:r>
              <a:rPr lang="en-IN" b="1" dirty="0"/>
              <a:t>&lt;form&gt;</a:t>
            </a:r>
            <a:r>
              <a:rPr lang="en-IN" dirty="0"/>
              <a:t>  </a:t>
            </a:r>
          </a:p>
          <a:p>
            <a:pPr marL="0" indent="0">
              <a:buNone/>
            </a:pPr>
            <a:r>
              <a:rPr lang="en-IN" dirty="0"/>
              <a:t>    Pick your </a:t>
            </a:r>
            <a:r>
              <a:rPr lang="en-IN" dirty="0" err="1"/>
              <a:t>Favorite</a:t>
            </a:r>
            <a:r>
              <a:rPr lang="en-IN" dirty="0"/>
              <a:t> </a:t>
            </a:r>
            <a:r>
              <a:rPr lang="en-IN" dirty="0" err="1"/>
              <a:t>color</a:t>
            </a:r>
            <a:r>
              <a:rPr lang="en-IN" dirty="0"/>
              <a:t>: </a:t>
            </a:r>
            <a:r>
              <a:rPr lang="en-IN" b="1" dirty="0"/>
              <a:t>&lt;</a:t>
            </a:r>
            <a:r>
              <a:rPr lang="en-IN" b="1" dirty="0" err="1"/>
              <a:t>br</a:t>
            </a:r>
            <a:r>
              <a:rPr lang="en-IN" b="1" dirty="0"/>
              <a:t>&gt;&lt;</a:t>
            </a:r>
            <a:r>
              <a:rPr lang="en-IN" b="1" dirty="0" err="1"/>
              <a:t>br</a:t>
            </a:r>
            <a:r>
              <a:rPr lang="en-IN" b="1" dirty="0"/>
              <a:t>&gt;</a:t>
            </a:r>
            <a:r>
              <a:rPr lang="en-IN" dirty="0"/>
              <a:t>  </a:t>
            </a:r>
          </a:p>
          <a:p>
            <a:pPr marL="0" indent="0">
              <a:buNone/>
            </a:pPr>
            <a:r>
              <a:rPr lang="en-IN" dirty="0"/>
              <a:t>    </a:t>
            </a:r>
            <a:r>
              <a:rPr lang="en-IN" b="1" dirty="0"/>
              <a:t>&lt;input</a:t>
            </a:r>
            <a:r>
              <a:rPr lang="en-IN" dirty="0"/>
              <a:t> type="</a:t>
            </a:r>
            <a:r>
              <a:rPr lang="en-IN" dirty="0" err="1"/>
              <a:t>color</a:t>
            </a:r>
            <a:r>
              <a:rPr lang="en-IN" dirty="0"/>
              <a:t>" name="</a:t>
            </a:r>
            <a:r>
              <a:rPr lang="en-IN" dirty="0" err="1"/>
              <a:t>upclick</a:t>
            </a:r>
            <a:r>
              <a:rPr lang="en-IN" dirty="0"/>
              <a:t>" value="#a52a2a"</a:t>
            </a:r>
            <a:r>
              <a:rPr lang="en-IN" b="1" dirty="0"/>
              <a:t>&gt;</a:t>
            </a:r>
            <a:r>
              <a:rPr lang="en-IN" dirty="0"/>
              <a:t> </a:t>
            </a:r>
            <a:r>
              <a:rPr lang="en-IN" dirty="0" err="1"/>
              <a:t>Upclick</a:t>
            </a:r>
            <a:r>
              <a:rPr lang="en-IN" b="1" dirty="0"/>
              <a:t>&lt;</a:t>
            </a:r>
            <a:r>
              <a:rPr lang="en-IN" b="1" dirty="0" err="1"/>
              <a:t>br</a:t>
            </a:r>
            <a:r>
              <a:rPr lang="en-IN" b="1" dirty="0"/>
              <a:t>&gt;&lt;</a:t>
            </a:r>
            <a:r>
              <a:rPr lang="en-IN" b="1" dirty="0" err="1"/>
              <a:t>br</a:t>
            </a:r>
            <a:r>
              <a:rPr lang="en-IN" b="1" dirty="0"/>
              <a:t>&gt;</a:t>
            </a:r>
            <a:r>
              <a:rPr lang="en-IN" dirty="0"/>
              <a:t>  </a:t>
            </a:r>
          </a:p>
          <a:p>
            <a:pPr marL="0" indent="0">
              <a:buNone/>
            </a:pPr>
            <a:r>
              <a:rPr lang="en-IN" dirty="0"/>
              <a:t>    </a:t>
            </a:r>
            <a:r>
              <a:rPr lang="en-IN" b="1" dirty="0"/>
              <a:t>&lt;input</a:t>
            </a:r>
            <a:r>
              <a:rPr lang="en-IN" dirty="0"/>
              <a:t> type="</a:t>
            </a:r>
            <a:r>
              <a:rPr lang="en-IN" dirty="0" err="1"/>
              <a:t>color</a:t>
            </a:r>
            <a:r>
              <a:rPr lang="en-IN" dirty="0"/>
              <a:t>" name="</a:t>
            </a:r>
            <a:r>
              <a:rPr lang="en-IN" dirty="0" err="1"/>
              <a:t>downclick</a:t>
            </a:r>
            <a:r>
              <a:rPr lang="en-IN" dirty="0"/>
              <a:t>" value="#f5f5dc"</a:t>
            </a:r>
            <a:r>
              <a:rPr lang="en-IN" b="1" dirty="0"/>
              <a:t>&gt;</a:t>
            </a:r>
            <a:r>
              <a:rPr lang="en-IN" dirty="0"/>
              <a:t> </a:t>
            </a:r>
            <a:r>
              <a:rPr lang="en-IN" dirty="0" err="1"/>
              <a:t>Downclick</a:t>
            </a:r>
            <a:r>
              <a:rPr lang="en-IN" dirty="0"/>
              <a:t>  </a:t>
            </a:r>
          </a:p>
          <a:p>
            <a:pPr marL="0" indent="0">
              <a:buNone/>
            </a:pPr>
            <a:r>
              <a:rPr lang="en-IN" b="1" dirty="0"/>
              <a:t>&lt;/form&gt;</a:t>
            </a:r>
            <a:r>
              <a:rPr lang="en-IN" dirty="0"/>
              <a:t> </a:t>
            </a:r>
            <a:endParaRPr lang="en-IN" dirty="0" smtClean="0"/>
          </a:p>
          <a:p>
            <a:pPr marL="0" indent="0">
              <a:buNone/>
            </a:pPr>
            <a:r>
              <a:rPr lang="en-IN" b="1" dirty="0" smtClean="0"/>
              <a:t>4. </a:t>
            </a:r>
            <a:r>
              <a:rPr lang="en-IN" b="1" dirty="0"/>
              <a:t>&lt;input type="date"&gt;:</a:t>
            </a:r>
          </a:p>
          <a:p>
            <a:pPr marL="0" indent="0">
              <a:buNone/>
            </a:pPr>
            <a:r>
              <a:rPr lang="en-IN" dirty="0" smtClean="0"/>
              <a:t>	The </a:t>
            </a:r>
            <a:r>
              <a:rPr lang="en-IN" dirty="0"/>
              <a:t>&lt;input&gt; element of type "date" generates an input field, which allows a user </a:t>
            </a:r>
            <a:r>
              <a:rPr lang="en-IN" dirty="0" smtClean="0"/>
              <a:t>	to </a:t>
            </a:r>
            <a:r>
              <a:rPr lang="en-IN" dirty="0"/>
              <a:t>input the date in a given format. A user can enter the date by text field or by </a:t>
            </a:r>
            <a:r>
              <a:rPr lang="en-IN" dirty="0" smtClean="0"/>
              <a:t>	date </a:t>
            </a:r>
            <a:r>
              <a:rPr lang="en-IN" dirty="0"/>
              <a:t>picker interface</a:t>
            </a:r>
            <a:r>
              <a:rPr lang="en-IN" dirty="0" smtClean="0"/>
              <a:t>.</a:t>
            </a:r>
          </a:p>
          <a:p>
            <a:pPr marL="0" indent="0">
              <a:buNone/>
            </a:pPr>
            <a:r>
              <a:rPr lang="en-IN" b="1" dirty="0"/>
              <a:t>&lt;form&gt;</a:t>
            </a:r>
            <a:r>
              <a:rPr lang="en-IN" dirty="0"/>
              <a:t>  </a:t>
            </a:r>
          </a:p>
          <a:p>
            <a:pPr marL="0" indent="0">
              <a:buNone/>
            </a:pPr>
            <a:r>
              <a:rPr lang="en-IN" dirty="0"/>
              <a:t>    Select Start and End Date: </a:t>
            </a:r>
            <a:r>
              <a:rPr lang="en-IN" b="1" dirty="0"/>
              <a:t>&lt;</a:t>
            </a:r>
            <a:r>
              <a:rPr lang="en-IN" b="1" dirty="0" err="1"/>
              <a:t>br</a:t>
            </a:r>
            <a:r>
              <a:rPr lang="en-IN" b="1" dirty="0"/>
              <a:t>&gt;&lt;</a:t>
            </a:r>
            <a:r>
              <a:rPr lang="en-IN" b="1" dirty="0" err="1"/>
              <a:t>br</a:t>
            </a:r>
            <a:r>
              <a:rPr lang="en-IN" b="1" dirty="0"/>
              <a:t>&gt;</a:t>
            </a:r>
            <a:r>
              <a:rPr lang="en-IN" dirty="0"/>
              <a:t>  </a:t>
            </a:r>
          </a:p>
          <a:p>
            <a:pPr marL="0" indent="0">
              <a:buNone/>
            </a:pPr>
            <a:r>
              <a:rPr lang="en-IN" dirty="0"/>
              <a:t>      </a:t>
            </a:r>
            <a:r>
              <a:rPr lang="en-IN" b="1" dirty="0"/>
              <a:t>&lt;input</a:t>
            </a:r>
            <a:r>
              <a:rPr lang="en-IN" dirty="0"/>
              <a:t> type="date" name="</a:t>
            </a:r>
            <a:r>
              <a:rPr lang="en-IN" dirty="0" err="1"/>
              <a:t>Startdate</a:t>
            </a:r>
            <a:r>
              <a:rPr lang="en-IN" dirty="0"/>
              <a:t>"</a:t>
            </a:r>
            <a:r>
              <a:rPr lang="en-IN" b="1" dirty="0"/>
              <a:t>&gt;</a:t>
            </a:r>
            <a:r>
              <a:rPr lang="en-IN" dirty="0"/>
              <a:t> Start date:</a:t>
            </a:r>
            <a:r>
              <a:rPr lang="en-IN" b="1" dirty="0"/>
              <a:t>&lt;</a:t>
            </a:r>
            <a:r>
              <a:rPr lang="en-IN" b="1" dirty="0" err="1"/>
              <a:t>br</a:t>
            </a:r>
            <a:r>
              <a:rPr lang="en-IN" b="1" dirty="0"/>
              <a:t>&gt;&lt;</a:t>
            </a:r>
            <a:r>
              <a:rPr lang="en-IN" b="1" dirty="0" err="1"/>
              <a:t>br</a:t>
            </a:r>
            <a:r>
              <a:rPr lang="en-IN" b="1" dirty="0"/>
              <a:t>&gt;</a:t>
            </a:r>
            <a:r>
              <a:rPr lang="en-IN" dirty="0"/>
              <a:t>  </a:t>
            </a:r>
          </a:p>
          <a:p>
            <a:pPr marL="0" indent="0">
              <a:buNone/>
            </a:pPr>
            <a:r>
              <a:rPr lang="en-IN" dirty="0"/>
              <a:t>      </a:t>
            </a:r>
            <a:r>
              <a:rPr lang="en-IN" b="1" dirty="0"/>
              <a:t>&lt;input</a:t>
            </a:r>
            <a:r>
              <a:rPr lang="en-IN" dirty="0"/>
              <a:t> type="date" name="</a:t>
            </a:r>
            <a:r>
              <a:rPr lang="en-IN" dirty="0" err="1"/>
              <a:t>Enddate</a:t>
            </a:r>
            <a:r>
              <a:rPr lang="en-IN" dirty="0"/>
              <a:t>"</a:t>
            </a:r>
            <a:r>
              <a:rPr lang="en-IN" b="1" dirty="0"/>
              <a:t>&gt;</a:t>
            </a:r>
            <a:r>
              <a:rPr lang="en-IN" dirty="0"/>
              <a:t> End date:</a:t>
            </a:r>
            <a:r>
              <a:rPr lang="en-IN" b="1" dirty="0"/>
              <a:t>&lt;</a:t>
            </a:r>
            <a:r>
              <a:rPr lang="en-IN" b="1" dirty="0" err="1"/>
              <a:t>br</a:t>
            </a:r>
            <a:r>
              <a:rPr lang="en-IN" b="1" dirty="0"/>
              <a:t>&gt;&lt;</a:t>
            </a:r>
            <a:r>
              <a:rPr lang="en-IN" b="1" dirty="0" err="1"/>
              <a:t>br</a:t>
            </a:r>
            <a:r>
              <a:rPr lang="en-IN" b="1" dirty="0"/>
              <a:t>&gt;</a:t>
            </a:r>
            <a:r>
              <a:rPr lang="en-IN" dirty="0"/>
              <a:t>  </a:t>
            </a:r>
          </a:p>
          <a:p>
            <a:pPr marL="0" indent="0">
              <a:buNone/>
            </a:pPr>
            <a:r>
              <a:rPr lang="en-IN" dirty="0"/>
              <a:t>     </a:t>
            </a:r>
            <a:r>
              <a:rPr lang="en-IN" b="1" dirty="0"/>
              <a:t>&lt;input</a:t>
            </a:r>
            <a:r>
              <a:rPr lang="en-IN" dirty="0"/>
              <a:t> type="submit"</a:t>
            </a:r>
            <a:r>
              <a:rPr lang="en-IN" b="1" dirty="0"/>
              <a:t>&gt;</a:t>
            </a:r>
            <a:r>
              <a:rPr lang="en-IN" dirty="0"/>
              <a:t>  </a:t>
            </a:r>
          </a:p>
          <a:p>
            <a:pPr marL="0" indent="0">
              <a:buNone/>
            </a:pPr>
            <a:r>
              <a:rPr lang="en-IN" b="1" dirty="0"/>
              <a:t>&lt;/form&gt;</a:t>
            </a: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0972450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21" y="296214"/>
            <a:ext cx="11822804" cy="6387921"/>
          </a:xfrm>
        </p:spPr>
        <p:txBody>
          <a:bodyPr>
            <a:normAutofit fontScale="77500" lnSpcReduction="20000"/>
          </a:bodyPr>
          <a:lstStyle/>
          <a:p>
            <a:pPr marL="0" indent="0">
              <a:buNone/>
            </a:pPr>
            <a:r>
              <a:rPr lang="en-IN" dirty="0" smtClean="0"/>
              <a:t>5. </a:t>
            </a:r>
            <a:r>
              <a:rPr lang="en-IN" b="1" dirty="0"/>
              <a:t>&lt;input type="</a:t>
            </a:r>
            <a:r>
              <a:rPr lang="en-IN" b="1" dirty="0" err="1"/>
              <a:t>datetime</a:t>
            </a:r>
            <a:r>
              <a:rPr lang="en-IN" b="1" dirty="0"/>
              <a:t>-local"&gt;:</a:t>
            </a:r>
          </a:p>
          <a:p>
            <a:pPr marL="0" indent="0">
              <a:buNone/>
            </a:pPr>
            <a:r>
              <a:rPr lang="en-IN" dirty="0" smtClean="0"/>
              <a:t>	The </a:t>
            </a:r>
            <a:r>
              <a:rPr lang="en-IN" dirty="0"/>
              <a:t>&lt;input&gt; element of type "</a:t>
            </a:r>
            <a:r>
              <a:rPr lang="en-IN" dirty="0" err="1"/>
              <a:t>datetime</a:t>
            </a:r>
            <a:r>
              <a:rPr lang="en-IN" dirty="0"/>
              <a:t>-local" creates input filed </a:t>
            </a:r>
            <a:r>
              <a:rPr lang="en-IN" dirty="0" smtClean="0"/>
              <a:t>	which </a:t>
            </a:r>
            <a:r>
              <a:rPr lang="en-IN" dirty="0"/>
              <a:t>allow a user to select the date as well as local time in the </a:t>
            </a:r>
            <a:r>
              <a:rPr lang="en-IN" dirty="0" smtClean="0"/>
              <a:t>	hour </a:t>
            </a:r>
            <a:r>
              <a:rPr lang="en-IN" dirty="0"/>
              <a:t>and minute without time zone information</a:t>
            </a:r>
            <a:r>
              <a:rPr lang="en-IN" dirty="0" smtClean="0"/>
              <a:t>.</a:t>
            </a:r>
          </a:p>
          <a:p>
            <a:pPr marL="0" indent="0">
              <a:buNone/>
            </a:pPr>
            <a:r>
              <a:rPr lang="en-IN" b="1" dirty="0" smtClean="0"/>
              <a:t>	&lt;</a:t>
            </a:r>
            <a:r>
              <a:rPr lang="en-IN" b="1" dirty="0"/>
              <a:t>form&gt;</a:t>
            </a:r>
            <a:r>
              <a:rPr lang="en-IN" dirty="0"/>
              <a:t>  </a:t>
            </a:r>
            <a:endParaRPr lang="en-IN" dirty="0" smtClean="0"/>
          </a:p>
          <a:p>
            <a:pPr marL="0" indent="0">
              <a:buNone/>
            </a:pPr>
            <a:r>
              <a:rPr lang="en-IN" b="1" dirty="0" smtClean="0"/>
              <a:t>	&lt;</a:t>
            </a:r>
            <a:r>
              <a:rPr lang="en-IN" b="1" dirty="0"/>
              <a:t>label&gt;</a:t>
            </a:r>
            <a:r>
              <a:rPr lang="en-IN" dirty="0"/>
              <a:t>  </a:t>
            </a:r>
          </a:p>
          <a:p>
            <a:pPr marL="0" indent="0">
              <a:buNone/>
            </a:pPr>
            <a:r>
              <a:rPr lang="en-IN" dirty="0"/>
              <a:t>	</a:t>
            </a:r>
            <a:r>
              <a:rPr lang="en-IN" dirty="0" smtClean="0"/>
              <a:t>Select</a:t>
            </a:r>
            <a:r>
              <a:rPr lang="en-IN" dirty="0"/>
              <a:t> the meeting schedule: </a:t>
            </a:r>
            <a:r>
              <a:rPr lang="en-IN" b="1" dirty="0"/>
              <a:t>&lt;</a:t>
            </a:r>
            <a:r>
              <a:rPr lang="en-IN" b="1" dirty="0" err="1"/>
              <a:t>br</a:t>
            </a:r>
            <a:r>
              <a:rPr lang="en-IN" b="1" dirty="0"/>
              <a:t>&gt;&lt;</a:t>
            </a:r>
            <a:r>
              <a:rPr lang="en-IN" b="1" dirty="0" err="1"/>
              <a:t>br</a:t>
            </a:r>
            <a:r>
              <a:rPr lang="en-IN" b="1" dirty="0"/>
              <a:t>&gt;</a:t>
            </a:r>
            <a:r>
              <a:rPr lang="en-IN" dirty="0"/>
              <a:t>  </a:t>
            </a:r>
            <a:endParaRPr lang="en-IN" dirty="0" smtClean="0"/>
          </a:p>
          <a:p>
            <a:pPr marL="0" indent="0">
              <a:buNone/>
            </a:pPr>
            <a:r>
              <a:rPr lang="en-IN" dirty="0"/>
              <a:t>	 Select date &amp; time: </a:t>
            </a:r>
            <a:r>
              <a:rPr lang="en-IN" b="1" dirty="0"/>
              <a:t>&lt;input</a:t>
            </a:r>
            <a:r>
              <a:rPr lang="en-IN" dirty="0"/>
              <a:t> type="</a:t>
            </a:r>
            <a:r>
              <a:rPr lang="en-IN" dirty="0" err="1" smtClean="0"/>
              <a:t>datetime</a:t>
            </a:r>
            <a:r>
              <a:rPr lang="en-IN" dirty="0"/>
              <a:t>-</a:t>
            </a:r>
            <a:r>
              <a:rPr lang="en-IN" dirty="0" smtClean="0"/>
              <a:t>local</a:t>
            </a:r>
            <a:r>
              <a:rPr lang="en-IN" dirty="0"/>
              <a:t>" name="</a:t>
            </a:r>
            <a:r>
              <a:rPr lang="en-IN" dirty="0" err="1"/>
              <a:t>meetingdate</a:t>
            </a:r>
            <a:r>
              <a:rPr lang="en-IN" dirty="0"/>
              <a:t>"</a:t>
            </a:r>
            <a:r>
              <a:rPr lang="en-IN" b="1" dirty="0"/>
              <a:t>&gt;</a:t>
            </a:r>
            <a:r>
              <a:rPr lang="en-IN" dirty="0"/>
              <a:t> </a:t>
            </a:r>
            <a:r>
              <a:rPr lang="en-IN" b="1" dirty="0"/>
              <a:t>&lt;</a:t>
            </a:r>
            <a:r>
              <a:rPr lang="en-IN" b="1" dirty="0" err="1"/>
              <a:t>br</a:t>
            </a:r>
            <a:r>
              <a:rPr lang="en-IN" b="1" dirty="0"/>
              <a:t>&gt;&lt;</a:t>
            </a:r>
            <a:r>
              <a:rPr lang="en-IN" b="1" dirty="0" err="1"/>
              <a:t>br</a:t>
            </a:r>
            <a:r>
              <a:rPr lang="en-IN" b="1" dirty="0"/>
              <a:t>&gt;</a:t>
            </a:r>
            <a:r>
              <a:rPr lang="en-IN" dirty="0"/>
              <a:t>  </a:t>
            </a:r>
          </a:p>
          <a:p>
            <a:pPr marL="0" indent="0">
              <a:buNone/>
            </a:pPr>
            <a:r>
              <a:rPr lang="en-IN" dirty="0"/>
              <a:t>    </a:t>
            </a:r>
            <a:r>
              <a:rPr lang="en-IN" dirty="0" smtClean="0"/>
              <a:t>	</a:t>
            </a:r>
            <a:r>
              <a:rPr lang="en-IN" b="1" dirty="0" smtClean="0"/>
              <a:t>&lt;/</a:t>
            </a:r>
            <a:r>
              <a:rPr lang="en-IN" b="1" dirty="0"/>
              <a:t>label&gt;</a:t>
            </a:r>
            <a:r>
              <a:rPr lang="en-IN" dirty="0"/>
              <a:t>  </a:t>
            </a:r>
          </a:p>
          <a:p>
            <a:pPr marL="0" indent="0">
              <a:buNone/>
            </a:pPr>
            <a:r>
              <a:rPr lang="en-IN" b="1" dirty="0" smtClean="0"/>
              <a:t>   	&lt;</a:t>
            </a:r>
            <a:r>
              <a:rPr lang="en-IN" b="1" dirty="0"/>
              <a:t>input</a:t>
            </a:r>
            <a:r>
              <a:rPr lang="en-IN" dirty="0"/>
              <a:t> type="submit"</a:t>
            </a:r>
            <a:r>
              <a:rPr lang="en-IN" b="1" dirty="0"/>
              <a:t>&gt;</a:t>
            </a:r>
            <a:r>
              <a:rPr lang="en-IN" dirty="0"/>
              <a:t>  </a:t>
            </a:r>
          </a:p>
          <a:p>
            <a:pPr marL="0" indent="0">
              <a:buNone/>
            </a:pPr>
            <a:r>
              <a:rPr lang="en-IN" b="1" dirty="0" smtClean="0"/>
              <a:t>	&lt;/</a:t>
            </a:r>
            <a:r>
              <a:rPr lang="en-IN" b="1" dirty="0"/>
              <a:t>form&gt;</a:t>
            </a:r>
            <a:r>
              <a:rPr lang="en-IN" dirty="0"/>
              <a:t>  </a:t>
            </a:r>
            <a:endParaRPr lang="en-IN" dirty="0" smtClean="0"/>
          </a:p>
          <a:p>
            <a:pPr marL="0" indent="0">
              <a:buNone/>
            </a:pPr>
            <a:r>
              <a:rPr lang="en-IN" b="1" dirty="0" smtClean="0"/>
              <a:t>6. </a:t>
            </a:r>
            <a:r>
              <a:rPr lang="en-IN" b="1" dirty="0"/>
              <a:t>&lt;input type="month"&gt;:</a:t>
            </a:r>
          </a:p>
          <a:p>
            <a:pPr marL="0" indent="0">
              <a:buNone/>
            </a:pPr>
            <a:r>
              <a:rPr lang="en-IN" dirty="0" smtClean="0"/>
              <a:t>	The </a:t>
            </a:r>
            <a:r>
              <a:rPr lang="en-IN" dirty="0"/>
              <a:t>&lt;input&gt; type "month" creates an input field which allows a user to easily </a:t>
            </a:r>
            <a:r>
              <a:rPr lang="en-IN" dirty="0" smtClean="0"/>
              <a:t>	enter </a:t>
            </a:r>
            <a:r>
              <a:rPr lang="en-IN" dirty="0"/>
              <a:t>month and year in the format of "MM, YYYY" where MM defines month </a:t>
            </a:r>
            <a:r>
              <a:rPr lang="en-IN" dirty="0" smtClean="0"/>
              <a:t>	value</a:t>
            </a:r>
            <a:r>
              <a:rPr lang="en-IN" dirty="0"/>
              <a:t>, and YYYY defines the year value</a:t>
            </a:r>
            <a:r>
              <a:rPr lang="en-IN" dirty="0" smtClean="0"/>
              <a:t>.</a:t>
            </a:r>
          </a:p>
          <a:p>
            <a:pPr lvl="1"/>
            <a:r>
              <a:rPr lang="en-IN" b="1" dirty="0"/>
              <a:t>&lt;form&gt;</a:t>
            </a:r>
            <a:r>
              <a:rPr lang="en-IN" dirty="0"/>
              <a:t>  </a:t>
            </a:r>
          </a:p>
          <a:p>
            <a:pPr marL="0" indent="0">
              <a:buNone/>
            </a:pPr>
            <a:r>
              <a:rPr lang="en-IN" dirty="0"/>
              <a:t>	</a:t>
            </a:r>
            <a:r>
              <a:rPr lang="en-IN" b="1" dirty="0" smtClean="0"/>
              <a:t>&lt;</a:t>
            </a:r>
            <a:r>
              <a:rPr lang="en-IN" b="1" dirty="0"/>
              <a:t>label&gt;</a:t>
            </a:r>
            <a:r>
              <a:rPr lang="en-IN" dirty="0"/>
              <a:t>Enter your Birth Month-year: </a:t>
            </a:r>
            <a:r>
              <a:rPr lang="en-IN" b="1" dirty="0"/>
              <a:t>&lt;/label&gt;</a:t>
            </a:r>
            <a:r>
              <a:rPr lang="en-IN" dirty="0"/>
              <a:t>  </a:t>
            </a:r>
          </a:p>
          <a:p>
            <a:pPr marL="0" indent="0">
              <a:buNone/>
            </a:pPr>
            <a:r>
              <a:rPr lang="en-IN" dirty="0"/>
              <a:t>	</a:t>
            </a:r>
            <a:r>
              <a:rPr lang="en-IN" b="1" dirty="0" smtClean="0"/>
              <a:t>&lt;</a:t>
            </a:r>
            <a:r>
              <a:rPr lang="en-IN" b="1" dirty="0"/>
              <a:t>input</a:t>
            </a:r>
            <a:r>
              <a:rPr lang="en-IN" dirty="0"/>
              <a:t> type="month" name="</a:t>
            </a:r>
            <a:r>
              <a:rPr lang="en-IN" dirty="0" err="1"/>
              <a:t>newMonth</a:t>
            </a:r>
            <a:r>
              <a:rPr lang="en-IN" dirty="0"/>
              <a:t>"</a:t>
            </a:r>
            <a:r>
              <a:rPr lang="en-IN" b="1" dirty="0"/>
              <a:t>&gt;</a:t>
            </a:r>
            <a:r>
              <a:rPr lang="en-IN" dirty="0"/>
              <a:t>  </a:t>
            </a:r>
          </a:p>
          <a:p>
            <a:pPr marL="0" indent="0">
              <a:buNone/>
            </a:pPr>
            <a:r>
              <a:rPr lang="en-IN" dirty="0"/>
              <a:t>	</a:t>
            </a:r>
            <a:r>
              <a:rPr lang="en-IN" b="1" dirty="0" smtClean="0"/>
              <a:t>&lt;</a:t>
            </a:r>
            <a:r>
              <a:rPr lang="en-IN" b="1" dirty="0"/>
              <a:t>input</a:t>
            </a:r>
            <a:r>
              <a:rPr lang="en-IN" dirty="0"/>
              <a:t> type="submit"</a:t>
            </a:r>
            <a:r>
              <a:rPr lang="en-IN" b="1" dirty="0"/>
              <a:t>&gt;</a:t>
            </a:r>
            <a:r>
              <a:rPr lang="en-IN" dirty="0"/>
              <a:t>  </a:t>
            </a:r>
            <a:endParaRPr lang="en-IN" dirty="0" smtClean="0"/>
          </a:p>
          <a:p>
            <a:pPr marL="0" indent="0">
              <a:buNone/>
            </a:pPr>
            <a:r>
              <a:rPr lang="en-IN" b="1" dirty="0"/>
              <a:t>	</a:t>
            </a:r>
            <a:r>
              <a:rPr lang="en-IN" b="1" dirty="0" smtClean="0"/>
              <a:t>&lt;/</a:t>
            </a:r>
            <a:r>
              <a:rPr lang="en-IN" b="1" dirty="0"/>
              <a:t>form&gt;</a:t>
            </a: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8354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Building Blocks of HTML</a:t>
            </a:r>
            <a:endParaRPr lang="en-IN" dirty="0"/>
          </a:p>
        </p:txBody>
      </p:sp>
      <p:sp>
        <p:nvSpPr>
          <p:cNvPr id="3" name="Content Placeholder 2"/>
          <p:cNvSpPr>
            <a:spLocks noGrp="1"/>
          </p:cNvSpPr>
          <p:nvPr>
            <p:ph idx="1"/>
          </p:nvPr>
        </p:nvSpPr>
        <p:spPr/>
        <p:txBody>
          <a:bodyPr/>
          <a:lstStyle/>
          <a:p>
            <a:r>
              <a:rPr lang="en-IN" dirty="0"/>
              <a:t>An HTML document consist of its basic building blocks which are:</a:t>
            </a:r>
          </a:p>
          <a:p>
            <a:pPr lvl="1"/>
            <a:r>
              <a:rPr lang="en-IN" b="1" dirty="0"/>
              <a:t>Tags:</a:t>
            </a:r>
            <a:r>
              <a:rPr lang="en-IN" dirty="0"/>
              <a:t> An HTML tag surrounds the content and apply meaning to it. It is written between &lt; and &gt; brackets.</a:t>
            </a:r>
          </a:p>
          <a:p>
            <a:pPr lvl="1"/>
            <a:r>
              <a:rPr lang="en-IN" b="1" dirty="0"/>
              <a:t>Attribute:</a:t>
            </a:r>
            <a:r>
              <a:rPr lang="en-IN" dirty="0"/>
              <a:t> An attribute in HTML provides extra information about the element, and it is applied within the start tag. An HTML attribute contains two fields: name &amp; value</a:t>
            </a:r>
            <a:r>
              <a:rPr lang="en-IN" dirty="0" smtClean="0"/>
              <a:t>.</a:t>
            </a:r>
          </a:p>
          <a:p>
            <a:r>
              <a:rPr lang="en-IN" dirty="0"/>
              <a:t>Syntax</a:t>
            </a:r>
          </a:p>
          <a:p>
            <a:pPr lvl="1"/>
            <a:r>
              <a:rPr lang="en-IN" b="1" dirty="0"/>
              <a:t>&lt;tag</a:t>
            </a:r>
            <a:r>
              <a:rPr lang="en-IN" dirty="0"/>
              <a:t> name  </a:t>
            </a:r>
            <a:r>
              <a:rPr lang="en-IN" dirty="0" err="1"/>
              <a:t>attribute_name</a:t>
            </a:r>
            <a:r>
              <a:rPr lang="en-IN" dirty="0"/>
              <a:t>= " </a:t>
            </a:r>
            <a:r>
              <a:rPr lang="en-IN" dirty="0" err="1"/>
              <a:t>attr_value</a:t>
            </a:r>
            <a:r>
              <a:rPr lang="en-IN" dirty="0"/>
              <a:t>"</a:t>
            </a:r>
            <a:r>
              <a:rPr lang="en-IN" b="1" dirty="0"/>
              <a:t>&gt;</a:t>
            </a:r>
            <a:r>
              <a:rPr lang="en-IN" dirty="0"/>
              <a:t> content </a:t>
            </a:r>
            <a:r>
              <a:rPr lang="en-IN" b="1" dirty="0"/>
              <a:t>&lt;/</a:t>
            </a:r>
            <a:r>
              <a:rPr lang="en-IN" dirty="0"/>
              <a:t> </a:t>
            </a:r>
            <a:r>
              <a:rPr lang="en-IN" b="1" dirty="0"/>
              <a:t>tag</a:t>
            </a:r>
            <a:r>
              <a:rPr lang="en-IN" dirty="0"/>
              <a:t> name</a:t>
            </a:r>
            <a:r>
              <a:rPr lang="en-IN" b="1" dirty="0"/>
              <a:t>&gt;</a:t>
            </a:r>
            <a:r>
              <a:rPr lang="en-IN" dirty="0"/>
              <a:t>   </a:t>
            </a:r>
          </a:p>
          <a:p>
            <a:pPr marL="457200" lvl="1" indent="0">
              <a:buNone/>
            </a:pPr>
            <a:endParaRPr lang="en-IN" dirty="0"/>
          </a:p>
          <a:p>
            <a:endParaRPr lang="en-IN" dirty="0"/>
          </a:p>
        </p:txBody>
      </p:sp>
    </p:spTree>
    <p:extLst>
      <p:ext uri="{BB962C8B-B14F-4D97-AF65-F5344CB8AC3E}">
        <p14:creationId xmlns:p14="http://schemas.microsoft.com/office/powerpoint/2010/main" val="17498181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851" y="283336"/>
            <a:ext cx="11320529" cy="6574664"/>
          </a:xfrm>
        </p:spPr>
        <p:txBody>
          <a:bodyPr>
            <a:normAutofit fontScale="92500" lnSpcReduction="20000"/>
          </a:bodyPr>
          <a:lstStyle/>
          <a:p>
            <a:pPr marL="0" indent="0">
              <a:buNone/>
            </a:pPr>
            <a:r>
              <a:rPr lang="en-IN" b="1" dirty="0" smtClean="0"/>
              <a:t>7. </a:t>
            </a:r>
            <a:r>
              <a:rPr lang="en-IN" b="1" dirty="0"/>
              <a:t>&lt;input type="number"&gt;:</a:t>
            </a:r>
          </a:p>
          <a:p>
            <a:pPr marL="0" indent="0">
              <a:buNone/>
            </a:pPr>
            <a:r>
              <a:rPr lang="en-IN" dirty="0" smtClean="0"/>
              <a:t>	The </a:t>
            </a:r>
            <a:r>
              <a:rPr lang="en-IN" dirty="0"/>
              <a:t>&lt;input&gt; element type number creates input filed which allows a user to enter the numeric value. You can also restrict to enter a minimum and maximum value using min and max attribute</a:t>
            </a:r>
            <a:r>
              <a:rPr lang="en-IN" dirty="0" smtClean="0"/>
              <a:t>.</a:t>
            </a:r>
          </a:p>
          <a:p>
            <a:pPr marL="457200" lvl="1" indent="0">
              <a:buNone/>
            </a:pPr>
            <a:r>
              <a:rPr lang="en-IN" b="1" dirty="0"/>
              <a:t>&lt;form&gt;</a:t>
            </a:r>
            <a:r>
              <a:rPr lang="en-IN" dirty="0"/>
              <a:t>  </a:t>
            </a:r>
          </a:p>
          <a:p>
            <a:pPr marL="0" indent="0">
              <a:buNone/>
            </a:pPr>
            <a:r>
              <a:rPr lang="en-IN" dirty="0" smtClean="0"/>
              <a:t>	</a:t>
            </a:r>
            <a:r>
              <a:rPr lang="en-IN" dirty="0"/>
              <a:t>    </a:t>
            </a:r>
            <a:r>
              <a:rPr lang="en-IN" b="1" dirty="0"/>
              <a:t>&lt;label&gt;</a:t>
            </a:r>
            <a:r>
              <a:rPr lang="en-IN" dirty="0"/>
              <a:t>Enter your age: </a:t>
            </a:r>
            <a:r>
              <a:rPr lang="en-IN" b="1" dirty="0"/>
              <a:t>&lt;/label&gt;</a:t>
            </a:r>
            <a:r>
              <a:rPr lang="en-IN" dirty="0"/>
              <a:t>  </a:t>
            </a:r>
          </a:p>
          <a:p>
            <a:pPr marL="0" indent="0">
              <a:buNone/>
            </a:pPr>
            <a:r>
              <a:rPr lang="en-IN" b="1" dirty="0" smtClean="0"/>
              <a:t>	   &lt;</a:t>
            </a:r>
            <a:r>
              <a:rPr lang="en-IN" b="1" dirty="0"/>
              <a:t>input</a:t>
            </a:r>
            <a:r>
              <a:rPr lang="en-IN" dirty="0"/>
              <a:t> type="number" name="</a:t>
            </a:r>
            <a:r>
              <a:rPr lang="en-IN" dirty="0" err="1"/>
              <a:t>num</a:t>
            </a:r>
            <a:r>
              <a:rPr lang="en-IN" dirty="0"/>
              <a:t>" min="50" max="80"</a:t>
            </a:r>
            <a:r>
              <a:rPr lang="en-IN" b="1" dirty="0"/>
              <a:t>&gt;</a:t>
            </a:r>
            <a:r>
              <a:rPr lang="en-IN" dirty="0"/>
              <a:t>  </a:t>
            </a:r>
          </a:p>
          <a:p>
            <a:pPr marL="0" indent="0">
              <a:buNone/>
            </a:pPr>
            <a:r>
              <a:rPr lang="en-IN" dirty="0"/>
              <a:t>	</a:t>
            </a:r>
            <a:r>
              <a:rPr lang="en-IN" b="1" dirty="0" smtClean="0"/>
              <a:t>&lt;</a:t>
            </a:r>
            <a:r>
              <a:rPr lang="en-IN" b="1" dirty="0"/>
              <a:t>input</a:t>
            </a:r>
            <a:r>
              <a:rPr lang="en-IN" dirty="0"/>
              <a:t> type="submit"</a:t>
            </a:r>
            <a:r>
              <a:rPr lang="en-IN" b="1" dirty="0"/>
              <a:t>&gt;</a:t>
            </a:r>
            <a:r>
              <a:rPr lang="en-IN" dirty="0"/>
              <a:t>  </a:t>
            </a:r>
            <a:endParaRPr lang="en-IN" dirty="0" smtClean="0"/>
          </a:p>
          <a:p>
            <a:pPr marL="0" indent="0">
              <a:buNone/>
            </a:pPr>
            <a:r>
              <a:rPr lang="en-IN" b="1" dirty="0"/>
              <a:t>	</a:t>
            </a:r>
            <a:r>
              <a:rPr lang="en-IN" b="1" dirty="0" smtClean="0"/>
              <a:t>&lt;/</a:t>
            </a:r>
            <a:r>
              <a:rPr lang="en-IN" b="1" dirty="0"/>
              <a:t>form</a:t>
            </a:r>
            <a:r>
              <a:rPr lang="en-IN" b="1" dirty="0" smtClean="0"/>
              <a:t>&gt;</a:t>
            </a:r>
          </a:p>
          <a:p>
            <a:pPr marL="0" indent="0">
              <a:buNone/>
            </a:pPr>
            <a:r>
              <a:rPr lang="en-IN" b="1" dirty="0" smtClean="0"/>
              <a:t>8. Required Attribute: </a:t>
            </a:r>
          </a:p>
          <a:p>
            <a:pPr marL="0" indent="0">
              <a:buNone/>
            </a:pPr>
            <a:r>
              <a:rPr lang="en-IN" b="1" dirty="0"/>
              <a:t>	</a:t>
            </a:r>
            <a:r>
              <a:rPr lang="en-IN" dirty="0" smtClean="0"/>
              <a:t>HTML </a:t>
            </a:r>
            <a:r>
              <a:rPr lang="en-IN" dirty="0"/>
              <a:t>required is a Boolean attribute which specifies that user must fill that filed before submitting the form</a:t>
            </a:r>
            <a:r>
              <a:rPr lang="en-IN" dirty="0" smtClean="0"/>
              <a:t>.</a:t>
            </a:r>
          </a:p>
          <a:p>
            <a:pPr marL="0" indent="0">
              <a:buNone/>
            </a:pPr>
            <a:r>
              <a:rPr lang="en-IN" b="1" dirty="0"/>
              <a:t>&lt;input</a:t>
            </a:r>
            <a:r>
              <a:rPr lang="en-IN" dirty="0"/>
              <a:t> type="text" name="</a:t>
            </a:r>
            <a:r>
              <a:rPr lang="en-IN" dirty="0" err="1"/>
              <a:t>uname</a:t>
            </a:r>
            <a:r>
              <a:rPr lang="en-IN" dirty="0"/>
              <a:t>" required</a:t>
            </a:r>
            <a:r>
              <a:rPr lang="en-IN" b="1" dirty="0"/>
              <a:t>&gt;&lt;</a:t>
            </a:r>
            <a:r>
              <a:rPr lang="en-IN" b="1" dirty="0" err="1"/>
              <a:t>br</a:t>
            </a:r>
            <a:r>
              <a:rPr lang="en-IN" b="1" dirty="0"/>
              <a:t>&gt;&lt;</a:t>
            </a:r>
            <a:r>
              <a:rPr lang="en-IN" b="1" dirty="0" err="1"/>
              <a:t>br</a:t>
            </a:r>
            <a:r>
              <a:rPr lang="en-IN" b="1" dirty="0" smtClean="0"/>
              <a:t>&gt;</a:t>
            </a:r>
          </a:p>
          <a:p>
            <a:pPr marL="0" indent="0">
              <a:buNone/>
            </a:pPr>
            <a:r>
              <a:rPr lang="en-IN" dirty="0" smtClean="0"/>
              <a:t>9. </a:t>
            </a:r>
            <a:r>
              <a:rPr lang="en-IN" dirty="0"/>
              <a:t>HTML autofocus attribute HTML5</a:t>
            </a:r>
          </a:p>
          <a:p>
            <a:pPr marL="0" indent="0">
              <a:buNone/>
            </a:pPr>
            <a:r>
              <a:rPr lang="en-IN" dirty="0"/>
              <a:t>The autofocus is a Boolean attribute which enables a field automatically focused when a webpage loads.</a:t>
            </a:r>
          </a:p>
          <a:p>
            <a:pPr marL="0" indent="0">
              <a:buNone/>
            </a:pPr>
            <a:r>
              <a:rPr lang="en-IN" dirty="0"/>
              <a:t>   </a:t>
            </a:r>
            <a:r>
              <a:rPr lang="en-IN" b="1" dirty="0"/>
              <a:t>&lt;input</a:t>
            </a:r>
            <a:r>
              <a:rPr lang="en-IN" dirty="0"/>
              <a:t> type="text" name="</a:t>
            </a:r>
            <a:r>
              <a:rPr lang="en-IN" dirty="0" err="1"/>
              <a:t>uname</a:t>
            </a:r>
            <a:r>
              <a:rPr lang="en-IN" dirty="0"/>
              <a:t>" autofocus</a:t>
            </a:r>
            <a:r>
              <a:rPr lang="en-IN" b="1" dirty="0"/>
              <a:t>&gt;&lt;</a:t>
            </a:r>
            <a:r>
              <a:rPr lang="en-IN" b="1" dirty="0" err="1"/>
              <a:t>br</a:t>
            </a:r>
            <a:r>
              <a:rPr lang="en-IN" b="1" dirty="0"/>
              <a:t>&gt;&lt;</a:t>
            </a:r>
            <a:r>
              <a:rPr lang="en-IN" b="1" dirty="0" err="1"/>
              <a:t>br</a:t>
            </a:r>
            <a:r>
              <a:rPr lang="en-IN" b="1" dirty="0"/>
              <a:t>&gt;</a:t>
            </a:r>
            <a:r>
              <a:rPr lang="en-IN" dirty="0"/>
              <a:t>  </a:t>
            </a:r>
            <a:endParaRPr lang="en-IN" dirty="0" smtClean="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048632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IN" dirty="0" smtClean="0"/>
              <a:t>10. </a:t>
            </a:r>
            <a:r>
              <a:rPr lang="en-IN" dirty="0"/>
              <a:t>HTML disabled </a:t>
            </a:r>
            <a:r>
              <a:rPr lang="en-IN" dirty="0" smtClean="0"/>
              <a:t>attribute: The </a:t>
            </a:r>
            <a:r>
              <a:rPr lang="en-IN" dirty="0"/>
              <a:t>HTML disabled attribute when applied then it disable that input field. The disabled field does not allow the user to interact with that field.</a:t>
            </a:r>
          </a:p>
          <a:p>
            <a:pPr lvl="1"/>
            <a:r>
              <a:rPr lang="en-IN" dirty="0"/>
              <a:t>The disabled input filed does not receive click events, and these input value will not be sent to the server when submitting the </a:t>
            </a:r>
            <a:r>
              <a:rPr lang="en-IN" dirty="0" smtClean="0"/>
              <a:t>form</a:t>
            </a:r>
          </a:p>
          <a:p>
            <a:pPr lvl="1"/>
            <a:r>
              <a:rPr lang="en-IN" b="1" dirty="0"/>
              <a:t>&lt;input</a:t>
            </a:r>
            <a:r>
              <a:rPr lang="en-IN" dirty="0"/>
              <a:t> type="text" name="</a:t>
            </a:r>
            <a:r>
              <a:rPr lang="en-IN" dirty="0" err="1"/>
              <a:t>uname</a:t>
            </a:r>
            <a:r>
              <a:rPr lang="en-IN" dirty="0"/>
              <a:t>" disabled</a:t>
            </a:r>
            <a:r>
              <a:rPr lang="en-IN" b="1" dirty="0"/>
              <a:t>&gt;&lt;</a:t>
            </a:r>
            <a:r>
              <a:rPr lang="en-IN" b="1" dirty="0" err="1"/>
              <a:t>br</a:t>
            </a:r>
            <a:r>
              <a:rPr lang="en-IN" b="1" dirty="0"/>
              <a:t>&gt;&lt;</a:t>
            </a:r>
            <a:r>
              <a:rPr lang="en-IN" b="1" dirty="0" err="1"/>
              <a:t>br</a:t>
            </a:r>
            <a:r>
              <a:rPr lang="en-IN" b="1" dirty="0"/>
              <a:t>&gt;</a:t>
            </a:r>
            <a:r>
              <a:rPr lang="en-IN" dirty="0"/>
              <a:t>  </a:t>
            </a:r>
          </a:p>
          <a:p>
            <a:pPr marL="457200" lvl="1" indent="0">
              <a:buNone/>
            </a:pPr>
            <a:endParaRPr lang="en-IN" dirty="0"/>
          </a:p>
          <a:p>
            <a:pPr marL="0" indent="0">
              <a:buNone/>
            </a:pPr>
            <a:endParaRPr lang="en-IN" dirty="0"/>
          </a:p>
        </p:txBody>
      </p:sp>
    </p:spTree>
    <p:extLst>
      <p:ext uri="{BB962C8B-B14F-4D97-AF65-F5344CB8AC3E}">
        <p14:creationId xmlns:p14="http://schemas.microsoft.com/office/powerpoint/2010/main" val="2752195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Elements</a:t>
            </a:r>
            <a:endParaRPr lang="en-IN" dirty="0"/>
          </a:p>
        </p:txBody>
      </p:sp>
      <p:sp>
        <p:nvSpPr>
          <p:cNvPr id="3" name="Content Placeholder 2"/>
          <p:cNvSpPr>
            <a:spLocks noGrp="1"/>
          </p:cNvSpPr>
          <p:nvPr>
            <p:ph idx="1"/>
          </p:nvPr>
        </p:nvSpPr>
        <p:spPr>
          <a:xfrm>
            <a:off x="347730" y="1586515"/>
            <a:ext cx="6349284" cy="4981709"/>
          </a:xfrm>
        </p:spPr>
        <p:txBody>
          <a:bodyPr>
            <a:normAutofit fontScale="92500" lnSpcReduction="20000"/>
          </a:bodyPr>
          <a:lstStyle/>
          <a:p>
            <a:r>
              <a:rPr lang="en-IN" b="1" dirty="0"/>
              <a:t>Elements:</a:t>
            </a:r>
            <a:r>
              <a:rPr lang="en-IN" dirty="0"/>
              <a:t> An HTML element is an individual component of an HTML file. In an HTML file, everything written within tags are termed as HTML elements</a:t>
            </a:r>
            <a:r>
              <a:rPr lang="en-IN" dirty="0" smtClean="0"/>
              <a:t>.</a:t>
            </a:r>
          </a:p>
          <a:p>
            <a:r>
              <a:rPr lang="en-IN" dirty="0"/>
              <a:t>An HTML file is made of elements. These elements are responsible for creating web pages and define content in that webpage. An element in HTML usually consist of a start tag &lt;tag name&gt;, close tag &lt;/tag name&gt; and content inserted between them. </a:t>
            </a:r>
            <a:r>
              <a:rPr lang="en-IN" b="1" dirty="0"/>
              <a:t>Technically, an element is a collection of start tag, attributes, end tag, content between them</a:t>
            </a:r>
            <a:r>
              <a:rPr lang="en-IN" dirty="0"/>
              <a:t>.</a:t>
            </a:r>
          </a:p>
          <a:p>
            <a:pPr marL="0" indent="0">
              <a:buNone/>
            </a:pPr>
            <a:r>
              <a:rPr lang="en-IN" dirty="0"/>
              <a:t/>
            </a:r>
            <a:br>
              <a:rPr lang="en-IN" dirty="0"/>
            </a:br>
            <a:endParaRPr lang="en-IN" dirty="0"/>
          </a:p>
        </p:txBody>
      </p:sp>
      <p:pic>
        <p:nvPicPr>
          <p:cNvPr id="2050" name="Picture 2" descr="HTML Building block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4830" y="1017432"/>
            <a:ext cx="4868214" cy="475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144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5122</Words>
  <Application>Microsoft Office PowerPoint</Application>
  <PresentationFormat>Widescreen</PresentationFormat>
  <Paragraphs>934</Paragraphs>
  <Slides>81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81</vt:i4>
      </vt:variant>
    </vt:vector>
  </HeadingPairs>
  <TitlesOfParts>
    <vt:vector size="95" baseType="lpstr">
      <vt:lpstr>Actor</vt:lpstr>
      <vt:lpstr>Arial</vt:lpstr>
      <vt:lpstr>Calibri</vt:lpstr>
      <vt:lpstr>Calibri Light</vt:lpstr>
      <vt:lpstr>Consolas</vt:lpstr>
      <vt:lpstr>Courier New</vt:lpstr>
      <vt:lpstr>erdana</vt:lpstr>
      <vt:lpstr>inter-bold</vt:lpstr>
      <vt:lpstr>inter-regular</vt:lpstr>
      <vt:lpstr>Times New Roman</vt:lpstr>
      <vt:lpstr>Times New Roman</vt:lpstr>
      <vt:lpstr>Verdana</vt:lpstr>
      <vt:lpstr>Wingdings</vt:lpstr>
      <vt:lpstr>Office Theme</vt:lpstr>
      <vt:lpstr>HTML</vt:lpstr>
      <vt:lpstr>Introduction</vt:lpstr>
      <vt:lpstr>PowerPoint Presentation</vt:lpstr>
      <vt:lpstr>Applications of HTML</vt:lpstr>
      <vt:lpstr>Timeline of HTML </vt:lpstr>
      <vt:lpstr>HTML Text Editors</vt:lpstr>
      <vt:lpstr>Steps for Creating HTML File</vt:lpstr>
      <vt:lpstr>Building Blocks of HTML</vt:lpstr>
      <vt:lpstr>HTML Elements</vt:lpstr>
      <vt:lpstr>PowerPoint Presentation</vt:lpstr>
      <vt:lpstr>HTML Attribute</vt:lpstr>
      <vt:lpstr>HTML Tags</vt:lpstr>
      <vt:lpstr>Basic HTML File</vt:lpstr>
      <vt:lpstr>HTML Headings</vt:lpstr>
      <vt:lpstr>HTML Paragraph</vt:lpstr>
      <vt:lpstr>Code: Exercise </vt:lpstr>
      <vt:lpstr>HTML Formatting Tags</vt:lpstr>
      <vt:lpstr>14 HTML formatting tags</vt:lpstr>
      <vt:lpstr>14 HTML formatting tags</vt:lpstr>
      <vt:lpstr>HTML Exercise </vt:lpstr>
      <vt:lpstr>HTML Phrase Tags</vt:lpstr>
      <vt:lpstr>PowerPoint Presentation</vt:lpstr>
      <vt:lpstr>PowerPoint Presentation</vt:lpstr>
      <vt:lpstr>PowerPoint Presentation</vt:lpstr>
      <vt:lpstr>PowerPoint Presentation</vt:lpstr>
      <vt:lpstr>Practical 2: CO1, CO2</vt:lpstr>
      <vt:lpstr>HTML Lists</vt:lpstr>
      <vt:lpstr>Ordered List type</vt:lpstr>
      <vt:lpstr>PowerPoint Presentation</vt:lpstr>
      <vt:lpstr>Unordered List/ Bulleted List</vt:lpstr>
      <vt:lpstr>PowerPoint Presentation</vt:lpstr>
      <vt:lpstr>Definition List</vt:lpstr>
      <vt:lpstr>Example:</vt:lpstr>
      <vt:lpstr>Marquee Tag</vt:lpstr>
      <vt:lpstr>Attributes of Marquee Tag</vt:lpstr>
      <vt:lpstr>Practical 3: CO1, CO3</vt:lpstr>
      <vt:lpstr>HTML Anchor Tag</vt:lpstr>
      <vt:lpstr>PowerPoint Presentation</vt:lpstr>
      <vt:lpstr>PowerPoint Presentation</vt:lpstr>
      <vt:lpstr>Image Tag: Inserting Images in Web page</vt:lpstr>
      <vt:lpstr>PowerPoint Presentation</vt:lpstr>
      <vt:lpstr>Sample Code displaying all attributes of Image Tag</vt:lpstr>
      <vt:lpstr>HTML comments</vt:lpstr>
      <vt:lpstr>Key Points: HTML Comments</vt:lpstr>
      <vt:lpstr>Practical 4: CO1, CO3</vt:lpstr>
      <vt:lpstr>HTML Tables</vt:lpstr>
      <vt:lpstr>Output: ????</vt:lpstr>
      <vt:lpstr>Output</vt:lpstr>
      <vt:lpstr>PowerPoint Presentation</vt:lpstr>
      <vt:lpstr>PowerPoint Presentation</vt:lpstr>
      <vt:lpstr>PowerPoint Presentation</vt:lpstr>
      <vt:lpstr>Output</vt:lpstr>
      <vt:lpstr>PowerPoint Presentation</vt:lpstr>
      <vt:lpstr>Solutions: 1 </vt:lpstr>
      <vt:lpstr>Solutions 2 </vt:lpstr>
      <vt:lpstr>Solution 3</vt:lpstr>
      <vt:lpstr>Prac 5: CO1, CO3</vt:lpstr>
      <vt:lpstr>Test</vt:lpstr>
      <vt:lpstr>HTML Forms</vt:lpstr>
      <vt:lpstr>HTML Form </vt:lpstr>
      <vt:lpstr>GET Method</vt:lpstr>
      <vt:lpstr>POST Method</vt:lpstr>
      <vt:lpstr>Get Vs. Post Method</vt:lpstr>
      <vt:lpstr>PowerPoint Presentation</vt:lpstr>
      <vt:lpstr>HTML Form Controls</vt:lpstr>
      <vt:lpstr>Text Input Controls</vt:lpstr>
      <vt:lpstr>Single-line text input controls</vt:lpstr>
      <vt:lpstr>Code and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 6 </vt:lpstr>
      <vt:lpstr>Some more validations/ Input  on form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Priyanka</dc:creator>
  <cp:lastModifiedBy>Priyanka</cp:lastModifiedBy>
  <cp:revision>5</cp:revision>
  <dcterms:created xsi:type="dcterms:W3CDTF">2021-12-08T07:51:19Z</dcterms:created>
  <dcterms:modified xsi:type="dcterms:W3CDTF">2022-01-04T08:09:56Z</dcterms:modified>
</cp:coreProperties>
</file>