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13" name="Google Shape;13;p2"/>
          <p:cNvSpPr txBox="1"/>
          <p:nvPr>
            <p:ph type="ctrTitle"/>
          </p:nvPr>
        </p:nvSpPr>
        <p:spPr>
          <a:xfrm>
            <a:off x="2971799" y="1473200"/>
            <a:ext cx="5398200" cy="1816200"/>
          </a:xfrm>
          <a:prstGeom prst="rect">
            <a:avLst/>
          </a:prstGeom>
          <a:noFill/>
          <a:ln>
            <a:noFill/>
          </a:ln>
        </p:spPr>
        <p:txBody>
          <a:bodyPr anchorCtr="0" anchor="b" bIns="34275" lIns="68575" spcFirstLastPara="1" rIns="68575" wrap="square" tIns="34275">
            <a:noAutofit/>
          </a:bodyPr>
          <a:lstStyle>
            <a:lvl1pPr lvl="0" marR="0" algn="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14" name="Google Shape;14;p2"/>
          <p:cNvSpPr txBox="1"/>
          <p:nvPr>
            <p:ph idx="1" type="subTitle"/>
          </p:nvPr>
        </p:nvSpPr>
        <p:spPr>
          <a:xfrm>
            <a:off x="2971799" y="3289299"/>
            <a:ext cx="5398200" cy="1054200"/>
          </a:xfrm>
          <a:prstGeom prst="rect">
            <a:avLst/>
          </a:prstGeom>
          <a:noFill/>
          <a:ln>
            <a:noFill/>
          </a:ln>
        </p:spPr>
        <p:txBody>
          <a:bodyPr anchorCtr="0" anchor="t" bIns="34275" lIns="68575" spcFirstLastPara="1" rIns="68575" wrap="square" tIns="34275">
            <a:noAutofit/>
          </a:bodyPr>
          <a:lstStyle>
            <a:lvl1pPr lv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5" name="Google Shape;15;p2"/>
          <p:cNvSpPr txBox="1"/>
          <p:nvPr>
            <p:ph idx="10" type="dt"/>
          </p:nvPr>
        </p:nvSpPr>
        <p:spPr>
          <a:xfrm>
            <a:off x="6699418"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6" name="Google Shape;16;p2"/>
          <p:cNvSpPr txBox="1"/>
          <p:nvPr>
            <p:ph idx="11" type="ftr"/>
          </p:nvPr>
        </p:nvSpPr>
        <p:spPr>
          <a:xfrm>
            <a:off x="2971799" y="4402931"/>
            <a:ext cx="36705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7" name="Google Shape;17;p2"/>
          <p:cNvSpPr txBox="1"/>
          <p:nvPr>
            <p:ph idx="12" type="sldNum"/>
          </p:nvPr>
        </p:nvSpPr>
        <p:spPr>
          <a:xfrm>
            <a:off x="7956718"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8" name="Google Shape;78;p11"/>
          <p:cNvSpPr txBox="1"/>
          <p:nvPr>
            <p:ph type="title"/>
          </p:nvPr>
        </p:nvSpPr>
        <p:spPr>
          <a:xfrm>
            <a:off x="514350" y="3549649"/>
            <a:ext cx="7598700" cy="4251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lt1"/>
              </a:buClr>
              <a:buSzPts val="1800"/>
              <a:buFont typeface="Calibri"/>
              <a:buNone/>
              <a:defRPr b="0" i="0" sz="1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79" name="Google Shape;79;p11"/>
          <p:cNvSpPr/>
          <p:nvPr>
            <p:ph idx="2" type="pic"/>
          </p:nvPr>
        </p:nvSpPr>
        <p:spPr>
          <a:xfrm>
            <a:off x="1028700" y="699084"/>
            <a:ext cx="6570000" cy="23736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lnSpc>
                <a:spcPct val="100000"/>
              </a:lnSpc>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514350" y="3974702"/>
            <a:ext cx="7598700" cy="3702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81" name="Google Shape;81;p1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2" name="Google Shape;82;p1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3" name="Google Shape;83;p1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6" name="Google Shape;86;p12"/>
          <p:cNvSpPr txBox="1"/>
          <p:nvPr>
            <p:ph type="title"/>
          </p:nvPr>
        </p:nvSpPr>
        <p:spPr>
          <a:xfrm>
            <a:off x="514351" y="457201"/>
            <a:ext cx="7598700" cy="2343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87" name="Google Shape;87;p12"/>
          <p:cNvSpPr txBox="1"/>
          <p:nvPr>
            <p:ph idx="1" type="body"/>
          </p:nvPr>
        </p:nvSpPr>
        <p:spPr>
          <a:xfrm>
            <a:off x="514350" y="3257550"/>
            <a:ext cx="7598700" cy="108600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88" name="Google Shape;88;p12"/>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9" name="Google Shape;89;p12"/>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0" name="Google Shape;90;p1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94" name="Google Shape;94;p13"/>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95" name="Google Shape;95;p13"/>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96" name="Google Shape;96;p13"/>
          <p:cNvSpPr txBox="1"/>
          <p:nvPr>
            <p:ph idx="1" type="body"/>
          </p:nvPr>
        </p:nvSpPr>
        <p:spPr>
          <a:xfrm>
            <a:off x="823406" y="2514600"/>
            <a:ext cx="7004400" cy="28590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97" name="Google Shape;97;p13"/>
          <p:cNvSpPr txBox="1"/>
          <p:nvPr>
            <p:ph idx="2" type="body"/>
          </p:nvPr>
        </p:nvSpPr>
        <p:spPr>
          <a:xfrm>
            <a:off x="515599" y="3257550"/>
            <a:ext cx="7614300" cy="108600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98" name="Google Shape;98;p13"/>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9" name="Google Shape;99;p1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0" name="Google Shape;100;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3" name="Google Shape;103;p14"/>
          <p:cNvSpPr txBox="1"/>
          <p:nvPr>
            <p:ph type="title"/>
          </p:nvPr>
        </p:nvSpPr>
        <p:spPr>
          <a:xfrm>
            <a:off x="514352" y="2481436"/>
            <a:ext cx="7598700" cy="11016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104" name="Google Shape;104;p14"/>
          <p:cNvSpPr txBox="1"/>
          <p:nvPr>
            <p:ph idx="1" type="body"/>
          </p:nvPr>
        </p:nvSpPr>
        <p:spPr>
          <a:xfrm>
            <a:off x="514351" y="3583036"/>
            <a:ext cx="7598700" cy="6453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05" name="Google Shape;105;p1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6" name="Google Shape;106;p1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7" name="Google Shape;107;p1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1" name="Google Shape;111;p15"/>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2" name="Google Shape;112;p15"/>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113" name="Google Shape;113;p15"/>
          <p:cNvSpPr txBox="1"/>
          <p:nvPr>
            <p:ph idx="1" type="body"/>
          </p:nvPr>
        </p:nvSpPr>
        <p:spPr>
          <a:xfrm>
            <a:off x="514350" y="2914650"/>
            <a:ext cx="7601700" cy="6669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14" name="Google Shape;114;p15"/>
          <p:cNvSpPr txBox="1"/>
          <p:nvPr>
            <p:ph idx="2" type="body"/>
          </p:nvPr>
        </p:nvSpPr>
        <p:spPr>
          <a:xfrm>
            <a:off x="514349" y="3581400"/>
            <a:ext cx="7601700" cy="7620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15" name="Google Shape;115;p1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16" name="Google Shape;116;p1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17" name="Google Shape;117;p1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0" name="Google Shape;120;p16"/>
          <p:cNvSpPr txBox="1"/>
          <p:nvPr>
            <p:ph type="title"/>
          </p:nvPr>
        </p:nvSpPr>
        <p:spPr>
          <a:xfrm>
            <a:off x="514351" y="457201"/>
            <a:ext cx="7598700" cy="20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121" name="Google Shape;121;p16"/>
          <p:cNvSpPr txBox="1"/>
          <p:nvPr>
            <p:ph idx="1" type="body"/>
          </p:nvPr>
        </p:nvSpPr>
        <p:spPr>
          <a:xfrm>
            <a:off x="514351" y="2628900"/>
            <a:ext cx="7598700" cy="6285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22" name="Google Shape;122;p16"/>
          <p:cNvSpPr txBox="1"/>
          <p:nvPr>
            <p:ph idx="2" type="body"/>
          </p:nvPr>
        </p:nvSpPr>
        <p:spPr>
          <a:xfrm>
            <a:off x="514350" y="3257550"/>
            <a:ext cx="7598700" cy="10860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23" name="Google Shape;123;p1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24" name="Google Shape;124;p1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25" name="Google Shape;125;p1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8" name="Google Shape;128;p17"/>
          <p:cNvSpPr txBox="1"/>
          <p:nvPr>
            <p:ph idx="1" type="body"/>
          </p:nvPr>
        </p:nvSpPr>
        <p:spPr>
          <a:xfrm rot="5400000">
            <a:off x="2945119" y="-824350"/>
            <a:ext cx="2736900" cy="75987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29" name="Google Shape;129;p1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0" name="Google Shape;130;p1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1" name="Google Shape;131;p1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5" name="Google Shape;135;p18"/>
          <p:cNvSpPr txBox="1"/>
          <p:nvPr>
            <p:ph type="title"/>
          </p:nvPr>
        </p:nvSpPr>
        <p:spPr>
          <a:xfrm rot="5400000">
            <a:off x="5360421" y="1590899"/>
            <a:ext cx="3886200" cy="16188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136" name="Google Shape;136;p18"/>
          <p:cNvSpPr txBox="1"/>
          <p:nvPr>
            <p:ph idx="1" type="body"/>
          </p:nvPr>
        </p:nvSpPr>
        <p:spPr>
          <a:xfrm rot="5400000">
            <a:off x="1508337" y="-536700"/>
            <a:ext cx="3886200" cy="58740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37" name="Google Shape;137;p1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8" name="Google Shape;138;p1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9" name="Google Shape;139;p1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0" name="Google Shape;20;p3"/>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21" name="Google Shape;21;p3"/>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22" name="Google Shape;22;p3"/>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3" name="Google Shape;23;p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4" name="Google Shape;24;p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7" name="Google Shape;27;p4"/>
          <p:cNvSpPr txBox="1"/>
          <p:nvPr>
            <p:ph type="title"/>
          </p:nvPr>
        </p:nvSpPr>
        <p:spPr>
          <a:xfrm>
            <a:off x="514350" y="2481436"/>
            <a:ext cx="7598700" cy="11016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28" name="Google Shape;28;p4"/>
          <p:cNvSpPr txBox="1"/>
          <p:nvPr>
            <p:ph idx="1" type="body"/>
          </p:nvPr>
        </p:nvSpPr>
        <p:spPr>
          <a:xfrm>
            <a:off x="514349" y="3583036"/>
            <a:ext cx="7598700" cy="6453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29" name="Google Shape;29;p4"/>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0" name="Google Shape;30;p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1" name="Google Shape;31;p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34" name="Google Shape;34;p5"/>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35" name="Google Shape;35;p5"/>
          <p:cNvSpPr txBox="1"/>
          <p:nvPr>
            <p:ph idx="1" type="body"/>
          </p:nvPr>
        </p:nvSpPr>
        <p:spPr>
          <a:xfrm>
            <a:off x="514352"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36" name="Google Shape;36;p5"/>
          <p:cNvSpPr txBox="1"/>
          <p:nvPr>
            <p:ph idx="2" type="body"/>
          </p:nvPr>
        </p:nvSpPr>
        <p:spPr>
          <a:xfrm>
            <a:off x="4366421" y="1606550"/>
            <a:ext cx="3746400" cy="2736900"/>
          </a:xfrm>
          <a:prstGeom prst="rect">
            <a:avLst/>
          </a:prstGeom>
          <a:noFill/>
          <a:ln>
            <a:noFill/>
          </a:ln>
        </p:spPr>
        <p:txBody>
          <a:bodyPr anchorCtr="0" anchor="ctr"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37" name="Google Shape;37;p5"/>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8" name="Google Shape;38;p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9" name="Google Shape;39;p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42" name="Google Shape;42;p6"/>
          <p:cNvSpPr txBox="1"/>
          <p:nvPr>
            <p:ph idx="1" type="body"/>
          </p:nvPr>
        </p:nvSpPr>
        <p:spPr>
          <a:xfrm>
            <a:off x="730253" y="1663700"/>
            <a:ext cx="3531900" cy="4323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500"/>
              <a:buFont typeface="Arial"/>
              <a:buNone/>
              <a:defRPr b="1" i="0" sz="15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400"/>
              <a:buFont typeface="Arial"/>
              <a:buNone/>
              <a:defRPr b="1" i="0" sz="14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200"/>
              <a:buFont typeface="Arial"/>
              <a:buNone/>
              <a:defRPr b="1" i="0" sz="1200" u="none" cap="none" strike="noStrike">
                <a:solidFill>
                  <a:schemeClr val="lt1"/>
                </a:solidFill>
                <a:latin typeface="Calibri"/>
                <a:ea typeface="Calibri"/>
                <a:cs typeface="Calibri"/>
                <a:sym typeface="Calibri"/>
              </a:defRPr>
            </a:lvl9pPr>
          </a:lstStyle>
          <a:p/>
        </p:txBody>
      </p:sp>
      <p:sp>
        <p:nvSpPr>
          <p:cNvPr id="43" name="Google Shape;43;p6"/>
          <p:cNvSpPr txBox="1"/>
          <p:nvPr>
            <p:ph idx="2" type="body"/>
          </p:nvPr>
        </p:nvSpPr>
        <p:spPr>
          <a:xfrm>
            <a:off x="514351" y="2152651"/>
            <a:ext cx="3747600" cy="21906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44" name="Google Shape;44;p6"/>
          <p:cNvSpPr txBox="1"/>
          <p:nvPr>
            <p:ph idx="3" type="body"/>
          </p:nvPr>
        </p:nvSpPr>
        <p:spPr>
          <a:xfrm>
            <a:off x="4572002" y="1670050"/>
            <a:ext cx="3542100" cy="4323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1500"/>
              <a:buFont typeface="Arial"/>
              <a:buNone/>
              <a:defRPr b="1" i="0" sz="15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1400"/>
              <a:buFont typeface="Arial"/>
              <a:buNone/>
              <a:defRPr b="1" i="0" sz="14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1200"/>
              <a:buFont typeface="Arial"/>
              <a:buNone/>
              <a:defRPr b="1" i="0" sz="1200" u="none" cap="none" strike="noStrike">
                <a:solidFill>
                  <a:schemeClr val="lt1"/>
                </a:solidFill>
                <a:latin typeface="Calibri"/>
                <a:ea typeface="Calibri"/>
                <a:cs typeface="Calibri"/>
                <a:sym typeface="Calibri"/>
              </a:defRPr>
            </a:lvl9pPr>
          </a:lstStyle>
          <a:p/>
        </p:txBody>
      </p:sp>
      <p:sp>
        <p:nvSpPr>
          <p:cNvPr id="45" name="Google Shape;45;p6"/>
          <p:cNvSpPr txBox="1"/>
          <p:nvPr>
            <p:ph idx="4" type="body"/>
          </p:nvPr>
        </p:nvSpPr>
        <p:spPr>
          <a:xfrm>
            <a:off x="4367612" y="2152651"/>
            <a:ext cx="3746400" cy="21906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46" name="Google Shape;46;p6"/>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47" name="Google Shape;47;p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48" name="Google Shape;48;p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1" name="Google Shape;51;p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52" name="Google Shape;52;p7"/>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3" name="Google Shape;53;p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8"/>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8" name="Google Shape;58;p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9" name="Google Shape;59;p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2" name="Google Shape;62;p9"/>
          <p:cNvSpPr txBox="1"/>
          <p:nvPr>
            <p:ph type="title"/>
          </p:nvPr>
        </p:nvSpPr>
        <p:spPr>
          <a:xfrm>
            <a:off x="514350" y="1555750"/>
            <a:ext cx="2760600" cy="10287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lt1"/>
              </a:buClr>
              <a:buSzPts val="1800"/>
              <a:buFont typeface="Calibri"/>
              <a:buNone/>
              <a:defRPr b="0" i="0" sz="1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63" name="Google Shape;63;p9"/>
          <p:cNvSpPr txBox="1"/>
          <p:nvPr>
            <p:ph idx="1" type="body"/>
          </p:nvPr>
        </p:nvSpPr>
        <p:spPr>
          <a:xfrm>
            <a:off x="3486151" y="457201"/>
            <a:ext cx="4626900" cy="3886200"/>
          </a:xfrm>
          <a:prstGeom prst="rect">
            <a:avLst/>
          </a:prstGeom>
          <a:noFill/>
          <a:ln>
            <a:noFill/>
          </a:ln>
        </p:spPr>
        <p:txBody>
          <a:bodyPr anchorCtr="0" anchor="ctr" bIns="34275" lIns="68575" spcFirstLastPara="1" rIns="68575" wrap="square" tIns="34275">
            <a:noAutofit/>
          </a:bodyPr>
          <a:lstStyle>
            <a:lvl1pPr indent="-317500" lvl="0" marL="457200" marR="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64" name="Google Shape;64;p9"/>
          <p:cNvSpPr txBox="1"/>
          <p:nvPr>
            <p:ph idx="2" type="body"/>
          </p:nvPr>
        </p:nvSpPr>
        <p:spPr>
          <a:xfrm>
            <a:off x="514350" y="2584450"/>
            <a:ext cx="2760600" cy="13716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65" name="Google Shape;65;p9"/>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66" name="Google Shape;66;p9"/>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67" name="Google Shape;67;p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0" name="Google Shape;70;p10"/>
          <p:cNvSpPr txBox="1"/>
          <p:nvPr>
            <p:ph type="title"/>
          </p:nvPr>
        </p:nvSpPr>
        <p:spPr>
          <a:xfrm>
            <a:off x="514350" y="1200150"/>
            <a:ext cx="4623600" cy="10287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lt1"/>
              </a:buClr>
              <a:buSzPts val="2100"/>
              <a:buFont typeface="Calibri"/>
              <a:buNone/>
              <a:defRPr b="0" i="0" sz="21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2"/>
                </a:solidFill>
              </a:defRPr>
            </a:lvl2pPr>
            <a:lvl3pPr lvl="2" marR="0" algn="l">
              <a:lnSpc>
                <a:spcPct val="100000"/>
              </a:lnSpc>
              <a:spcBef>
                <a:spcPts val="0"/>
              </a:spcBef>
              <a:spcAft>
                <a:spcPts val="0"/>
              </a:spcAft>
              <a:buSzPts val="1100"/>
              <a:buNone/>
              <a:defRPr b="0" i="0" sz="1400" u="none" cap="none" strike="noStrike">
                <a:solidFill>
                  <a:schemeClr val="lt2"/>
                </a:solidFill>
              </a:defRPr>
            </a:lvl3pPr>
            <a:lvl4pPr lvl="3" marR="0" algn="l">
              <a:lnSpc>
                <a:spcPct val="100000"/>
              </a:lnSpc>
              <a:spcBef>
                <a:spcPts val="0"/>
              </a:spcBef>
              <a:spcAft>
                <a:spcPts val="0"/>
              </a:spcAft>
              <a:buSzPts val="1100"/>
              <a:buNone/>
              <a:defRPr b="0" i="0" sz="1400" u="none" cap="none" strike="noStrike">
                <a:solidFill>
                  <a:schemeClr val="lt2"/>
                </a:solidFill>
              </a:defRPr>
            </a:lvl4pPr>
            <a:lvl5pPr lvl="4" marR="0" algn="l">
              <a:lnSpc>
                <a:spcPct val="100000"/>
              </a:lnSpc>
              <a:spcBef>
                <a:spcPts val="0"/>
              </a:spcBef>
              <a:spcAft>
                <a:spcPts val="0"/>
              </a:spcAft>
              <a:buSzPts val="1100"/>
              <a:buNone/>
              <a:defRPr b="0" i="0" sz="1400" u="none" cap="none" strike="noStrike">
                <a:solidFill>
                  <a:schemeClr val="lt2"/>
                </a:solidFill>
              </a:defRPr>
            </a:lvl5pPr>
            <a:lvl6pPr lvl="5" marR="0" algn="l">
              <a:lnSpc>
                <a:spcPct val="100000"/>
              </a:lnSpc>
              <a:spcBef>
                <a:spcPts val="0"/>
              </a:spcBef>
              <a:spcAft>
                <a:spcPts val="0"/>
              </a:spcAft>
              <a:buSzPts val="1100"/>
              <a:buNone/>
              <a:defRPr b="0" i="0" sz="1400" u="none" cap="none" strike="noStrike">
                <a:solidFill>
                  <a:schemeClr val="lt2"/>
                </a:solidFill>
              </a:defRPr>
            </a:lvl6pPr>
            <a:lvl7pPr lvl="6" marR="0" algn="l">
              <a:lnSpc>
                <a:spcPct val="100000"/>
              </a:lnSpc>
              <a:spcBef>
                <a:spcPts val="0"/>
              </a:spcBef>
              <a:spcAft>
                <a:spcPts val="0"/>
              </a:spcAft>
              <a:buSzPts val="1100"/>
              <a:buNone/>
              <a:defRPr b="0" i="0" sz="1400" u="none" cap="none" strike="noStrike">
                <a:solidFill>
                  <a:schemeClr val="lt2"/>
                </a:solidFill>
              </a:defRPr>
            </a:lvl7pPr>
            <a:lvl8pPr lvl="7" marR="0" algn="l">
              <a:lnSpc>
                <a:spcPct val="100000"/>
              </a:lnSpc>
              <a:spcBef>
                <a:spcPts val="0"/>
              </a:spcBef>
              <a:spcAft>
                <a:spcPts val="0"/>
              </a:spcAft>
              <a:buSzPts val="1100"/>
              <a:buNone/>
              <a:defRPr b="0" i="0" sz="1400" u="none" cap="none" strike="noStrike">
                <a:solidFill>
                  <a:schemeClr val="lt2"/>
                </a:solidFill>
              </a:defRPr>
            </a:lvl8pPr>
            <a:lvl9pPr lvl="8" marR="0" algn="l">
              <a:lnSpc>
                <a:spcPct val="100000"/>
              </a:lnSpc>
              <a:spcBef>
                <a:spcPts val="0"/>
              </a:spcBef>
              <a:spcAft>
                <a:spcPts val="0"/>
              </a:spcAft>
              <a:buSzPts val="1100"/>
              <a:buNone/>
              <a:defRPr b="0" i="0" sz="1400" u="none" cap="none" strike="noStrike">
                <a:solidFill>
                  <a:schemeClr val="lt2"/>
                </a:solidFill>
              </a:defRPr>
            </a:lvl9pPr>
          </a:lstStyle>
          <a:p/>
        </p:txBody>
      </p:sp>
      <p:sp>
        <p:nvSpPr>
          <p:cNvPr id="71" name="Google Shape;71;p10"/>
          <p:cNvSpPr/>
          <p:nvPr>
            <p:ph idx="2" type="pic"/>
          </p:nvPr>
        </p:nvSpPr>
        <p:spPr>
          <a:xfrm>
            <a:off x="5652190" y="685800"/>
            <a:ext cx="246060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txBody>
          <a:bodyPr anchorCtr="0" anchor="t" bIns="34275" lIns="68575" spcFirstLastPara="1" rIns="68575" wrap="square" tIns="34275">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lnSpc>
                <a:spcPct val="100000"/>
              </a:lnSpc>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514350" y="2228850"/>
            <a:ext cx="4623600" cy="13716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algn="l">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algn="l">
              <a:lnSpc>
                <a:spcPct val="100000"/>
              </a:lnSpc>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algn="l">
              <a:lnSpc>
                <a:spcPct val="100000"/>
              </a:lnSpc>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algn="l">
              <a:lnSpc>
                <a:spcPct val="100000"/>
              </a:lnSpc>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73" name="Google Shape;73;p10"/>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74" name="Google Shape;74;p10"/>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75" name="Google Shape;75;p1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lvl1pPr indent="-317500" lvl="0" marL="457200" marR="0" rtl="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6442245" y="4402931"/>
            <a:ext cx="1200000" cy="2835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766500" y="1020200"/>
            <a:ext cx="6697200" cy="10755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SzPts val="3600"/>
              <a:buNone/>
            </a:pPr>
            <a:r>
              <a:rPr lang="en-US" sz="4800"/>
              <a:t>Study of Graph Classes</a:t>
            </a:r>
            <a:endParaRPr sz="4800"/>
          </a:p>
        </p:txBody>
      </p:sp>
      <p:sp>
        <p:nvSpPr>
          <p:cNvPr id="145" name="Google Shape;145;p19"/>
          <p:cNvSpPr txBox="1"/>
          <p:nvPr>
            <p:ph idx="1" type="subTitle"/>
          </p:nvPr>
        </p:nvSpPr>
        <p:spPr>
          <a:xfrm>
            <a:off x="174660" y="2875672"/>
            <a:ext cx="3940439" cy="159358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r>
              <a:rPr lang="en-US" sz="1800"/>
              <a:t>Group members:</a:t>
            </a:r>
            <a:endParaRPr sz="1800"/>
          </a:p>
          <a:p>
            <a:pPr indent="0" lvl="0" marL="0" rtl="0" algn="r">
              <a:lnSpc>
                <a:spcPct val="100000"/>
              </a:lnSpc>
              <a:spcBef>
                <a:spcPts val="800"/>
              </a:spcBef>
              <a:spcAft>
                <a:spcPts val="0"/>
              </a:spcAft>
              <a:buSzPts val="1400"/>
              <a:buNone/>
            </a:pPr>
            <a:r>
              <a:rPr lang="en-US" sz="1800"/>
              <a:t>Pratik Rajani (201601072)</a:t>
            </a:r>
            <a:endParaRPr sz="1800"/>
          </a:p>
          <a:p>
            <a:pPr indent="0" lvl="0" marL="0" rtl="0" algn="r">
              <a:lnSpc>
                <a:spcPct val="100000"/>
              </a:lnSpc>
              <a:spcBef>
                <a:spcPts val="800"/>
              </a:spcBef>
              <a:spcAft>
                <a:spcPts val="0"/>
              </a:spcAft>
              <a:buSzPts val="1400"/>
              <a:buNone/>
            </a:pPr>
            <a:r>
              <a:rPr lang="en-US" sz="1800"/>
              <a:t>Milan Dungarani (201601096)</a:t>
            </a:r>
            <a:endParaRPr sz="1800"/>
          </a:p>
          <a:p>
            <a:pPr indent="0" lvl="0" marL="0" rtl="0" algn="r">
              <a:lnSpc>
                <a:spcPct val="100000"/>
              </a:lnSpc>
              <a:spcBef>
                <a:spcPts val="800"/>
              </a:spcBef>
              <a:spcAft>
                <a:spcPts val="800"/>
              </a:spcAft>
              <a:buSzPts val="1400"/>
              <a:buNone/>
            </a:pPr>
            <a:r>
              <a:rPr lang="en-US" sz="1800"/>
              <a:t>Yatin Patel (201601454)</a:t>
            </a:r>
            <a:endParaRPr sz="1800"/>
          </a:p>
        </p:txBody>
      </p:sp>
      <p:sp>
        <p:nvSpPr>
          <p:cNvPr id="146" name="Google Shape;146;p19"/>
          <p:cNvSpPr txBox="1"/>
          <p:nvPr/>
        </p:nvSpPr>
        <p:spPr>
          <a:xfrm>
            <a:off x="4262062" y="2875671"/>
            <a:ext cx="3940439" cy="1593585"/>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lt1"/>
              </a:buClr>
              <a:buSzPts val="1400"/>
              <a:buFont typeface="Arial"/>
              <a:buNone/>
            </a:pPr>
            <a:r>
              <a:rPr b="0" i="0" lang="en-US" sz="1800" u="none" cap="none" strike="noStrike">
                <a:solidFill>
                  <a:schemeClr val="lt1"/>
                </a:solidFill>
                <a:latin typeface="Calibri"/>
                <a:ea typeface="Calibri"/>
                <a:cs typeface="Calibri"/>
                <a:sym typeface="Calibri"/>
              </a:rPr>
              <a:t>Mentor:</a:t>
            </a:r>
            <a:endParaRPr/>
          </a:p>
          <a:p>
            <a:pPr indent="0" lvl="0" marL="0" marR="0" rtl="0" algn="r">
              <a:lnSpc>
                <a:spcPct val="100000"/>
              </a:lnSpc>
              <a:spcBef>
                <a:spcPts val="0"/>
              </a:spcBef>
              <a:spcAft>
                <a:spcPts val="0"/>
              </a:spcAft>
              <a:buClr>
                <a:schemeClr val="lt1"/>
              </a:buClr>
              <a:buSzPts val="1400"/>
              <a:buFont typeface="Arial"/>
              <a:buNone/>
            </a:pPr>
            <a:r>
              <a:rPr b="0" i="0" lang="en-US" sz="1800" u="none" cap="none" strike="noStrike">
                <a:solidFill>
                  <a:schemeClr val="lt1"/>
                </a:solidFill>
                <a:latin typeface="Calibri"/>
                <a:ea typeface="Calibri"/>
                <a:cs typeface="Calibri"/>
                <a:sym typeface="Calibri"/>
              </a:rPr>
              <a:t>Prof. Rahul Muthu</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b="7315" l="23933" r="14193" t="10387"/>
          <a:stretch/>
        </p:blipFill>
        <p:spPr>
          <a:xfrm rot="5400000">
            <a:off x="-5137" y="482885"/>
            <a:ext cx="4243227" cy="4232953"/>
          </a:xfrm>
          <a:prstGeom prst="rect">
            <a:avLst/>
          </a:prstGeom>
          <a:noFill/>
          <a:ln>
            <a:noFill/>
          </a:ln>
        </p:spPr>
      </p:pic>
      <p:pic>
        <p:nvPicPr>
          <p:cNvPr id="208" name="Google Shape;208;p28"/>
          <p:cNvPicPr preferRelativeResize="0"/>
          <p:nvPr/>
        </p:nvPicPr>
        <p:blipFill rotWithShape="1">
          <a:blip r:embed="rId4">
            <a:alphaModFix/>
          </a:blip>
          <a:srcRect b="14106" l="7902" r="4755" t="6192"/>
          <a:stretch/>
        </p:blipFill>
        <p:spPr>
          <a:xfrm>
            <a:off x="4474395" y="1083924"/>
            <a:ext cx="4669605" cy="31958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9"/>
          <p:cNvPicPr preferRelativeResize="0"/>
          <p:nvPr/>
        </p:nvPicPr>
        <p:blipFill rotWithShape="1">
          <a:blip r:embed="rId3">
            <a:alphaModFix/>
          </a:blip>
          <a:srcRect b="2521" l="0" r="0" t="0"/>
          <a:stretch/>
        </p:blipFill>
        <p:spPr>
          <a:xfrm rot="5400000">
            <a:off x="2289900" y="779354"/>
            <a:ext cx="4879264" cy="3567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687176" y="2040344"/>
            <a:ext cx="7598700" cy="10923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2700"/>
              <a:buNone/>
            </a:pPr>
            <a:r>
              <a:rPr b="1" lang="en-US" sz="4800"/>
              <a:t>THANK YOU :)</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700"/>
              <a:buNone/>
            </a:pPr>
            <a:r>
              <a:rPr lang="en-US" sz="3600"/>
              <a:t>Definition</a:t>
            </a:r>
            <a:endParaRPr sz="3600"/>
          </a:p>
        </p:txBody>
      </p:sp>
      <p:sp>
        <p:nvSpPr>
          <p:cNvPr id="152" name="Google Shape;152;p20"/>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800"/>
              </a:spcAft>
              <a:buSzPts val="1400"/>
              <a:buNone/>
            </a:pPr>
            <a:r>
              <a:rPr lang="en-US" sz="2000"/>
              <a:t>In the study of graph classes, we recognized and categorized various graph classes (around 35 graph classes). We created VENN-diagrams for visualization for set of graph classes. We made python library for graph classes recognition algorithm.</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534899" y="200346"/>
            <a:ext cx="3811069" cy="96063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lang="en-US"/>
              <a:t>List of Graph Classes :-</a:t>
            </a:r>
            <a:endParaRPr/>
          </a:p>
        </p:txBody>
      </p:sp>
      <p:sp>
        <p:nvSpPr>
          <p:cNvPr id="158" name="Google Shape;158;p21"/>
          <p:cNvSpPr txBox="1"/>
          <p:nvPr>
            <p:ph idx="1" type="body"/>
          </p:nvPr>
        </p:nvSpPr>
        <p:spPr>
          <a:xfrm>
            <a:off x="534900" y="842480"/>
            <a:ext cx="2578170" cy="4058292"/>
          </a:xfrm>
          <a:prstGeom prst="rect">
            <a:avLst/>
          </a:prstGeom>
          <a:noFill/>
          <a:ln>
            <a:noFill/>
          </a:ln>
        </p:spPr>
        <p:txBody>
          <a:bodyPr anchorCtr="0" anchor="ctr" bIns="34275" lIns="68575" spcFirstLastPara="1" rIns="68575" wrap="square" tIns="34275">
            <a:noAutofit/>
          </a:bodyPr>
          <a:lstStyle/>
          <a:p>
            <a:pPr indent="-285750" lvl="0" marL="285750" rtl="0" algn="l">
              <a:lnSpc>
                <a:spcPct val="100000"/>
              </a:lnSpc>
              <a:spcBef>
                <a:spcPts val="800"/>
              </a:spcBef>
              <a:spcAft>
                <a:spcPts val="0"/>
              </a:spcAft>
              <a:buSzPts val="1400"/>
              <a:buFont typeface="Noto Sans Symbols"/>
              <a:buChar char="⮚"/>
            </a:pPr>
            <a:r>
              <a:rPr lang="en-US"/>
              <a:t>Simple Graph</a:t>
            </a:r>
            <a:endParaRPr/>
          </a:p>
          <a:p>
            <a:pPr indent="-285750" lvl="0" marL="285750" rtl="0" algn="l">
              <a:lnSpc>
                <a:spcPct val="100000"/>
              </a:lnSpc>
              <a:spcBef>
                <a:spcPts val="1600"/>
              </a:spcBef>
              <a:spcAft>
                <a:spcPts val="0"/>
              </a:spcAft>
              <a:buSzPts val="1400"/>
              <a:buFont typeface="Noto Sans Symbols"/>
              <a:buChar char="⮚"/>
            </a:pPr>
            <a:r>
              <a:rPr lang="en-US"/>
              <a:t>Multi Graph</a:t>
            </a:r>
            <a:endParaRPr/>
          </a:p>
          <a:p>
            <a:pPr indent="-285750" lvl="0" marL="285750" rtl="0" algn="l">
              <a:lnSpc>
                <a:spcPct val="100000"/>
              </a:lnSpc>
              <a:spcBef>
                <a:spcPts val="1600"/>
              </a:spcBef>
              <a:spcAft>
                <a:spcPts val="0"/>
              </a:spcAft>
              <a:buSzPts val="1400"/>
              <a:buFont typeface="Noto Sans Symbols"/>
              <a:buChar char="⮚"/>
            </a:pPr>
            <a:r>
              <a:rPr lang="en-US"/>
              <a:t>Edgeless Graph</a:t>
            </a:r>
            <a:endParaRPr/>
          </a:p>
          <a:p>
            <a:pPr indent="-285750" lvl="0" marL="285750" rtl="0" algn="l">
              <a:lnSpc>
                <a:spcPct val="100000"/>
              </a:lnSpc>
              <a:spcBef>
                <a:spcPts val="1600"/>
              </a:spcBef>
              <a:spcAft>
                <a:spcPts val="0"/>
              </a:spcAft>
              <a:buSzPts val="1400"/>
              <a:buFont typeface="Noto Sans Symbols"/>
              <a:buChar char="⮚"/>
            </a:pPr>
            <a:r>
              <a:rPr lang="en-US"/>
              <a:t>Regular Graph</a:t>
            </a:r>
            <a:endParaRPr/>
          </a:p>
          <a:p>
            <a:pPr indent="-285750" lvl="0" marL="285750" rtl="0" algn="l">
              <a:lnSpc>
                <a:spcPct val="100000"/>
              </a:lnSpc>
              <a:spcBef>
                <a:spcPts val="1600"/>
              </a:spcBef>
              <a:spcAft>
                <a:spcPts val="0"/>
              </a:spcAft>
              <a:buSzPts val="1400"/>
              <a:buFont typeface="Noto Sans Symbols"/>
              <a:buChar char="⮚"/>
            </a:pPr>
            <a:r>
              <a:rPr lang="en-US"/>
              <a:t>Strongly Regular Graph</a:t>
            </a:r>
            <a:endParaRPr/>
          </a:p>
          <a:p>
            <a:pPr indent="-285750" lvl="0" marL="285750" rtl="0" algn="l">
              <a:lnSpc>
                <a:spcPct val="100000"/>
              </a:lnSpc>
              <a:spcBef>
                <a:spcPts val="1600"/>
              </a:spcBef>
              <a:spcAft>
                <a:spcPts val="0"/>
              </a:spcAft>
              <a:buSzPts val="1400"/>
              <a:buFont typeface="Noto Sans Symbols"/>
              <a:buChar char="⮚"/>
            </a:pPr>
            <a:r>
              <a:rPr lang="en-US"/>
              <a:t>Cubic Graph</a:t>
            </a:r>
            <a:endParaRPr/>
          </a:p>
          <a:p>
            <a:pPr indent="-285750" lvl="0" marL="285750" rtl="0" algn="l">
              <a:lnSpc>
                <a:spcPct val="100000"/>
              </a:lnSpc>
              <a:spcBef>
                <a:spcPts val="1600"/>
              </a:spcBef>
              <a:spcAft>
                <a:spcPts val="0"/>
              </a:spcAft>
              <a:buSzPts val="1400"/>
              <a:buFont typeface="Noto Sans Symbols"/>
              <a:buChar char="⮚"/>
            </a:pPr>
            <a:r>
              <a:rPr lang="en-US"/>
              <a:t>Cycle Graph</a:t>
            </a:r>
            <a:endParaRPr/>
          </a:p>
          <a:p>
            <a:pPr indent="-285750" lvl="0" marL="285750" rtl="0" algn="l">
              <a:lnSpc>
                <a:spcPct val="100000"/>
              </a:lnSpc>
              <a:spcBef>
                <a:spcPts val="1600"/>
              </a:spcBef>
              <a:spcAft>
                <a:spcPts val="800"/>
              </a:spcAft>
              <a:buSzPts val="1400"/>
              <a:buFont typeface="Noto Sans Symbols"/>
              <a:buChar char="⮚"/>
            </a:pPr>
            <a:r>
              <a:rPr lang="en-US"/>
              <a:t>Wheel Graph</a:t>
            </a:r>
            <a:endParaRPr/>
          </a:p>
        </p:txBody>
      </p:sp>
      <p:sp>
        <p:nvSpPr>
          <p:cNvPr id="159" name="Google Shape;159;p21"/>
          <p:cNvSpPr txBox="1"/>
          <p:nvPr/>
        </p:nvSpPr>
        <p:spPr>
          <a:xfrm>
            <a:off x="3182529" y="914400"/>
            <a:ext cx="2713446" cy="4058292"/>
          </a:xfrm>
          <a:prstGeom prst="rect">
            <a:avLst/>
          </a:prstGeom>
          <a:noFill/>
          <a:ln>
            <a:noFill/>
          </a:ln>
        </p:spPr>
        <p:txBody>
          <a:bodyPr anchorCtr="0" anchor="ctr" bIns="34275" lIns="68575" spcFirstLastPara="1" rIns="68575" wrap="square" tIns="34275">
            <a:noAutofit/>
          </a:bodyPr>
          <a:lstStyle/>
          <a:p>
            <a:pPr indent="-285750" lvl="0" marL="285750" marR="0" rtl="0" algn="l">
              <a:lnSpc>
                <a:spcPct val="100000"/>
              </a:lnSpc>
              <a:spcBef>
                <a:spcPts val="8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Complete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Strongly Connected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Bipartite Graph </a:t>
            </a:r>
            <a:endParaRPr b="0" i="0" sz="1400" u="none" cap="none" strike="noStrike">
              <a:solidFill>
                <a:schemeClr val="lt1"/>
              </a:solidFill>
              <a:latin typeface="Calibri"/>
              <a:ea typeface="Calibri"/>
              <a:cs typeface="Calibri"/>
              <a:sym typeface="Calibri"/>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Complete Bipartite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Tree</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Forest </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Multi-Partite Graph</a:t>
            </a:r>
            <a:endParaRPr/>
          </a:p>
          <a:p>
            <a:pPr indent="-285750" lvl="0" marL="285750" marR="0" rtl="0" algn="l">
              <a:lnSpc>
                <a:spcPct val="100000"/>
              </a:lnSpc>
              <a:spcBef>
                <a:spcPts val="1600"/>
              </a:spcBef>
              <a:spcAft>
                <a:spcPts val="80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Complete Multi-Partite Graph</a:t>
            </a:r>
            <a:endParaRPr/>
          </a:p>
        </p:txBody>
      </p:sp>
      <p:sp>
        <p:nvSpPr>
          <p:cNvPr id="160" name="Google Shape;160;p21"/>
          <p:cNvSpPr txBox="1"/>
          <p:nvPr/>
        </p:nvSpPr>
        <p:spPr>
          <a:xfrm>
            <a:off x="6213084" y="914400"/>
            <a:ext cx="2713446" cy="4058292"/>
          </a:xfrm>
          <a:prstGeom prst="rect">
            <a:avLst/>
          </a:prstGeom>
          <a:noFill/>
          <a:ln>
            <a:noFill/>
          </a:ln>
        </p:spPr>
        <p:txBody>
          <a:bodyPr anchorCtr="0" anchor="ctr" bIns="34275" lIns="68575" spcFirstLastPara="1" rIns="68575" wrap="square" tIns="34275">
            <a:noAutofit/>
          </a:bodyPr>
          <a:lstStyle/>
          <a:p>
            <a:pPr indent="-285750" lvl="0" marL="285750" marR="0" rtl="0" algn="l">
              <a:lnSpc>
                <a:spcPct val="100000"/>
              </a:lnSpc>
              <a:spcBef>
                <a:spcPts val="8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Threshold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Planner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Cube Graph </a:t>
            </a:r>
            <a:endParaRPr b="0" i="0" sz="1400" u="none" cap="none" strike="noStrike">
              <a:solidFill>
                <a:schemeClr val="lt1"/>
              </a:solidFill>
              <a:latin typeface="Calibri"/>
              <a:ea typeface="Calibri"/>
              <a:cs typeface="Calibri"/>
              <a:sym typeface="Calibri"/>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Harary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Kneser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Petersen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Johnson Graph </a:t>
            </a:r>
            <a:endParaRPr/>
          </a:p>
          <a:p>
            <a:pPr indent="-285750" lvl="0" marL="285750" marR="0" rtl="0" algn="l">
              <a:lnSpc>
                <a:spcPct val="100000"/>
              </a:lnSpc>
              <a:spcBef>
                <a:spcPts val="1600"/>
              </a:spcBef>
              <a:spcAft>
                <a:spcPts val="80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Hamming Graph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80788" y="200346"/>
            <a:ext cx="4324776" cy="71405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lang="en-US"/>
              <a:t>List of Graph Classes (cont.) :-</a:t>
            </a:r>
            <a:endParaRPr/>
          </a:p>
        </p:txBody>
      </p:sp>
      <p:sp>
        <p:nvSpPr>
          <p:cNvPr id="166" name="Google Shape;166;p22"/>
          <p:cNvSpPr txBox="1"/>
          <p:nvPr>
            <p:ph idx="1" type="body"/>
          </p:nvPr>
        </p:nvSpPr>
        <p:spPr>
          <a:xfrm>
            <a:off x="534900" y="842480"/>
            <a:ext cx="2578170" cy="4058292"/>
          </a:xfrm>
          <a:prstGeom prst="rect">
            <a:avLst/>
          </a:prstGeom>
          <a:noFill/>
          <a:ln>
            <a:noFill/>
          </a:ln>
        </p:spPr>
        <p:txBody>
          <a:bodyPr anchorCtr="0" anchor="ctr" bIns="34275" lIns="68575" spcFirstLastPara="1" rIns="68575" wrap="square" tIns="34275">
            <a:noAutofit/>
          </a:bodyPr>
          <a:lstStyle/>
          <a:p>
            <a:pPr indent="-285750" lvl="0" marL="285750" rtl="0" algn="l">
              <a:lnSpc>
                <a:spcPct val="100000"/>
              </a:lnSpc>
              <a:spcBef>
                <a:spcPts val="800"/>
              </a:spcBef>
              <a:spcAft>
                <a:spcPts val="0"/>
              </a:spcAft>
              <a:buSzPts val="1400"/>
              <a:buFont typeface="Noto Sans Symbols"/>
              <a:buChar char="⮚"/>
            </a:pPr>
            <a:r>
              <a:rPr lang="en-US"/>
              <a:t>Line Graph</a:t>
            </a:r>
            <a:endParaRPr/>
          </a:p>
          <a:p>
            <a:pPr indent="-285750" lvl="0" marL="285750" rtl="0" algn="l">
              <a:lnSpc>
                <a:spcPct val="100000"/>
              </a:lnSpc>
              <a:spcBef>
                <a:spcPts val="1600"/>
              </a:spcBef>
              <a:spcAft>
                <a:spcPts val="0"/>
              </a:spcAft>
              <a:buSzPts val="1400"/>
              <a:buFont typeface="Noto Sans Symbols"/>
              <a:buChar char="⮚"/>
            </a:pPr>
            <a:r>
              <a:rPr lang="en-US"/>
              <a:t>Split Graph</a:t>
            </a:r>
            <a:endParaRPr/>
          </a:p>
          <a:p>
            <a:pPr indent="-285750" lvl="0" marL="285750" rtl="0" algn="l">
              <a:lnSpc>
                <a:spcPct val="100000"/>
              </a:lnSpc>
              <a:spcBef>
                <a:spcPts val="1600"/>
              </a:spcBef>
              <a:spcAft>
                <a:spcPts val="0"/>
              </a:spcAft>
              <a:buSzPts val="1400"/>
              <a:buFont typeface="Noto Sans Symbols"/>
              <a:buChar char="⮚"/>
            </a:pPr>
            <a:r>
              <a:rPr lang="en-US"/>
              <a:t>Critical Graph</a:t>
            </a:r>
            <a:endParaRPr/>
          </a:p>
          <a:p>
            <a:pPr indent="-285750" lvl="0" marL="285750" rtl="0" algn="l">
              <a:lnSpc>
                <a:spcPct val="100000"/>
              </a:lnSpc>
              <a:spcBef>
                <a:spcPts val="1600"/>
              </a:spcBef>
              <a:spcAft>
                <a:spcPts val="0"/>
              </a:spcAft>
              <a:buSzPts val="1400"/>
              <a:buFont typeface="Noto Sans Symbols"/>
              <a:buChar char="⮚"/>
            </a:pPr>
            <a:r>
              <a:rPr lang="en-US"/>
              <a:t>Cyclic Graph</a:t>
            </a:r>
            <a:endParaRPr/>
          </a:p>
          <a:p>
            <a:pPr indent="-285750" lvl="0" marL="285750" rtl="0" algn="l">
              <a:lnSpc>
                <a:spcPct val="100000"/>
              </a:lnSpc>
              <a:spcBef>
                <a:spcPts val="1600"/>
              </a:spcBef>
              <a:spcAft>
                <a:spcPts val="0"/>
              </a:spcAft>
              <a:buSzPts val="1400"/>
              <a:buFont typeface="Noto Sans Symbols"/>
              <a:buChar char="⮚"/>
            </a:pPr>
            <a:r>
              <a:rPr lang="en-US"/>
              <a:t>Rook Graph</a:t>
            </a:r>
            <a:endParaRPr/>
          </a:p>
          <a:p>
            <a:pPr indent="-285750" lvl="0" marL="285750" rtl="0" algn="l">
              <a:lnSpc>
                <a:spcPct val="100000"/>
              </a:lnSpc>
              <a:spcBef>
                <a:spcPts val="1600"/>
              </a:spcBef>
              <a:spcAft>
                <a:spcPts val="0"/>
              </a:spcAft>
              <a:buSzPts val="1400"/>
              <a:buFont typeface="Noto Sans Symbols"/>
              <a:buChar char="⮚"/>
            </a:pPr>
            <a:r>
              <a:rPr lang="en-US"/>
              <a:t>Moore Graph</a:t>
            </a:r>
            <a:endParaRPr/>
          </a:p>
          <a:p>
            <a:pPr indent="-285750" lvl="0" marL="285750" rtl="0" algn="l">
              <a:lnSpc>
                <a:spcPct val="100000"/>
              </a:lnSpc>
              <a:spcBef>
                <a:spcPts val="1600"/>
              </a:spcBef>
              <a:spcAft>
                <a:spcPts val="0"/>
              </a:spcAft>
              <a:buSzPts val="1400"/>
              <a:buFont typeface="Noto Sans Symbols"/>
              <a:buChar char="⮚"/>
            </a:pPr>
            <a:r>
              <a:rPr lang="en-US"/>
              <a:t>Star Graph</a:t>
            </a:r>
            <a:endParaRPr/>
          </a:p>
          <a:p>
            <a:pPr indent="-285750" lvl="0" marL="285750" rtl="0" algn="l">
              <a:lnSpc>
                <a:spcPct val="100000"/>
              </a:lnSpc>
              <a:spcBef>
                <a:spcPts val="1600"/>
              </a:spcBef>
              <a:spcAft>
                <a:spcPts val="800"/>
              </a:spcAft>
              <a:buSzPts val="1400"/>
              <a:buFont typeface="Noto Sans Symbols"/>
              <a:buChar char="⮚"/>
            </a:pPr>
            <a:r>
              <a:rPr lang="en-US"/>
              <a:t>Chordal Graph</a:t>
            </a:r>
            <a:endParaRPr/>
          </a:p>
        </p:txBody>
      </p:sp>
      <p:sp>
        <p:nvSpPr>
          <p:cNvPr id="167" name="Google Shape;167;p22"/>
          <p:cNvSpPr txBox="1"/>
          <p:nvPr/>
        </p:nvSpPr>
        <p:spPr>
          <a:xfrm>
            <a:off x="3113070" y="914400"/>
            <a:ext cx="2578170" cy="1381875"/>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800"/>
              </a:spcBef>
              <a:spcAft>
                <a:spcPts val="0"/>
              </a:spcAft>
              <a:buClr>
                <a:schemeClr val="lt1"/>
              </a:buClr>
              <a:buSzPts val="1400"/>
              <a:buFont typeface="Arial"/>
              <a:buNone/>
            </a:pPr>
            <a:r>
              <a:t/>
            </a:r>
            <a:endParaRPr b="0" i="0" sz="1400" u="none" cap="none" strike="noStrike">
              <a:solidFill>
                <a:schemeClr val="lt1"/>
              </a:solidFill>
              <a:latin typeface="Calibri"/>
              <a:ea typeface="Calibri"/>
              <a:cs typeface="Calibri"/>
              <a:sym typeface="Calibri"/>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Connected Graph</a:t>
            </a:r>
            <a:endParaRPr/>
          </a:p>
          <a:p>
            <a:pPr indent="-285750" lvl="0" marL="285750" marR="0" rtl="0" algn="l">
              <a:lnSpc>
                <a:spcPct val="100000"/>
              </a:lnSpc>
              <a:spcBef>
                <a:spcPts val="1600"/>
              </a:spcBef>
              <a:spcAft>
                <a:spcPts val="0"/>
              </a:spcAft>
              <a:buClr>
                <a:schemeClr val="lt1"/>
              </a:buClr>
              <a:buSzPts val="1400"/>
              <a:buFont typeface="Noto Sans Symbols"/>
              <a:buChar char="⮚"/>
            </a:pPr>
            <a:r>
              <a:rPr b="0" i="0" lang="en-US" sz="1400" u="none" cap="none" strike="noStrike">
                <a:solidFill>
                  <a:schemeClr val="lt1"/>
                </a:solidFill>
                <a:latin typeface="Calibri"/>
                <a:ea typeface="Calibri"/>
                <a:cs typeface="Calibri"/>
                <a:sym typeface="Calibri"/>
              </a:rPr>
              <a:t>Paley Graph</a:t>
            </a:r>
            <a:endParaRPr/>
          </a:p>
          <a:p>
            <a:pPr indent="-196850" lvl="0" marL="285750" marR="0" rtl="0" algn="l">
              <a:lnSpc>
                <a:spcPct val="100000"/>
              </a:lnSpc>
              <a:spcBef>
                <a:spcPts val="1600"/>
              </a:spcBef>
              <a:spcAft>
                <a:spcPts val="800"/>
              </a:spcAft>
              <a:buClr>
                <a:schemeClr val="lt1"/>
              </a:buClr>
              <a:buSzPts val="1400"/>
              <a:buFont typeface="Noto Sans Symbols"/>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lang="en-US" sz="3600"/>
              <a:t>Outputs</a:t>
            </a:r>
            <a:endParaRPr/>
          </a:p>
        </p:txBody>
      </p:sp>
      <p:sp>
        <p:nvSpPr>
          <p:cNvPr id="173" name="Google Shape;173;p23"/>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p>
            <a:pPr indent="-317500" lvl="0" marL="457200" marR="0" rtl="0" algn="l">
              <a:lnSpc>
                <a:spcPct val="100000"/>
              </a:lnSpc>
              <a:spcBef>
                <a:spcPts val="0"/>
              </a:spcBef>
              <a:spcAft>
                <a:spcPts val="0"/>
              </a:spcAft>
              <a:buClr>
                <a:schemeClr val="lt1"/>
              </a:buClr>
              <a:buSzPts val="1400"/>
              <a:buFont typeface="Arial"/>
              <a:buChar char="•"/>
            </a:pPr>
            <a:r>
              <a:rPr lang="en-US" sz="2000"/>
              <a:t>We made python library for graph classes recognition algorithm which takes directed or undirected graph as input and provides recognition of particular graph which mentioned earlier in terms of true or false.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0" y="0"/>
            <a:ext cx="1581577" cy="62158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lang="en-US"/>
              <a:t>Example:</a:t>
            </a:r>
            <a:endParaRPr/>
          </a:p>
        </p:txBody>
      </p:sp>
      <p:pic>
        <p:nvPicPr>
          <p:cNvPr id="179" name="Google Shape;179;p24"/>
          <p:cNvPicPr preferRelativeResize="0"/>
          <p:nvPr/>
        </p:nvPicPr>
        <p:blipFill rotWithShape="1">
          <a:blip r:embed="rId3">
            <a:alphaModFix/>
          </a:blip>
          <a:srcRect b="0" l="0" r="0" t="0"/>
          <a:stretch/>
        </p:blipFill>
        <p:spPr>
          <a:xfrm>
            <a:off x="486202" y="1481406"/>
            <a:ext cx="2190750" cy="2143125"/>
          </a:xfrm>
          <a:prstGeom prst="rect">
            <a:avLst/>
          </a:prstGeom>
          <a:noFill/>
          <a:ln>
            <a:noFill/>
          </a:ln>
        </p:spPr>
      </p:pic>
      <p:sp>
        <p:nvSpPr>
          <p:cNvPr id="180" name="Google Shape;180;p24"/>
          <p:cNvSpPr txBox="1"/>
          <p:nvPr/>
        </p:nvSpPr>
        <p:spPr>
          <a:xfrm>
            <a:off x="267450" y="740703"/>
            <a:ext cx="1232578" cy="62158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Input:</a:t>
            </a:r>
            <a:endParaRPr b="0" i="0" sz="2700" u="none" cap="none" strike="noStrike">
              <a:solidFill>
                <a:schemeClr val="lt1"/>
              </a:solidFill>
              <a:latin typeface="Calibri"/>
              <a:ea typeface="Calibri"/>
              <a:cs typeface="Calibri"/>
              <a:sym typeface="Calibri"/>
            </a:endParaRPr>
          </a:p>
        </p:txBody>
      </p:sp>
      <p:pic>
        <p:nvPicPr>
          <p:cNvPr id="181" name="Google Shape;181;p24"/>
          <p:cNvPicPr preferRelativeResize="0"/>
          <p:nvPr/>
        </p:nvPicPr>
        <p:blipFill rotWithShape="1">
          <a:blip r:embed="rId4">
            <a:alphaModFix/>
          </a:blip>
          <a:srcRect b="0" l="0" r="58726" t="0"/>
          <a:stretch/>
        </p:blipFill>
        <p:spPr>
          <a:xfrm>
            <a:off x="5410108" y="310793"/>
            <a:ext cx="3425667" cy="4681162"/>
          </a:xfrm>
          <a:prstGeom prst="rect">
            <a:avLst/>
          </a:prstGeom>
          <a:noFill/>
          <a:ln>
            <a:noFill/>
          </a:ln>
        </p:spPr>
      </p:pic>
      <p:sp>
        <p:nvSpPr>
          <p:cNvPr id="182" name="Google Shape;182;p24"/>
          <p:cNvSpPr txBox="1"/>
          <p:nvPr/>
        </p:nvSpPr>
        <p:spPr>
          <a:xfrm>
            <a:off x="3708971" y="533508"/>
            <a:ext cx="1477767" cy="62158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Output1:</a:t>
            </a:r>
            <a:endParaRPr b="0" i="0" sz="27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nvSpPr>
        <p:spPr>
          <a:xfrm>
            <a:off x="215757" y="503433"/>
            <a:ext cx="1477767" cy="62158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Output2:</a:t>
            </a:r>
            <a:endParaRPr b="0" i="0" sz="2700" u="none" cap="none" strike="noStrike">
              <a:solidFill>
                <a:schemeClr val="lt1"/>
              </a:solidFill>
              <a:latin typeface="Calibri"/>
              <a:ea typeface="Calibri"/>
              <a:cs typeface="Calibri"/>
              <a:sym typeface="Calibri"/>
            </a:endParaRPr>
          </a:p>
        </p:txBody>
      </p:sp>
      <p:sp>
        <p:nvSpPr>
          <p:cNvPr id="188" name="Google Shape;188;p25"/>
          <p:cNvSpPr txBox="1"/>
          <p:nvPr/>
        </p:nvSpPr>
        <p:spPr>
          <a:xfrm>
            <a:off x="4908126" y="503432"/>
            <a:ext cx="1477767" cy="62158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Output3:</a:t>
            </a:r>
            <a:endParaRPr b="0" i="0" sz="2700" u="none" cap="none" strike="noStrike">
              <a:solidFill>
                <a:schemeClr val="lt1"/>
              </a:solidFill>
              <a:latin typeface="Calibri"/>
              <a:ea typeface="Calibri"/>
              <a:cs typeface="Calibri"/>
              <a:sym typeface="Calibri"/>
            </a:endParaRPr>
          </a:p>
        </p:txBody>
      </p:sp>
      <p:pic>
        <p:nvPicPr>
          <p:cNvPr id="189" name="Google Shape;189;p25"/>
          <p:cNvPicPr preferRelativeResize="0"/>
          <p:nvPr/>
        </p:nvPicPr>
        <p:blipFill rotWithShape="1">
          <a:blip r:embed="rId3">
            <a:alphaModFix/>
          </a:blip>
          <a:srcRect b="0" l="0" r="71890" t="7191"/>
          <a:stretch/>
        </p:blipFill>
        <p:spPr>
          <a:xfrm>
            <a:off x="1693524" y="369870"/>
            <a:ext cx="2551069" cy="4773630"/>
          </a:xfrm>
          <a:prstGeom prst="rect">
            <a:avLst/>
          </a:prstGeom>
          <a:noFill/>
          <a:ln>
            <a:noFill/>
          </a:ln>
        </p:spPr>
      </p:pic>
      <p:pic>
        <p:nvPicPr>
          <p:cNvPr id="190" name="Google Shape;190;p25"/>
          <p:cNvPicPr preferRelativeResize="0"/>
          <p:nvPr/>
        </p:nvPicPr>
        <p:blipFill rotWithShape="1">
          <a:blip r:embed="rId4">
            <a:alphaModFix/>
          </a:blip>
          <a:srcRect b="0" l="0" r="76807" t="7990"/>
          <a:stretch/>
        </p:blipFill>
        <p:spPr>
          <a:xfrm>
            <a:off x="6385893" y="369870"/>
            <a:ext cx="2080013" cy="47325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700"/>
              <a:buFont typeface="Calibri"/>
              <a:buNone/>
            </a:pPr>
            <a:r>
              <a:rPr lang="en-US"/>
              <a:t> </a:t>
            </a:r>
            <a:r>
              <a:rPr lang="en-US" sz="3600"/>
              <a:t>Analysis</a:t>
            </a:r>
            <a:endParaRPr/>
          </a:p>
        </p:txBody>
      </p:sp>
      <p:sp>
        <p:nvSpPr>
          <p:cNvPr id="196" name="Google Shape;196;p26"/>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Autofit/>
          </a:bodyPr>
          <a:lstStyle/>
          <a:p>
            <a:pPr indent="-317500" lvl="0" marL="457200" marR="0" rtl="0" algn="l">
              <a:lnSpc>
                <a:spcPct val="100000"/>
              </a:lnSpc>
              <a:spcBef>
                <a:spcPts val="0"/>
              </a:spcBef>
              <a:spcAft>
                <a:spcPts val="0"/>
              </a:spcAft>
              <a:buClr>
                <a:schemeClr val="lt1"/>
              </a:buClr>
              <a:buSzPts val="1400"/>
              <a:buFont typeface="Arial"/>
              <a:buChar char="•"/>
            </a:pPr>
            <a:r>
              <a:rPr lang="en-US" sz="2000"/>
              <a:t>We have made VENN-diagrams for categorization of graph classes.</a:t>
            </a:r>
            <a:endParaRPr/>
          </a:p>
          <a:p>
            <a:pPr indent="-317500" lvl="0" marL="457200" marR="0" rtl="0" algn="l">
              <a:lnSpc>
                <a:spcPct val="100000"/>
              </a:lnSpc>
              <a:spcBef>
                <a:spcPts val="0"/>
              </a:spcBef>
              <a:spcAft>
                <a:spcPts val="0"/>
              </a:spcAft>
              <a:buClr>
                <a:schemeClr val="lt1"/>
              </a:buClr>
              <a:buSzPts val="1400"/>
              <a:buFont typeface="Arial"/>
              <a:buChar char="•"/>
            </a:pPr>
            <a:r>
              <a:rPr lang="en-US" sz="2000"/>
              <a:t>However, It seems to very unclear and complex for including all graph classes into one VENN-diagram. So we have bifurcate graph classes in several parts of VENN-diagram.</a:t>
            </a:r>
            <a:endParaRPr/>
          </a:p>
          <a:p>
            <a:pPr indent="-317500" lvl="0" marL="457200" marR="0" rtl="0" algn="l">
              <a:lnSpc>
                <a:spcPct val="100000"/>
              </a:lnSpc>
              <a:spcBef>
                <a:spcPts val="0"/>
              </a:spcBef>
              <a:spcAft>
                <a:spcPts val="0"/>
              </a:spcAft>
              <a:buClr>
                <a:schemeClr val="lt1"/>
              </a:buClr>
              <a:buSzPts val="1400"/>
              <a:buFont typeface="Arial"/>
              <a:buChar char="•"/>
            </a:pPr>
            <a:r>
              <a:rPr lang="en-US" sz="2000"/>
              <a:t>VENN-diagram illustrates which graph class is subpart of or intersection of another graph class. It also tells that which condition will be necessary or sufficient for that particular graph class.   </a:t>
            </a:r>
            <a:endParaRPr/>
          </a:p>
          <a:p>
            <a:pPr indent="0" lvl="0" marL="139700" rtl="0" algn="l">
              <a:lnSpc>
                <a:spcPct val="100000"/>
              </a:lnSpc>
              <a:spcBef>
                <a:spcPts val="0"/>
              </a:spcBef>
              <a:spcAft>
                <a:spcPts val="0"/>
              </a:spcAft>
              <a:buSzPts val="1400"/>
              <a:buNone/>
            </a:pPr>
            <a:r>
              <a:rPr lang="en-US" sz="2000"/>
              <a: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2322" l="13895" r="15693" t="4194"/>
          <a:stretch/>
        </p:blipFill>
        <p:spPr>
          <a:xfrm>
            <a:off x="5373385" y="1109609"/>
            <a:ext cx="3431569" cy="3416967"/>
          </a:xfrm>
          <a:prstGeom prst="rect">
            <a:avLst/>
          </a:prstGeom>
          <a:noFill/>
          <a:ln>
            <a:noFill/>
          </a:ln>
        </p:spPr>
      </p:pic>
      <p:pic>
        <p:nvPicPr>
          <p:cNvPr id="202" name="Google Shape;202;p27"/>
          <p:cNvPicPr preferRelativeResize="0"/>
          <p:nvPr/>
        </p:nvPicPr>
        <p:blipFill rotWithShape="1">
          <a:blip r:embed="rId4">
            <a:alphaModFix/>
          </a:blip>
          <a:srcRect b="3121" l="21985" r="14194" t="2796"/>
          <a:stretch/>
        </p:blipFill>
        <p:spPr>
          <a:xfrm rot="5400000">
            <a:off x="565078" y="160534"/>
            <a:ext cx="4376791" cy="48391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