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d9c2a8fe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d9c2a8fe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db4771b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db4771b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db4771bc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db4771bc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bcd8d705589f03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bcd8d705589f03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db4771bc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db4771bc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db4771bc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db4771bc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db4771bc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db4771bc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db4771bc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db4771bc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db4771bc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db4771bc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db4771bc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db4771bc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84f2d8404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84f2d8404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ee1e5c1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ee1e5c1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ee1e5c1c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ee1e5c1c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ee1e5c1c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ee1e5c1c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ee1e5c1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ee1e5c1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ee1e5c1c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ee1e5c1c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ee1e5c1c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ee1e5c1c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ee1e5c1c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ee1e5c1c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d9c2a8f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d9c2a8f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84f2d8404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84f2d8404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84f2d8404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84f2d8404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d9c2a8fe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d9c2a8fe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d9c2a8fe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d9c2a8fe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d9c2a8fe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d9c2a8fe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d9c2a8fe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d9c2a8fe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geeksforgeeks.org/supervised-unsupervised-learn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12365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Credit Card Segmentation</a:t>
            </a:r>
            <a:endParaRPr/>
          </a:p>
        </p:txBody>
      </p:sp>
      <p:sp>
        <p:nvSpPr>
          <p:cNvPr id="129" name="Google Shape;129;p13"/>
          <p:cNvSpPr txBox="1"/>
          <p:nvPr>
            <p:ph idx="1" type="subTitle"/>
          </p:nvPr>
        </p:nvSpPr>
        <p:spPr>
          <a:xfrm>
            <a:off x="853800" y="2571750"/>
            <a:ext cx="7436400" cy="144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Project</a:t>
            </a:r>
            <a:endParaRPr/>
          </a:p>
          <a:p>
            <a:pPr indent="0" lvl="0" marL="0" rtl="0" algn="ctr">
              <a:spcBef>
                <a:spcPts val="0"/>
              </a:spcBef>
              <a:spcAft>
                <a:spcPts val="0"/>
              </a:spcAft>
              <a:buNone/>
            </a:pPr>
            <a:r>
              <a:t/>
            </a:r>
            <a:endParaRPr/>
          </a:p>
          <a:p>
            <a:pPr indent="0" lvl="0" marL="0" rtl="0" algn="r">
              <a:spcBef>
                <a:spcPts val="0"/>
              </a:spcBef>
              <a:spcAft>
                <a:spcPts val="0"/>
              </a:spcAft>
              <a:buNone/>
            </a:pPr>
            <a:r>
              <a:rPr lang="en"/>
              <a:t>                       Submitted by :-</a:t>
            </a:r>
            <a:endParaRPr/>
          </a:p>
          <a:p>
            <a:pPr indent="0" lvl="0" marL="0" rtl="0" algn="r">
              <a:spcBef>
                <a:spcPts val="0"/>
              </a:spcBef>
              <a:spcAft>
                <a:spcPts val="0"/>
              </a:spcAft>
              <a:buNone/>
            </a:pPr>
            <a:r>
              <a:rPr lang="en"/>
              <a:t> Vattan Bali (2K18/EE/236)</a:t>
            </a:r>
            <a:endParaRPr/>
          </a:p>
          <a:p>
            <a:pPr indent="0" lvl="0" marL="0" rtl="0" algn="r">
              <a:spcBef>
                <a:spcPts val="0"/>
              </a:spcBef>
              <a:spcAft>
                <a:spcPts val="0"/>
              </a:spcAft>
              <a:buNone/>
            </a:pPr>
            <a:r>
              <a:rPr lang="en"/>
              <a:t>Yatin Ahlawat (2K18/EE/250)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2"/>
          <p:cNvPicPr preferRelativeResize="0"/>
          <p:nvPr/>
        </p:nvPicPr>
        <p:blipFill rotWithShape="1">
          <a:blip r:embed="rId3">
            <a:alphaModFix/>
          </a:blip>
          <a:srcRect b="10820" l="10569" r="12168" t="27701"/>
          <a:stretch/>
        </p:blipFill>
        <p:spPr>
          <a:xfrm>
            <a:off x="541050" y="768425"/>
            <a:ext cx="8061900" cy="36066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819150" y="4733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a:t>
            </a:r>
            <a:endParaRPr/>
          </a:p>
        </p:txBody>
      </p:sp>
      <p:sp>
        <p:nvSpPr>
          <p:cNvPr id="185" name="Google Shape;185;p23"/>
          <p:cNvSpPr txBox="1"/>
          <p:nvPr>
            <p:ph idx="1" type="body"/>
          </p:nvPr>
        </p:nvSpPr>
        <p:spPr>
          <a:xfrm>
            <a:off x="819150" y="1347750"/>
            <a:ext cx="7505700" cy="2448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555555"/>
                </a:solidFill>
                <a:highlight>
                  <a:srgbClr val="FFFFFF"/>
                </a:highlight>
                <a:latin typeface="Arial"/>
                <a:ea typeface="Arial"/>
                <a:cs typeface="Arial"/>
                <a:sym typeface="Arial"/>
              </a:rPr>
              <a:t>Supervised learning is where you have input variables (x) and an output variable (Y) and you use an algorithm to learn the mapping function from the input to the output.</a:t>
            </a:r>
            <a:endParaRPr sz="1400">
              <a:solidFill>
                <a:srgbClr val="555555"/>
              </a:solidFill>
              <a:highlight>
                <a:srgbClr val="FFFFFF"/>
              </a:highlight>
              <a:latin typeface="Arial"/>
              <a:ea typeface="Arial"/>
              <a:cs typeface="Arial"/>
              <a:sym typeface="Arial"/>
            </a:endParaRPr>
          </a:p>
          <a:p>
            <a:pPr indent="0" lvl="0" marL="0" rtl="0" algn="ctr">
              <a:lnSpc>
                <a:spcPct val="150000"/>
              </a:lnSpc>
              <a:spcBef>
                <a:spcPts val="1400"/>
              </a:spcBef>
              <a:spcAft>
                <a:spcPts val="0"/>
              </a:spcAft>
              <a:buNone/>
            </a:pPr>
            <a:r>
              <a:rPr lang="en" sz="1400">
                <a:solidFill>
                  <a:srgbClr val="555555"/>
                </a:solidFill>
                <a:highlight>
                  <a:srgbClr val="FFFFFF"/>
                </a:highlight>
                <a:latin typeface="Arial"/>
                <a:ea typeface="Arial"/>
                <a:cs typeface="Arial"/>
                <a:sym typeface="Arial"/>
              </a:rPr>
              <a:t>Y = f(X)</a:t>
            </a:r>
            <a:endParaRPr sz="1400">
              <a:solidFill>
                <a:srgbClr val="555555"/>
              </a:solidFill>
              <a:highlight>
                <a:srgbClr val="FFFFFF"/>
              </a:highlight>
              <a:latin typeface="Arial"/>
              <a:ea typeface="Arial"/>
              <a:cs typeface="Arial"/>
              <a:sym typeface="Arial"/>
            </a:endParaRPr>
          </a:p>
          <a:p>
            <a:pPr indent="0" lvl="0" marL="0" rtl="0" algn="l">
              <a:lnSpc>
                <a:spcPct val="100000"/>
              </a:lnSpc>
              <a:spcBef>
                <a:spcPts val="1400"/>
              </a:spcBef>
              <a:spcAft>
                <a:spcPts val="0"/>
              </a:spcAft>
              <a:buNone/>
            </a:pPr>
            <a:r>
              <a:rPr lang="en" sz="1400"/>
              <a:t>Regression -Predict for a value where the value is a continuous number</a:t>
            </a:r>
            <a:endParaRPr sz="1400"/>
          </a:p>
          <a:p>
            <a:pPr indent="0" lvl="0" marL="0" rtl="0" algn="l">
              <a:lnSpc>
                <a:spcPct val="100000"/>
              </a:lnSpc>
              <a:spcBef>
                <a:spcPts val="0"/>
              </a:spcBef>
              <a:spcAft>
                <a:spcPts val="0"/>
              </a:spcAft>
              <a:buNone/>
            </a:pPr>
            <a:r>
              <a:rPr lang="en" sz="1400"/>
              <a:t>Classification- Predict for a value where the value is a categorical value</a:t>
            </a:r>
            <a:endParaRPr sz="1400"/>
          </a:p>
          <a:p>
            <a:pPr indent="0" lvl="0" marL="0" rtl="0" algn="l">
              <a:lnSpc>
                <a:spcPct val="100000"/>
              </a:lnSpc>
              <a:spcBef>
                <a:spcPts val="0"/>
              </a:spcBef>
              <a:spcAft>
                <a:spcPts val="0"/>
              </a:spcAft>
              <a:buNone/>
            </a:pPr>
            <a:r>
              <a:rPr lang="en" sz="1400"/>
              <a:t>Time Series - Forecasting-Predict for a value where the value is a continuous number</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spcBef>
                <a:spcPts val="0"/>
              </a:spcBef>
              <a:spcAft>
                <a:spcPts val="16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819150" y="5749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a:t>
            </a:r>
            <a:endParaRPr/>
          </a:p>
        </p:txBody>
      </p:sp>
      <p:sp>
        <p:nvSpPr>
          <p:cNvPr id="191" name="Google Shape;191;p24"/>
          <p:cNvSpPr txBox="1"/>
          <p:nvPr>
            <p:ph idx="1" type="body"/>
          </p:nvPr>
        </p:nvSpPr>
        <p:spPr>
          <a:xfrm>
            <a:off x="819150" y="1529500"/>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555555"/>
                </a:solidFill>
                <a:highlight>
                  <a:srgbClr val="FFFFFF"/>
                </a:highlight>
                <a:latin typeface="Arial"/>
                <a:ea typeface="Arial"/>
                <a:cs typeface="Arial"/>
                <a:sym typeface="Arial"/>
              </a:rPr>
              <a:t>Unsupervised learning is where you only have input data (X) and no corresponding output variables.</a:t>
            </a:r>
            <a:endParaRPr sz="1400">
              <a:solidFill>
                <a:srgbClr val="555555"/>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400">
                <a:solidFill>
                  <a:srgbClr val="555555"/>
                </a:solidFill>
                <a:highlight>
                  <a:srgbClr val="FFFFFF"/>
                </a:highlight>
                <a:latin typeface="Arial"/>
                <a:ea typeface="Arial"/>
                <a:cs typeface="Arial"/>
                <a:sym typeface="Arial"/>
              </a:rPr>
              <a:t>The goal for unsupervised learning is to model the underlying structure or distribution in the data in order to learn more about the data</a:t>
            </a:r>
            <a:endParaRPr sz="1400">
              <a:solidFill>
                <a:srgbClr val="555555"/>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555555"/>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400">
                <a:solidFill>
                  <a:srgbClr val="555555"/>
                </a:solidFill>
                <a:highlight>
                  <a:srgbClr val="FFFFFF"/>
                </a:highlight>
                <a:latin typeface="Arial"/>
                <a:ea typeface="Arial"/>
                <a:cs typeface="Arial"/>
                <a:sym typeface="Arial"/>
              </a:rPr>
              <a:t>Segmentation / Clustering- Grouping the data in unknown number of segments</a:t>
            </a:r>
            <a:endParaRPr sz="1400">
              <a:solidFill>
                <a:srgbClr val="555555"/>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555555"/>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400">
                <a:solidFill>
                  <a:srgbClr val="555555"/>
                </a:solidFill>
                <a:highlight>
                  <a:srgbClr val="FFFFFF"/>
                </a:highlight>
                <a:latin typeface="Arial"/>
                <a:ea typeface="Arial"/>
                <a:cs typeface="Arial"/>
                <a:sym typeface="Arial"/>
              </a:rPr>
              <a:t>.</a:t>
            </a:r>
            <a:endParaRPr sz="1400">
              <a:solidFill>
                <a:srgbClr val="555555"/>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2353182" y="385446"/>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METRICS USED</a:t>
            </a:r>
            <a:endParaRPr/>
          </a:p>
        </p:txBody>
      </p:sp>
      <p:sp>
        <p:nvSpPr>
          <p:cNvPr id="197" name="Google Shape;197;p25"/>
          <p:cNvSpPr txBox="1"/>
          <p:nvPr>
            <p:ph idx="1" type="body"/>
          </p:nvPr>
        </p:nvSpPr>
        <p:spPr>
          <a:xfrm>
            <a:off x="886825" y="1035500"/>
            <a:ext cx="7505700" cy="277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BALANCE</a:t>
            </a:r>
            <a:endParaRPr/>
          </a:p>
          <a:p>
            <a:pPr indent="-311150" lvl="0" marL="457200" rtl="0" algn="l">
              <a:spcBef>
                <a:spcPts val="0"/>
              </a:spcBef>
              <a:spcAft>
                <a:spcPts val="0"/>
              </a:spcAft>
              <a:buSzPts val="1300"/>
              <a:buChar char="●"/>
            </a:pPr>
            <a:r>
              <a:rPr lang="en"/>
              <a:t>BALANCE_FREQUENCY</a:t>
            </a:r>
            <a:endParaRPr/>
          </a:p>
          <a:p>
            <a:pPr indent="-311150" lvl="0" marL="457200" rtl="0" algn="l">
              <a:spcBef>
                <a:spcPts val="0"/>
              </a:spcBef>
              <a:spcAft>
                <a:spcPts val="0"/>
              </a:spcAft>
              <a:buSzPts val="1300"/>
              <a:buChar char="●"/>
            </a:pPr>
            <a:r>
              <a:rPr lang="en"/>
              <a:t>PURCHASES</a:t>
            </a:r>
            <a:endParaRPr/>
          </a:p>
          <a:p>
            <a:pPr indent="-311150" lvl="0" marL="457200" rtl="0" algn="l">
              <a:spcBef>
                <a:spcPts val="0"/>
              </a:spcBef>
              <a:spcAft>
                <a:spcPts val="0"/>
              </a:spcAft>
              <a:buSzPts val="1300"/>
              <a:buChar char="●"/>
            </a:pPr>
            <a:r>
              <a:rPr lang="en"/>
              <a:t>ONEOFF_PURCHASES</a:t>
            </a:r>
            <a:endParaRPr/>
          </a:p>
          <a:p>
            <a:pPr indent="-311150" lvl="0" marL="457200" rtl="0" algn="l">
              <a:spcBef>
                <a:spcPts val="0"/>
              </a:spcBef>
              <a:spcAft>
                <a:spcPts val="0"/>
              </a:spcAft>
              <a:buSzPts val="1300"/>
              <a:buChar char="●"/>
            </a:pPr>
            <a:r>
              <a:rPr lang="en"/>
              <a:t>INSTALLMENTS_PURCHASES</a:t>
            </a:r>
            <a:endParaRPr/>
          </a:p>
          <a:p>
            <a:pPr indent="-311150" lvl="0" marL="457200" rtl="0" algn="l">
              <a:spcBef>
                <a:spcPts val="0"/>
              </a:spcBef>
              <a:spcAft>
                <a:spcPts val="0"/>
              </a:spcAft>
              <a:buSzPts val="1300"/>
              <a:buChar char="●"/>
            </a:pPr>
            <a:r>
              <a:rPr lang="en"/>
              <a:t>CASH_ADVANCE</a:t>
            </a:r>
            <a:endParaRPr/>
          </a:p>
          <a:p>
            <a:pPr indent="-311150" lvl="0" marL="457200" rtl="0" algn="l">
              <a:spcBef>
                <a:spcPts val="0"/>
              </a:spcBef>
              <a:spcAft>
                <a:spcPts val="0"/>
              </a:spcAft>
              <a:buSzPts val="1300"/>
              <a:buChar char="●"/>
            </a:pPr>
            <a:r>
              <a:rPr lang="en"/>
              <a:t>PURCHASES_FREQUENCY</a:t>
            </a:r>
            <a:endParaRPr/>
          </a:p>
          <a:p>
            <a:pPr indent="-311150" lvl="0" marL="457200" rtl="0" algn="l">
              <a:spcBef>
                <a:spcPts val="0"/>
              </a:spcBef>
              <a:spcAft>
                <a:spcPts val="0"/>
              </a:spcAft>
              <a:buSzPts val="1300"/>
              <a:buChar char="●"/>
            </a:pPr>
            <a:r>
              <a:rPr lang="en"/>
              <a:t>ONEOFF_PURCHASES_FREQUENCY</a:t>
            </a:r>
            <a:endParaRPr/>
          </a:p>
          <a:p>
            <a:pPr indent="-311150" lvl="0" marL="457200" rtl="0" algn="l">
              <a:spcBef>
                <a:spcPts val="0"/>
              </a:spcBef>
              <a:spcAft>
                <a:spcPts val="0"/>
              </a:spcAft>
              <a:buSzPts val="1300"/>
              <a:buChar char="●"/>
            </a:pPr>
            <a:r>
              <a:rPr lang="en"/>
              <a:t>PURCHASES_INSTALLMENTS_FREQUENCY</a:t>
            </a:r>
            <a:endParaRPr/>
          </a:p>
          <a:p>
            <a:pPr indent="-311150" lvl="0" marL="457200" rtl="0" algn="l">
              <a:spcBef>
                <a:spcPts val="0"/>
              </a:spcBef>
              <a:spcAft>
                <a:spcPts val="0"/>
              </a:spcAft>
              <a:buSzPts val="1300"/>
              <a:buChar char="●"/>
            </a:pPr>
            <a:r>
              <a:rPr lang="en"/>
              <a:t>CASH_ADVANCE_FREQUENCY</a:t>
            </a:r>
            <a:endParaRPr/>
          </a:p>
          <a:p>
            <a:pPr indent="-311150" lvl="0" marL="457200" rtl="0" algn="l">
              <a:spcBef>
                <a:spcPts val="0"/>
              </a:spcBef>
              <a:spcAft>
                <a:spcPts val="0"/>
              </a:spcAft>
              <a:buSzPts val="1300"/>
              <a:buChar char="●"/>
            </a:pPr>
            <a:r>
              <a:rPr lang="en"/>
              <a:t>CASH_ADVANCE_TRX</a:t>
            </a:r>
            <a:endParaRPr/>
          </a:p>
          <a:p>
            <a:pPr indent="-311150" lvl="0" marL="457200" rtl="0" algn="l">
              <a:spcBef>
                <a:spcPts val="0"/>
              </a:spcBef>
              <a:spcAft>
                <a:spcPts val="0"/>
              </a:spcAft>
              <a:buSzPts val="1300"/>
              <a:buChar char="●"/>
            </a:pPr>
            <a:r>
              <a:rPr lang="en"/>
              <a:t>PURCHASES_TRX</a:t>
            </a:r>
            <a:endParaRPr/>
          </a:p>
          <a:p>
            <a:pPr indent="-311150" lvl="0" marL="457200" rtl="0" algn="l">
              <a:spcBef>
                <a:spcPts val="0"/>
              </a:spcBef>
              <a:spcAft>
                <a:spcPts val="0"/>
              </a:spcAft>
              <a:buSzPts val="1300"/>
              <a:buChar char="●"/>
            </a:pPr>
            <a:r>
              <a:rPr lang="en"/>
              <a:t>CREDIT_LIMIT</a:t>
            </a:r>
            <a:endParaRPr/>
          </a:p>
          <a:p>
            <a:pPr indent="-311150" lvl="0" marL="457200" rtl="0" algn="l">
              <a:spcBef>
                <a:spcPts val="0"/>
              </a:spcBef>
              <a:spcAft>
                <a:spcPts val="0"/>
              </a:spcAft>
              <a:buSzPts val="1300"/>
              <a:buChar char="●"/>
            </a:pPr>
            <a:r>
              <a:rPr lang="en"/>
              <a:t>PAYMENTS</a:t>
            </a:r>
            <a:endParaRPr/>
          </a:p>
          <a:p>
            <a:pPr indent="-311150" lvl="0" marL="457200" rtl="0" algn="l">
              <a:spcBef>
                <a:spcPts val="0"/>
              </a:spcBef>
              <a:spcAft>
                <a:spcPts val="0"/>
              </a:spcAft>
              <a:buSzPts val="1300"/>
              <a:buChar char="●"/>
            </a:pPr>
            <a:r>
              <a:rPr lang="en"/>
              <a:t>MINIMUM_PAYMENTS</a:t>
            </a:r>
            <a:endParaRPr/>
          </a:p>
          <a:p>
            <a:pPr indent="-311150" lvl="0" marL="457200" rtl="0" algn="l">
              <a:spcBef>
                <a:spcPts val="0"/>
              </a:spcBef>
              <a:spcAft>
                <a:spcPts val="0"/>
              </a:spcAft>
              <a:buSzPts val="1300"/>
              <a:buChar char="●"/>
            </a:pPr>
            <a:r>
              <a:rPr lang="en"/>
              <a:t>PRC_FULL_PAYMENT</a:t>
            </a:r>
            <a:endParaRPr/>
          </a:p>
          <a:p>
            <a:pPr indent="-311150" lvl="0" marL="457200" rtl="0" algn="l">
              <a:spcBef>
                <a:spcPts val="0"/>
              </a:spcBef>
              <a:spcAft>
                <a:spcPts val="0"/>
              </a:spcAft>
              <a:buSzPts val="1300"/>
              <a:buChar char="●"/>
            </a:pPr>
            <a:r>
              <a:rPr lang="en"/>
              <a:t>TENURE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Deriving Key Performance Indicators </a:t>
            </a:r>
            <a:endParaRPr/>
          </a:p>
        </p:txBody>
      </p:sp>
      <p:sp>
        <p:nvSpPr>
          <p:cNvPr id="203" name="Google Shape;203;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Monthly average purchase</a:t>
            </a:r>
            <a:endParaRPr/>
          </a:p>
          <a:p>
            <a:pPr indent="-311150" lvl="0" marL="457200" rtl="0" algn="l">
              <a:spcBef>
                <a:spcPts val="0"/>
              </a:spcBef>
              <a:spcAft>
                <a:spcPts val="0"/>
              </a:spcAft>
              <a:buSzPts val="1300"/>
              <a:buChar char="●"/>
            </a:pPr>
            <a:r>
              <a:rPr lang="en"/>
              <a:t>Monthly cash Advance amount</a:t>
            </a:r>
            <a:endParaRPr/>
          </a:p>
          <a:p>
            <a:pPr indent="-311150" lvl="0" marL="457200" rtl="0" algn="l">
              <a:spcBef>
                <a:spcPts val="0"/>
              </a:spcBef>
              <a:spcAft>
                <a:spcPts val="0"/>
              </a:spcAft>
              <a:buSzPts val="1300"/>
              <a:buChar char="●"/>
            </a:pPr>
            <a:r>
              <a:rPr lang="en"/>
              <a:t>Purchase by type(on-off/installment)</a:t>
            </a:r>
            <a:endParaRPr/>
          </a:p>
          <a:p>
            <a:pPr indent="-311150" lvl="0" marL="457200" rtl="0" algn="l">
              <a:spcBef>
                <a:spcPts val="0"/>
              </a:spcBef>
              <a:spcAft>
                <a:spcPts val="0"/>
              </a:spcAft>
              <a:buSzPts val="1300"/>
              <a:buChar char="●"/>
            </a:pPr>
            <a:r>
              <a:rPr lang="en"/>
              <a:t>Limit Usage</a:t>
            </a:r>
            <a:endParaRPr/>
          </a:p>
          <a:p>
            <a:pPr indent="-311150" lvl="0" marL="457200" rtl="0" algn="l">
              <a:spcBef>
                <a:spcPts val="0"/>
              </a:spcBef>
              <a:spcAft>
                <a:spcPts val="0"/>
              </a:spcAft>
              <a:buSzPts val="1300"/>
              <a:buChar char="●"/>
            </a:pPr>
            <a:r>
              <a:rPr lang="en"/>
              <a:t>Payment to minimum payment ratio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209" name="Google Shape;209;p27"/>
          <p:cNvSpPr txBox="1"/>
          <p:nvPr>
            <p:ph idx="1" type="body"/>
          </p:nvPr>
        </p:nvSpPr>
        <p:spPr>
          <a:xfrm>
            <a:off x="717650" y="166360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solidFill>
                  <a:srgbClr val="000000"/>
                </a:solidFill>
                <a:highlight>
                  <a:srgbClr val="FFFFFF"/>
                </a:highlight>
                <a:latin typeface="Arial"/>
                <a:ea typeface="Arial"/>
                <a:cs typeface="Arial"/>
                <a:sym typeface="Arial"/>
              </a:rPr>
              <a:t>It is basically a type of </a:t>
            </a:r>
            <a:r>
              <a:rPr i="1" lang="en" sz="1400">
                <a:solidFill>
                  <a:srgbClr val="EC4E20"/>
                </a:solidFill>
                <a:highlight>
                  <a:srgbClr val="FFFFFF"/>
                </a:highlight>
                <a:uFill>
                  <a:noFill/>
                </a:uFill>
                <a:latin typeface="Arial"/>
                <a:ea typeface="Arial"/>
                <a:cs typeface="Arial"/>
                <a:sym typeface="Arial"/>
                <a:hlinkClick r:id="rId3">
                  <a:extLst>
                    <a:ext uri="{A12FA001-AC4F-418D-AE19-62706E023703}">
                      <ahyp:hlinkClr val="tx"/>
                    </a:ext>
                  </a:extLst>
                </a:hlinkClick>
              </a:rPr>
              <a:t>unsupervised learning method</a:t>
            </a:r>
            <a:r>
              <a:rPr lang="en" sz="1400">
                <a:solidFill>
                  <a:srgbClr val="000000"/>
                </a:solidFill>
                <a:highlight>
                  <a:srgbClr val="FFFFFF"/>
                </a:highlight>
                <a:latin typeface="Arial"/>
                <a:ea typeface="Arial"/>
                <a:cs typeface="Arial"/>
                <a:sym typeface="Arial"/>
              </a:rPr>
              <a:t> .</a:t>
            </a:r>
            <a:endParaRPr b="1" sz="14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en" sz="1400">
                <a:solidFill>
                  <a:srgbClr val="000000"/>
                </a:solidFill>
                <a:highlight>
                  <a:srgbClr val="FFFFFF"/>
                </a:highlight>
                <a:latin typeface="Arial"/>
                <a:ea typeface="Arial"/>
                <a:cs typeface="Arial"/>
                <a:sym typeface="Arial"/>
              </a:rPr>
              <a:t>Clustering</a:t>
            </a:r>
            <a:r>
              <a:rPr lang="en" sz="1400">
                <a:solidFill>
                  <a:srgbClr val="000000"/>
                </a:solidFill>
                <a:highlight>
                  <a:srgbClr val="FFFFFF"/>
                </a:highlight>
                <a:latin typeface="Arial"/>
                <a:ea typeface="Arial"/>
                <a:cs typeface="Arial"/>
                <a:sym typeface="Arial"/>
              </a:rPr>
              <a:t> 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rPr lang="en" sz="1200">
                <a:solidFill>
                  <a:srgbClr val="000000"/>
                </a:solidFill>
                <a:highlight>
                  <a:srgbClr val="FFFFFF"/>
                </a:highlight>
                <a:latin typeface="Arial"/>
                <a:ea typeface="Arial"/>
                <a:cs typeface="Arial"/>
                <a:sym typeface="Arial"/>
              </a:rPr>
              <a:t>Clustering is very much important as it determines the intrinsic grouping among the unlabeled data present. There are no criteria for a good clustering. It depends on the user, what is the criteria they may use which satisfy their need</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774025" y="631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algoritm</a:t>
            </a:r>
            <a:endParaRPr/>
          </a:p>
        </p:txBody>
      </p:sp>
      <p:sp>
        <p:nvSpPr>
          <p:cNvPr id="215" name="Google Shape;215;p28"/>
          <p:cNvSpPr txBox="1"/>
          <p:nvPr>
            <p:ph idx="1" type="body"/>
          </p:nvPr>
        </p:nvSpPr>
        <p:spPr>
          <a:xfrm>
            <a:off x="774025" y="14831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292929"/>
                </a:solidFill>
                <a:highlight>
                  <a:srgbClr val="FFFFFF"/>
                </a:highlight>
                <a:latin typeface="Georgia"/>
                <a:ea typeface="Georgia"/>
                <a:cs typeface="Georgia"/>
                <a:sym typeface="Georgia"/>
              </a:rPr>
              <a:t>Kmeans</a:t>
            </a:r>
            <a:r>
              <a:rPr lang="en" sz="1600">
                <a:solidFill>
                  <a:srgbClr val="292929"/>
                </a:solidFill>
                <a:highlight>
                  <a:srgbClr val="FFFFFF"/>
                </a:highlight>
                <a:latin typeface="Georgia"/>
                <a:ea typeface="Georgia"/>
                <a:cs typeface="Georgia"/>
                <a:sym typeface="Georgia"/>
              </a:rPr>
              <a:t> algorithm is an iterative algorithm that tries to partition the dataset into </a:t>
            </a:r>
            <a:r>
              <a:rPr i="1" lang="en" sz="1600">
                <a:solidFill>
                  <a:srgbClr val="292929"/>
                </a:solidFill>
                <a:highlight>
                  <a:srgbClr val="FFFFFF"/>
                </a:highlight>
                <a:latin typeface="Georgia"/>
                <a:ea typeface="Georgia"/>
                <a:cs typeface="Georgia"/>
                <a:sym typeface="Georgia"/>
              </a:rPr>
              <a:t>K</a:t>
            </a:r>
            <a:r>
              <a:rPr lang="en" sz="1600">
                <a:solidFill>
                  <a:srgbClr val="292929"/>
                </a:solidFill>
                <a:highlight>
                  <a:srgbClr val="FFFFFF"/>
                </a:highlight>
                <a:latin typeface="Georgia"/>
                <a:ea typeface="Georgia"/>
                <a:cs typeface="Georgia"/>
                <a:sym typeface="Georgia"/>
              </a:rPr>
              <a:t>pre-defined distinct non-overlapping subgroups (clusters) where each data point belongs to </a:t>
            </a:r>
            <a:r>
              <a:rPr b="1" lang="en" sz="1600">
                <a:solidFill>
                  <a:srgbClr val="292929"/>
                </a:solidFill>
                <a:highlight>
                  <a:srgbClr val="FFFFFF"/>
                </a:highlight>
                <a:latin typeface="Georgia"/>
                <a:ea typeface="Georgia"/>
                <a:cs typeface="Georgia"/>
                <a:sym typeface="Georgia"/>
              </a:rPr>
              <a:t>only one group.</a:t>
            </a:r>
            <a:r>
              <a:rPr lang="en" sz="1600">
                <a:solidFill>
                  <a:srgbClr val="292929"/>
                </a:solidFill>
                <a:highlight>
                  <a:srgbClr val="FFFFFF"/>
                </a:highlight>
                <a:latin typeface="Georgia"/>
                <a:ea typeface="Georgia"/>
                <a:cs typeface="Georgia"/>
                <a:sym typeface="Georgia"/>
              </a:rPr>
              <a:t>It tries to make the intra-cluster data points as similar as possible while also keeping the clusters as different (far) as possible.</a:t>
            </a:r>
            <a:endParaRPr b="1" sz="1600">
              <a:solidFill>
                <a:srgbClr val="292929"/>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b="1"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819150" y="360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a:t>
            </a:r>
            <a:endParaRPr/>
          </a:p>
          <a:p>
            <a:pPr indent="0" lvl="0" marL="0" rtl="0" algn="l">
              <a:spcBef>
                <a:spcPts val="0"/>
              </a:spcBef>
              <a:spcAft>
                <a:spcPts val="0"/>
              </a:spcAft>
              <a:buNone/>
            </a:pPr>
            <a:r>
              <a:rPr lang="en"/>
              <a:t>	</a:t>
            </a:r>
            <a:endParaRPr/>
          </a:p>
        </p:txBody>
      </p:sp>
      <p:sp>
        <p:nvSpPr>
          <p:cNvPr id="221" name="Google Shape;221;p29"/>
          <p:cNvSpPr txBox="1"/>
          <p:nvPr>
            <p:ph idx="1" type="body"/>
          </p:nvPr>
        </p:nvSpPr>
        <p:spPr>
          <a:xfrm>
            <a:off x="762750" y="941725"/>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292929"/>
                </a:solidFill>
                <a:highlight>
                  <a:srgbClr val="FFFFFF"/>
                </a:highlight>
                <a:latin typeface="Georgia"/>
                <a:ea typeface="Georgia"/>
                <a:cs typeface="Georgia"/>
                <a:sym typeface="Georgia"/>
              </a:rPr>
              <a:t>The way kmeans algorithm works is as follows:</a:t>
            </a:r>
            <a:endParaRPr sz="1600">
              <a:solidFill>
                <a:srgbClr val="292929"/>
              </a:solidFill>
              <a:highlight>
                <a:srgbClr val="FFFFFF"/>
              </a:highlight>
              <a:latin typeface="Georgia"/>
              <a:ea typeface="Georgia"/>
              <a:cs typeface="Georgia"/>
              <a:sym typeface="Georgia"/>
            </a:endParaRPr>
          </a:p>
          <a:p>
            <a:pPr indent="-330200" lvl="0" marL="749300" rtl="0" algn="l">
              <a:lnSpc>
                <a:spcPct val="100000"/>
              </a:lnSpc>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Specify number of clusters </a:t>
            </a:r>
            <a:r>
              <a:rPr i="1" lang="en" sz="1600">
                <a:solidFill>
                  <a:srgbClr val="292929"/>
                </a:solidFill>
                <a:highlight>
                  <a:srgbClr val="FFFFFF"/>
                </a:highlight>
                <a:latin typeface="Georgia"/>
                <a:ea typeface="Georgia"/>
                <a:cs typeface="Georgia"/>
                <a:sym typeface="Georgia"/>
              </a:rPr>
              <a:t>K</a:t>
            </a:r>
            <a:r>
              <a:rPr lang="en" sz="1600">
                <a:solidFill>
                  <a:srgbClr val="292929"/>
                </a:solidFill>
                <a:highlight>
                  <a:srgbClr val="FFFFFF"/>
                </a:highlight>
                <a:latin typeface="Georgia"/>
                <a:ea typeface="Georgia"/>
                <a:cs typeface="Georgia"/>
                <a:sym typeface="Georgia"/>
              </a:rPr>
              <a:t>.</a:t>
            </a:r>
            <a:endParaRPr sz="1600">
              <a:solidFill>
                <a:srgbClr val="292929"/>
              </a:solidFill>
              <a:highlight>
                <a:srgbClr val="FFFFFF"/>
              </a:highlight>
              <a:latin typeface="Georgia"/>
              <a:ea typeface="Georgia"/>
              <a:cs typeface="Georgia"/>
              <a:sym typeface="Georgia"/>
            </a:endParaRPr>
          </a:p>
          <a:p>
            <a:pPr indent="-330200" lvl="0" marL="749300" rtl="0" algn="l">
              <a:lnSpc>
                <a:spcPct val="100000"/>
              </a:lnSpc>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Initialize centroids by first shuffling the dataset and then randomly selecting </a:t>
            </a:r>
            <a:r>
              <a:rPr i="1" lang="en" sz="1600">
                <a:solidFill>
                  <a:srgbClr val="292929"/>
                </a:solidFill>
                <a:highlight>
                  <a:srgbClr val="FFFFFF"/>
                </a:highlight>
                <a:latin typeface="Georgia"/>
                <a:ea typeface="Georgia"/>
                <a:cs typeface="Georgia"/>
                <a:sym typeface="Georgia"/>
              </a:rPr>
              <a:t>K </a:t>
            </a:r>
            <a:r>
              <a:rPr lang="en" sz="1600">
                <a:solidFill>
                  <a:srgbClr val="292929"/>
                </a:solidFill>
                <a:highlight>
                  <a:srgbClr val="FFFFFF"/>
                </a:highlight>
                <a:latin typeface="Georgia"/>
                <a:ea typeface="Georgia"/>
                <a:cs typeface="Georgia"/>
                <a:sym typeface="Georgia"/>
              </a:rPr>
              <a:t>data points for the centroids without replacement.</a:t>
            </a:r>
            <a:endParaRPr sz="1600">
              <a:solidFill>
                <a:srgbClr val="292929"/>
              </a:solidFill>
              <a:highlight>
                <a:srgbClr val="FFFFFF"/>
              </a:highlight>
              <a:latin typeface="Georgia"/>
              <a:ea typeface="Georgia"/>
              <a:cs typeface="Georgia"/>
              <a:sym typeface="Georgia"/>
            </a:endParaRPr>
          </a:p>
          <a:p>
            <a:pPr indent="-330200" lvl="0" marL="749300" rtl="0" algn="l">
              <a:lnSpc>
                <a:spcPct val="100000"/>
              </a:lnSpc>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Keep iterating until there is no change to the centroids. i.e assignment of data points to clusters isn’t changing.</a:t>
            </a:r>
            <a:endParaRPr sz="1600">
              <a:solidFill>
                <a:srgbClr val="292929"/>
              </a:solidFill>
              <a:highlight>
                <a:srgbClr val="FFFFFF"/>
              </a:highlight>
              <a:latin typeface="Georgia"/>
              <a:ea typeface="Georgia"/>
              <a:cs typeface="Georgia"/>
              <a:sym typeface="Georgia"/>
            </a:endParaRPr>
          </a:p>
          <a:p>
            <a:pPr indent="-330200" lvl="0" marL="749300" rtl="0" algn="l">
              <a:lnSpc>
                <a:spcPct val="100000"/>
              </a:lnSpc>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Compute the sum of the squared distance between data points and all centroids.</a:t>
            </a:r>
            <a:endParaRPr sz="1600">
              <a:solidFill>
                <a:srgbClr val="292929"/>
              </a:solidFill>
              <a:highlight>
                <a:srgbClr val="FFFFFF"/>
              </a:highlight>
              <a:latin typeface="Georgia"/>
              <a:ea typeface="Georgia"/>
              <a:cs typeface="Georgia"/>
              <a:sym typeface="Georgia"/>
            </a:endParaRPr>
          </a:p>
          <a:p>
            <a:pPr indent="-330200" lvl="0" marL="749300" rtl="0" algn="l">
              <a:lnSpc>
                <a:spcPct val="100000"/>
              </a:lnSpc>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Assign each data point to the closest cluster (centroid).</a:t>
            </a:r>
            <a:endParaRPr sz="1600">
              <a:solidFill>
                <a:srgbClr val="292929"/>
              </a:solidFill>
              <a:highlight>
                <a:srgbClr val="FFFFFF"/>
              </a:highlight>
              <a:latin typeface="Georgia"/>
              <a:ea typeface="Georgia"/>
              <a:cs typeface="Georgia"/>
              <a:sym typeface="Georgia"/>
            </a:endParaRPr>
          </a:p>
          <a:p>
            <a:pPr indent="-330200" lvl="0" marL="749300" rtl="0" algn="l">
              <a:lnSpc>
                <a:spcPct val="100000"/>
              </a:lnSpc>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Compute the centroids for the clusters by taking the average of the all data points that belong to each cluster.</a:t>
            </a:r>
            <a:endParaRPr sz="1600">
              <a:solidFill>
                <a:srgbClr val="292929"/>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None/>
            </a:pPr>
            <a:r>
              <a:rPr lang="en" sz="1600">
                <a:solidFill>
                  <a:srgbClr val="292929"/>
                </a:solidFill>
                <a:highlight>
                  <a:srgbClr val="E9F2FD"/>
                </a:highlight>
                <a:latin typeface="Georgia"/>
                <a:ea typeface="Georgia"/>
                <a:cs typeface="Georgia"/>
                <a:sym typeface="Georgia"/>
              </a:rPr>
              <a:t>The approach kmeans follows to solve the problem is called </a:t>
            </a:r>
            <a:r>
              <a:rPr b="1" lang="en" sz="1600">
                <a:solidFill>
                  <a:srgbClr val="292929"/>
                </a:solidFill>
                <a:highlight>
                  <a:srgbClr val="E9F2FD"/>
                </a:highlight>
                <a:latin typeface="Georgia"/>
                <a:ea typeface="Georgia"/>
                <a:cs typeface="Georgia"/>
                <a:sym typeface="Georgia"/>
              </a:rPr>
              <a:t>Expectation-Maximization</a:t>
            </a:r>
            <a:r>
              <a:rPr lang="en" sz="1600">
                <a:solidFill>
                  <a:srgbClr val="292929"/>
                </a:solidFill>
                <a:highlight>
                  <a:srgbClr val="E9F2FD"/>
                </a:highlight>
                <a:latin typeface="Georgia"/>
                <a:ea typeface="Georgia"/>
                <a:cs typeface="Georgia"/>
                <a:sym typeface="Georgia"/>
              </a:rPr>
              <a:t>.</a:t>
            </a:r>
            <a:endParaRPr sz="1600">
              <a:solidFill>
                <a:srgbClr val="292929"/>
              </a:solidFill>
              <a:highlight>
                <a:srgbClr val="E9F2FD"/>
              </a:highlight>
              <a:latin typeface="Georgia"/>
              <a:ea typeface="Georgia"/>
              <a:cs typeface="Georgia"/>
              <a:sym typeface="Georgia"/>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optimum cluster solution</a:t>
            </a:r>
            <a:endParaRPr/>
          </a:p>
        </p:txBody>
      </p:sp>
      <p:sp>
        <p:nvSpPr>
          <p:cNvPr id="227" name="Google Shape;227;p30"/>
          <p:cNvSpPr txBox="1"/>
          <p:nvPr>
            <p:ph idx="1" type="body"/>
          </p:nvPr>
        </p:nvSpPr>
        <p:spPr>
          <a:xfrm>
            <a:off x="819150" y="1065750"/>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4500"/>
              </a:spcBef>
              <a:spcAft>
                <a:spcPts val="0"/>
              </a:spcAft>
              <a:buNone/>
            </a:pPr>
            <a:r>
              <a:rPr lang="en" sz="2250">
                <a:solidFill>
                  <a:srgbClr val="292929"/>
                </a:solidFill>
                <a:highlight>
                  <a:srgbClr val="FFFFFF"/>
                </a:highlight>
                <a:latin typeface="Arial"/>
                <a:ea typeface="Arial"/>
                <a:cs typeface="Arial"/>
                <a:sym typeface="Arial"/>
              </a:rPr>
              <a:t>Silhouette Coefficient:</a:t>
            </a:r>
            <a:endParaRPr sz="2250">
              <a:solidFill>
                <a:srgbClr val="292929"/>
              </a:solidFill>
              <a:highlight>
                <a:srgbClr val="FFFFFF"/>
              </a:highlight>
              <a:latin typeface="Arial"/>
              <a:ea typeface="Arial"/>
              <a:cs typeface="Arial"/>
              <a:sym typeface="Arial"/>
            </a:endParaRPr>
          </a:p>
          <a:p>
            <a:pPr indent="0" lvl="0" marL="0" rtl="0" algn="l">
              <a:lnSpc>
                <a:spcPct val="100000"/>
              </a:lnSpc>
              <a:spcBef>
                <a:spcPts val="1400"/>
              </a:spcBef>
              <a:spcAft>
                <a:spcPts val="0"/>
              </a:spcAft>
              <a:buNone/>
            </a:pPr>
            <a:r>
              <a:rPr lang="en" sz="1600">
                <a:solidFill>
                  <a:srgbClr val="292929"/>
                </a:solidFill>
                <a:highlight>
                  <a:srgbClr val="FFFFFF"/>
                </a:highlight>
                <a:latin typeface="Georgia"/>
                <a:ea typeface="Georgia"/>
                <a:cs typeface="Georgia"/>
                <a:sym typeface="Georgia"/>
              </a:rPr>
              <a:t>Silhouette Coefficient or silhouette score is a metric used to calculate the goodness of a clustering technique. Its value ranges from -1 to 1.</a:t>
            </a:r>
            <a:endParaRPr sz="16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en" sz="1600">
                <a:solidFill>
                  <a:srgbClr val="292929"/>
                </a:solidFill>
                <a:highlight>
                  <a:srgbClr val="FFFFFF"/>
                </a:highlight>
                <a:latin typeface="Georgia"/>
                <a:ea typeface="Georgia"/>
                <a:cs typeface="Georgia"/>
                <a:sym typeface="Georgia"/>
              </a:rPr>
              <a:t>1: Means clusters are well apart from each other and clearly distinguished.</a:t>
            </a:r>
            <a:endParaRPr sz="16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en" sz="1600">
                <a:solidFill>
                  <a:srgbClr val="292929"/>
                </a:solidFill>
                <a:highlight>
                  <a:srgbClr val="FFFFFF"/>
                </a:highlight>
                <a:latin typeface="Georgia"/>
                <a:ea typeface="Georgia"/>
                <a:cs typeface="Georgia"/>
                <a:sym typeface="Georgia"/>
              </a:rPr>
              <a:t>0: Means clusters are indifferent, or we can say that the distance between clusters is not significant.</a:t>
            </a:r>
            <a:endParaRPr sz="1600">
              <a:solidFill>
                <a:srgbClr val="292929"/>
              </a:solidFill>
              <a:highlight>
                <a:srgbClr val="FFFFFF"/>
              </a:highlight>
              <a:latin typeface="Georgia"/>
              <a:ea typeface="Georgia"/>
              <a:cs typeface="Georgia"/>
              <a:sym typeface="Georgia"/>
            </a:endParaRPr>
          </a:p>
          <a:p>
            <a:pPr indent="0" lvl="0" marL="0" rtl="0" algn="l">
              <a:lnSpc>
                <a:spcPct val="218181"/>
              </a:lnSpc>
              <a:spcBef>
                <a:spcPts val="0"/>
              </a:spcBef>
              <a:spcAft>
                <a:spcPts val="0"/>
              </a:spcAft>
              <a:buNone/>
            </a:pPr>
            <a:r>
              <a:rPr lang="en" sz="1600">
                <a:solidFill>
                  <a:srgbClr val="292929"/>
                </a:solidFill>
                <a:highlight>
                  <a:srgbClr val="FFFFFF"/>
                </a:highlight>
                <a:latin typeface="Georgia"/>
                <a:ea typeface="Georgia"/>
                <a:cs typeface="Georgia"/>
                <a:sym typeface="Georgia"/>
              </a:rPr>
              <a:t>-1: Means clusters are assigned in the wrong way.</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620375" y="789550"/>
            <a:ext cx="7749000" cy="3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000000"/>
                </a:solidFill>
                <a:highlight>
                  <a:srgbClr val="FFFFFF"/>
                </a:highlight>
                <a:latin typeface="Arial"/>
                <a:ea typeface="Arial"/>
                <a:cs typeface="Arial"/>
                <a:sym typeface="Arial"/>
              </a:rPr>
              <a:t>Elbow Analysis to find optimum solution</a:t>
            </a:r>
            <a:endParaRPr sz="19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sz="19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sz="19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sz="1200">
                <a:solidFill>
                  <a:srgbClr val="000000"/>
                </a:solidFill>
                <a:highlight>
                  <a:srgbClr val="FFFFFF"/>
                </a:highlight>
                <a:latin typeface="Arial"/>
                <a:ea typeface="Arial"/>
                <a:cs typeface="Arial"/>
                <a:sym typeface="Arial"/>
              </a:rPr>
              <a:t>To determine the optimal number of clusters, we have to select the value of k at the “elbow” ie the point after which the distortion/inertia start decreasing in a linear fashion. </a:t>
            </a:r>
            <a:endParaRPr sz="12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304800" lvl="0" marL="800100" rtl="0" algn="l">
              <a:lnSpc>
                <a:spcPct val="158000"/>
              </a:lnSpc>
              <a:spcBef>
                <a:spcPts val="0"/>
              </a:spcBef>
              <a:spcAft>
                <a:spcPts val="0"/>
              </a:spcAft>
              <a:buClr>
                <a:srgbClr val="000000"/>
              </a:buClr>
              <a:buSzPts val="1200"/>
              <a:buFont typeface="Arial"/>
              <a:buAutoNum type="arabicPeriod"/>
            </a:pPr>
            <a:r>
              <a:rPr b="1" lang="en" sz="1200">
                <a:solidFill>
                  <a:srgbClr val="000000"/>
                </a:solidFill>
                <a:highlight>
                  <a:srgbClr val="FFFFFF"/>
                </a:highlight>
                <a:latin typeface="Arial"/>
                <a:ea typeface="Arial"/>
                <a:cs typeface="Arial"/>
                <a:sym typeface="Arial"/>
              </a:rPr>
              <a:t>Distortion:</a:t>
            </a:r>
            <a:r>
              <a:rPr lang="en" sz="1200">
                <a:solidFill>
                  <a:srgbClr val="000000"/>
                </a:solidFill>
                <a:highlight>
                  <a:srgbClr val="FFFFFF"/>
                </a:highlight>
                <a:latin typeface="Arial"/>
                <a:ea typeface="Arial"/>
                <a:cs typeface="Arial"/>
                <a:sym typeface="Arial"/>
              </a:rPr>
              <a:t> It is calculated as the average of the squared distances from the cluster centers of the respective clusters. Typically, the Euclidean distance metric is used.</a:t>
            </a:r>
            <a:endParaRPr sz="1200">
              <a:solidFill>
                <a:srgbClr val="000000"/>
              </a:solidFill>
              <a:highlight>
                <a:srgbClr val="FFFFFF"/>
              </a:highlight>
              <a:latin typeface="Arial"/>
              <a:ea typeface="Arial"/>
              <a:cs typeface="Arial"/>
              <a:sym typeface="Arial"/>
            </a:endParaRPr>
          </a:p>
          <a:p>
            <a:pPr indent="-304800" lvl="0" marL="800100" rtl="0" algn="l">
              <a:lnSpc>
                <a:spcPct val="158000"/>
              </a:lnSpc>
              <a:spcBef>
                <a:spcPts val="0"/>
              </a:spcBef>
              <a:spcAft>
                <a:spcPts val="0"/>
              </a:spcAft>
              <a:buClr>
                <a:srgbClr val="000000"/>
              </a:buClr>
              <a:buSzPts val="1200"/>
              <a:buFont typeface="Arial"/>
              <a:buAutoNum type="arabicPeriod"/>
            </a:pPr>
            <a:r>
              <a:rPr b="1" lang="en" sz="1200">
                <a:solidFill>
                  <a:srgbClr val="000000"/>
                </a:solidFill>
                <a:highlight>
                  <a:srgbClr val="FFFFFF"/>
                </a:highlight>
                <a:latin typeface="Arial"/>
                <a:ea typeface="Arial"/>
                <a:cs typeface="Arial"/>
                <a:sym typeface="Arial"/>
              </a:rPr>
              <a:t>Inertia:</a:t>
            </a:r>
            <a:r>
              <a:rPr lang="en" sz="1200">
                <a:solidFill>
                  <a:srgbClr val="000000"/>
                </a:solidFill>
                <a:highlight>
                  <a:srgbClr val="FFFFFF"/>
                </a:highlight>
                <a:latin typeface="Arial"/>
                <a:ea typeface="Arial"/>
                <a:cs typeface="Arial"/>
                <a:sym typeface="Arial"/>
              </a:rPr>
              <a:t> It is the sum of squared distances of samples to their closest cluster center.</a:t>
            </a:r>
            <a:endParaRPr sz="1200">
              <a:solidFill>
                <a:srgbClr val="000000"/>
              </a:solidFill>
              <a:highlight>
                <a:srgbClr val="FFFFFF"/>
              </a:highlight>
              <a:latin typeface="Arial"/>
              <a:ea typeface="Arial"/>
              <a:cs typeface="Arial"/>
              <a:sym typeface="Arial"/>
            </a:endParaRPr>
          </a:p>
          <a:p>
            <a:pPr indent="0" lvl="0" marL="0" rtl="0" algn="ctr">
              <a:spcBef>
                <a:spcPts val="3600"/>
              </a:spcBef>
              <a:spcAft>
                <a:spcPts val="0"/>
              </a:spcAft>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"Credit cards aren't banking - they're information"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300 billion credit card transactions  take place each year , creating 300 billion opportunities to understand customers better. Unfortunately, many banks remain ignorant of this wealth of information at their disposal, and they opt for mass marketing and costly ATL advertising.</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43" name="Google Shape;243;p33"/>
          <p:cNvPicPr preferRelativeResize="0"/>
          <p:nvPr/>
        </p:nvPicPr>
        <p:blipFill>
          <a:blip r:embed="rId3">
            <a:alphaModFix/>
          </a:blip>
          <a:stretch>
            <a:fillRect/>
          </a:stretch>
        </p:blipFill>
        <p:spPr>
          <a:xfrm>
            <a:off x="152400" y="152400"/>
            <a:ext cx="8788451" cy="48938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49" name="Google Shape;249;p34"/>
          <p:cNvPicPr preferRelativeResize="0"/>
          <p:nvPr/>
        </p:nvPicPr>
        <p:blipFill>
          <a:blip r:embed="rId3">
            <a:alphaModFix/>
          </a:blip>
          <a:stretch>
            <a:fillRect/>
          </a:stretch>
        </p:blipFill>
        <p:spPr>
          <a:xfrm>
            <a:off x="152400" y="152400"/>
            <a:ext cx="8828224" cy="4207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35"/>
          <p:cNvPicPr preferRelativeResize="0"/>
          <p:nvPr/>
        </p:nvPicPr>
        <p:blipFill>
          <a:blip r:embed="rId3">
            <a:alphaModFix/>
          </a:blip>
          <a:stretch>
            <a:fillRect/>
          </a:stretch>
        </p:blipFill>
        <p:spPr>
          <a:xfrm>
            <a:off x="328025" y="304800"/>
            <a:ext cx="8587800" cy="3964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36"/>
          <p:cNvPicPr preferRelativeResize="0"/>
          <p:nvPr/>
        </p:nvPicPr>
        <p:blipFill>
          <a:blip r:embed="rId3">
            <a:alphaModFix/>
          </a:blip>
          <a:stretch>
            <a:fillRect/>
          </a:stretch>
        </p:blipFill>
        <p:spPr>
          <a:xfrm>
            <a:off x="207063" y="996250"/>
            <a:ext cx="8729874" cy="3062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7"/>
          <p:cNvPicPr preferRelativeResize="0"/>
          <p:nvPr/>
        </p:nvPicPr>
        <p:blipFill>
          <a:blip r:embed="rId3">
            <a:alphaModFix/>
          </a:blip>
          <a:stretch>
            <a:fillRect/>
          </a:stretch>
        </p:blipFill>
        <p:spPr>
          <a:xfrm>
            <a:off x="152400" y="152400"/>
            <a:ext cx="8939149" cy="48002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72" name="Google Shape;272;p38"/>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Detailed analysis in the excel file given.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706450"/>
            <a:ext cx="1176300" cy="10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1" name="Google Shape;141;p15"/>
          <p:cNvSpPr txBox="1"/>
          <p:nvPr>
            <p:ph idx="1" type="body"/>
          </p:nvPr>
        </p:nvSpPr>
        <p:spPr>
          <a:xfrm>
            <a:off x="819150" y="607300"/>
            <a:ext cx="7505700" cy="383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solidFill>
                  <a:srgbClr val="000000"/>
                </a:solidFill>
              </a:rPr>
              <a:t>Customer segmentation is one of the most fundamental building blocks in getting to know customers. It is essential for industries where customer interaction is frequent and varied, as each interaction provides insight into opportunities and risks for every individual. The credit card industry is on par with telecommunications, e-commerce, and retail from this perspective, and the industry gains significant ROI from segmentation initiatives. Surprisingly, all around the world, there are many banks still not taking advantage of this opportunity, frequently due to a lack of tools or in-house resources to process and digest big data sources, sitting on top of a gold mine that erodes each day when left untouched.</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745408" y="536806"/>
            <a:ext cx="7505700" cy="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Introducing Micro-Segmentation</a:t>
            </a:r>
            <a:endParaRPr/>
          </a:p>
        </p:txBody>
      </p:sp>
      <p:sp>
        <p:nvSpPr>
          <p:cNvPr id="147" name="Google Shape;147;p16"/>
          <p:cNvSpPr txBox="1"/>
          <p:nvPr>
            <p:ph idx="1" type="body"/>
          </p:nvPr>
        </p:nvSpPr>
        <p:spPr>
          <a:xfrm>
            <a:off x="819152" y="1136393"/>
            <a:ext cx="7505700" cy="302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Customer segmentation can be defined as the action of grouping similar customers into categories with the objective of customizing offerings and actions based on their profiles. The output is a list of customers, each tagged with segment flags using a segmentation ‘model’. The complexity of these models can range from a simple set of business rules - such as customers who haven’t used their cards last year - to sophisticated data mining codes.</a:t>
            </a:r>
            <a:endParaRPr sz="1700"/>
          </a:p>
          <a:p>
            <a:pPr indent="0" lvl="0" marL="0" rtl="0" algn="l">
              <a:spcBef>
                <a:spcPts val="1600"/>
              </a:spcBef>
              <a:spcAft>
                <a:spcPts val="1600"/>
              </a:spcAft>
              <a:buNone/>
            </a:pPr>
            <a:r>
              <a:rPr lang="en" sz="1700"/>
              <a:t>In the early days, most companies had only 1 segmentation model that was based on customer demographics, value, behavior, needs, or a mix of these. While these models served early marketing needs well, as the sophistication of products and the number of customers is increasing, more comprehensive approaches are being sought after and are emerging - such as micro-segmentation and segment of one.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7"/>
          <p:cNvPicPr preferRelativeResize="0"/>
          <p:nvPr/>
        </p:nvPicPr>
        <p:blipFill rotWithShape="1">
          <a:blip r:embed="rId3">
            <a:alphaModFix/>
          </a:blip>
          <a:srcRect b="5303" l="7731" r="8593" t="15545"/>
          <a:stretch/>
        </p:blipFill>
        <p:spPr>
          <a:xfrm>
            <a:off x="258900" y="138689"/>
            <a:ext cx="8626201" cy="4672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6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 in Credit Card Marketing</a:t>
            </a:r>
            <a:endParaRPr/>
          </a:p>
        </p:txBody>
      </p:sp>
      <p:sp>
        <p:nvSpPr>
          <p:cNvPr id="158" name="Google Shape;158;p18"/>
          <p:cNvSpPr txBox="1"/>
          <p:nvPr>
            <p:ph idx="1" type="body"/>
          </p:nvPr>
        </p:nvSpPr>
        <p:spPr>
          <a:xfrm>
            <a:off x="819150" y="1475000"/>
            <a:ext cx="7505700" cy="29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Within credit card marketing, customer segmentation can be used across the board for customer value and lifecycle management, including but not limited to:</a:t>
            </a:r>
            <a:endParaRPr sz="1700"/>
          </a:p>
          <a:p>
            <a:pPr indent="0" lvl="0" marL="0" rtl="0" algn="l">
              <a:spcBef>
                <a:spcPts val="1600"/>
              </a:spcBef>
              <a:spcAft>
                <a:spcPts val="0"/>
              </a:spcAft>
              <a:buNone/>
            </a:pPr>
            <a:r>
              <a:rPr lang="en" sz="1700"/>
              <a:t> I. Increasing the share of wallet and becoming the primary card via identification of high-potential cardholders</a:t>
            </a:r>
            <a:endParaRPr sz="1700"/>
          </a:p>
          <a:p>
            <a:pPr indent="0" lvl="0" marL="0" rtl="0" algn="l">
              <a:spcBef>
                <a:spcPts val="1600"/>
              </a:spcBef>
              <a:spcAft>
                <a:spcPts val="0"/>
              </a:spcAft>
              <a:buNone/>
            </a:pPr>
            <a:r>
              <a:rPr lang="en" sz="1700"/>
              <a:t> II. Encouraging cross-sales of secondary cards and other banking products based on comprehensive customer understanding</a:t>
            </a:r>
            <a:endParaRPr sz="1700"/>
          </a:p>
          <a:p>
            <a:pPr indent="0" lvl="0" marL="0" rtl="0" algn="l">
              <a:spcBef>
                <a:spcPts val="1600"/>
              </a:spcBef>
              <a:spcAft>
                <a:spcPts val="1600"/>
              </a:spcAft>
              <a:buNone/>
            </a:pPr>
            <a:r>
              <a:rPr lang="en" sz="1700"/>
              <a:t> III. Selectively upgrading card limits and tiers for maximum return on risk</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idx="1" type="body"/>
          </p:nvPr>
        </p:nvSpPr>
        <p:spPr>
          <a:xfrm>
            <a:off x="819150" y="718850"/>
            <a:ext cx="7505700" cy="37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IV. Retaining the most valuable customers by accurately evaluating customer value and attrition risk</a:t>
            </a:r>
            <a:endParaRPr sz="1600"/>
          </a:p>
          <a:p>
            <a:pPr indent="0" lvl="0" marL="0" rtl="0" algn="l">
              <a:spcBef>
                <a:spcPts val="1600"/>
              </a:spcBef>
              <a:spcAft>
                <a:spcPts val="0"/>
              </a:spcAft>
              <a:buNone/>
            </a:pPr>
            <a:r>
              <a:rPr lang="en" sz="1600"/>
              <a:t> V. Maximizing profitability from payment operations, and migrating customers to more profitable payment products and interaction channels</a:t>
            </a:r>
            <a:endParaRPr sz="1600"/>
          </a:p>
          <a:p>
            <a:pPr indent="0" lvl="0" marL="0" rtl="0" algn="l">
              <a:spcBef>
                <a:spcPts val="1600"/>
              </a:spcBef>
              <a:spcAft>
                <a:spcPts val="0"/>
              </a:spcAft>
              <a:buNone/>
            </a:pPr>
            <a:r>
              <a:rPr lang="en" sz="1600"/>
              <a:t> VI. Guaranteeing long-term satisfaction and loyalty by increasing relevance in communications and offers.</a:t>
            </a:r>
            <a:endParaRPr sz="1600"/>
          </a:p>
          <a:p>
            <a:pPr indent="0" lvl="0" marL="0" rtl="0" algn="l">
              <a:spcBef>
                <a:spcPts val="1600"/>
              </a:spcBef>
              <a:spcAft>
                <a:spcPts val="1600"/>
              </a:spcAft>
              <a:buNone/>
            </a:pPr>
            <a:r>
              <a:rPr lang="en" sz="1600"/>
              <a:t>Customer segmentation also acts as a building block for predictive analytics, as well as for campaign management and monitoring activities, providing a granular view of different customer profiles that have the potential to act and react differently.</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819150" y="845600"/>
            <a:ext cx="7505700" cy="6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Cardholder Behavioral Segments</a:t>
            </a:r>
            <a:endParaRPr/>
          </a:p>
        </p:txBody>
      </p:sp>
      <p:sp>
        <p:nvSpPr>
          <p:cNvPr id="169" name="Google Shape;169;p20"/>
          <p:cNvSpPr txBox="1"/>
          <p:nvPr>
            <p:ph idx="1" type="body"/>
          </p:nvPr>
        </p:nvSpPr>
        <p:spPr>
          <a:xfrm>
            <a:off x="819150" y="1536850"/>
            <a:ext cx="7505700" cy="290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Credit card data are rich in terms of both volume and variety, providing insights into both customer shopping and payment preferences. As a result, apart from the traditional customer demographics and value segmentations, credit card data requires customer behavior to be analyzed from many perspectives. This is why the microsegmentation approach is relevant for the credit card industry and frequently used. Every market and customer portfolio is different due to similarities in the nature of the transaction and statement data as well as in common product characteristics. However, there are some behavioral micro-segmentation models that can address the requirements of most card providers. Eight of these frequently used models that utilize the basic transaction and statement data to full extent are listed below.</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1"/>
          <p:cNvPicPr preferRelativeResize="0"/>
          <p:nvPr/>
        </p:nvPicPr>
        <p:blipFill rotWithShape="1">
          <a:blip r:embed="rId3">
            <a:alphaModFix/>
          </a:blip>
          <a:srcRect b="7089" l="18098" r="19405" t="19136"/>
          <a:stretch/>
        </p:blipFill>
        <p:spPr>
          <a:xfrm>
            <a:off x="532950" y="210688"/>
            <a:ext cx="7956926" cy="472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