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IN"/>
              <a:t>Datawarehousing Concepts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38" name="Google Shape;13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31140" lvl="0" marL="342900" rtl="0" algn="l">
              <a:lnSpc>
                <a:spcPct val="80000"/>
              </a:lnSpc>
              <a:spcBef>
                <a:spcPts val="0"/>
              </a:spcBef>
              <a:spcAft>
                <a:spcPts val="0"/>
              </a:spcAft>
              <a:buClr>
                <a:schemeClr val="dk1"/>
              </a:buClr>
              <a:buSzPts val="1760"/>
              <a:buNone/>
            </a:pPr>
            <a:r>
              <a:t/>
            </a:r>
            <a:endParaRPr sz="1760"/>
          </a:p>
          <a:p>
            <a:pPr indent="-342900" lvl="0" marL="342900" rtl="0" algn="l">
              <a:lnSpc>
                <a:spcPct val="80000"/>
              </a:lnSpc>
              <a:spcBef>
                <a:spcPts val="352"/>
              </a:spcBef>
              <a:spcAft>
                <a:spcPts val="0"/>
              </a:spcAft>
              <a:buClr>
                <a:schemeClr val="dk1"/>
              </a:buClr>
              <a:buSzPts val="1760"/>
              <a:buChar char="•"/>
            </a:pPr>
            <a:r>
              <a:rPr lang="en-IN" sz="1760"/>
              <a:t>Query-Driven Approach</a:t>
            </a:r>
            <a:endParaRPr/>
          </a:p>
          <a:p>
            <a:pPr indent="-342900" lvl="0" marL="342900" rtl="0" algn="l">
              <a:lnSpc>
                <a:spcPct val="80000"/>
              </a:lnSpc>
              <a:spcBef>
                <a:spcPts val="352"/>
              </a:spcBef>
              <a:spcAft>
                <a:spcPts val="0"/>
              </a:spcAft>
              <a:buClr>
                <a:schemeClr val="dk1"/>
              </a:buClr>
              <a:buSzPts val="1760"/>
              <a:buChar char="•"/>
            </a:pPr>
            <a:r>
              <a:rPr lang="en-IN" sz="1760"/>
              <a:t>This is the traditional approach to integrate heterogeneous databases. This approach was used to build wrappers and integrators on top of multiple heterogeneous databases. These integrators are also known as mediators.</a:t>
            </a:r>
            <a:endParaRPr/>
          </a:p>
          <a:p>
            <a:pPr indent="-342900" lvl="0" marL="342900" rtl="0" algn="l">
              <a:lnSpc>
                <a:spcPct val="80000"/>
              </a:lnSpc>
              <a:spcBef>
                <a:spcPts val="352"/>
              </a:spcBef>
              <a:spcAft>
                <a:spcPts val="0"/>
              </a:spcAft>
              <a:buClr>
                <a:schemeClr val="dk1"/>
              </a:buClr>
              <a:buSzPts val="1760"/>
              <a:buChar char="•"/>
            </a:pPr>
            <a:r>
              <a:rPr lang="en-IN" sz="1760"/>
              <a:t>Process of Query-Driven Approach</a:t>
            </a:r>
            <a:endParaRPr/>
          </a:p>
          <a:p>
            <a:pPr indent="-342900" lvl="0" marL="342900" rtl="0" algn="l">
              <a:lnSpc>
                <a:spcPct val="80000"/>
              </a:lnSpc>
              <a:spcBef>
                <a:spcPts val="352"/>
              </a:spcBef>
              <a:spcAft>
                <a:spcPts val="0"/>
              </a:spcAft>
              <a:buClr>
                <a:schemeClr val="dk1"/>
              </a:buClr>
              <a:buSzPts val="1760"/>
              <a:buChar char="•"/>
            </a:pPr>
            <a:r>
              <a:rPr lang="en-IN" sz="1760"/>
              <a:t>When a query is issued to a client side, a metadata dictionary translates the query into an appropriate form for individual heterogeneous sites involved.</a:t>
            </a:r>
            <a:endParaRPr/>
          </a:p>
          <a:p>
            <a:pPr indent="-342900" lvl="0" marL="342900" rtl="0" algn="l">
              <a:lnSpc>
                <a:spcPct val="80000"/>
              </a:lnSpc>
              <a:spcBef>
                <a:spcPts val="352"/>
              </a:spcBef>
              <a:spcAft>
                <a:spcPts val="0"/>
              </a:spcAft>
              <a:buClr>
                <a:schemeClr val="dk1"/>
              </a:buClr>
              <a:buSzPts val="1760"/>
              <a:buChar char="•"/>
            </a:pPr>
            <a:r>
              <a:rPr lang="en-IN" sz="1760"/>
              <a:t>Now these queries are mapped and sent to the local query processor.</a:t>
            </a:r>
            <a:endParaRPr/>
          </a:p>
          <a:p>
            <a:pPr indent="-342900" lvl="0" marL="342900" rtl="0" algn="l">
              <a:lnSpc>
                <a:spcPct val="80000"/>
              </a:lnSpc>
              <a:spcBef>
                <a:spcPts val="352"/>
              </a:spcBef>
              <a:spcAft>
                <a:spcPts val="0"/>
              </a:spcAft>
              <a:buClr>
                <a:schemeClr val="dk1"/>
              </a:buClr>
              <a:buSzPts val="1760"/>
              <a:buChar char="•"/>
            </a:pPr>
            <a:r>
              <a:rPr lang="en-IN" sz="1760"/>
              <a:t>The results from heterogeneous sites are integrated into a global answer set.</a:t>
            </a:r>
            <a:endParaRPr/>
          </a:p>
          <a:p>
            <a:pPr indent="-342900" lvl="0" marL="342900" rtl="0" algn="l">
              <a:lnSpc>
                <a:spcPct val="80000"/>
              </a:lnSpc>
              <a:spcBef>
                <a:spcPts val="352"/>
              </a:spcBef>
              <a:spcAft>
                <a:spcPts val="0"/>
              </a:spcAft>
              <a:buClr>
                <a:schemeClr val="dk1"/>
              </a:buClr>
              <a:buSzPts val="1760"/>
              <a:buChar char="•"/>
            </a:pPr>
            <a:r>
              <a:rPr lang="en-IN" sz="1760"/>
              <a:t>Disadvantages</a:t>
            </a:r>
            <a:endParaRPr/>
          </a:p>
          <a:p>
            <a:pPr indent="-342900" lvl="0" marL="342900" rtl="0" algn="l">
              <a:lnSpc>
                <a:spcPct val="80000"/>
              </a:lnSpc>
              <a:spcBef>
                <a:spcPts val="352"/>
              </a:spcBef>
              <a:spcAft>
                <a:spcPts val="0"/>
              </a:spcAft>
              <a:buClr>
                <a:schemeClr val="dk1"/>
              </a:buClr>
              <a:buSzPts val="1760"/>
              <a:buChar char="•"/>
            </a:pPr>
            <a:r>
              <a:rPr lang="en-IN" sz="1760"/>
              <a:t>Query-driven approach needs complex integration and filtering processes.</a:t>
            </a:r>
            <a:endParaRPr/>
          </a:p>
          <a:p>
            <a:pPr indent="-342900" lvl="0" marL="342900" rtl="0" algn="l">
              <a:lnSpc>
                <a:spcPct val="80000"/>
              </a:lnSpc>
              <a:spcBef>
                <a:spcPts val="352"/>
              </a:spcBef>
              <a:spcAft>
                <a:spcPts val="0"/>
              </a:spcAft>
              <a:buClr>
                <a:schemeClr val="dk1"/>
              </a:buClr>
              <a:buSzPts val="1760"/>
              <a:buChar char="•"/>
            </a:pPr>
            <a:r>
              <a:rPr lang="en-IN" sz="1760"/>
              <a:t>This approach is very inefficient.</a:t>
            </a:r>
            <a:endParaRPr/>
          </a:p>
          <a:p>
            <a:pPr indent="-342900" lvl="0" marL="342900" rtl="0" algn="l">
              <a:lnSpc>
                <a:spcPct val="80000"/>
              </a:lnSpc>
              <a:spcBef>
                <a:spcPts val="352"/>
              </a:spcBef>
              <a:spcAft>
                <a:spcPts val="0"/>
              </a:spcAft>
              <a:buClr>
                <a:schemeClr val="dk1"/>
              </a:buClr>
              <a:buSzPts val="1760"/>
              <a:buChar char="•"/>
            </a:pPr>
            <a:r>
              <a:rPr lang="en-IN" sz="1760"/>
              <a:t>It is very expensive for frequent queries.</a:t>
            </a:r>
            <a:endParaRPr/>
          </a:p>
          <a:p>
            <a:pPr indent="-342900" lvl="0" marL="342900" rtl="0" algn="l">
              <a:lnSpc>
                <a:spcPct val="80000"/>
              </a:lnSpc>
              <a:spcBef>
                <a:spcPts val="352"/>
              </a:spcBef>
              <a:spcAft>
                <a:spcPts val="0"/>
              </a:spcAft>
              <a:buClr>
                <a:schemeClr val="dk1"/>
              </a:buClr>
              <a:buSzPts val="1760"/>
              <a:buChar char="•"/>
            </a:pPr>
            <a:r>
              <a:rPr lang="en-IN" sz="1760"/>
              <a:t>This approach is also very expensive for queries that require aggregations.</a:t>
            </a:r>
            <a:endParaRPr sz="176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44" name="Google Shape;14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IN" sz="2240"/>
              <a:t>Update-Driven Approach</a:t>
            </a:r>
            <a:endParaRPr/>
          </a:p>
          <a:p>
            <a:pPr indent="-342900" lvl="0" marL="342900" rtl="0" algn="l">
              <a:lnSpc>
                <a:spcPct val="80000"/>
              </a:lnSpc>
              <a:spcBef>
                <a:spcPts val="448"/>
              </a:spcBef>
              <a:spcAft>
                <a:spcPts val="0"/>
              </a:spcAft>
              <a:buClr>
                <a:schemeClr val="dk1"/>
              </a:buClr>
              <a:buSzPts val="2240"/>
              <a:buChar char="•"/>
            </a:pPr>
            <a:r>
              <a:rPr lang="en-IN" sz="2240"/>
              <a:t>This is an alternative to the traditional approach. Today's data warehouse systems follow update-driven approach rather than the traditional approach discussed earlier. In update-driven approach, the information from multiple heterogeneous sources are integrated in advance and are stored in a warehouse. This information is available for direct querying and analysis.</a:t>
            </a:r>
            <a:endParaRPr/>
          </a:p>
          <a:p>
            <a:pPr indent="-342900" lvl="0" marL="342900" rtl="0" algn="l">
              <a:lnSpc>
                <a:spcPct val="80000"/>
              </a:lnSpc>
              <a:spcBef>
                <a:spcPts val="448"/>
              </a:spcBef>
              <a:spcAft>
                <a:spcPts val="0"/>
              </a:spcAft>
              <a:buClr>
                <a:schemeClr val="dk1"/>
              </a:buClr>
              <a:buSzPts val="2240"/>
              <a:buChar char="•"/>
            </a:pPr>
            <a:r>
              <a:rPr lang="en-IN" sz="2240"/>
              <a:t>Advantages</a:t>
            </a:r>
            <a:endParaRPr/>
          </a:p>
          <a:p>
            <a:pPr indent="-342900" lvl="0" marL="342900" rtl="0" algn="l">
              <a:lnSpc>
                <a:spcPct val="80000"/>
              </a:lnSpc>
              <a:spcBef>
                <a:spcPts val="448"/>
              </a:spcBef>
              <a:spcAft>
                <a:spcPts val="0"/>
              </a:spcAft>
              <a:buClr>
                <a:schemeClr val="dk1"/>
              </a:buClr>
              <a:buSzPts val="2240"/>
              <a:buChar char="•"/>
            </a:pPr>
            <a:r>
              <a:rPr lang="en-IN" sz="2240"/>
              <a:t>This approach has the following advantages:</a:t>
            </a:r>
            <a:endParaRPr/>
          </a:p>
          <a:p>
            <a:pPr indent="-342900" lvl="0" marL="342900" rtl="0" algn="l">
              <a:lnSpc>
                <a:spcPct val="80000"/>
              </a:lnSpc>
              <a:spcBef>
                <a:spcPts val="448"/>
              </a:spcBef>
              <a:spcAft>
                <a:spcPts val="0"/>
              </a:spcAft>
              <a:buClr>
                <a:schemeClr val="dk1"/>
              </a:buClr>
              <a:buSzPts val="2240"/>
              <a:buChar char="•"/>
            </a:pPr>
            <a:r>
              <a:rPr lang="en-IN" sz="2240"/>
              <a:t>This approach provide high performance.</a:t>
            </a:r>
            <a:endParaRPr/>
          </a:p>
          <a:p>
            <a:pPr indent="-342900" lvl="0" marL="342900" rtl="0" algn="l">
              <a:lnSpc>
                <a:spcPct val="80000"/>
              </a:lnSpc>
              <a:spcBef>
                <a:spcPts val="448"/>
              </a:spcBef>
              <a:spcAft>
                <a:spcPts val="0"/>
              </a:spcAft>
              <a:buClr>
                <a:schemeClr val="dk1"/>
              </a:buClr>
              <a:buSzPts val="2240"/>
              <a:buChar char="•"/>
            </a:pPr>
            <a:r>
              <a:rPr lang="en-IN" sz="2240"/>
              <a:t>The data is copied, processed, integrated, annotated, summarized and restructured in semantic data store in advance.</a:t>
            </a:r>
            <a:endParaRPr/>
          </a:p>
          <a:p>
            <a:pPr indent="-342900" lvl="0" marL="342900" rtl="0" algn="l">
              <a:lnSpc>
                <a:spcPct val="80000"/>
              </a:lnSpc>
              <a:spcBef>
                <a:spcPts val="448"/>
              </a:spcBef>
              <a:spcAft>
                <a:spcPts val="0"/>
              </a:spcAft>
              <a:buClr>
                <a:schemeClr val="dk1"/>
              </a:buClr>
              <a:buSzPts val="2240"/>
              <a:buChar char="•"/>
            </a:pPr>
            <a:r>
              <a:rPr lang="en-IN" sz="2240"/>
              <a:t>Query processing does not require an interface to process data at local sources.</a:t>
            </a:r>
            <a:endParaRPr/>
          </a:p>
          <a:p>
            <a:pPr indent="-200660" lvl="0" marL="342900" rtl="0" algn="l">
              <a:lnSpc>
                <a:spcPct val="80000"/>
              </a:lnSpc>
              <a:spcBef>
                <a:spcPts val="448"/>
              </a:spcBef>
              <a:spcAft>
                <a:spcPts val="0"/>
              </a:spcAft>
              <a:buClr>
                <a:schemeClr val="dk1"/>
              </a:buClr>
              <a:buSzPts val="2240"/>
              <a:buNone/>
            </a:pPr>
            <a:r>
              <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50" name="Google Shape;15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IN" sz="2480"/>
              <a:t>The following are the functions of data warehouse tools and utilities:</a:t>
            </a:r>
            <a:endParaRPr/>
          </a:p>
          <a:p>
            <a:pPr indent="-342900" lvl="0" marL="342900" rtl="0" algn="l">
              <a:lnSpc>
                <a:spcPct val="80000"/>
              </a:lnSpc>
              <a:spcBef>
                <a:spcPts val="496"/>
              </a:spcBef>
              <a:spcAft>
                <a:spcPts val="0"/>
              </a:spcAft>
              <a:buClr>
                <a:schemeClr val="dk1"/>
              </a:buClr>
              <a:buSzPts val="2480"/>
              <a:buChar char="•"/>
            </a:pPr>
            <a:r>
              <a:rPr b="1" lang="en-IN" sz="2480"/>
              <a:t>Data Extraction</a:t>
            </a:r>
            <a:r>
              <a:rPr lang="en-IN" sz="2480"/>
              <a:t> - Involves gathering data from multiple heterogeneous sources.</a:t>
            </a:r>
            <a:endParaRPr/>
          </a:p>
          <a:p>
            <a:pPr indent="-342900" lvl="0" marL="342900" rtl="0" algn="l">
              <a:lnSpc>
                <a:spcPct val="80000"/>
              </a:lnSpc>
              <a:spcBef>
                <a:spcPts val="496"/>
              </a:spcBef>
              <a:spcAft>
                <a:spcPts val="0"/>
              </a:spcAft>
              <a:buClr>
                <a:schemeClr val="dk1"/>
              </a:buClr>
              <a:buSzPts val="2480"/>
              <a:buChar char="•"/>
            </a:pPr>
            <a:r>
              <a:rPr b="1" lang="en-IN" sz="2480"/>
              <a:t>Data Cleaning</a:t>
            </a:r>
            <a:r>
              <a:rPr lang="en-IN" sz="2480"/>
              <a:t> - Involves finding and correcting the errors in data.</a:t>
            </a:r>
            <a:endParaRPr/>
          </a:p>
          <a:p>
            <a:pPr indent="-342900" lvl="0" marL="342900" rtl="0" algn="l">
              <a:lnSpc>
                <a:spcPct val="80000"/>
              </a:lnSpc>
              <a:spcBef>
                <a:spcPts val="496"/>
              </a:spcBef>
              <a:spcAft>
                <a:spcPts val="0"/>
              </a:spcAft>
              <a:buClr>
                <a:schemeClr val="dk1"/>
              </a:buClr>
              <a:buSzPts val="2480"/>
              <a:buChar char="•"/>
            </a:pPr>
            <a:r>
              <a:rPr b="1" lang="en-IN" sz="2480"/>
              <a:t>Data Transformation</a:t>
            </a:r>
            <a:r>
              <a:rPr lang="en-IN" sz="2480"/>
              <a:t> - Involves converting the data from legacy format to warehouse format.</a:t>
            </a:r>
            <a:endParaRPr/>
          </a:p>
          <a:p>
            <a:pPr indent="-342900" lvl="0" marL="342900" rtl="0" algn="l">
              <a:lnSpc>
                <a:spcPct val="80000"/>
              </a:lnSpc>
              <a:spcBef>
                <a:spcPts val="496"/>
              </a:spcBef>
              <a:spcAft>
                <a:spcPts val="0"/>
              </a:spcAft>
              <a:buClr>
                <a:schemeClr val="dk1"/>
              </a:buClr>
              <a:buSzPts val="2480"/>
              <a:buChar char="•"/>
            </a:pPr>
            <a:r>
              <a:rPr b="1" lang="en-IN" sz="2480"/>
              <a:t>Data Loading</a:t>
            </a:r>
            <a:r>
              <a:rPr lang="en-IN" sz="2480"/>
              <a:t> - Involves sorting, summarizing, consolidating, checking integrity, and building indices and partitions.</a:t>
            </a:r>
            <a:endParaRPr/>
          </a:p>
          <a:p>
            <a:pPr indent="-342900" lvl="0" marL="342900" rtl="0" algn="l">
              <a:lnSpc>
                <a:spcPct val="80000"/>
              </a:lnSpc>
              <a:spcBef>
                <a:spcPts val="496"/>
              </a:spcBef>
              <a:spcAft>
                <a:spcPts val="0"/>
              </a:spcAft>
              <a:buClr>
                <a:schemeClr val="dk1"/>
              </a:buClr>
              <a:buSzPts val="2480"/>
              <a:buChar char="•"/>
            </a:pPr>
            <a:r>
              <a:rPr b="1" lang="en-IN" sz="2480"/>
              <a:t>Refreshing</a:t>
            </a:r>
            <a:r>
              <a:rPr lang="en-IN" sz="2480"/>
              <a:t> - Involves updating from data sources to warehouse.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IN" sz="3959"/>
              <a:t>Metadata</a:t>
            </a:r>
            <a:br>
              <a:rPr lang="en-IN" sz="3959"/>
            </a:br>
            <a:endParaRPr sz="3959"/>
          </a:p>
        </p:txBody>
      </p:sp>
      <p:sp>
        <p:nvSpPr>
          <p:cNvPr id="156" name="Google Shape;156;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600"/>
              <a:buChar char="•"/>
            </a:pPr>
            <a:r>
              <a:rPr lang="en-IN" sz="1600"/>
              <a:t>Metadata is simply defined as data about data. The data that are used to represent other data is known as metadata. For example, the index of a book serves as a metadata for the contents in the book. In other words, we can say that metadata is the summarized data that leads us to the detailed data.</a:t>
            </a:r>
            <a:endParaRPr/>
          </a:p>
          <a:p>
            <a:pPr indent="-342900" lvl="0" marL="342900" rtl="0" algn="l">
              <a:lnSpc>
                <a:spcPct val="80000"/>
              </a:lnSpc>
              <a:spcBef>
                <a:spcPts val="320"/>
              </a:spcBef>
              <a:spcAft>
                <a:spcPts val="0"/>
              </a:spcAft>
              <a:buClr>
                <a:schemeClr val="dk1"/>
              </a:buClr>
              <a:buSzPts val="1600"/>
              <a:buChar char="•"/>
            </a:pPr>
            <a:r>
              <a:rPr lang="en-IN" sz="1600"/>
              <a:t>In terms of data warehouse, we can define metadata as following:</a:t>
            </a:r>
            <a:endParaRPr/>
          </a:p>
          <a:p>
            <a:pPr indent="-342900" lvl="0" marL="342900" rtl="0" algn="l">
              <a:lnSpc>
                <a:spcPct val="80000"/>
              </a:lnSpc>
              <a:spcBef>
                <a:spcPts val="320"/>
              </a:spcBef>
              <a:spcAft>
                <a:spcPts val="0"/>
              </a:spcAft>
              <a:buClr>
                <a:schemeClr val="dk1"/>
              </a:buClr>
              <a:buSzPts val="1600"/>
              <a:buChar char="•"/>
            </a:pPr>
            <a:r>
              <a:rPr lang="en-IN" sz="1600"/>
              <a:t>Metadata is a road-map to data warehouse.</a:t>
            </a:r>
            <a:endParaRPr/>
          </a:p>
          <a:p>
            <a:pPr indent="-342900" lvl="0" marL="342900" rtl="0" algn="l">
              <a:lnSpc>
                <a:spcPct val="80000"/>
              </a:lnSpc>
              <a:spcBef>
                <a:spcPts val="320"/>
              </a:spcBef>
              <a:spcAft>
                <a:spcPts val="0"/>
              </a:spcAft>
              <a:buClr>
                <a:schemeClr val="dk1"/>
              </a:buClr>
              <a:buSzPts val="1600"/>
              <a:buChar char="•"/>
            </a:pPr>
            <a:r>
              <a:rPr lang="en-IN" sz="1600"/>
              <a:t>Metadata in data warehouse defines the warehouse objects.</a:t>
            </a:r>
            <a:endParaRPr/>
          </a:p>
          <a:p>
            <a:pPr indent="-342900" lvl="0" marL="342900" rtl="0" algn="l">
              <a:lnSpc>
                <a:spcPct val="80000"/>
              </a:lnSpc>
              <a:spcBef>
                <a:spcPts val="320"/>
              </a:spcBef>
              <a:spcAft>
                <a:spcPts val="0"/>
              </a:spcAft>
              <a:buClr>
                <a:schemeClr val="dk1"/>
              </a:buClr>
              <a:buSzPts val="1600"/>
              <a:buChar char="•"/>
            </a:pPr>
            <a:r>
              <a:rPr lang="en-IN" sz="1600"/>
              <a:t>Metadata acts as a directory. This directory helps the decision support system to locate the contents of a data warehouse.</a:t>
            </a:r>
            <a:endParaRPr/>
          </a:p>
          <a:p>
            <a:pPr indent="-342900" lvl="0" marL="342900" rtl="0" algn="l">
              <a:lnSpc>
                <a:spcPct val="80000"/>
              </a:lnSpc>
              <a:spcBef>
                <a:spcPts val="320"/>
              </a:spcBef>
              <a:spcAft>
                <a:spcPts val="0"/>
              </a:spcAft>
              <a:buClr>
                <a:schemeClr val="dk1"/>
              </a:buClr>
              <a:buSzPts val="1600"/>
              <a:buChar char="•"/>
            </a:pPr>
            <a:r>
              <a:rPr lang="en-IN" sz="1600"/>
              <a:t>Metadata repository is an integral part of a data warehouse system. It contains the following metadata:</a:t>
            </a:r>
            <a:endParaRPr/>
          </a:p>
          <a:p>
            <a:pPr indent="-342900" lvl="0" marL="342900" rtl="0" algn="l">
              <a:lnSpc>
                <a:spcPct val="80000"/>
              </a:lnSpc>
              <a:spcBef>
                <a:spcPts val="320"/>
              </a:spcBef>
              <a:spcAft>
                <a:spcPts val="0"/>
              </a:spcAft>
              <a:buClr>
                <a:schemeClr val="dk1"/>
              </a:buClr>
              <a:buSzPts val="1600"/>
              <a:buChar char="•"/>
            </a:pPr>
            <a:r>
              <a:rPr b="1" lang="en-IN" sz="1600"/>
              <a:t>Business metadata</a:t>
            </a:r>
            <a:r>
              <a:rPr lang="en-IN" sz="1600"/>
              <a:t> - It contains the data ownership information, business definition, and changing policies.</a:t>
            </a:r>
            <a:endParaRPr/>
          </a:p>
          <a:p>
            <a:pPr indent="-342900" lvl="0" marL="342900" rtl="0" algn="l">
              <a:lnSpc>
                <a:spcPct val="80000"/>
              </a:lnSpc>
              <a:spcBef>
                <a:spcPts val="320"/>
              </a:spcBef>
              <a:spcAft>
                <a:spcPts val="0"/>
              </a:spcAft>
              <a:buClr>
                <a:schemeClr val="dk1"/>
              </a:buClr>
              <a:buSzPts val="1600"/>
              <a:buChar char="•"/>
            </a:pPr>
            <a:r>
              <a:rPr b="1" lang="en-IN" sz="1600"/>
              <a:t>Operational metadata</a:t>
            </a:r>
            <a:r>
              <a:rPr lang="en-IN" sz="1600"/>
              <a:t> - It includes currency of data and data lineage. Currency of data refers to the data being active, archived, or purged. Lineage of data means history of data migrated and transformation applied on it.</a:t>
            </a:r>
            <a:endParaRPr/>
          </a:p>
          <a:p>
            <a:pPr indent="-342900" lvl="0" marL="342900" rtl="0" algn="l">
              <a:lnSpc>
                <a:spcPct val="80000"/>
              </a:lnSpc>
              <a:spcBef>
                <a:spcPts val="320"/>
              </a:spcBef>
              <a:spcAft>
                <a:spcPts val="0"/>
              </a:spcAft>
              <a:buClr>
                <a:schemeClr val="dk1"/>
              </a:buClr>
              <a:buSzPts val="1600"/>
              <a:buChar char="•"/>
            </a:pPr>
            <a:r>
              <a:rPr b="1" lang="en-IN" sz="1600"/>
              <a:t>Data for mapping from operational environment to data warehouse</a:t>
            </a:r>
            <a:r>
              <a:rPr lang="en-IN" sz="1600"/>
              <a:t> - It metadata includes source databases and their contents, data extraction, data partition, cleaning, transformation rules, data refresh and purging rules.</a:t>
            </a:r>
            <a:endParaRPr/>
          </a:p>
          <a:p>
            <a:pPr indent="-342900" lvl="0" marL="342900" rtl="0" algn="l">
              <a:lnSpc>
                <a:spcPct val="80000"/>
              </a:lnSpc>
              <a:spcBef>
                <a:spcPts val="320"/>
              </a:spcBef>
              <a:spcAft>
                <a:spcPts val="0"/>
              </a:spcAft>
              <a:buClr>
                <a:schemeClr val="dk1"/>
              </a:buClr>
              <a:buSzPts val="1600"/>
              <a:buChar char="•"/>
            </a:pPr>
            <a:r>
              <a:rPr b="1" lang="en-IN" sz="1600"/>
              <a:t>The algorithms for summarization</a:t>
            </a:r>
            <a:r>
              <a:rPr lang="en-IN" sz="1600"/>
              <a:t> - It includes dimension algorithms, data on granularity, aggregation, summarizing, etc.</a:t>
            </a:r>
            <a:endParaRPr/>
          </a:p>
          <a:p>
            <a:pPr indent="-292100" lvl="0" marL="342900" rtl="0" algn="l">
              <a:lnSpc>
                <a:spcPct val="80000"/>
              </a:lnSpc>
              <a:spcBef>
                <a:spcPts val="160"/>
              </a:spcBef>
              <a:spcAft>
                <a:spcPts val="0"/>
              </a:spcAft>
              <a:buClr>
                <a:schemeClr val="dk1"/>
              </a:buClr>
              <a:buSzPts val="800"/>
              <a:buNone/>
            </a:pPr>
            <a:r>
              <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IN" sz="3959"/>
              <a:t>Data Cube</a:t>
            </a:r>
            <a:br>
              <a:rPr lang="en-IN" sz="3959"/>
            </a:br>
            <a:endParaRPr sz="3959"/>
          </a:p>
        </p:txBody>
      </p:sp>
      <p:sp>
        <p:nvSpPr>
          <p:cNvPr id="162" name="Google Shape;16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IN" sz="2480"/>
              <a:t>A data cube helps us represent data in multiple dimensions. It is defined by dimensions and facts. The dimensions are the entities with respect to which an enterprise preserves the records.</a:t>
            </a:r>
            <a:endParaRPr/>
          </a:p>
          <a:p>
            <a:pPr indent="-185420" lvl="0" marL="342900" rtl="0" algn="l">
              <a:lnSpc>
                <a:spcPct val="80000"/>
              </a:lnSpc>
              <a:spcBef>
                <a:spcPts val="496"/>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en-IN" sz="2480"/>
              <a:t>Suppose a company wants to keep track of sales records with the help of sales data warehouse with respect to time, item, branch, and location. These dimensions allow to keep track of monthly sales and at which branch the items were sold. There is a table associated with each dimension. This table is known as dimension table. For example, "item" dimension table may have attributes such as item_name, item_type, and item_brand.</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68" name="Google Shape;16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t>The following table represents the 2-D view of Sales Data for a company with respect to time, item, and location dimensions.</a:t>
            </a:r>
            <a:endParaRPr/>
          </a:p>
          <a:p>
            <a:pPr indent="-342900" lvl="0" marL="342900" rtl="0" algn="l">
              <a:spcBef>
                <a:spcPts val="640"/>
              </a:spcBef>
              <a:spcAft>
                <a:spcPts val="0"/>
              </a:spcAft>
              <a:buClr>
                <a:schemeClr val="dk1"/>
              </a:buClr>
              <a:buSzPts val="3200"/>
              <a:buChar char="•"/>
            </a:pPr>
            <a:r>
              <a:rPr lang="en-IN"/>
              <a:t>But here in this 2-D table, we have records with respect to time and item only. The sales for New Delhi are shown with respect to time, and item dimensions according to type of items sold.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descr="data cube 2D" id="174" name="Google Shape;174;p28"/>
          <p:cNvPicPr preferRelativeResize="0"/>
          <p:nvPr/>
        </p:nvPicPr>
        <p:blipFill rotWithShape="1">
          <a:blip r:embed="rId3">
            <a:alphaModFix/>
          </a:blip>
          <a:srcRect b="0" l="0" r="0" t="0"/>
          <a:stretch/>
        </p:blipFill>
        <p:spPr>
          <a:xfrm>
            <a:off x="357158" y="1357298"/>
            <a:ext cx="8499970" cy="33623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data cube 3D" id="179" name="Google Shape;179;p29"/>
          <p:cNvPicPr preferRelativeResize="0"/>
          <p:nvPr/>
        </p:nvPicPr>
        <p:blipFill rotWithShape="1">
          <a:blip r:embed="rId3">
            <a:alphaModFix/>
          </a:blip>
          <a:srcRect b="0" l="0" r="0" t="0"/>
          <a:stretch/>
        </p:blipFill>
        <p:spPr>
          <a:xfrm>
            <a:off x="62236" y="642918"/>
            <a:ext cx="9025802" cy="49292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descr="data cube 3D" id="185" name="Google Shape;185;p30"/>
          <p:cNvPicPr preferRelativeResize="0"/>
          <p:nvPr/>
        </p:nvPicPr>
        <p:blipFill rotWithShape="1">
          <a:blip r:embed="rId3">
            <a:alphaModFix/>
          </a:blip>
          <a:srcRect b="0" l="0" r="0" t="0"/>
          <a:stretch/>
        </p:blipFill>
        <p:spPr>
          <a:xfrm>
            <a:off x="1000100" y="571480"/>
            <a:ext cx="6646898" cy="54274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1" name="Google Shape;19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t>Data marts contain a subset of organization-wide data that is valuable to specific groups of people in an organization. In other words, a data mart contains only those data that is specific to a particular group. For example, the marketing data mart may contain only data related to items, customers, and sales. Data marts are confined to subjects.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90" name="Google Shape;90;p14"/>
          <p:cNvPicPr preferRelativeResize="0"/>
          <p:nvPr/>
        </p:nvPicPr>
        <p:blipFill rotWithShape="1">
          <a:blip r:embed="rId3">
            <a:alphaModFix/>
          </a:blip>
          <a:srcRect b="5858" l="24023" r="24999" t="7812"/>
          <a:stretch/>
        </p:blipFill>
        <p:spPr>
          <a:xfrm>
            <a:off x="0" y="114280"/>
            <a:ext cx="9144000" cy="67437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7" name="Google Shape;19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IN" sz="2480"/>
              <a:t>Windows-based or Unix/Linux-based servers are used to implement data marts. They are implemented on low-cost servers.</a:t>
            </a:r>
            <a:endParaRPr/>
          </a:p>
          <a:p>
            <a:pPr indent="-342900" lvl="0" marL="342900" rtl="0" algn="l">
              <a:lnSpc>
                <a:spcPct val="80000"/>
              </a:lnSpc>
              <a:spcBef>
                <a:spcPts val="496"/>
              </a:spcBef>
              <a:spcAft>
                <a:spcPts val="0"/>
              </a:spcAft>
              <a:buClr>
                <a:schemeClr val="dk1"/>
              </a:buClr>
              <a:buSzPts val="2480"/>
              <a:buChar char="•"/>
            </a:pPr>
            <a:r>
              <a:rPr lang="en-IN" sz="2480"/>
              <a:t>The implementation cycle of a data mart is measured in short periods of time, i.e., in weeks rather than months or years.</a:t>
            </a:r>
            <a:endParaRPr/>
          </a:p>
          <a:p>
            <a:pPr indent="-342900" lvl="0" marL="342900" rtl="0" algn="l">
              <a:lnSpc>
                <a:spcPct val="80000"/>
              </a:lnSpc>
              <a:spcBef>
                <a:spcPts val="496"/>
              </a:spcBef>
              <a:spcAft>
                <a:spcPts val="0"/>
              </a:spcAft>
              <a:buClr>
                <a:schemeClr val="dk1"/>
              </a:buClr>
              <a:buSzPts val="2480"/>
              <a:buChar char="•"/>
            </a:pPr>
            <a:r>
              <a:rPr lang="en-IN" sz="2480"/>
              <a:t>The life cycle of data marts may be complex in the long run, if their planning and design are not organization-wide.</a:t>
            </a:r>
            <a:endParaRPr/>
          </a:p>
          <a:p>
            <a:pPr indent="-342900" lvl="0" marL="342900" rtl="0" algn="l">
              <a:lnSpc>
                <a:spcPct val="80000"/>
              </a:lnSpc>
              <a:spcBef>
                <a:spcPts val="496"/>
              </a:spcBef>
              <a:spcAft>
                <a:spcPts val="0"/>
              </a:spcAft>
              <a:buClr>
                <a:schemeClr val="dk1"/>
              </a:buClr>
              <a:buSzPts val="2480"/>
              <a:buChar char="•"/>
            </a:pPr>
            <a:r>
              <a:rPr lang="en-IN" sz="2480"/>
              <a:t>Data marts are small in size.</a:t>
            </a:r>
            <a:endParaRPr/>
          </a:p>
          <a:p>
            <a:pPr indent="-342900" lvl="0" marL="342900" rtl="0" algn="l">
              <a:lnSpc>
                <a:spcPct val="80000"/>
              </a:lnSpc>
              <a:spcBef>
                <a:spcPts val="496"/>
              </a:spcBef>
              <a:spcAft>
                <a:spcPts val="0"/>
              </a:spcAft>
              <a:buClr>
                <a:schemeClr val="dk1"/>
              </a:buClr>
              <a:buSzPts val="2480"/>
              <a:buChar char="•"/>
            </a:pPr>
            <a:r>
              <a:rPr lang="en-IN" sz="2480"/>
              <a:t>Data marts are customized by department.</a:t>
            </a:r>
            <a:endParaRPr/>
          </a:p>
          <a:p>
            <a:pPr indent="-342900" lvl="0" marL="342900" rtl="0" algn="l">
              <a:lnSpc>
                <a:spcPct val="80000"/>
              </a:lnSpc>
              <a:spcBef>
                <a:spcPts val="496"/>
              </a:spcBef>
              <a:spcAft>
                <a:spcPts val="0"/>
              </a:spcAft>
              <a:buClr>
                <a:schemeClr val="dk1"/>
              </a:buClr>
              <a:buSzPts val="2480"/>
              <a:buChar char="•"/>
            </a:pPr>
            <a:r>
              <a:rPr lang="en-IN" sz="2480"/>
              <a:t>The source of a data mart is departmentally structured data warehouse.</a:t>
            </a:r>
            <a:endParaRPr/>
          </a:p>
          <a:p>
            <a:pPr indent="-342900" lvl="0" marL="342900" rtl="0" algn="l">
              <a:lnSpc>
                <a:spcPct val="80000"/>
              </a:lnSpc>
              <a:spcBef>
                <a:spcPts val="496"/>
              </a:spcBef>
              <a:spcAft>
                <a:spcPts val="0"/>
              </a:spcAft>
              <a:buClr>
                <a:schemeClr val="dk1"/>
              </a:buClr>
              <a:buSzPts val="2480"/>
              <a:buChar char="•"/>
            </a:pPr>
            <a:r>
              <a:rPr lang="en-IN" sz="2480"/>
              <a:t>Data marts are flexible.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descr="data mart" id="203" name="Google Shape;203;p33"/>
          <p:cNvPicPr preferRelativeResize="0"/>
          <p:nvPr/>
        </p:nvPicPr>
        <p:blipFill rotWithShape="1">
          <a:blip r:embed="rId3">
            <a:alphaModFix/>
          </a:blip>
          <a:srcRect b="0" l="0" r="0" t="0"/>
          <a:stretch/>
        </p:blipFill>
        <p:spPr>
          <a:xfrm>
            <a:off x="1142976" y="1857364"/>
            <a:ext cx="7215238" cy="42148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09" name="Google Shape;20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Char char="•"/>
            </a:pPr>
            <a:r>
              <a:rPr lang="en-IN" sz="2000"/>
              <a:t>Generally a data warehouses adopts a three-tier architecture. Following are the three tiers of the data warehouse architecture.</a:t>
            </a:r>
            <a:endParaRPr/>
          </a:p>
          <a:p>
            <a:pPr indent="-342900" lvl="0" marL="342900" rtl="0" algn="l">
              <a:lnSpc>
                <a:spcPct val="80000"/>
              </a:lnSpc>
              <a:spcBef>
                <a:spcPts val="400"/>
              </a:spcBef>
              <a:spcAft>
                <a:spcPts val="0"/>
              </a:spcAft>
              <a:buClr>
                <a:schemeClr val="dk1"/>
              </a:buClr>
              <a:buSzPts val="2000"/>
              <a:buChar char="•"/>
            </a:pPr>
            <a:r>
              <a:rPr b="1" lang="en-IN" sz="2000"/>
              <a:t>Bottom Tier</a:t>
            </a:r>
            <a:r>
              <a:rPr lang="en-IN" sz="2000"/>
              <a:t> - The bottom tier of the architecture is the data warehouse database server. It is the relational database system. We use the back end tools and utilities to feed data into the bottom tier. These back end tools and utilities perform the Extract, Clean, Load, and refresh functions.</a:t>
            </a:r>
            <a:endParaRPr/>
          </a:p>
          <a:p>
            <a:pPr indent="-342900" lvl="0" marL="342900" rtl="0" algn="l">
              <a:lnSpc>
                <a:spcPct val="80000"/>
              </a:lnSpc>
              <a:spcBef>
                <a:spcPts val="400"/>
              </a:spcBef>
              <a:spcAft>
                <a:spcPts val="0"/>
              </a:spcAft>
              <a:buClr>
                <a:schemeClr val="dk1"/>
              </a:buClr>
              <a:buSzPts val="2000"/>
              <a:buChar char="•"/>
            </a:pPr>
            <a:r>
              <a:rPr b="1" lang="en-IN" sz="2000"/>
              <a:t>Middle Tier</a:t>
            </a:r>
            <a:r>
              <a:rPr lang="en-IN" sz="2000"/>
              <a:t> - In the middle tier, we have the OLAP Server that can be implemented in either of the following ways.</a:t>
            </a:r>
            <a:endParaRPr/>
          </a:p>
          <a:p>
            <a:pPr indent="-285750" lvl="1" marL="742950" rtl="0" algn="l">
              <a:lnSpc>
                <a:spcPct val="80000"/>
              </a:lnSpc>
              <a:spcBef>
                <a:spcPts val="350"/>
              </a:spcBef>
              <a:spcAft>
                <a:spcPts val="0"/>
              </a:spcAft>
              <a:buClr>
                <a:schemeClr val="dk1"/>
              </a:buClr>
              <a:buSzPts val="1750"/>
              <a:buChar char="–"/>
            </a:pPr>
            <a:r>
              <a:rPr lang="en-IN" sz="1750"/>
              <a:t>By Relational OLAP (ROLAP), which is an extended relational database management system. The ROLAP maps the operations on multidimensional data to standard relational operations.</a:t>
            </a:r>
            <a:endParaRPr/>
          </a:p>
          <a:p>
            <a:pPr indent="-285750" lvl="1" marL="742950" rtl="0" algn="l">
              <a:lnSpc>
                <a:spcPct val="80000"/>
              </a:lnSpc>
              <a:spcBef>
                <a:spcPts val="350"/>
              </a:spcBef>
              <a:spcAft>
                <a:spcPts val="0"/>
              </a:spcAft>
              <a:buClr>
                <a:schemeClr val="dk1"/>
              </a:buClr>
              <a:buSzPts val="1750"/>
              <a:buChar char="–"/>
            </a:pPr>
            <a:r>
              <a:rPr lang="en-IN" sz="1750"/>
              <a:t>By Multidimensional OLAP (MOLAP) model, which directly implements the multidimensional data and operations.</a:t>
            </a:r>
            <a:endParaRPr/>
          </a:p>
          <a:p>
            <a:pPr indent="-342900" lvl="0" marL="342900" rtl="0" algn="l">
              <a:lnSpc>
                <a:spcPct val="80000"/>
              </a:lnSpc>
              <a:spcBef>
                <a:spcPts val="400"/>
              </a:spcBef>
              <a:spcAft>
                <a:spcPts val="0"/>
              </a:spcAft>
              <a:buClr>
                <a:schemeClr val="dk1"/>
              </a:buClr>
              <a:buSzPts val="2000"/>
              <a:buChar char="•"/>
            </a:pPr>
            <a:r>
              <a:rPr b="1" lang="en-IN" sz="2000"/>
              <a:t>Top-Tier</a:t>
            </a:r>
            <a:r>
              <a:rPr lang="en-IN" sz="2000"/>
              <a:t> - This tier is the front-end client layer. This layer holds the query tools and reporting tools, analysis tools and data mining tools.</a:t>
            </a:r>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descr="Data Warehousing Architecture" id="215" name="Google Shape;215;p35"/>
          <p:cNvPicPr preferRelativeResize="0"/>
          <p:nvPr/>
        </p:nvPicPr>
        <p:blipFill rotWithShape="1">
          <a:blip r:embed="rId3">
            <a:alphaModFix/>
          </a:blip>
          <a:srcRect b="0" l="0" r="0" t="0"/>
          <a:stretch/>
        </p:blipFill>
        <p:spPr>
          <a:xfrm>
            <a:off x="0" y="181628"/>
            <a:ext cx="8429652" cy="66763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21" name="Google Shape;22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96" name="Google Shape;9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760"/>
              <a:buChar char="•"/>
            </a:pPr>
            <a:r>
              <a:rPr lang="en-IN" sz="1760"/>
              <a:t>The term "Data Warehouse" was first coined by Bill Inmon in 1990. According to Inmon, a data warehouse is a subject oriented, integrated, time-variant, and non-volatile collection of data. This data helps analysts to take informed decisions in an organization.</a:t>
            </a:r>
            <a:endParaRPr/>
          </a:p>
          <a:p>
            <a:pPr indent="-342900" lvl="0" marL="342900" rtl="0" algn="l">
              <a:lnSpc>
                <a:spcPct val="80000"/>
              </a:lnSpc>
              <a:spcBef>
                <a:spcPts val="352"/>
              </a:spcBef>
              <a:spcAft>
                <a:spcPts val="0"/>
              </a:spcAft>
              <a:buClr>
                <a:schemeClr val="dk1"/>
              </a:buClr>
              <a:buSzPts val="1760"/>
              <a:buChar char="•"/>
            </a:pPr>
            <a:r>
              <a:rPr lang="en-IN" sz="1760"/>
              <a:t>An operational database undergoes frequent changes on a daily basis on account of the transactions that take place. Suppose a business executive wants to analyze previous feedback on any data such as a product, a supplier, or any consumer data, then the executive will have no data available to analyze because the previous data has been updated due to transactions.</a:t>
            </a:r>
            <a:endParaRPr/>
          </a:p>
          <a:p>
            <a:pPr indent="-342900" lvl="0" marL="342900" rtl="0" algn="l">
              <a:lnSpc>
                <a:spcPct val="80000"/>
              </a:lnSpc>
              <a:spcBef>
                <a:spcPts val="352"/>
              </a:spcBef>
              <a:spcAft>
                <a:spcPts val="0"/>
              </a:spcAft>
              <a:buClr>
                <a:schemeClr val="dk1"/>
              </a:buClr>
              <a:buSzPts val="1760"/>
              <a:buChar char="•"/>
            </a:pPr>
            <a:r>
              <a:rPr lang="en-IN" sz="1760"/>
              <a:t>A data warehouses provides us generalized and consolidated data in multidimensional view. Along with generalized and consolidated view of data, a data warehouses also provides us Online Analytical Processing (OLAP) tools. These tools help us in interactive and effective analysis of data in a multidimensional space. This analysis results in data generalization and data mining.</a:t>
            </a:r>
            <a:endParaRPr/>
          </a:p>
          <a:p>
            <a:pPr indent="-342900" lvl="0" marL="342900" rtl="0" algn="l">
              <a:lnSpc>
                <a:spcPct val="80000"/>
              </a:lnSpc>
              <a:spcBef>
                <a:spcPts val="352"/>
              </a:spcBef>
              <a:spcAft>
                <a:spcPts val="0"/>
              </a:spcAft>
              <a:buClr>
                <a:schemeClr val="dk1"/>
              </a:buClr>
              <a:buSzPts val="1760"/>
              <a:buChar char="•"/>
            </a:pPr>
            <a:r>
              <a:rPr lang="en-IN" sz="1760"/>
              <a:t>Data mining functions such as association, clustering, classification, prediction can be integrated with OLAP operations to enhance the interactive mining of knowledge at multiple level of abstraction. That's why data warehouse has now become an important platform for data analysis and online analytical 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02" name="Google Shape;102;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IN" sz="2480"/>
              <a:t>A data warehouse is a database, which is kept separate from the organization's operational database.</a:t>
            </a:r>
            <a:endParaRPr/>
          </a:p>
          <a:p>
            <a:pPr indent="-342900" lvl="0" marL="342900" rtl="0" algn="l">
              <a:lnSpc>
                <a:spcPct val="80000"/>
              </a:lnSpc>
              <a:spcBef>
                <a:spcPts val="496"/>
              </a:spcBef>
              <a:spcAft>
                <a:spcPts val="0"/>
              </a:spcAft>
              <a:buClr>
                <a:schemeClr val="dk1"/>
              </a:buClr>
              <a:buSzPts val="2480"/>
              <a:buChar char="•"/>
            </a:pPr>
            <a:r>
              <a:rPr lang="en-IN" sz="2480"/>
              <a:t>There is no frequent updating done in a data warehouse.</a:t>
            </a:r>
            <a:endParaRPr/>
          </a:p>
          <a:p>
            <a:pPr indent="-342900" lvl="0" marL="342900" rtl="0" algn="l">
              <a:lnSpc>
                <a:spcPct val="80000"/>
              </a:lnSpc>
              <a:spcBef>
                <a:spcPts val="496"/>
              </a:spcBef>
              <a:spcAft>
                <a:spcPts val="0"/>
              </a:spcAft>
              <a:buClr>
                <a:schemeClr val="dk1"/>
              </a:buClr>
              <a:buSzPts val="2480"/>
              <a:buChar char="•"/>
            </a:pPr>
            <a:r>
              <a:rPr lang="en-IN" sz="2480"/>
              <a:t>It possesses consolidated historical data, which helps the organization to analyze its business.</a:t>
            </a:r>
            <a:endParaRPr/>
          </a:p>
          <a:p>
            <a:pPr indent="-342900" lvl="0" marL="342900" rtl="0" algn="l">
              <a:lnSpc>
                <a:spcPct val="80000"/>
              </a:lnSpc>
              <a:spcBef>
                <a:spcPts val="496"/>
              </a:spcBef>
              <a:spcAft>
                <a:spcPts val="0"/>
              </a:spcAft>
              <a:buClr>
                <a:schemeClr val="dk1"/>
              </a:buClr>
              <a:buSzPts val="2480"/>
              <a:buChar char="•"/>
            </a:pPr>
            <a:r>
              <a:rPr lang="en-IN" sz="2480"/>
              <a:t>A data warehouse helps executives to organize, understand, and use their data to take strategic decisions.</a:t>
            </a:r>
            <a:endParaRPr/>
          </a:p>
          <a:p>
            <a:pPr indent="-342900" lvl="0" marL="342900" rtl="0" algn="l">
              <a:lnSpc>
                <a:spcPct val="80000"/>
              </a:lnSpc>
              <a:spcBef>
                <a:spcPts val="496"/>
              </a:spcBef>
              <a:spcAft>
                <a:spcPts val="0"/>
              </a:spcAft>
              <a:buClr>
                <a:schemeClr val="dk1"/>
              </a:buClr>
              <a:buSzPts val="2480"/>
              <a:buChar char="•"/>
            </a:pPr>
            <a:r>
              <a:rPr lang="en-IN" sz="2480"/>
              <a:t>Data warehouse systems help in the integration of diversity of application systems.</a:t>
            </a:r>
            <a:endParaRPr/>
          </a:p>
          <a:p>
            <a:pPr indent="-342900" lvl="0" marL="342900" rtl="0" algn="l">
              <a:lnSpc>
                <a:spcPct val="80000"/>
              </a:lnSpc>
              <a:spcBef>
                <a:spcPts val="496"/>
              </a:spcBef>
              <a:spcAft>
                <a:spcPts val="0"/>
              </a:spcAft>
              <a:buClr>
                <a:schemeClr val="dk1"/>
              </a:buClr>
              <a:buSzPts val="2480"/>
              <a:buChar char="•"/>
            </a:pPr>
            <a:r>
              <a:rPr lang="en-IN" sz="2480"/>
              <a:t>A data warehouse system helps in consolidated historical data analysis.</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08" name="Google Shape;108;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IN" sz="2240"/>
              <a:t>A data warehouses is kept separate from operational databases due to the following reasons:</a:t>
            </a:r>
            <a:endParaRPr/>
          </a:p>
          <a:p>
            <a:pPr indent="-342900" lvl="0" marL="342900" rtl="0" algn="l">
              <a:lnSpc>
                <a:spcPct val="80000"/>
              </a:lnSpc>
              <a:spcBef>
                <a:spcPts val="448"/>
              </a:spcBef>
              <a:spcAft>
                <a:spcPts val="0"/>
              </a:spcAft>
              <a:buClr>
                <a:schemeClr val="dk1"/>
              </a:buClr>
              <a:buSzPts val="2240"/>
              <a:buChar char="•"/>
            </a:pPr>
            <a:r>
              <a:rPr lang="en-IN" sz="2240"/>
              <a:t>An operational database is constructed for well-known tasks and workloads such as searching particular records, indexing, etc. In contract, data warehouse queries are often complex and they present a general form of data.</a:t>
            </a:r>
            <a:endParaRPr/>
          </a:p>
          <a:p>
            <a:pPr indent="-342900" lvl="0" marL="342900" rtl="0" algn="l">
              <a:lnSpc>
                <a:spcPct val="80000"/>
              </a:lnSpc>
              <a:spcBef>
                <a:spcPts val="448"/>
              </a:spcBef>
              <a:spcAft>
                <a:spcPts val="0"/>
              </a:spcAft>
              <a:buClr>
                <a:schemeClr val="dk1"/>
              </a:buClr>
              <a:buSzPts val="2240"/>
              <a:buChar char="•"/>
            </a:pPr>
            <a:r>
              <a:rPr lang="en-IN" sz="2240"/>
              <a:t>Operational databases support concurrent processing of multiple transactions. Concurrency control and recovery mechanisms are required for operational databases to ensure robustness and consistency of the database.</a:t>
            </a:r>
            <a:endParaRPr/>
          </a:p>
          <a:p>
            <a:pPr indent="-342900" lvl="0" marL="342900" rtl="0" algn="l">
              <a:lnSpc>
                <a:spcPct val="80000"/>
              </a:lnSpc>
              <a:spcBef>
                <a:spcPts val="448"/>
              </a:spcBef>
              <a:spcAft>
                <a:spcPts val="0"/>
              </a:spcAft>
              <a:buClr>
                <a:schemeClr val="dk1"/>
              </a:buClr>
              <a:buSzPts val="2240"/>
              <a:buChar char="•"/>
            </a:pPr>
            <a:r>
              <a:rPr lang="en-IN" sz="2240"/>
              <a:t>An operational database query allows to read and modify operations, while an OLAP query needs only </a:t>
            </a:r>
            <a:r>
              <a:rPr b="1" lang="en-IN" sz="2240"/>
              <a:t>read only</a:t>
            </a:r>
            <a:r>
              <a:rPr lang="en-IN" sz="2240"/>
              <a:t> access of stored data.</a:t>
            </a:r>
            <a:endParaRPr/>
          </a:p>
          <a:p>
            <a:pPr indent="-342900" lvl="0" marL="342900" rtl="0" algn="l">
              <a:lnSpc>
                <a:spcPct val="80000"/>
              </a:lnSpc>
              <a:spcBef>
                <a:spcPts val="448"/>
              </a:spcBef>
              <a:spcAft>
                <a:spcPts val="0"/>
              </a:spcAft>
              <a:buClr>
                <a:schemeClr val="dk1"/>
              </a:buClr>
              <a:buSzPts val="2240"/>
              <a:buChar char="•"/>
            </a:pPr>
            <a:r>
              <a:rPr lang="en-IN" sz="2240"/>
              <a:t>An operational database maintains current data. On the other hand, a data warehouse maintains historical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14" name="Google Shape;114;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Char char="•"/>
            </a:pPr>
            <a:r>
              <a:rPr lang="en-IN" sz="2000"/>
              <a:t>The key features of a data warehouse are discussed below:</a:t>
            </a:r>
            <a:endParaRPr/>
          </a:p>
          <a:p>
            <a:pPr indent="-342900" lvl="0" marL="342900" rtl="0" algn="l">
              <a:lnSpc>
                <a:spcPct val="80000"/>
              </a:lnSpc>
              <a:spcBef>
                <a:spcPts val="400"/>
              </a:spcBef>
              <a:spcAft>
                <a:spcPts val="0"/>
              </a:spcAft>
              <a:buClr>
                <a:schemeClr val="dk1"/>
              </a:buClr>
              <a:buSzPts val="2000"/>
              <a:buChar char="•"/>
            </a:pPr>
            <a:r>
              <a:rPr b="1" lang="en-IN" sz="2000"/>
              <a:t>Subject Oriented</a:t>
            </a:r>
            <a:r>
              <a:rPr lang="en-IN" sz="2000"/>
              <a:t> - A data warehouse is subject oriented because it provides information around a subject rather than the organization's ongoing operations. These subjects can be product, customers, suppliers, sales, revenue, etc. A data warehouse does not focus on the ongoing operations, rather it focuses on modelling and analysis of data for decision making.</a:t>
            </a:r>
            <a:endParaRPr/>
          </a:p>
          <a:p>
            <a:pPr indent="-342900" lvl="0" marL="342900" rtl="0" algn="l">
              <a:lnSpc>
                <a:spcPct val="80000"/>
              </a:lnSpc>
              <a:spcBef>
                <a:spcPts val="400"/>
              </a:spcBef>
              <a:spcAft>
                <a:spcPts val="0"/>
              </a:spcAft>
              <a:buClr>
                <a:schemeClr val="dk1"/>
              </a:buClr>
              <a:buSzPts val="2000"/>
              <a:buChar char="•"/>
            </a:pPr>
            <a:r>
              <a:rPr b="1" lang="en-IN" sz="2000"/>
              <a:t>Integrated</a:t>
            </a:r>
            <a:r>
              <a:rPr lang="en-IN" sz="2000"/>
              <a:t> - A data warehouse is constructed by integrating data from heterogeneous sources such as relational databases, flat files, etc. This integration enhances the effective analysis of data.</a:t>
            </a:r>
            <a:endParaRPr/>
          </a:p>
          <a:p>
            <a:pPr indent="-342900" lvl="0" marL="342900" rtl="0" algn="l">
              <a:lnSpc>
                <a:spcPct val="80000"/>
              </a:lnSpc>
              <a:spcBef>
                <a:spcPts val="400"/>
              </a:spcBef>
              <a:spcAft>
                <a:spcPts val="0"/>
              </a:spcAft>
              <a:buClr>
                <a:schemeClr val="dk1"/>
              </a:buClr>
              <a:buSzPts val="2000"/>
              <a:buChar char="•"/>
            </a:pPr>
            <a:r>
              <a:rPr b="1" lang="en-IN" sz="2000"/>
              <a:t>Time Variant</a:t>
            </a:r>
            <a:r>
              <a:rPr lang="en-IN" sz="2000"/>
              <a:t> - The data collected in a data warehouse is identified with a particular time period. The data in a data warehouse provides information from the historical point of view.</a:t>
            </a:r>
            <a:endParaRPr/>
          </a:p>
          <a:p>
            <a:pPr indent="-342900" lvl="0" marL="342900" rtl="0" algn="l">
              <a:lnSpc>
                <a:spcPct val="80000"/>
              </a:lnSpc>
              <a:spcBef>
                <a:spcPts val="400"/>
              </a:spcBef>
              <a:spcAft>
                <a:spcPts val="0"/>
              </a:spcAft>
              <a:buClr>
                <a:schemeClr val="dk1"/>
              </a:buClr>
              <a:buSzPts val="2000"/>
              <a:buChar char="•"/>
            </a:pPr>
            <a:r>
              <a:rPr b="1" lang="en-IN" sz="2000"/>
              <a:t>Non-volatile</a:t>
            </a:r>
            <a:r>
              <a:rPr lang="en-IN" sz="2000"/>
              <a:t> - Non-volatile means the previous data is not erased when new data is added to it. A data warehouse is kept separate from the operational database and therefore frequent changes in operational database is not reflected in the data warehouse.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20" name="Google Shape;120;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IN" sz="2240"/>
              <a:t>Information processing, analytical processing, and data mining are the three types of data warehouse applications that are discussed below:</a:t>
            </a:r>
            <a:endParaRPr/>
          </a:p>
          <a:p>
            <a:pPr indent="-342900" lvl="0" marL="342900" rtl="0" algn="l">
              <a:lnSpc>
                <a:spcPct val="80000"/>
              </a:lnSpc>
              <a:spcBef>
                <a:spcPts val="448"/>
              </a:spcBef>
              <a:spcAft>
                <a:spcPts val="0"/>
              </a:spcAft>
              <a:buClr>
                <a:schemeClr val="dk1"/>
              </a:buClr>
              <a:buSzPts val="2240"/>
              <a:buChar char="•"/>
            </a:pPr>
            <a:r>
              <a:rPr b="1" lang="en-IN" sz="2240"/>
              <a:t>Information Processing</a:t>
            </a:r>
            <a:r>
              <a:rPr lang="en-IN" sz="2240"/>
              <a:t> - A data warehouse allows to process the data stored in it. The data can be processed by means of querying, basic statistical analysis, reporting using crosstabs, tables, charts, or graphs.</a:t>
            </a:r>
            <a:endParaRPr/>
          </a:p>
          <a:p>
            <a:pPr indent="-342900" lvl="0" marL="342900" rtl="0" algn="l">
              <a:lnSpc>
                <a:spcPct val="80000"/>
              </a:lnSpc>
              <a:spcBef>
                <a:spcPts val="448"/>
              </a:spcBef>
              <a:spcAft>
                <a:spcPts val="0"/>
              </a:spcAft>
              <a:buClr>
                <a:schemeClr val="dk1"/>
              </a:buClr>
              <a:buSzPts val="2240"/>
              <a:buChar char="•"/>
            </a:pPr>
            <a:r>
              <a:rPr b="1" lang="en-IN" sz="2240"/>
              <a:t>Analytical Processing</a:t>
            </a:r>
            <a:r>
              <a:rPr lang="en-IN" sz="2240"/>
              <a:t> - A data warehouse supports analytical processing of the information stored in it. The data can be analyzed by means of basic OLAP operations, including slice-and-dice, drill down, drill up, and pivoting.</a:t>
            </a:r>
            <a:endParaRPr/>
          </a:p>
          <a:p>
            <a:pPr indent="-342900" lvl="0" marL="342900" rtl="0" algn="l">
              <a:lnSpc>
                <a:spcPct val="80000"/>
              </a:lnSpc>
              <a:spcBef>
                <a:spcPts val="448"/>
              </a:spcBef>
              <a:spcAft>
                <a:spcPts val="0"/>
              </a:spcAft>
              <a:buClr>
                <a:schemeClr val="dk1"/>
              </a:buClr>
              <a:buSzPts val="2240"/>
              <a:buChar char="•"/>
            </a:pPr>
            <a:r>
              <a:rPr b="1" lang="en-IN" sz="2240"/>
              <a:t>Data Mining</a:t>
            </a:r>
            <a:r>
              <a:rPr lang="en-IN" sz="2240"/>
              <a:t> - Data mining supports knowledge discovery by finding hidden patterns and associations, constructing analytical models, performing classification and prediction. These mining results can be presented using the visualization tools.</a:t>
            </a:r>
            <a:endParaRPr/>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26" name="Google Shape;126;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Char char="•"/>
            </a:pPr>
            <a:r>
              <a:rPr lang="en-IN" sz="1600"/>
              <a:t>What is Data Warehousing?</a:t>
            </a:r>
            <a:endParaRPr/>
          </a:p>
          <a:p>
            <a:pPr indent="-342900" lvl="0" marL="342900" rtl="0" algn="l">
              <a:spcBef>
                <a:spcPts val="320"/>
              </a:spcBef>
              <a:spcAft>
                <a:spcPts val="0"/>
              </a:spcAft>
              <a:buClr>
                <a:schemeClr val="dk1"/>
              </a:buClr>
              <a:buSzPts val="1600"/>
              <a:buChar char="•"/>
            </a:pPr>
            <a:r>
              <a:rPr lang="en-IN" sz="1600"/>
              <a:t>Data warehousing is the process of constructing and using a data warehouse. A data warehouse is constructed by integrating data from multiple heterogeneous sources that support analytical reporting, structured and/or ad hoc queries, and decision making. Data warehousing involves data cleaning, data integration, and data consolidations.</a:t>
            </a:r>
            <a:endParaRPr/>
          </a:p>
          <a:p>
            <a:pPr indent="-342900" lvl="0" marL="342900" rtl="0" algn="l">
              <a:spcBef>
                <a:spcPts val="320"/>
              </a:spcBef>
              <a:spcAft>
                <a:spcPts val="0"/>
              </a:spcAft>
              <a:buClr>
                <a:schemeClr val="dk1"/>
              </a:buClr>
              <a:buSzPts val="1600"/>
              <a:buChar char="•"/>
            </a:pPr>
            <a:r>
              <a:rPr lang="en-IN" sz="1600"/>
              <a:t>Using Data Warehouse Information</a:t>
            </a:r>
            <a:endParaRPr/>
          </a:p>
          <a:p>
            <a:pPr indent="-342900" lvl="0" marL="342900" rtl="0" algn="l">
              <a:spcBef>
                <a:spcPts val="320"/>
              </a:spcBef>
              <a:spcAft>
                <a:spcPts val="0"/>
              </a:spcAft>
              <a:buClr>
                <a:schemeClr val="dk1"/>
              </a:buClr>
              <a:buSzPts val="1600"/>
              <a:buChar char="•"/>
            </a:pPr>
            <a:r>
              <a:rPr lang="en-IN" sz="1600"/>
              <a:t>There are decision support technologies that help utilize the data available in a data warehouse. These technologies help executives to use the warehouse quickly and effectively. They can gather data, analyze it, and take decisions based on the information present in the warehouse. The information gathered in a warehouse can be used in any of the following domains:</a:t>
            </a:r>
            <a:endParaRPr/>
          </a:p>
          <a:p>
            <a:pPr indent="-342900" lvl="0" marL="342900" rtl="0" algn="l">
              <a:spcBef>
                <a:spcPts val="320"/>
              </a:spcBef>
              <a:spcAft>
                <a:spcPts val="0"/>
              </a:spcAft>
              <a:buClr>
                <a:schemeClr val="dk1"/>
              </a:buClr>
              <a:buSzPts val="1600"/>
              <a:buChar char="•"/>
            </a:pPr>
            <a:r>
              <a:rPr b="1" lang="en-IN" sz="1600"/>
              <a:t>Tuning Production Strategies</a:t>
            </a:r>
            <a:r>
              <a:rPr lang="en-IN" sz="1600"/>
              <a:t> - The product strategies can be well tuned by repositioning the products and managing the product portfolios by comparing the sales quarterly or yearly.</a:t>
            </a:r>
            <a:endParaRPr/>
          </a:p>
          <a:p>
            <a:pPr indent="-342900" lvl="0" marL="342900" rtl="0" algn="l">
              <a:spcBef>
                <a:spcPts val="320"/>
              </a:spcBef>
              <a:spcAft>
                <a:spcPts val="0"/>
              </a:spcAft>
              <a:buClr>
                <a:schemeClr val="dk1"/>
              </a:buClr>
              <a:buSzPts val="1600"/>
              <a:buChar char="•"/>
            </a:pPr>
            <a:r>
              <a:rPr b="1" lang="en-IN" sz="1600"/>
              <a:t>Customer Analysis</a:t>
            </a:r>
            <a:r>
              <a:rPr lang="en-IN" sz="1600"/>
              <a:t> - Customer analysis is done by analyzing the customer's buying preferences, buying time, budget cycles, etc.</a:t>
            </a:r>
            <a:endParaRPr/>
          </a:p>
          <a:p>
            <a:pPr indent="-342900" lvl="0" marL="342900" rtl="0" algn="l">
              <a:spcBef>
                <a:spcPts val="320"/>
              </a:spcBef>
              <a:spcAft>
                <a:spcPts val="0"/>
              </a:spcAft>
              <a:buClr>
                <a:schemeClr val="dk1"/>
              </a:buClr>
              <a:buSzPts val="1600"/>
              <a:buChar char="•"/>
            </a:pPr>
            <a:r>
              <a:rPr b="1" lang="en-IN" sz="1600"/>
              <a:t>Operations Analysis</a:t>
            </a:r>
            <a:r>
              <a:rPr lang="en-IN" sz="1600"/>
              <a:t> - Data warehousing also helps in customer relationship management, and making environmental corrections. The information also allows us to analyze business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32" name="Google Shape;13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t>Integrating Heterogeneous Databases</a:t>
            </a:r>
            <a:endParaRPr/>
          </a:p>
          <a:p>
            <a:pPr indent="-342900" lvl="0" marL="342900" rtl="0" algn="l">
              <a:spcBef>
                <a:spcPts val="640"/>
              </a:spcBef>
              <a:spcAft>
                <a:spcPts val="0"/>
              </a:spcAft>
              <a:buClr>
                <a:schemeClr val="dk1"/>
              </a:buClr>
              <a:buSzPts val="3200"/>
              <a:buChar char="•"/>
            </a:pPr>
            <a:r>
              <a:rPr lang="en-IN"/>
              <a:t>To integrate heterogeneous databases, we have two approaches:</a:t>
            </a:r>
            <a:endParaRPr/>
          </a:p>
          <a:p>
            <a:pPr indent="-342900" lvl="0" marL="342900" rtl="0" algn="l">
              <a:spcBef>
                <a:spcPts val="640"/>
              </a:spcBef>
              <a:spcAft>
                <a:spcPts val="0"/>
              </a:spcAft>
              <a:buClr>
                <a:schemeClr val="dk1"/>
              </a:buClr>
              <a:buSzPts val="3200"/>
              <a:buChar char="•"/>
            </a:pPr>
            <a:r>
              <a:rPr lang="en-IN"/>
              <a:t>Query-driven Approach</a:t>
            </a:r>
            <a:endParaRPr/>
          </a:p>
          <a:p>
            <a:pPr indent="-342900" lvl="0" marL="342900" rtl="0" algn="l">
              <a:spcBef>
                <a:spcPts val="640"/>
              </a:spcBef>
              <a:spcAft>
                <a:spcPts val="0"/>
              </a:spcAft>
              <a:buClr>
                <a:schemeClr val="dk1"/>
              </a:buClr>
              <a:buSzPts val="3200"/>
              <a:buChar char="•"/>
            </a:pPr>
            <a:r>
              <a:rPr lang="en-IN"/>
              <a:t>Update-driven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