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9EF159-9494-453B-822D-11332FC0A2DF}">
  <a:tblStyle styleId="{DA9EF159-9494-453B-822D-11332FC0A2DF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F2EE"/>
          </a:solidFill>
        </a:fill>
      </a:tcStyle>
    </a:wholeTbl>
    <a:band1H>
      <a:tcTxStyle/>
      <a:tcStyle>
        <a:fill>
          <a:solidFill>
            <a:srgbClr val="EAE3DC"/>
          </a:solidFill>
        </a:fill>
      </a:tcStyle>
    </a:band1H>
    <a:band2H>
      <a:tcTxStyle/>
    </a:band2H>
    <a:band1V>
      <a:tcTxStyle/>
      <a:tcStyle>
        <a:fill>
          <a:solidFill>
            <a:srgbClr val="EAE3DC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C8543E7-E56F-41ED-9B09-9FA8675433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cd57b9a6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9cd57b9a6c_2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9cda4dcab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9cda4dcab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cd57b9a6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9cd57b9a6c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cd57b9a6c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9cd57b9a6c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cd9bd16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cd9bd16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cd9bd16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cd9bd16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cd9bd16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cd9bd16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cda4dcab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cda4dcab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cda4dca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cda4dca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cda4dcab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cda4dcab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71500" y="1143000"/>
            <a:ext cx="800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71500" y="3428999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71500" y="1714500"/>
            <a:ext cx="8001000" cy="28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71500" y="1143000"/>
            <a:ext cx="8001000" cy="22788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71500" y="3442097"/>
            <a:ext cx="8001000" cy="1129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71500" y="1714499"/>
            <a:ext cx="3863339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709159" y="1714499"/>
            <a:ext cx="3863341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71500" y="1714499"/>
            <a:ext cx="3863339" cy="5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571500" y="2286000"/>
            <a:ext cx="386333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709158" y="1714500"/>
            <a:ext cx="3863342" cy="5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709158" y="2286000"/>
            <a:ext cx="386334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71500" y="571499"/>
            <a:ext cx="28575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000500" y="571501"/>
            <a:ext cx="4572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571500" y="1714500"/>
            <a:ext cx="28575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71501" y="571500"/>
            <a:ext cx="2857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4000500" y="571501"/>
            <a:ext cx="4516041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71501" y="1714500"/>
            <a:ext cx="28574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3140219" y="-854219"/>
            <a:ext cx="2863562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714998" y="1714500"/>
            <a:ext cx="4000501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428750" y="-285750"/>
            <a:ext cx="4000501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118382" y="4683627"/>
            <a:ext cx="3025617" cy="459873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venir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" y="516095"/>
            <a:ext cx="336368" cy="1225689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82094" y="4608052"/>
            <a:ext cx="3313703" cy="53861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71500" y="1714500"/>
            <a:ext cx="8001000" cy="28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041874" y="145740"/>
            <a:ext cx="1530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571499" y="4767263"/>
            <a:ext cx="495962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9500" y="4767263"/>
            <a:ext cx="114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0" y="28125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Wavy paint art pattern" id="133" name="Google Shape;133;p25"/>
          <p:cNvPicPr preferRelativeResize="0"/>
          <p:nvPr/>
        </p:nvPicPr>
        <p:blipFill rotWithShape="1">
          <a:blip r:embed="rId3">
            <a:alphaModFix/>
          </a:blip>
          <a:srcRect b="-1" l="9039" r="-1" t="0"/>
          <a:stretch/>
        </p:blipFill>
        <p:spPr>
          <a:xfrm>
            <a:off x="3948546" y="1"/>
            <a:ext cx="5195454" cy="3998212"/>
          </a:xfrm>
          <a:custGeom>
            <a:rect b="b" l="l" r="r" t="t"/>
            <a:pathLst>
              <a:path extrusionOk="0" h="5330949" w="6927272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 flipH="1" rot="-5400000">
            <a:off x="4343399" y="-914398"/>
            <a:ext cx="3886201" cy="5715000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F3CA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25"/>
          <p:cNvSpPr txBox="1"/>
          <p:nvPr>
            <p:ph type="ctrTitle"/>
          </p:nvPr>
        </p:nvSpPr>
        <p:spPr>
          <a:xfrm>
            <a:off x="110350" y="1587250"/>
            <a:ext cx="3429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100">
                <a:solidFill>
                  <a:schemeClr val="dk1"/>
                </a:solidFill>
              </a:rPr>
              <a:t>						 </a:t>
            </a:r>
            <a:r>
              <a:rPr lang="en" sz="1100"/>
              <a:t>							</a:t>
            </a:r>
            <a:br>
              <a:rPr lang="en" sz="1100"/>
            </a:br>
            <a:r>
              <a:rPr b="1" lang="en" sz="2211"/>
              <a:t>Emulated Distributed File System 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 			</a:t>
            </a:r>
            <a:endParaRPr sz="3300"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571500" y="3428999"/>
            <a:ext cx="342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Jinqiu Fan, Yating Yang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34"/>
          <p:cNvGraphicFramePr/>
          <p:nvPr/>
        </p:nvGraphicFramePr>
        <p:xfrm>
          <a:off x="702675" y="13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wildfire.csv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>
            <p:ph type="title"/>
          </p:nvPr>
        </p:nvSpPr>
        <p:spPr>
          <a:xfrm>
            <a:off x="571500" y="-3615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rm(file path)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rm /user/wildfire.csv</a:t>
            </a:r>
            <a:endParaRPr sz="2200"/>
          </a:p>
        </p:txBody>
      </p:sp>
      <p:graphicFrame>
        <p:nvGraphicFramePr>
          <p:cNvPr id="276" name="Google Shape;276;p34"/>
          <p:cNvGraphicFramePr/>
          <p:nvPr/>
        </p:nvGraphicFramePr>
        <p:xfrm>
          <a:off x="5319350" y="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34"/>
          <p:cNvGraphicFramePr/>
          <p:nvPr/>
        </p:nvGraphicFramePr>
        <p:xfrm>
          <a:off x="5319350" y="23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34"/>
          <p:cNvGraphicFramePr/>
          <p:nvPr/>
        </p:nvGraphicFramePr>
        <p:xfrm>
          <a:off x="702683" y="380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{DA9EF159-9494-453B-822D-11332FC0A2DF}</a:tableStyleId>
              </a:tblPr>
              <a:tblGrid>
                <a:gridCol w="2270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73453" l="0" r="0" t="0"/>
          <a:stretch/>
        </p:blipFill>
        <p:spPr>
          <a:xfrm>
            <a:off x="4076100" y="4081400"/>
            <a:ext cx="2675690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466525" y="744350"/>
            <a:ext cx="2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613863" y="3227750"/>
            <a:ext cx="21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Actual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2972850" y="3966575"/>
            <a:ext cx="1098000" cy="40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4"/>
          <p:cNvSpPr txBox="1"/>
          <p:nvPr/>
        </p:nvSpPr>
        <p:spPr>
          <a:xfrm>
            <a:off x="4051500" y="3690325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wildfire1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4" name="Google Shape;284;p34"/>
          <p:cNvCxnSpPr/>
          <p:nvPr/>
        </p:nvCxnSpPr>
        <p:spPr>
          <a:xfrm flipH="1" rot="10800000">
            <a:off x="760150" y="2863650"/>
            <a:ext cx="2873700" cy="1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4"/>
          <p:cNvCxnSpPr/>
          <p:nvPr/>
        </p:nvCxnSpPr>
        <p:spPr>
          <a:xfrm>
            <a:off x="5383075" y="1760075"/>
            <a:ext cx="157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4"/>
          <p:cNvCxnSpPr/>
          <p:nvPr/>
        </p:nvCxnSpPr>
        <p:spPr>
          <a:xfrm flipH="1" rot="10800000">
            <a:off x="5450725" y="2915488"/>
            <a:ext cx="1936800" cy="1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 flipH="1" rot="10800000">
            <a:off x="5435125" y="3356975"/>
            <a:ext cx="1968000" cy="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739350" y="3946575"/>
            <a:ext cx="87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39350" y="4231500"/>
            <a:ext cx="874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>
            <a:off x="3925400" y="4102750"/>
            <a:ext cx="3030000" cy="5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4"/>
          <p:cNvSpPr txBox="1"/>
          <p:nvPr/>
        </p:nvSpPr>
        <p:spPr>
          <a:xfrm>
            <a:off x="613875" y="1001500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5319350" y="297950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5256225" y="2016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715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41242" y="917786"/>
            <a:ext cx="8001000" cy="4039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" sz="1600"/>
              <a:t>The main objective is to build an EDFS and implement PMR on data stored in EDFS.</a:t>
            </a:r>
            <a:endParaRPr sz="1600"/>
          </a:p>
          <a:p>
            <a:pPr indent="-1397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" sz="1600"/>
              <a:t>Our project is about California Wildfires in 2018 and weather factors that might lead to the wildfires.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397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" sz="1600"/>
              <a:t>Task1: My-SQL based EDFS</a:t>
            </a:r>
            <a:endParaRPr sz="1600"/>
          </a:p>
          <a:p>
            <a:pPr indent="-1397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" sz="1600"/>
              <a:t>Task2: Search function: search_wildfire(lower, upper)</a:t>
            </a:r>
            <a:endParaRPr sz="1600"/>
          </a:p>
          <a:p>
            <a:pPr indent="0" lvl="3" marL="1028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 sz="1600"/>
              <a:t>Search function: search_weather(choice, month)</a:t>
            </a:r>
            <a:endParaRPr sz="900"/>
          </a:p>
          <a:p>
            <a:pPr indent="0" lvl="3" marL="1028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 sz="1600"/>
              <a:t>Analytics function: analyze_wildfire(lower, upper, num) </a:t>
            </a:r>
            <a:endParaRPr sz="900"/>
          </a:p>
          <a:p>
            <a:pPr indent="-1397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" sz="1600"/>
              <a:t>Task3: Web application based on Jupyter Notebook</a:t>
            </a:r>
            <a:endParaRPr sz="16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75" y="1939250"/>
            <a:ext cx="3368176" cy="9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50" y="1994776"/>
            <a:ext cx="3902278" cy="9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55510" y="97912"/>
            <a:ext cx="5885708" cy="793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496215" y="1482344"/>
            <a:ext cx="1321784" cy="4238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7A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3467588" y="1398320"/>
            <a:ext cx="1164211" cy="43480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7A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dir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6333463" y="1398320"/>
            <a:ext cx="1164212" cy="36297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7A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par</a:t>
            </a:r>
            <a:endParaRPr sz="1100"/>
          </a:p>
        </p:txBody>
      </p:sp>
      <p:sp>
        <p:nvSpPr>
          <p:cNvPr id="153" name="Google Shape;153;p27"/>
          <p:cNvSpPr/>
          <p:nvPr/>
        </p:nvSpPr>
        <p:spPr>
          <a:xfrm>
            <a:off x="40974" y="2845862"/>
            <a:ext cx="847039" cy="4631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100"/>
          </a:p>
        </p:txBody>
      </p:sp>
      <p:sp>
        <p:nvSpPr>
          <p:cNvPr id="154" name="Google Shape;154;p27"/>
          <p:cNvSpPr/>
          <p:nvPr/>
        </p:nvSpPr>
        <p:spPr>
          <a:xfrm>
            <a:off x="848634" y="3075355"/>
            <a:ext cx="890928" cy="4631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name</a:t>
            </a:r>
            <a:endParaRPr sz="1100"/>
          </a:p>
        </p:txBody>
      </p:sp>
      <p:sp>
        <p:nvSpPr>
          <p:cNvPr id="155" name="Google Shape;155;p27"/>
          <p:cNvSpPr/>
          <p:nvPr/>
        </p:nvSpPr>
        <p:spPr>
          <a:xfrm>
            <a:off x="1817998" y="2725372"/>
            <a:ext cx="819397" cy="46313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endParaRPr sz="1100"/>
          </a:p>
        </p:txBody>
      </p:sp>
      <p:cxnSp>
        <p:nvCxnSpPr>
          <p:cNvPr id="156" name="Google Shape;156;p27"/>
          <p:cNvCxnSpPr/>
          <p:nvPr/>
        </p:nvCxnSpPr>
        <p:spPr>
          <a:xfrm flipH="1" rot="10800000">
            <a:off x="489389" y="1906145"/>
            <a:ext cx="254114" cy="93971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7"/>
          <p:cNvCxnSpPr/>
          <p:nvPr/>
        </p:nvCxnSpPr>
        <p:spPr>
          <a:xfrm rot="10800000">
            <a:off x="1217918" y="1935275"/>
            <a:ext cx="48317" cy="11343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1643746" y="1911920"/>
            <a:ext cx="558533" cy="84760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7"/>
          <p:cNvSpPr/>
          <p:nvPr/>
        </p:nvSpPr>
        <p:spPr>
          <a:xfrm>
            <a:off x="2811647" y="2571750"/>
            <a:ext cx="1164211" cy="61949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parent</a:t>
            </a:r>
            <a:endParaRPr sz="1100"/>
          </a:p>
        </p:txBody>
      </p:sp>
      <p:sp>
        <p:nvSpPr>
          <p:cNvPr id="160" name="Google Shape;160;p27"/>
          <p:cNvSpPr/>
          <p:nvPr/>
        </p:nvSpPr>
        <p:spPr>
          <a:xfrm>
            <a:off x="4093552" y="2487527"/>
            <a:ext cx="1229096" cy="58782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child</a:t>
            </a:r>
            <a:endParaRPr sz="1100"/>
          </a:p>
        </p:txBody>
      </p:sp>
      <p:cxnSp>
        <p:nvCxnSpPr>
          <p:cNvPr id="161" name="Google Shape;161;p27"/>
          <p:cNvCxnSpPr/>
          <p:nvPr/>
        </p:nvCxnSpPr>
        <p:spPr>
          <a:xfrm flipH="1" rot="10800000">
            <a:off x="3514886" y="1833128"/>
            <a:ext cx="306502" cy="73862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7"/>
          <p:cNvCxnSpPr/>
          <p:nvPr/>
        </p:nvCxnSpPr>
        <p:spPr>
          <a:xfrm rot="10800000">
            <a:off x="4174263" y="1824105"/>
            <a:ext cx="330563" cy="69094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27"/>
          <p:cNvSpPr/>
          <p:nvPr/>
        </p:nvSpPr>
        <p:spPr>
          <a:xfrm>
            <a:off x="5972057" y="2725372"/>
            <a:ext cx="898071" cy="51838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100"/>
          </a:p>
        </p:txBody>
      </p:sp>
      <p:sp>
        <p:nvSpPr>
          <p:cNvPr id="164" name="Google Shape;164;p27"/>
          <p:cNvSpPr/>
          <p:nvPr/>
        </p:nvSpPr>
        <p:spPr>
          <a:xfrm>
            <a:off x="7118865" y="2606038"/>
            <a:ext cx="1238002" cy="59478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location</a:t>
            </a:r>
            <a:endParaRPr sz="1100"/>
          </a:p>
        </p:txBody>
      </p:sp>
      <p:cxnSp>
        <p:nvCxnSpPr>
          <p:cNvPr id="165" name="Google Shape;165;p27"/>
          <p:cNvCxnSpPr>
            <a:endCxn id="163" idx="0"/>
          </p:cNvCxnSpPr>
          <p:nvPr/>
        </p:nvCxnSpPr>
        <p:spPr>
          <a:xfrm flipH="1">
            <a:off x="6421093" y="1776772"/>
            <a:ext cx="224400" cy="948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7"/>
          <p:cNvCxnSpPr>
            <a:endCxn id="164" idx="0"/>
          </p:cNvCxnSpPr>
          <p:nvPr/>
        </p:nvCxnSpPr>
        <p:spPr>
          <a:xfrm>
            <a:off x="7188566" y="1776838"/>
            <a:ext cx="549300" cy="8292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7"/>
          <p:cNvSpPr/>
          <p:nvPr/>
        </p:nvSpPr>
        <p:spPr>
          <a:xfrm>
            <a:off x="3183007" y="3813977"/>
            <a:ext cx="1565210" cy="350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8F80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Partitioned file:</a:t>
            </a:r>
            <a:endParaRPr sz="1100"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3183007" y="4164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{DA9EF159-9494-453B-822D-11332FC0A2DF}</a:tableStyleId>
              </a:tblPr>
              <a:tblGrid>
                <a:gridCol w="2270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wildfire3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355510" y="828304"/>
            <a:ext cx="1872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Metadata:</a:t>
            </a:r>
            <a:endParaRPr b="1" sz="1200"/>
          </a:p>
        </p:txBody>
      </p:sp>
      <p:sp>
        <p:nvSpPr>
          <p:cNvPr id="170" name="Google Shape;170;p27"/>
          <p:cNvSpPr txBox="1"/>
          <p:nvPr/>
        </p:nvSpPr>
        <p:spPr>
          <a:xfrm>
            <a:off x="1947385" y="3806192"/>
            <a:ext cx="156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Actual Data:</a:t>
            </a:r>
            <a:endParaRPr b="1" sz="1100"/>
          </a:p>
        </p:txBody>
      </p:sp>
      <p:cxnSp>
        <p:nvCxnSpPr>
          <p:cNvPr id="171" name="Google Shape;171;p27"/>
          <p:cNvCxnSpPr/>
          <p:nvPr/>
        </p:nvCxnSpPr>
        <p:spPr>
          <a:xfrm flipH="1" rot="10800000">
            <a:off x="5494975" y="3875650"/>
            <a:ext cx="787800" cy="41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73453" l="0" r="0" t="0"/>
          <a:stretch/>
        </p:blipFill>
        <p:spPr>
          <a:xfrm>
            <a:off x="6241225" y="3731150"/>
            <a:ext cx="2675690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241225" y="3359575"/>
            <a:ext cx="11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8"/>
          <p:cNvGraphicFramePr/>
          <p:nvPr/>
        </p:nvGraphicFramePr>
        <p:xfrm>
          <a:off x="2600400" y="156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8"/>
          <p:cNvSpPr txBox="1"/>
          <p:nvPr>
            <p:ph type="title"/>
          </p:nvPr>
        </p:nvSpPr>
        <p:spPr>
          <a:xfrm>
            <a:off x="571500" y="420225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mkdir(directory)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</a:t>
            </a:r>
            <a:r>
              <a:rPr lang="en" sz="2200"/>
              <a:t>g. mkdir /user</a:t>
            </a:r>
            <a:endParaRPr sz="2200"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571500" y="32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8"/>
          <p:cNvGraphicFramePr/>
          <p:nvPr/>
        </p:nvGraphicFramePr>
        <p:xfrm>
          <a:off x="5943700" y="32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8"/>
          <p:cNvSpPr/>
          <p:nvPr/>
        </p:nvSpPr>
        <p:spPr>
          <a:xfrm>
            <a:off x="2296950" y="2363975"/>
            <a:ext cx="4550100" cy="6561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12450" y="3186500"/>
            <a:ext cx="59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291625" y="3561325"/>
            <a:ext cx="3102600" cy="6561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2667975" y="1233400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47300" y="2895400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6061975" y="2851675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partition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9"/>
          <p:cNvGraphicFramePr/>
          <p:nvPr/>
        </p:nvGraphicFramePr>
        <p:xfrm>
          <a:off x="2600400" y="156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>
            <p:ph type="title"/>
          </p:nvPr>
        </p:nvSpPr>
        <p:spPr>
          <a:xfrm>
            <a:off x="571500" y="420225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ls(directory)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</a:t>
            </a:r>
            <a:r>
              <a:rPr lang="en" sz="2200"/>
              <a:t>g. </a:t>
            </a:r>
            <a:r>
              <a:rPr lang="en" sz="2200"/>
              <a:t>ls</a:t>
            </a:r>
            <a:r>
              <a:rPr lang="en" sz="2200"/>
              <a:t> /</a:t>
            </a:r>
            <a:endParaRPr sz="2200"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571500" y="32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9"/>
          <p:cNvGraphicFramePr/>
          <p:nvPr/>
        </p:nvGraphicFramePr>
        <p:xfrm>
          <a:off x="5943700" y="32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9"/>
          <p:cNvSpPr txBox="1"/>
          <p:nvPr/>
        </p:nvSpPr>
        <p:spPr>
          <a:xfrm>
            <a:off x="2600400" y="1224675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71500" y="2895400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899950" y="289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0"/>
          <p:cNvGraphicFramePr/>
          <p:nvPr/>
        </p:nvGraphicFramePr>
        <p:xfrm>
          <a:off x="702675" y="13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wildfire.csv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0"/>
          <p:cNvSpPr txBox="1"/>
          <p:nvPr>
            <p:ph type="title"/>
          </p:nvPr>
        </p:nvSpPr>
        <p:spPr>
          <a:xfrm>
            <a:off x="571500" y="-13365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put(file name, directory, k = # of partition)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put(wildfire.csv, /user, 2)</a:t>
            </a:r>
            <a:endParaRPr sz="2200"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5319350" y="5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30"/>
          <p:cNvGraphicFramePr/>
          <p:nvPr/>
        </p:nvGraphicFramePr>
        <p:xfrm>
          <a:off x="5319350" y="229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30"/>
          <p:cNvGraphicFramePr/>
          <p:nvPr/>
        </p:nvGraphicFramePr>
        <p:xfrm>
          <a:off x="702683" y="380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{DA9EF159-9494-453B-822D-11332FC0A2DF}</a:tableStyleId>
              </a:tblPr>
              <a:tblGrid>
                <a:gridCol w="2270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73453" l="0" r="0" t="0"/>
          <a:stretch/>
        </p:blipFill>
        <p:spPr>
          <a:xfrm>
            <a:off x="4076100" y="4081400"/>
            <a:ext cx="2675690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626475" y="777650"/>
            <a:ext cx="2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13863" y="3227750"/>
            <a:ext cx="21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Actual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>
            <a:off x="2972850" y="3966575"/>
            <a:ext cx="1098000" cy="40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0"/>
          <p:cNvSpPr txBox="1"/>
          <p:nvPr/>
        </p:nvSpPr>
        <p:spPr>
          <a:xfrm>
            <a:off x="4051500" y="3690325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wildfire1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546675" y="2595300"/>
            <a:ext cx="4255200" cy="669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5180400" y="1561450"/>
            <a:ext cx="2906700" cy="4617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5174700" y="2595300"/>
            <a:ext cx="2988600" cy="985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02675" y="1009350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238725" y="1924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partition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5356550" y="237750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1"/>
          <p:cNvGraphicFramePr/>
          <p:nvPr/>
        </p:nvGraphicFramePr>
        <p:xfrm>
          <a:off x="702675" y="13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wildfire.csv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1"/>
          <p:cNvSpPr txBox="1"/>
          <p:nvPr>
            <p:ph type="title"/>
          </p:nvPr>
        </p:nvSpPr>
        <p:spPr>
          <a:xfrm>
            <a:off x="571500" y="-13365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cat(file path)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cat /user/wildfire.csv</a:t>
            </a:r>
            <a:endParaRPr sz="2200"/>
          </a:p>
        </p:txBody>
      </p:sp>
      <p:graphicFrame>
        <p:nvGraphicFramePr>
          <p:cNvPr id="225" name="Google Shape;225;p31"/>
          <p:cNvGraphicFramePr/>
          <p:nvPr/>
        </p:nvGraphicFramePr>
        <p:xfrm>
          <a:off x="5319350" y="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31"/>
          <p:cNvGraphicFramePr/>
          <p:nvPr/>
        </p:nvGraphicFramePr>
        <p:xfrm>
          <a:off x="5319350" y="236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38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31"/>
          <p:cNvGraphicFramePr/>
          <p:nvPr/>
        </p:nvGraphicFramePr>
        <p:xfrm>
          <a:off x="702683" y="380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{DA9EF159-9494-453B-822D-11332FC0A2DF}</a:tableStyleId>
              </a:tblPr>
              <a:tblGrid>
                <a:gridCol w="2270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73453" l="0" r="0" t="0"/>
          <a:stretch/>
        </p:blipFill>
        <p:spPr>
          <a:xfrm>
            <a:off x="4076100" y="4081400"/>
            <a:ext cx="2675690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626475" y="777650"/>
            <a:ext cx="2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613863" y="3227750"/>
            <a:ext cx="21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Actual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2972850" y="3966575"/>
            <a:ext cx="1098000" cy="40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1"/>
          <p:cNvSpPr txBox="1"/>
          <p:nvPr/>
        </p:nvSpPr>
        <p:spPr>
          <a:xfrm>
            <a:off x="4051500" y="3690325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wildfire1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02675" y="1009350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5356550" y="237750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238725" y="1924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2"/>
          <p:cNvGraphicFramePr/>
          <p:nvPr/>
        </p:nvGraphicFramePr>
        <p:xfrm>
          <a:off x="702675" y="13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wildfire.csv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32"/>
          <p:cNvSpPr txBox="1"/>
          <p:nvPr>
            <p:ph type="title"/>
          </p:nvPr>
        </p:nvSpPr>
        <p:spPr>
          <a:xfrm>
            <a:off x="387300" y="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getPartitionLocations(file path)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getPartitionLocations(/user/wildfire.csv)</a:t>
            </a:r>
            <a:endParaRPr sz="2200"/>
          </a:p>
        </p:txBody>
      </p:sp>
      <p:graphicFrame>
        <p:nvGraphicFramePr>
          <p:cNvPr id="242" name="Google Shape;242;p32"/>
          <p:cNvGraphicFramePr/>
          <p:nvPr/>
        </p:nvGraphicFramePr>
        <p:xfrm>
          <a:off x="5319350" y="1033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Google Shape;243;p32"/>
          <p:cNvGraphicFramePr/>
          <p:nvPr/>
        </p:nvGraphicFramePr>
        <p:xfrm>
          <a:off x="5319350" y="2532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3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32"/>
          <p:cNvGraphicFramePr/>
          <p:nvPr/>
        </p:nvGraphicFramePr>
        <p:xfrm>
          <a:off x="702683" y="380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{DA9EF159-9494-453B-822D-11332FC0A2DF}</a:tableStyleId>
              </a:tblPr>
              <a:tblGrid>
                <a:gridCol w="2270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73453" l="0" r="0" t="0"/>
          <a:stretch/>
        </p:blipFill>
        <p:spPr>
          <a:xfrm>
            <a:off x="4076100" y="4081400"/>
            <a:ext cx="2675690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442300" y="863450"/>
            <a:ext cx="2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613863" y="3227750"/>
            <a:ext cx="21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Actual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>
            <a:off x="2972850" y="3966575"/>
            <a:ext cx="1098000" cy="40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2"/>
          <p:cNvSpPr txBox="1"/>
          <p:nvPr/>
        </p:nvSpPr>
        <p:spPr>
          <a:xfrm>
            <a:off x="4051500" y="3690325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wildfire1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13725" y="1434575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319350" y="673175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5238725" y="2131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33"/>
          <p:cNvGraphicFramePr/>
          <p:nvPr/>
        </p:nvGraphicFramePr>
        <p:xfrm>
          <a:off x="702675" y="13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  <a:gridCol w="13144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wildfire.csv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33"/>
          <p:cNvSpPr txBox="1"/>
          <p:nvPr>
            <p:ph type="title"/>
          </p:nvPr>
        </p:nvSpPr>
        <p:spPr>
          <a:xfrm>
            <a:off x="571500" y="-133650"/>
            <a:ext cx="8001000" cy="11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readPartition(file path, 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readPartition(/use/wildfire.csv, 2)</a:t>
            </a:r>
            <a:endParaRPr sz="2200"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5319350" y="74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42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33"/>
          <p:cNvGraphicFramePr/>
          <p:nvPr/>
        </p:nvGraphicFramePr>
        <p:xfrm>
          <a:off x="5319350" y="24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{8C8543E7-E56F-41ED-9B09-9FA867543338}</a:tableStyleId>
              </a:tblPr>
              <a:tblGrid>
                <a:gridCol w="1314400"/>
                <a:gridCol w="1314400"/>
              </a:tblGrid>
              <a:tr h="3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33"/>
          <p:cNvGraphicFramePr/>
          <p:nvPr/>
        </p:nvGraphicFramePr>
        <p:xfrm>
          <a:off x="702683" y="380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{DA9EF159-9494-453B-822D-11332FC0A2DF}</a:tableStyleId>
              </a:tblPr>
              <a:tblGrid>
                <a:gridCol w="2270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wildfire2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73453" l="0" r="0" t="0"/>
          <a:stretch/>
        </p:blipFill>
        <p:spPr>
          <a:xfrm>
            <a:off x="4076100" y="4081400"/>
            <a:ext cx="2675690" cy="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626475" y="744350"/>
            <a:ext cx="2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Meta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613863" y="3227750"/>
            <a:ext cx="21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Actual Data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5" name="Google Shape;265;p33"/>
          <p:cNvCxnSpPr/>
          <p:nvPr/>
        </p:nvCxnSpPr>
        <p:spPr>
          <a:xfrm>
            <a:off x="2972850" y="3966575"/>
            <a:ext cx="1098000" cy="40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3"/>
          <p:cNvSpPr txBox="1"/>
          <p:nvPr/>
        </p:nvSpPr>
        <p:spPr>
          <a:xfrm>
            <a:off x="4051500" y="3690325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wildfire1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702675" y="1009350"/>
            <a:ext cx="13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meta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5319350" y="386450"/>
            <a:ext cx="1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nir"/>
                <a:ea typeface="Avenir"/>
                <a:cs typeface="Avenir"/>
                <a:sym typeface="Avenir"/>
              </a:rPr>
              <a:t>dir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5256225" y="2068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partition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bbleVTI">
  <a:themeElements>
    <a:clrScheme name="Blush 3">
      <a:dk1>
        <a:srgbClr val="000000"/>
      </a:dk1>
      <a:lt1>
        <a:srgbClr val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