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4" r:id="rId2"/>
    <p:sldId id="385" r:id="rId3"/>
    <p:sldId id="388" r:id="rId4"/>
    <p:sldId id="389" r:id="rId5"/>
    <p:sldId id="393" r:id="rId6"/>
    <p:sldId id="405" r:id="rId7"/>
    <p:sldId id="406" r:id="rId8"/>
    <p:sldId id="390" r:id="rId9"/>
    <p:sldId id="392" r:id="rId10"/>
    <p:sldId id="391" r:id="rId11"/>
    <p:sldId id="394" r:id="rId12"/>
    <p:sldId id="395" r:id="rId13"/>
    <p:sldId id="396" r:id="rId14"/>
    <p:sldId id="397" r:id="rId15"/>
    <p:sldId id="407" r:id="rId16"/>
    <p:sldId id="399" r:id="rId17"/>
    <p:sldId id="408" r:id="rId18"/>
    <p:sldId id="401" r:id="rId19"/>
    <p:sldId id="409" r:id="rId20"/>
    <p:sldId id="40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531"/>
    <a:srgbClr val="170000"/>
    <a:srgbClr val="C0071E"/>
    <a:srgbClr val="CF2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0340" autoAdjust="0"/>
  </p:normalViewPr>
  <p:slideViewPr>
    <p:cSldViewPr>
      <p:cViewPr varScale="1">
        <p:scale>
          <a:sx n="135" d="100"/>
          <a:sy n="135" d="100"/>
        </p:scale>
        <p:origin x="49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306031-D270-3A12-078E-74D84C3C5F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41B18-F346-A0FB-55BF-33E232BA46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4D81B-2F43-4CD5-9767-F1E5B3A2E3D0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2B43-278E-1232-D1F9-708DE9877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C99AF-2CC6-9370-A2D3-D9B3B151AD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BFA80-2759-465D-AA5C-D196E8B3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5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C74A4-E7CC-AB4D-AA1C-0BA4DAB3BADF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32DB-7574-3745-BC7B-3C87A514A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7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32DB-7574-3745-BC7B-3C87A514A5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0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C32DB-7574-3745-BC7B-3C87A514A5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324350"/>
            <a:ext cx="9144000" cy="819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0" y="2857500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2700"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2012E-1E27-FD42-98DD-B93C28F245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708" y="543057"/>
            <a:ext cx="4830584" cy="18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0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and Content with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457200" y="1177528"/>
            <a:ext cx="8229600" cy="3337322"/>
          </a:xfrm>
          <a:prstGeom prst="rect">
            <a:avLst/>
          </a:prstGeom>
        </p:spPr>
        <p:txBody>
          <a:bodyPr/>
          <a:lstStyle>
            <a:lvl1pPr>
              <a:buClr>
                <a:srgbClr val="CF202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CF202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CF202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CF202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CF202E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 or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8229600" cy="72032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9709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457200" y="1177528"/>
            <a:ext cx="8229600" cy="333732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F202E"/>
              </a:buClr>
              <a:buNone/>
              <a:defRPr>
                <a:solidFill>
                  <a:schemeClr val="bg1"/>
                </a:solidFill>
              </a:defRPr>
            </a:lvl1pPr>
            <a:lvl2pPr marL="342900" indent="0">
              <a:buClr>
                <a:srgbClr val="CF202E"/>
              </a:buClr>
              <a:buNone/>
              <a:defRPr>
                <a:solidFill>
                  <a:schemeClr val="bg1"/>
                </a:solidFill>
              </a:defRPr>
            </a:lvl2pPr>
            <a:lvl3pPr marL="685800" indent="0">
              <a:buClr>
                <a:srgbClr val="CF202E"/>
              </a:buClr>
              <a:buNone/>
              <a:defRPr>
                <a:solidFill>
                  <a:schemeClr val="bg1"/>
                </a:solidFill>
              </a:defRPr>
            </a:lvl3pPr>
            <a:lvl4pPr marL="1028700" indent="0">
              <a:buClr>
                <a:srgbClr val="CF202E"/>
              </a:buClr>
              <a:buNone/>
              <a:defRPr>
                <a:solidFill>
                  <a:schemeClr val="bg1"/>
                </a:solidFill>
              </a:defRPr>
            </a:lvl4pPr>
            <a:lvl5pPr marL="1371600" indent="0">
              <a:buClr>
                <a:srgbClr val="CF202E"/>
              </a:buCl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 or add content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8229600" cy="72032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6354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vie/Media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285750"/>
            <a:ext cx="9144000" cy="4286250"/>
          </a:xfrm>
          <a:prstGeom prst="rect">
            <a:avLst/>
          </a:prstGeom>
        </p:spPr>
        <p:txBody>
          <a:bodyPr/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media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1295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vie/Media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11" hasCustomPrompt="1"/>
          </p:nvPr>
        </p:nvSpPr>
        <p:spPr>
          <a:xfrm>
            <a:off x="611658" y="571500"/>
            <a:ext cx="7924800" cy="382905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media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807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" y="571500"/>
            <a:ext cx="7924800" cy="382905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A3414-2F15-7249-B129-445755C566CE}"/>
              </a:ext>
            </a:extLst>
          </p:cNvPr>
          <p:cNvSpPr/>
          <p:nvPr userDrawn="1"/>
        </p:nvSpPr>
        <p:spPr>
          <a:xfrm>
            <a:off x="0" y="4324350"/>
            <a:ext cx="9144000" cy="819150"/>
          </a:xfrm>
          <a:prstGeom prst="rect">
            <a:avLst/>
          </a:prstGeom>
          <a:solidFill>
            <a:srgbClr val="BD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EA75813B-767D-9443-9614-652CFF1C3572}"/>
              </a:ext>
            </a:extLst>
          </p:cNvPr>
          <p:cNvSpPr txBox="1">
            <a:spLocks/>
          </p:cNvSpPr>
          <p:nvPr userDrawn="1"/>
        </p:nvSpPr>
        <p:spPr>
          <a:xfrm>
            <a:off x="76200" y="4866019"/>
            <a:ext cx="2057400" cy="204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A29AF2-38F7-7549-AA69-39EE518E7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6" y="4171950"/>
            <a:ext cx="1998133" cy="1123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430912-FC88-EC4B-A40E-9B3D6EF13B6F}"/>
              </a:ext>
            </a:extLst>
          </p:cNvPr>
          <p:cNvSpPr/>
          <p:nvPr userDrawn="1"/>
        </p:nvSpPr>
        <p:spPr>
          <a:xfrm>
            <a:off x="-1" y="0"/>
            <a:ext cx="9144000" cy="270207"/>
          </a:xfrm>
          <a:prstGeom prst="rect">
            <a:avLst/>
          </a:prstGeom>
          <a:solidFill>
            <a:srgbClr val="BD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33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C7D6CC-1739-0B4B-A9C8-D9B59A49B2D2}"/>
              </a:ext>
            </a:extLst>
          </p:cNvPr>
          <p:cNvSpPr/>
          <p:nvPr userDrawn="1"/>
        </p:nvSpPr>
        <p:spPr>
          <a:xfrm>
            <a:off x="0" y="4324350"/>
            <a:ext cx="9144000" cy="819150"/>
          </a:xfrm>
          <a:prstGeom prst="rect">
            <a:avLst/>
          </a:prstGeom>
          <a:solidFill>
            <a:srgbClr val="BD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42900"/>
            <a:ext cx="3008313" cy="733425"/>
          </a:xfrm>
          <a:prstGeom prst="rect">
            <a:avLst/>
          </a:prstGeom>
        </p:spPr>
        <p:txBody>
          <a:bodyPr anchor="b"/>
          <a:lstStyle>
            <a:lvl1pPr algn="l">
              <a:defRPr sz="2100"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076325"/>
            <a:ext cx="5111750" cy="343852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F202E"/>
              </a:buClr>
              <a:buNone/>
              <a:defRPr sz="2400" b="0" i="0" baseline="0">
                <a:latin typeface="Futura Book" charset="0"/>
                <a:ea typeface="Futura Book" charset="0"/>
                <a:cs typeface="Futura Book" charset="0"/>
              </a:defRPr>
            </a:lvl1pPr>
            <a:lvl2pPr>
              <a:buClr>
                <a:srgbClr val="CF202E"/>
              </a:buClr>
              <a:defRPr sz="2100" b="0" i="0">
                <a:latin typeface="Futura Book" charset="0"/>
                <a:ea typeface="Futura Book" charset="0"/>
                <a:cs typeface="Futura Book" charset="0"/>
              </a:defRPr>
            </a:lvl2pPr>
            <a:lvl3pPr>
              <a:buClr>
                <a:srgbClr val="CF202E"/>
              </a:buClr>
              <a:defRPr sz="1800" b="0" i="0">
                <a:latin typeface="Futura Book" charset="0"/>
                <a:ea typeface="Futura Book" charset="0"/>
                <a:cs typeface="Futura Book" charset="0"/>
              </a:defRPr>
            </a:lvl3pPr>
            <a:lvl4pPr>
              <a:buClr>
                <a:srgbClr val="CF202E"/>
              </a:buClr>
              <a:defRPr sz="1500" b="0" i="0">
                <a:latin typeface="Futura Book" charset="0"/>
                <a:ea typeface="Futura Book" charset="0"/>
                <a:cs typeface="Futura Book" charset="0"/>
              </a:defRPr>
            </a:lvl4pPr>
            <a:lvl5pPr>
              <a:buClr>
                <a:srgbClr val="CF202E"/>
              </a:buClr>
              <a:defRPr sz="1500" b="0" i="0">
                <a:latin typeface="Futura Book" charset="0"/>
                <a:ea typeface="Futura Book" charset="0"/>
                <a:cs typeface="Futura Book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icons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076326"/>
            <a:ext cx="3008313" cy="3438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Futura Book" charset="0"/>
                <a:ea typeface="Futura Book" charset="0"/>
                <a:cs typeface="Futura Book" charset="0"/>
              </a:defRPr>
            </a:lvl1pPr>
            <a:lvl2pPr marL="471488" indent="-128588">
              <a:buClr>
                <a:srgbClr val="CF202E"/>
              </a:buClr>
              <a:buFont typeface="Arial" charset="0"/>
              <a:buChar char="•"/>
              <a:defRPr sz="900"/>
            </a:lvl2pPr>
            <a:lvl3pPr marL="814388" indent="-128588">
              <a:buClr>
                <a:srgbClr val="CF202E"/>
              </a:buClr>
              <a:buFont typeface="Arial" charset="0"/>
              <a:buChar char="•"/>
              <a:defRPr sz="750"/>
            </a:lvl3pPr>
            <a:lvl4pPr marL="1157288" indent="-128588">
              <a:buClr>
                <a:srgbClr val="CF202E"/>
              </a:buClr>
              <a:buFont typeface="Arial" charset="0"/>
              <a:buChar char="•"/>
              <a:defRPr sz="675"/>
            </a:lvl4pPr>
            <a:lvl5pPr marL="1500188" indent="-128588">
              <a:buClr>
                <a:srgbClr val="CF202E"/>
              </a:buClr>
              <a:buFont typeface="Arial" charset="0"/>
              <a:buChar char="•"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A4EA73-A460-D84C-A686-D5DCB3DE02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6" y="4171950"/>
            <a:ext cx="1998133" cy="1123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8CA20A-5DE2-B94B-8222-B3AD75977E9E}"/>
              </a:ext>
            </a:extLst>
          </p:cNvPr>
          <p:cNvSpPr/>
          <p:nvPr userDrawn="1"/>
        </p:nvSpPr>
        <p:spPr>
          <a:xfrm>
            <a:off x="-1" y="0"/>
            <a:ext cx="9144000" cy="270207"/>
          </a:xfrm>
          <a:prstGeom prst="rect">
            <a:avLst/>
          </a:prstGeom>
          <a:solidFill>
            <a:srgbClr val="BD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42900"/>
            <a:ext cx="3008313" cy="733425"/>
          </a:xfrm>
          <a:prstGeom prst="rect">
            <a:avLst/>
          </a:prstGeom>
        </p:spPr>
        <p:txBody>
          <a:bodyPr anchor="b"/>
          <a:lstStyle>
            <a:lvl1pPr algn="l">
              <a:defRPr sz="2100"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076325"/>
            <a:ext cx="5111750" cy="343852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F202E"/>
              </a:buClr>
              <a:buNone/>
              <a:defRPr sz="2400" b="0" i="0" baseline="0">
                <a:latin typeface="Futura Book" charset="0"/>
                <a:ea typeface="Futura Book" charset="0"/>
                <a:cs typeface="Futura Book" charset="0"/>
              </a:defRPr>
            </a:lvl1pPr>
            <a:lvl2pPr>
              <a:buClr>
                <a:srgbClr val="CF202E"/>
              </a:buClr>
              <a:defRPr sz="2100" b="0" i="0">
                <a:latin typeface="Futura Book" charset="0"/>
                <a:ea typeface="Futura Book" charset="0"/>
                <a:cs typeface="Futura Book" charset="0"/>
              </a:defRPr>
            </a:lvl2pPr>
            <a:lvl3pPr>
              <a:buClr>
                <a:srgbClr val="CF202E"/>
              </a:buClr>
              <a:defRPr sz="1800" b="0" i="0">
                <a:latin typeface="Futura Book" charset="0"/>
                <a:ea typeface="Futura Book" charset="0"/>
                <a:cs typeface="Futura Book" charset="0"/>
              </a:defRPr>
            </a:lvl3pPr>
            <a:lvl4pPr>
              <a:buClr>
                <a:srgbClr val="CF202E"/>
              </a:buClr>
              <a:defRPr sz="1500" b="0" i="0">
                <a:latin typeface="Futura Book" charset="0"/>
                <a:ea typeface="Futura Book" charset="0"/>
                <a:cs typeface="Futura Book" charset="0"/>
              </a:defRPr>
            </a:lvl4pPr>
            <a:lvl5pPr>
              <a:buClr>
                <a:srgbClr val="CF202E"/>
              </a:buClr>
              <a:defRPr sz="1500" b="0" i="0">
                <a:latin typeface="Futura Book" charset="0"/>
                <a:ea typeface="Futura Book" charset="0"/>
                <a:cs typeface="Futura Book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icons to add content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076326"/>
            <a:ext cx="3008313" cy="3438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 i="0">
                <a:latin typeface="Futura Book" charset="0"/>
                <a:ea typeface="Futura Book" charset="0"/>
                <a:cs typeface="Futura Book" charset="0"/>
              </a:defRPr>
            </a:lvl1pPr>
            <a:lvl2pPr marL="471488" indent="-128588">
              <a:buClr>
                <a:srgbClr val="CF202E"/>
              </a:buClr>
              <a:buFont typeface="Arial" charset="0"/>
              <a:buChar char="•"/>
              <a:defRPr sz="900"/>
            </a:lvl2pPr>
            <a:lvl3pPr marL="814388" indent="-128588">
              <a:buClr>
                <a:srgbClr val="CF202E"/>
              </a:buClr>
              <a:buFont typeface="Arial" charset="0"/>
              <a:buChar char="•"/>
              <a:defRPr sz="750"/>
            </a:lvl3pPr>
            <a:lvl4pPr marL="1157288" indent="-128588">
              <a:buClr>
                <a:srgbClr val="CF202E"/>
              </a:buClr>
              <a:buFont typeface="Arial" charset="0"/>
              <a:buChar char="•"/>
              <a:defRPr sz="675"/>
            </a:lvl4pPr>
            <a:lvl5pPr marL="1500188" indent="-128588">
              <a:buClr>
                <a:srgbClr val="CF202E"/>
              </a:buClr>
              <a:buFont typeface="Arial" charset="0"/>
              <a:buChar char="•"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D15C4-6A8C-0244-876E-306F6C00A7AA}"/>
              </a:ext>
            </a:extLst>
          </p:cNvPr>
          <p:cNvSpPr/>
          <p:nvPr userDrawn="1"/>
        </p:nvSpPr>
        <p:spPr>
          <a:xfrm>
            <a:off x="0" y="4324350"/>
            <a:ext cx="9144000" cy="819150"/>
          </a:xfrm>
          <a:prstGeom prst="rect">
            <a:avLst/>
          </a:prstGeom>
          <a:solidFill>
            <a:srgbClr val="BD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4334BB7D-1647-3A47-980E-7EC506C1DB57}"/>
              </a:ext>
            </a:extLst>
          </p:cNvPr>
          <p:cNvSpPr txBox="1">
            <a:spLocks/>
          </p:cNvSpPr>
          <p:nvPr userDrawn="1"/>
        </p:nvSpPr>
        <p:spPr>
          <a:xfrm>
            <a:off x="76200" y="4866019"/>
            <a:ext cx="2057400" cy="204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490347-C799-7A4B-8A79-DF996B9563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6" y="4171950"/>
            <a:ext cx="1998133" cy="11239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99D45E-6762-B943-975B-7857BE4FE322}"/>
              </a:ext>
            </a:extLst>
          </p:cNvPr>
          <p:cNvSpPr/>
          <p:nvPr userDrawn="1"/>
        </p:nvSpPr>
        <p:spPr>
          <a:xfrm>
            <a:off x="-1" y="0"/>
            <a:ext cx="9144000" cy="270207"/>
          </a:xfrm>
          <a:prstGeom prst="rect">
            <a:avLst/>
          </a:prstGeom>
          <a:solidFill>
            <a:srgbClr val="BD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5A3494-EDBE-8C4D-B4AD-B3E02F51B9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8229600" cy="72032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F79D80-F3EF-0740-A380-CB7D779479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14700"/>
          </a:xfrm>
          <a:prstGeom prst="rect">
            <a:avLst/>
          </a:prstGeom>
        </p:spPr>
        <p:txBody>
          <a:bodyPr/>
          <a:lstStyle>
            <a:lvl1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1pPr>
            <a:lvl2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2pPr>
            <a:lvl3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3pPr>
            <a:lvl4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4pPr>
            <a:lvl5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0F0C421-ED50-8249-9002-BFF4F95C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6200" y="4866019"/>
            <a:ext cx="2057400" cy="204788"/>
          </a:xfrm>
        </p:spPr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CC98F-E0A9-8143-A352-B5F8B6DECF77}"/>
              </a:ext>
            </a:extLst>
          </p:cNvPr>
          <p:cNvSpPr/>
          <p:nvPr userDrawn="1"/>
        </p:nvSpPr>
        <p:spPr>
          <a:xfrm>
            <a:off x="0" y="4324350"/>
            <a:ext cx="9144000" cy="819150"/>
          </a:xfrm>
          <a:prstGeom prst="rect">
            <a:avLst/>
          </a:prstGeom>
          <a:solidFill>
            <a:srgbClr val="BD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FBB93F76-1F59-B143-9DB1-7781793927B2}"/>
              </a:ext>
            </a:extLst>
          </p:cNvPr>
          <p:cNvSpPr txBox="1">
            <a:spLocks/>
          </p:cNvSpPr>
          <p:nvPr userDrawn="1"/>
        </p:nvSpPr>
        <p:spPr>
          <a:xfrm>
            <a:off x="76200" y="4866019"/>
            <a:ext cx="2057400" cy="204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4728A1-88E3-944F-BC53-E1F4CA816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66" y="4171950"/>
            <a:ext cx="1998133" cy="1123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FA13F5-6114-3D43-A204-D3358DCC54A0}"/>
              </a:ext>
            </a:extLst>
          </p:cNvPr>
          <p:cNvSpPr/>
          <p:nvPr userDrawn="1"/>
        </p:nvSpPr>
        <p:spPr>
          <a:xfrm>
            <a:off x="-1" y="0"/>
            <a:ext cx="9144000" cy="270207"/>
          </a:xfrm>
          <a:prstGeom prst="rect">
            <a:avLst/>
          </a:prstGeom>
          <a:solidFill>
            <a:srgbClr val="BD2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tx1"/>
                </a:solidFill>
                <a:latin typeface="Futura Book" charset="0"/>
                <a:ea typeface="Futura Book" charset="0"/>
                <a:cs typeface="Futura Book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1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8229600" cy="72032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14700"/>
          </a:xfrm>
          <a:prstGeom prst="rect">
            <a:avLst/>
          </a:prstGeom>
        </p:spPr>
        <p:txBody>
          <a:bodyPr/>
          <a:lstStyle>
            <a:lvl1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1pPr>
            <a:lvl2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2pPr>
            <a:lvl3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3pPr>
            <a:lvl4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4pPr>
            <a:lvl5pPr>
              <a:buClr>
                <a:srgbClr val="C0071E"/>
              </a:buClr>
              <a:defRPr b="0" i="0">
                <a:latin typeface="Futura Book" charset="0"/>
                <a:ea typeface="Futura Book" charset="0"/>
                <a:cs typeface="Futura Book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6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8229600" cy="72032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147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0071E"/>
              </a:buClr>
              <a:buNone/>
              <a:defRPr b="0" i="0">
                <a:latin typeface="Futura Book" charset="0"/>
                <a:ea typeface="Futura Book" charset="0"/>
                <a:cs typeface="Futura Book" charset="0"/>
              </a:defRPr>
            </a:lvl1pPr>
            <a:lvl2pPr marL="342900" indent="0">
              <a:buClr>
                <a:srgbClr val="C0071E"/>
              </a:buClr>
              <a:buNone/>
              <a:defRPr b="0" i="0">
                <a:latin typeface="Futura Book" charset="0"/>
                <a:ea typeface="Futura Book" charset="0"/>
                <a:cs typeface="Futura Book" charset="0"/>
              </a:defRPr>
            </a:lvl2pPr>
            <a:lvl3pPr marL="685800" indent="0">
              <a:buClr>
                <a:srgbClr val="C0071E"/>
              </a:buClr>
              <a:buNone/>
              <a:defRPr b="0" i="0">
                <a:latin typeface="Futura Book" charset="0"/>
                <a:ea typeface="Futura Book" charset="0"/>
                <a:cs typeface="Futura Book" charset="0"/>
              </a:defRPr>
            </a:lvl3pPr>
            <a:lvl4pPr marL="1028700" indent="0">
              <a:buClr>
                <a:srgbClr val="C0071E"/>
              </a:buClr>
              <a:buNone/>
              <a:defRPr b="0" i="0">
                <a:latin typeface="Futura Book" charset="0"/>
                <a:ea typeface="Futura Book" charset="0"/>
                <a:cs typeface="Futura Book" charset="0"/>
              </a:defRPr>
            </a:lvl4pPr>
            <a:lvl5pPr marL="1371600" indent="0">
              <a:buClr>
                <a:srgbClr val="C0071E"/>
              </a:buClr>
              <a:buNone/>
              <a:defRPr b="0" i="0">
                <a:latin typeface="Futura Book" charset="0"/>
                <a:ea typeface="Futura Book" charset="0"/>
                <a:cs typeface="Futura Book" charset="0"/>
              </a:defRPr>
            </a:lvl5pPr>
          </a:lstStyle>
          <a:p>
            <a:pPr lvl="0"/>
            <a:r>
              <a:rPr lang="en-US" dirty="0"/>
              <a:t>Click to edit text or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4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543300"/>
            <a:ext cx="8037513" cy="685800"/>
          </a:xfrm>
          <a:prstGeom prst="rect">
            <a:avLst/>
          </a:prstGeom>
        </p:spPr>
        <p:txBody>
          <a:bodyPr anchor="t"/>
          <a:lstStyle>
            <a:lvl1pPr algn="l">
              <a:defRPr sz="3000" b="1" i="0" cap="none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b="1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1" y="2418160"/>
            <a:ext cx="8037513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i="0">
                <a:solidFill>
                  <a:schemeClr val="tx1"/>
                </a:solidFill>
                <a:latin typeface="Futura Book" charset="0"/>
                <a:ea typeface="Futura Book" charset="0"/>
                <a:cs typeface="Futura Book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2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42901"/>
            <a:ext cx="8229600" cy="654908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85851"/>
            <a:ext cx="4038600" cy="3429000"/>
          </a:xfrm>
          <a:prstGeom prst="rect">
            <a:avLst/>
          </a:prstGeom>
        </p:spPr>
        <p:txBody>
          <a:bodyPr/>
          <a:lstStyle>
            <a:lvl1pPr>
              <a:buClr>
                <a:srgbClr val="CF202E"/>
              </a:buClr>
              <a:defRPr sz="2100" b="0" i="0">
                <a:latin typeface="Futura Book" charset="0"/>
                <a:ea typeface="Futura Book" charset="0"/>
                <a:cs typeface="Futura Book" charset="0"/>
              </a:defRPr>
            </a:lvl1pPr>
            <a:lvl2pPr>
              <a:buClr>
                <a:srgbClr val="CF202E"/>
              </a:buClr>
              <a:defRPr sz="1800" b="0" i="0">
                <a:latin typeface="Futura Book" charset="0"/>
                <a:ea typeface="Futura Book" charset="0"/>
                <a:cs typeface="Futura Book" charset="0"/>
              </a:defRPr>
            </a:lvl2pPr>
            <a:lvl3pPr>
              <a:buClr>
                <a:srgbClr val="CF202E"/>
              </a:buClr>
              <a:defRPr sz="1500" b="0" i="0">
                <a:latin typeface="Futura Book" charset="0"/>
                <a:ea typeface="Futura Book" charset="0"/>
                <a:cs typeface="Futura Book" charset="0"/>
              </a:defRPr>
            </a:lvl3pPr>
            <a:lvl4pPr>
              <a:buClr>
                <a:srgbClr val="CF202E"/>
              </a:buClr>
              <a:defRPr sz="1350" b="0" i="0">
                <a:latin typeface="Futura Book" charset="0"/>
                <a:ea typeface="Futura Book" charset="0"/>
                <a:cs typeface="Futura Book" charset="0"/>
              </a:defRPr>
            </a:lvl4pPr>
            <a:lvl5pPr>
              <a:buClr>
                <a:srgbClr val="CF202E"/>
              </a:buClr>
              <a:defRPr sz="1350" b="0" i="0">
                <a:latin typeface="Futura Book" charset="0"/>
                <a:ea typeface="Futura Book" charset="0"/>
                <a:cs typeface="Futura Book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85850"/>
            <a:ext cx="4038600" cy="3429001"/>
          </a:xfrm>
          <a:prstGeom prst="rect">
            <a:avLst/>
          </a:prstGeom>
        </p:spPr>
        <p:txBody>
          <a:bodyPr/>
          <a:lstStyle>
            <a:lvl1pPr>
              <a:buClr>
                <a:srgbClr val="CF202E"/>
              </a:buClr>
              <a:defRPr sz="2100" b="0" i="0">
                <a:latin typeface="Futura Book" charset="0"/>
                <a:ea typeface="Futura Book" charset="0"/>
                <a:cs typeface="Futura Book" charset="0"/>
              </a:defRPr>
            </a:lvl1pPr>
            <a:lvl2pPr>
              <a:buClr>
                <a:srgbClr val="CF202E"/>
              </a:buClr>
              <a:defRPr sz="1800" b="0" i="0">
                <a:latin typeface="Futura Book" charset="0"/>
                <a:ea typeface="Futura Book" charset="0"/>
                <a:cs typeface="Futura Book" charset="0"/>
              </a:defRPr>
            </a:lvl2pPr>
            <a:lvl3pPr>
              <a:buClr>
                <a:srgbClr val="CF202E"/>
              </a:buClr>
              <a:defRPr sz="1500" b="0" i="0">
                <a:latin typeface="Futura Book" charset="0"/>
                <a:ea typeface="Futura Book" charset="0"/>
                <a:cs typeface="Futura Book" charset="0"/>
              </a:defRPr>
            </a:lvl3pPr>
            <a:lvl4pPr>
              <a:buClr>
                <a:srgbClr val="CF202E"/>
              </a:buClr>
              <a:defRPr sz="1350" b="0" i="0">
                <a:latin typeface="Futura Book" charset="0"/>
                <a:ea typeface="Futura Book" charset="0"/>
                <a:cs typeface="Futura Book" charset="0"/>
              </a:defRPr>
            </a:lvl4pPr>
            <a:lvl5pPr>
              <a:buClr>
                <a:srgbClr val="CF202E"/>
              </a:buClr>
              <a:defRPr sz="1350" b="0" i="0">
                <a:latin typeface="Futura Book" charset="0"/>
                <a:ea typeface="Futura Book" charset="0"/>
                <a:cs typeface="Futura Book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8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42901"/>
            <a:ext cx="8229600" cy="654908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85851"/>
            <a:ext cx="4038600" cy="34290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F202E"/>
              </a:buClr>
              <a:buNone/>
              <a:defRPr sz="2100" b="0" i="0">
                <a:latin typeface="Futura Book" charset="0"/>
                <a:ea typeface="Futura Book" charset="0"/>
                <a:cs typeface="Futura Book" charset="0"/>
              </a:defRPr>
            </a:lvl1pPr>
            <a:lvl2pPr marL="342900" indent="0">
              <a:buClr>
                <a:srgbClr val="CF202E"/>
              </a:buClr>
              <a:buNone/>
              <a:defRPr sz="1800" b="0" i="0">
                <a:latin typeface="Futura Book" charset="0"/>
                <a:ea typeface="Futura Book" charset="0"/>
                <a:cs typeface="Futura Book" charset="0"/>
              </a:defRPr>
            </a:lvl2pPr>
            <a:lvl3pPr marL="685800" indent="0">
              <a:buClr>
                <a:srgbClr val="CF202E"/>
              </a:buClr>
              <a:buNone/>
              <a:defRPr sz="1500" b="0" i="0">
                <a:latin typeface="Futura Book" charset="0"/>
                <a:ea typeface="Futura Book" charset="0"/>
                <a:cs typeface="Futura Book" charset="0"/>
              </a:defRPr>
            </a:lvl3pPr>
            <a:lvl4pPr marL="1028700" indent="0">
              <a:buClr>
                <a:srgbClr val="CF202E"/>
              </a:buClr>
              <a:buNone/>
              <a:defRPr sz="1350" b="0" i="0">
                <a:latin typeface="Futura Book" charset="0"/>
                <a:ea typeface="Futura Book" charset="0"/>
                <a:cs typeface="Futura Book" charset="0"/>
              </a:defRPr>
            </a:lvl4pPr>
            <a:lvl5pPr marL="1371600" indent="0">
              <a:buClr>
                <a:srgbClr val="CF202E"/>
              </a:buClr>
              <a:buNone/>
              <a:defRPr sz="1350" b="0" i="0">
                <a:latin typeface="Futura Book" charset="0"/>
                <a:ea typeface="Futura Book" charset="0"/>
                <a:cs typeface="Futura Book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 or click icon to add content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85850"/>
            <a:ext cx="4038600" cy="3429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F202E"/>
              </a:buClr>
              <a:buNone/>
              <a:defRPr sz="2100" b="0" i="0">
                <a:latin typeface="Futura Book" charset="0"/>
                <a:ea typeface="Futura Book" charset="0"/>
                <a:cs typeface="Futura Book" charset="0"/>
              </a:defRPr>
            </a:lvl1pPr>
            <a:lvl2pPr marL="342900" indent="0">
              <a:buClr>
                <a:srgbClr val="CF202E"/>
              </a:buClr>
              <a:buNone/>
              <a:defRPr sz="1800" b="0" i="0">
                <a:latin typeface="Futura Book" charset="0"/>
                <a:ea typeface="Futura Book" charset="0"/>
                <a:cs typeface="Futura Book" charset="0"/>
              </a:defRPr>
            </a:lvl2pPr>
            <a:lvl3pPr marL="685800" indent="0">
              <a:buClr>
                <a:srgbClr val="CF202E"/>
              </a:buClr>
              <a:buNone/>
              <a:defRPr sz="1500" b="0" i="0">
                <a:latin typeface="Futura Book" charset="0"/>
                <a:ea typeface="Futura Book" charset="0"/>
                <a:cs typeface="Futura Book" charset="0"/>
              </a:defRPr>
            </a:lvl3pPr>
            <a:lvl4pPr marL="1028700" indent="0">
              <a:buClr>
                <a:srgbClr val="CF202E"/>
              </a:buClr>
              <a:buNone/>
              <a:defRPr sz="1350" b="0" i="0">
                <a:latin typeface="Futura Book" charset="0"/>
                <a:ea typeface="Futura Book" charset="0"/>
                <a:cs typeface="Futura Book" charset="0"/>
              </a:defRPr>
            </a:lvl4pPr>
            <a:lvl5pPr marL="1371600" indent="0">
              <a:buClr>
                <a:srgbClr val="CF202E"/>
              </a:buClr>
              <a:buNone/>
              <a:defRPr sz="1350" b="0" i="0">
                <a:latin typeface="Futura Book" charset="0"/>
                <a:ea typeface="Futura Book" charset="0"/>
                <a:cs typeface="Futura Book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text or click icon to add content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Column Content with Titles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8229600" cy="72032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 baseline="0">
                <a:solidFill>
                  <a:schemeClr val="tx1"/>
                </a:solidFill>
                <a:latin typeface="Futura Heavy" charset="0"/>
                <a:ea typeface="Futura Heavy" charset="0"/>
                <a:cs typeface="Futura Heavy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7"/>
            <a:ext cx="4040188" cy="2883694"/>
          </a:xfrm>
          <a:prstGeom prst="rect">
            <a:avLst/>
          </a:prstGeom>
        </p:spPr>
        <p:txBody>
          <a:bodyPr/>
          <a:lstStyle>
            <a:lvl1pPr>
              <a:buClr>
                <a:srgbClr val="CF202E"/>
              </a:buClr>
              <a:defRPr sz="1800" baseline="0"/>
            </a:lvl1pPr>
            <a:lvl2pPr>
              <a:buClr>
                <a:srgbClr val="CF202E"/>
              </a:buClr>
              <a:defRPr sz="1500"/>
            </a:lvl2pPr>
            <a:lvl3pPr>
              <a:buClr>
                <a:srgbClr val="CF202E"/>
              </a:buClr>
              <a:defRPr sz="1350"/>
            </a:lvl3pPr>
            <a:lvl4pPr>
              <a:buClr>
                <a:srgbClr val="CF202E"/>
              </a:buClr>
              <a:defRPr sz="1200"/>
            </a:lvl4pPr>
            <a:lvl5pPr>
              <a:buClr>
                <a:srgbClr val="CF202E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latin typeface="Futura Heavy" charset="0"/>
                <a:ea typeface="Futura Heavy" charset="0"/>
                <a:cs typeface="Futura Heavy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7"/>
            <a:ext cx="4041775" cy="2883694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CF202E"/>
              </a:buClr>
              <a:buFont typeface="Arial" charset="0"/>
              <a:buChar char="•"/>
              <a:defRPr sz="1800"/>
            </a:lvl1pPr>
            <a:lvl2pPr>
              <a:buClr>
                <a:srgbClr val="CF202E"/>
              </a:buClr>
              <a:defRPr sz="1500"/>
            </a:lvl2pPr>
            <a:lvl3pPr>
              <a:buClr>
                <a:srgbClr val="CF202E"/>
              </a:buClr>
              <a:defRPr sz="1350"/>
            </a:lvl3pPr>
            <a:lvl4pPr>
              <a:buClr>
                <a:srgbClr val="CF202E"/>
              </a:buClr>
              <a:defRPr sz="1200"/>
            </a:lvl4pPr>
            <a:lvl5pPr>
              <a:buClr>
                <a:srgbClr val="CF202E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2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Column Content with Titles and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42900"/>
            <a:ext cx="8229600" cy="720329"/>
          </a:xfrm>
          <a:prstGeom prst="rect">
            <a:avLst/>
          </a:prstGeom>
        </p:spPr>
        <p:txBody>
          <a:bodyPr/>
          <a:lstStyle>
            <a:lvl1pPr algn="l">
              <a:defRPr b="1" i="0">
                <a:solidFill>
                  <a:srgbClr val="CF202E"/>
                </a:solidFill>
                <a:latin typeface="Futura Heavy" charset="0"/>
                <a:ea typeface="Futura Heavy" charset="0"/>
                <a:cs typeface="Futura Heavy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 baseline="0">
                <a:solidFill>
                  <a:schemeClr val="tx1"/>
                </a:solidFill>
                <a:latin typeface="Futura Heavy" charset="0"/>
                <a:ea typeface="Futura Heavy" charset="0"/>
                <a:cs typeface="Futura Heavy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7"/>
            <a:ext cx="4040188" cy="288369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F202E"/>
              </a:buClr>
              <a:buNone/>
              <a:defRPr sz="1800" baseline="0"/>
            </a:lvl1pPr>
            <a:lvl2pPr marL="342900" indent="0">
              <a:buClr>
                <a:srgbClr val="CF202E"/>
              </a:buClr>
              <a:buNone/>
              <a:defRPr sz="1500"/>
            </a:lvl2pPr>
            <a:lvl3pPr marL="685800" indent="0">
              <a:buClr>
                <a:srgbClr val="CF202E"/>
              </a:buClr>
              <a:buNone/>
              <a:defRPr sz="1350"/>
            </a:lvl3pPr>
            <a:lvl4pPr marL="1028700" indent="0">
              <a:buClr>
                <a:srgbClr val="CF202E"/>
              </a:buClr>
              <a:buNone/>
              <a:defRPr sz="1200"/>
            </a:lvl4pPr>
            <a:lvl5pPr marL="1371600" indent="0">
              <a:buClr>
                <a:srgbClr val="CF202E"/>
              </a:buCl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text or click icon to add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latin typeface="Futura Heavy" charset="0"/>
                <a:ea typeface="Futura Heavy" charset="0"/>
                <a:cs typeface="Futura Heavy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7"/>
            <a:ext cx="4041775" cy="2883694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F202E"/>
              </a:buClr>
              <a:buFont typeface="Arial" charset="0"/>
              <a:buNone/>
              <a:defRPr sz="1800"/>
            </a:lvl1pPr>
            <a:lvl2pPr marL="342900" indent="0">
              <a:buClr>
                <a:srgbClr val="CF202E"/>
              </a:buClr>
              <a:buNone/>
              <a:defRPr sz="1500"/>
            </a:lvl2pPr>
            <a:lvl3pPr marL="685800" indent="0">
              <a:buClr>
                <a:srgbClr val="CF202E"/>
              </a:buClr>
              <a:buNone/>
              <a:defRPr sz="1350"/>
            </a:lvl3pPr>
            <a:lvl4pPr marL="1028700" indent="0">
              <a:buClr>
                <a:srgbClr val="CF202E"/>
              </a:buClr>
              <a:buNone/>
              <a:defRPr sz="1200"/>
            </a:lvl4pPr>
            <a:lvl5pPr marL="1371600" indent="0">
              <a:buClr>
                <a:srgbClr val="CF202E"/>
              </a:buClr>
              <a:buNone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text or click icon to add content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273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0" y="4324350"/>
            <a:ext cx="9144000" cy="81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76200" y="4866019"/>
            <a:ext cx="2057400" cy="204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</a:lstStyle>
          <a:p>
            <a:fld id="{0450CABA-6034-A541-ADA7-E4906492857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07352-A2FB-604C-A1DD-C906A0FAD09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6437" y="4329541"/>
            <a:ext cx="1831363" cy="7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9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61" r:id="rId4"/>
    <p:sldLayoutId id="2147483651" r:id="rId5"/>
    <p:sldLayoutId id="2147483652" r:id="rId6"/>
    <p:sldLayoutId id="2147483662" r:id="rId7"/>
    <p:sldLayoutId id="2147483653" r:id="rId8"/>
    <p:sldLayoutId id="2147483663" r:id="rId9"/>
    <p:sldLayoutId id="2147483654" r:id="rId10"/>
    <p:sldLayoutId id="2147483668" r:id="rId11"/>
    <p:sldLayoutId id="2147483655" r:id="rId12"/>
    <p:sldLayoutId id="2147483666" r:id="rId13"/>
    <p:sldLayoutId id="2147483667" r:id="rId14"/>
    <p:sldLayoutId id="2147483656" r:id="rId15"/>
    <p:sldLayoutId id="2147483669" r:id="rId16"/>
    <p:sldLayoutId id="2147483657" r:id="rId17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995" y="2518839"/>
            <a:ext cx="76199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i="1" dirty="0">
                <a:solidFill>
                  <a:srgbClr val="CF202E"/>
                </a:solidFill>
                <a:latin typeface="Futura Book"/>
                <a:ea typeface="Futura Heavy" charset="0"/>
                <a:cs typeface="Times New Roman" panose="02020603050405020304" pitchFamily="18" charset="0"/>
              </a:rPr>
              <a:t>Department of Computer Science &amp; Cybersecurity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1EEA0-AFF6-08F7-9BBE-9024FA5F9B58}"/>
              </a:ext>
            </a:extLst>
          </p:cNvPr>
          <p:cNvSpPr txBox="1"/>
          <p:nvPr/>
        </p:nvSpPr>
        <p:spPr>
          <a:xfrm>
            <a:off x="2128830" y="4737378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CF202E"/>
                </a:solidFill>
                <a:latin typeface="Futura Book"/>
                <a:ea typeface="Futura Heavy" charset="0"/>
                <a:cs typeface="Times New Roman" panose="02020603050405020304" pitchFamily="18" charset="0"/>
              </a:rPr>
              <a:t>Dr. I Hua Tsai, Assistant Professor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E4FCC-8000-AE7C-A3BA-5AC43C669560}"/>
              </a:ext>
            </a:extLst>
          </p:cNvPr>
          <p:cNvSpPr txBox="1"/>
          <p:nvPr/>
        </p:nvSpPr>
        <p:spPr>
          <a:xfrm>
            <a:off x="609589" y="4296224"/>
            <a:ext cx="79248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rgbClr val="CF202E"/>
                </a:solidFill>
                <a:latin typeface="Futura Heavy"/>
                <a:ea typeface="Futura Heavy" charset="0"/>
                <a:cs typeface="Times New Roman" panose="02020603050405020304" pitchFamily="18" charset="0"/>
              </a:rPr>
              <a:t>CS 5720: Neural Network &amp; Deep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C99A1-6425-7FA4-AD5B-B7679B2C49BD}"/>
              </a:ext>
            </a:extLst>
          </p:cNvPr>
          <p:cNvSpPr txBox="1"/>
          <p:nvPr/>
        </p:nvSpPr>
        <p:spPr>
          <a:xfrm>
            <a:off x="269070" y="3267734"/>
            <a:ext cx="86058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Futura Heavy"/>
                <a:ea typeface="Futura Heavy" charset="0"/>
                <a:cs typeface="Times New Roman" panose="02020603050405020304" pitchFamily="18" charset="0"/>
              </a:rPr>
              <a:t>CHPATER 4. </a:t>
            </a:r>
          </a:p>
          <a:p>
            <a:pPr algn="ctr"/>
            <a:r>
              <a:rPr lang="en-US" sz="2900" b="1" dirty="0">
                <a:latin typeface="Futura Heavy"/>
                <a:ea typeface="Futura Heavy" charset="0"/>
                <a:cs typeface="Times New Roman" panose="02020603050405020304" pitchFamily="18" charset="0"/>
              </a:rPr>
              <a:t>Cloud Computing for Deep Learning </a:t>
            </a:r>
          </a:p>
        </p:txBody>
      </p:sp>
    </p:spTree>
    <p:extLst>
      <p:ext uri="{BB962C8B-B14F-4D97-AF65-F5344CB8AC3E}">
        <p14:creationId xmlns:p14="http://schemas.microsoft.com/office/powerpoint/2010/main" val="81105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9359-A14F-A358-1A08-1B502F3D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5CBF-9642-61CD-A441-E4C761548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Real World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Healthcare: AI-powered diagnosis via cloud-hosted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Finance: Fraud detection models running on cloud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Autonomous Vehicles: Real-time data processing using cloud-based AI models.</a:t>
            </a:r>
          </a:p>
        </p:txBody>
      </p:sp>
    </p:spTree>
    <p:extLst>
      <p:ext uri="{BB962C8B-B14F-4D97-AF65-F5344CB8AC3E}">
        <p14:creationId xmlns:p14="http://schemas.microsoft.com/office/powerpoint/2010/main" val="95283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F27C-08A6-1FE9-1F83-19214F34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DD0C-334D-0FB2-1DC0-A2EB80FE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Cost-Efficiency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Pay-as-you-go pricing minimizes upfront hardware investments.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Eliminates the need for expensive on-premise infrastructure.</a:t>
            </a:r>
          </a:p>
          <a:p>
            <a:r>
              <a:rPr lang="en-US" sz="1800" dirty="0"/>
              <a:t>Accessibility &amp;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Teams across different regions can access shared resources, facilitating remote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Cloud-based </a:t>
            </a:r>
            <a:r>
              <a:rPr lang="en-US" sz="1800" dirty="0" err="1"/>
              <a:t>Jupyter</a:t>
            </a:r>
            <a:r>
              <a:rPr lang="en-US" sz="1800" dirty="0"/>
              <a:t> notebooks (e.g., Google </a:t>
            </a:r>
            <a:r>
              <a:rPr lang="en-US" sz="1800" dirty="0" err="1"/>
              <a:t>Colab</a:t>
            </a:r>
            <a:r>
              <a:rPr lang="en-US" sz="1800" dirty="0"/>
              <a:t>, AWS Studio) streamline model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96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6993-9FC1-7513-57C8-8C39A8997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4434-4F44-0C07-4A3A-D692C0DB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D3E7-B8C8-0862-4444-C08963AA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Faster Experimentation &amp;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Automated ML workflows accelerate model training, tuning, and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CI/CD pipelines for AI enable seamless integration with cloud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94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5692-09EC-CE3F-E794-6845718B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C9907-2C97-F4C9-F549-4E723DA9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105400" cy="3314700"/>
          </a:xfrm>
        </p:spPr>
        <p:txBody>
          <a:bodyPr/>
          <a:lstStyle/>
          <a:p>
            <a:r>
              <a:rPr lang="en-US" sz="1800" dirty="0"/>
              <a:t>The demand for deep learning has surged, requiring powerful infrastructure to train and deploy neural networks.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Cloud platforms provide scalability, automation, and hardware acceleration to make deep learning more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Today, we will focus on three major cloud platforms: AWS, Google Cloud, and Microsoft Azure.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529F4-230F-DD45-A56C-4540C8D0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428750"/>
            <a:ext cx="3147555" cy="203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4978-7C96-4AF4-324B-158FB570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(Amazon Web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90AA-28AF-EA8E-6BDD-B0D2477D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3229"/>
            <a:ext cx="5562600" cy="3314700"/>
          </a:xfrm>
        </p:spPr>
        <p:txBody>
          <a:bodyPr/>
          <a:lstStyle/>
          <a:p>
            <a:r>
              <a:rPr lang="en-US" sz="1800" dirty="0"/>
              <a:t>A leader in cloud computing, offering a robust suite of machine learning services.</a:t>
            </a:r>
          </a:p>
          <a:p>
            <a:r>
              <a:rPr lang="en-US" sz="1800" dirty="0"/>
              <a:t>Key tool: AWS </a:t>
            </a:r>
            <a:r>
              <a:rPr lang="en-US" sz="1800" dirty="0" err="1"/>
              <a:t>SageMaker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fully managed service that simplifies the process of building, training, and deploying deep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frameworks like TensorFlow, </a:t>
            </a:r>
            <a:r>
              <a:rPr lang="en-US" sz="1800" dirty="0" err="1"/>
              <a:t>PyTorch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Features like automatic model tuning (Hyperparameter Optimization) and real-time inference.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470D7-1784-6E0B-302F-15F40F77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12" y="1063229"/>
            <a:ext cx="3104188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6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C7B0-00E7-9081-C1E6-11E818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68DD-6935-B9C7-82EA-5B1090B98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CFFFA-E39A-255D-DD37-A993C7BA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38" y="306265"/>
            <a:ext cx="7093324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1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0633-85C6-5CD5-8722-2FDDF404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F4A9-B803-A180-084D-5EEB8414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6984"/>
            <a:ext cx="8229600" cy="3314700"/>
          </a:xfrm>
        </p:spPr>
        <p:txBody>
          <a:bodyPr/>
          <a:lstStyle/>
          <a:p>
            <a:r>
              <a:rPr lang="en-US" sz="1800" dirty="0"/>
              <a:t>Google Cloud AI is deeply integrated with TensorFlow, making it an ideal choice for deep learning research.</a:t>
            </a:r>
          </a:p>
          <a:p>
            <a:r>
              <a:rPr lang="en-US" sz="1800" dirty="0"/>
              <a:t>Key tool: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AI Platform (Vertex AI)Managed </a:t>
            </a:r>
            <a:r>
              <a:rPr lang="en-US" sz="1800" dirty="0" err="1"/>
              <a:t>Jupyter</a:t>
            </a:r>
            <a:r>
              <a:rPr lang="en-US" sz="1800" dirty="0"/>
              <a:t> Notebooks for collaborative ML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AutoML</a:t>
            </a:r>
            <a:r>
              <a:rPr lang="en-US" sz="1800" dirty="0"/>
              <a:t> – Automated model training with minimal 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Deep Learning VM – Pre-configured instances with TensorFlow, </a:t>
            </a:r>
            <a:r>
              <a:rPr lang="en-US" sz="1800" dirty="0" err="1"/>
              <a:t>PyTorch</a:t>
            </a:r>
            <a:r>
              <a:rPr lang="en-US" sz="1800" dirty="0"/>
              <a:t>, and JAX.</a:t>
            </a:r>
          </a:p>
          <a:p>
            <a:endParaRPr lang="en-US" sz="1800" dirty="0"/>
          </a:p>
        </p:txBody>
      </p:sp>
      <p:pic>
        <p:nvPicPr>
          <p:cNvPr id="5" name="Picture 4" descr="A diagram of a model&#10;&#10;AI-generated content may be incorrect.">
            <a:extLst>
              <a:ext uri="{FF2B5EF4-FFF2-40B4-BE49-F238E27FC236}">
                <a16:creationId xmlns:a16="http://schemas.microsoft.com/office/drawing/2014/main" id="{B1D4D39A-C3AF-DA72-2F0C-5ED9CCD76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3257550"/>
            <a:ext cx="4466439" cy="175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09DA-3BE4-233A-40EF-B436E64C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086-806F-A418-C737-BC951000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90431-7016-CAF0-3746-8D5DE95C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2" y="514350"/>
            <a:ext cx="839083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8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AD50-AD4B-C6FD-93EF-DA0DE11E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Microsoft Azure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E6EA-05DB-E30D-A411-761B1823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063228"/>
            <a:ext cx="4759569" cy="3184921"/>
          </a:xfrm>
        </p:spPr>
        <p:txBody>
          <a:bodyPr/>
          <a:lstStyle/>
          <a:p>
            <a:r>
              <a:rPr lang="en-US" sz="1800" dirty="0"/>
              <a:t>Microsoft Azure offers enterprise-grade deep learning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Key tool: Azure Machine Learning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drag-and-drop environment for building AI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</a:t>
            </a:r>
            <a:r>
              <a:rPr lang="en-US" sz="1800" dirty="0" err="1"/>
              <a:t>PyTorch</a:t>
            </a:r>
            <a:r>
              <a:rPr lang="en-US" sz="1800" dirty="0"/>
              <a:t>, TensorFlow, and Scikit-learn.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Enables automated ML and model monitoring.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3EB14-B437-E508-AF2B-1B5F6954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83" y="1063228"/>
            <a:ext cx="4046717" cy="24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F1D8-B470-6A2B-3F81-61E93B73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28D0-30EA-F886-2C5A-BA9594FE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2EA89-8C4B-3548-DA86-6F2D8FA7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35" y="628649"/>
            <a:ext cx="8266129" cy="365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8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C2D8-6876-1D7C-19FA-AF692049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0C3B-8E57-C2C2-CE79-ABA6E959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Brief Recap of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Neural networks are a fundamental part of deep learning, inspired by biological neurons.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They require significant computational power for training, particularly deep neural networks (DNNs) and transformers.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Scalability is a major concern—larger datasets and more complex architectures demand high-performance hardware.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3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7581-600B-E396-13C8-094D0E65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9C2A24-4C16-F6D3-CC5D-A1D44D86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84119"/>
              </p:ext>
            </p:extLst>
          </p:nvPr>
        </p:nvGraphicFramePr>
        <p:xfrm>
          <a:off x="95250" y="514350"/>
          <a:ext cx="8953499" cy="362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08">
                  <a:extLst>
                    <a:ext uri="{9D8B030D-6E8A-4147-A177-3AD203B41FA5}">
                      <a16:colId xmlns:a16="http://schemas.microsoft.com/office/drawing/2014/main" val="23390903"/>
                    </a:ext>
                  </a:extLst>
                </a:gridCol>
                <a:gridCol w="2520523">
                  <a:extLst>
                    <a:ext uri="{9D8B030D-6E8A-4147-A177-3AD203B41FA5}">
                      <a16:colId xmlns:a16="http://schemas.microsoft.com/office/drawing/2014/main" val="2518313041"/>
                    </a:ext>
                  </a:extLst>
                </a:gridCol>
                <a:gridCol w="2181945">
                  <a:extLst>
                    <a:ext uri="{9D8B030D-6E8A-4147-A177-3AD203B41FA5}">
                      <a16:colId xmlns:a16="http://schemas.microsoft.com/office/drawing/2014/main" val="468972223"/>
                    </a:ext>
                  </a:extLst>
                </a:gridCol>
                <a:gridCol w="2520523">
                  <a:extLst>
                    <a:ext uri="{9D8B030D-6E8A-4147-A177-3AD203B41FA5}">
                      <a16:colId xmlns:a16="http://schemas.microsoft.com/office/drawing/2014/main" val="279807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Feature</a:t>
                      </a:r>
                      <a:endParaRPr lang="en-US" sz="1200" dirty="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AWS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Google Cloud AI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Microsoft Azure AI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28789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Best Use Case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Enterprise-grade AI &amp; Scalability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AI Research &amp; TensorFlow Optimization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Business AI &amp; Enterprise Solutions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6039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Key AI Service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SageMaker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Vertex AI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Azure Machine Learning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1948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GPU/TPU Support</a:t>
                      </a:r>
                      <a:endParaRPr lang="en-US" sz="1200" dirty="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GPUs (NVIDIA A100), Inferentia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TPUs &amp; GPUs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GPUs (NVIDIA V100, A100)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89554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Scalability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Highly Scalable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Highly Scalable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Scalable with Hybrid Options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4813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Ease of Use</a:t>
                      </a:r>
                      <a:endParaRPr lang="en-US" sz="1200" dirty="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Moderate (Complex Setup)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User-Friendly (Deep ML Integration)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Easy (No-Code &amp; Code-Based Options)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08684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Enterprise Integration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Strong (AWS Ecosystem)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Moderate (Google Ecosystem)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Strong (Microsoft 365, Power BI)</a:t>
                      </a:r>
                      <a:endParaRPr lang="en-US" sz="1200" dirty="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4008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Pricing Model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Pay-as-you-go &amp; Reserved Instances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Usage-Based Pricing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Subscription &amp; Pay-as-you-go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73277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Pre-Built AI Models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Amazon Rekognition, Lex, Polly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Vision AI, NLP API, AutoML</a:t>
                      </a:r>
                      <a:endParaRPr lang="en-US" sz="120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Azure Cognitive Services</a:t>
                      </a:r>
                      <a:endParaRPr lang="en-US" sz="1200" dirty="0">
                        <a:effectLst/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1105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1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8DE85-85DB-D3AC-15C0-33BE8AC04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2D63-028B-3516-9B63-A70FEEDC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61950"/>
            <a:ext cx="8229600" cy="3047999"/>
          </a:xfrm>
        </p:spPr>
        <p:txBody>
          <a:bodyPr/>
          <a:lstStyle/>
          <a:p>
            <a:r>
              <a:rPr lang="en-US" sz="1800" dirty="0"/>
              <a:t>Computational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Training deep learning models on local machines can be resource-intensive and time-consuming.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Traditional setups may struggle with hardware limitations, slow processing speeds, and lack of flexibility.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Enter cloud computing—a scalable, efficient solution to overcome these bottlenecks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B49A7-60E0-6C8A-35E1-590E3FC3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38" y="2343150"/>
            <a:ext cx="4068323" cy="19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CC71-3C7D-E67D-EF01-A61D3C94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C055-A3F0-BDF4-640F-96219AE9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410200" cy="3314700"/>
          </a:xfrm>
        </p:spPr>
        <p:txBody>
          <a:bodyPr/>
          <a:lstStyle/>
          <a:p>
            <a:pPr marL="285750" indent="-285750" algn="l" fontAlgn="base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Cloud computing is a technology that enables on-demand access to computing resources—such as servers, storage, databases, networking, software, and artificial intelligence—over the internet. </a:t>
            </a:r>
          </a:p>
          <a:p>
            <a:pPr marL="285750" indent="-285750" algn="l" fontAlgn="base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Instead of relying on local hardware, businesses and individuals can use remote servers hosted in data centers to process, store, and manage data efficiently.</a:t>
            </a:r>
            <a:endParaRPr lang="en-US" sz="1800" i="0" dirty="0">
              <a:effectLst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2DC66-AC26-6637-AF32-07C2C4DC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93" y="1352550"/>
            <a:ext cx="331004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9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D4156-0285-B0E3-58D9-90D394DBE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2F1D-9D74-7177-51B0-0529C486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85750"/>
            <a:ext cx="8839200" cy="3314700"/>
          </a:xfrm>
        </p:spPr>
        <p:txBody>
          <a:bodyPr/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1800" b="1" i="0" dirty="0">
                <a:solidFill>
                  <a:srgbClr val="273239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Leveraging Cloud Computing</a:t>
            </a:r>
          </a:p>
          <a:p>
            <a:pPr marL="285750" indent="-285750"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Cloud Platforms: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 Utilize cloud-based platforms like </a:t>
            </a:r>
            <a:r>
              <a:rPr lang="en-US" sz="1800" b="1" i="1" dirty="0">
                <a:solidFill>
                  <a:srgbClr val="273239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AWS, Google Cloud, or Azure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 for accessing computational resources.</a:t>
            </a:r>
          </a:p>
          <a:p>
            <a:pPr marL="285750" indent="-285750"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Scalable Computing: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 These platforms offer scalable computing power without the need for significant upfront investment.</a:t>
            </a:r>
          </a:p>
          <a:p>
            <a:pPr marL="285750" indent="-285750"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Tools and Frameworks: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 Cloud services also provide tools and frameworks that simplify the deployment and management of deep learning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7C6CE-B5C5-65A8-B6E0-A551B5AA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85" y="3181350"/>
            <a:ext cx="3951029" cy="18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E47D-BDEE-DD42-4937-19DB09BB7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3D66-30DD-49DB-7C04-CCFFAC40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37EF-D4CC-1E45-2D67-5C12B1AA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14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Elasticity &amp; Scalability: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Automatically adjust resources based on workload demands.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Elasticity </a:t>
            </a:r>
            <a:r>
              <a:rPr lang="en-US" sz="1800" b="0" i="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refers to the ability of a system to dynamically adjust its resource allocation in response to changing demands. 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Scalability </a:t>
            </a:r>
            <a:r>
              <a:rPr lang="en-US" sz="1800" b="0" i="0" dirty="0"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refers to a system's capacity to handle growing amounts of work or users without compromising performance.</a:t>
            </a:r>
            <a:endParaRPr lang="en-US" sz="18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9CD79-EE13-BFB8-B52C-7C802433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77479"/>
            <a:ext cx="4267200" cy="20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311696-04C1-DC0E-6FDA-4E66938C46DE}"/>
              </a:ext>
            </a:extLst>
          </p:cNvPr>
          <p:cNvGraphicFramePr>
            <a:graphicFrameLocks noGrp="1"/>
          </p:cNvGraphicFramePr>
          <p:nvPr>
            <p:ph type="media" sz="quarter" idx="11"/>
            <p:extLst>
              <p:ext uri="{D42A27DB-BD31-4B8C-83A1-F6EECF244321}">
                <p14:modId xmlns:p14="http://schemas.microsoft.com/office/powerpoint/2010/main" val="1181995336"/>
              </p:ext>
            </p:extLst>
          </p:nvPr>
        </p:nvGraphicFramePr>
        <p:xfrm>
          <a:off x="-2" y="285750"/>
          <a:ext cx="9144002" cy="4068582"/>
        </p:xfrm>
        <a:graphic>
          <a:graphicData uri="http://schemas.openxmlformats.org/drawingml/2006/table">
            <a:tbl>
              <a:tblPr/>
              <a:tblGrid>
                <a:gridCol w="1524002">
                  <a:extLst>
                    <a:ext uri="{9D8B030D-6E8A-4147-A177-3AD203B41FA5}">
                      <a16:colId xmlns:a16="http://schemas.microsoft.com/office/drawing/2014/main" val="312073618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400839396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497452981"/>
                    </a:ext>
                  </a:extLst>
                </a:gridCol>
              </a:tblGrid>
              <a:tr h="279967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 dirty="0">
                          <a:effectLst/>
                          <a:latin typeface="Arial" panose="020B0604020202020204" pitchFamily="34" charset="0"/>
                        </a:rPr>
                        <a:t>Aspect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60546" marB="60546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Scalability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46" marR="60546" marT="60546" marB="60546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Elasticity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546" marR="60546" marT="60546" marB="60546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683718"/>
                  </a:ext>
                </a:extLst>
              </a:tr>
              <a:tr h="313873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 dirty="0">
                          <a:effectLst/>
                          <a:latin typeface="Arial" panose="020B0604020202020204" pitchFamily="34" charset="0"/>
                        </a:rPr>
                        <a:t>Definition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Ability to handle increased workload by adding resources.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Dynamic adjustment of resources based on demand fluctuations.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323295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Resource Allocation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Resources are added or removed manually in response to workload changes.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Resources are automatically scaled up or down based on demand.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278576"/>
                  </a:ext>
                </a:extLst>
              </a:tr>
              <a:tr h="313873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 dirty="0">
                          <a:effectLst/>
                          <a:latin typeface="Arial" panose="020B0604020202020204" pitchFamily="34" charset="0"/>
                        </a:rPr>
                        <a:t>Timing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Scaling usually occurs reactively in response to increased demand.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Resources are scaled dynamically in real-time as demand changes.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569312"/>
                  </a:ext>
                </a:extLst>
              </a:tr>
              <a:tr h="313873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Typically requires human intervention for resource adjustments.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Resource allocation is automated, minimizing manual involvement.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137594"/>
                  </a:ext>
                </a:extLst>
              </a:tr>
              <a:tr h="313873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Flexibility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Offers flexibility in scaling but may not be instantaneous.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Offers instant and automated resource adjustments as needed.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933339"/>
                  </a:ext>
                </a:extLst>
              </a:tr>
              <a:tr h="313873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Use Cases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Commonly used in systems where workload patterns are predictable.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Ideal for applications with highly variable or unpredictable workloads.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89756"/>
                  </a:ext>
                </a:extLst>
              </a:tr>
              <a:tr h="313873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Cost Implications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May lead to over-provisioning during low-demand periods.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>
                          <a:effectLst/>
                          <a:latin typeface="Arial" panose="020B0604020202020204" pitchFamily="34" charset="0"/>
                        </a:rPr>
                        <a:t>Enables cost optimization by scaling resources precisely to demand.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29795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Response Time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Scaling operations may take time to implement and may cause downtime during adjustments.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Resource adjustments are instantaneous, minimizing downtime and ensuring seamless performance.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472537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Complexity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Generally simpler to implement and manage, especially in environments with stable workloads.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Requires sophisticated automation and monitoring systems to dynamically adjust resources based on demand.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23854"/>
                  </a:ext>
                </a:extLst>
              </a:tr>
              <a:tr h="434966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1" i="0" u="none" strike="noStrike">
                          <a:effectLst/>
                          <a:latin typeface="Arial" panose="020B0604020202020204" pitchFamily="34" charset="0"/>
                        </a:rPr>
                        <a:t>Efficiency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4219" marR="24219" marT="49729" marB="49729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May result in underutilization of resources during low-demand periods.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900" b="0" i="0" u="none" strike="noStrike" dirty="0">
                          <a:effectLst/>
                          <a:latin typeface="Arial" panose="020B0604020202020204" pitchFamily="34" charset="0"/>
                        </a:rPr>
                        <a:t>Optimizes resource utilization by scaling resources precisely to match demand, thus reducing waste.</a:t>
                      </a:r>
                    </a:p>
                  </a:txBody>
                  <a:tcPr marL="60546" marR="60546" marT="84765" marB="84765" anchor="ctr">
                    <a:lnL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21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15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10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207F-1FBD-96CE-A103-B3A1752A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3228"/>
            <a:ext cx="8229600" cy="27277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High-performance GPUs &amp; TPUs: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Specialized hardware (e.g., NVIDIA A100, Google TPUs) accelerates model training.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GPU (Graphics Processing Unit):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GPU is a specialized processor designed to handle parallel processing efficiently. E.g.: graphics and videos, deep learning, AI, and scientific computing.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TPU (Tensor Processing Unit):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A TPU is an AI-specific accelerator developed by Google for deep learning applications.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They are faster and more power-efficient than GPUs for deep learning but are only available through Google Cloud.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9EA8F-EC55-60F4-0DE3-640C48F4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322759"/>
            <a:ext cx="4551853" cy="18207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16CCCC-8F62-D688-EAF9-F39796E5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720329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134140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6AFA-2176-0280-FC6F-C290A2304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0835-F971-2774-2F94-07E80A19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C14E-A055-F9AF-1C5D-3C126E24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14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Managed AI/ML Services: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Pre-configured environments for neural networks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AWS </a:t>
            </a:r>
            <a:r>
              <a:rPr lang="en-US" sz="1800" dirty="0" err="1"/>
              <a:t>SageMaker</a:t>
            </a:r>
            <a:r>
              <a:rPr lang="en-US" sz="1800" dirty="0"/>
              <a:t>, Google Vertex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Distributed Computing: 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Enables parallel model training across multiple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384896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3F4B323-C3BE-9640-9B35-768C5C2AE5A4}" vid="{D06934DA-B398-7D4E-A2AB-744D2C4A76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2209</TotalTime>
  <Words>1140</Words>
  <Application>Microsoft Macintosh PowerPoint</Application>
  <PresentationFormat>On-screen Show (16:9)</PresentationFormat>
  <Paragraphs>148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Arial</vt:lpstr>
      <vt:lpstr>Calibri</vt:lpstr>
      <vt:lpstr>Futura Book</vt:lpstr>
      <vt:lpstr>Futura Heavy</vt:lpstr>
      <vt:lpstr>FUTURA MEDIUM</vt:lpstr>
      <vt:lpstr>FUTURA MEDIUM</vt:lpstr>
      <vt:lpstr>Office Theme</vt:lpstr>
      <vt:lpstr>PowerPoint Presentation</vt:lpstr>
      <vt:lpstr>Neural Networks</vt:lpstr>
      <vt:lpstr>PowerPoint Presentation</vt:lpstr>
      <vt:lpstr>Cloud Computing</vt:lpstr>
      <vt:lpstr>PowerPoint Presentation</vt:lpstr>
      <vt:lpstr>Ket features</vt:lpstr>
      <vt:lpstr>PowerPoint Presentation</vt:lpstr>
      <vt:lpstr>Key features</vt:lpstr>
      <vt:lpstr>Key features</vt:lpstr>
      <vt:lpstr>PowerPoint Presentation</vt:lpstr>
      <vt:lpstr>Advantage</vt:lpstr>
      <vt:lpstr>Advantage</vt:lpstr>
      <vt:lpstr>Cloud Platform</vt:lpstr>
      <vt:lpstr>AWS (Amazon Web Services)</vt:lpstr>
      <vt:lpstr>PowerPoint Presentation</vt:lpstr>
      <vt:lpstr>Google Cloud AI</vt:lpstr>
      <vt:lpstr>PowerPoint Presentation</vt:lpstr>
      <vt:lpstr>Microsoft Azure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Tsai, I Hua</dc:creator>
  <cp:lastModifiedBy>I Hua Tsai</cp:lastModifiedBy>
  <cp:revision>28</cp:revision>
  <dcterms:created xsi:type="dcterms:W3CDTF">2025-01-09T18:52:10Z</dcterms:created>
  <dcterms:modified xsi:type="dcterms:W3CDTF">2025-02-04T21:50:56Z</dcterms:modified>
</cp:coreProperties>
</file>