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31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1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0c0a75f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0c0a75f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8838ca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8838ca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08838ca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08838ca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b26fd8f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8b26fd8f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8b26fd8f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8b26fd8f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8b26fd8f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8b26fd8f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8b26fd8fd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8b26fd8fd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96cc2ee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96cc2ee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96cc2ee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96cc2ee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96cc2ee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96cc2ee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96cc2ee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96cc2ee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0c0a75fe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0c0a75fe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08838ca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08838ca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2801bb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2801bb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96cc2ee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96cc2ee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96175" y="436375"/>
            <a:ext cx="7688100" cy="166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900">
                <a:solidFill>
                  <a:schemeClr val="lt1"/>
                </a:solidFill>
              </a:rPr>
              <a:t>Savify</a:t>
            </a:r>
            <a:r>
              <a:rPr b="1" lang="en">
                <a:solidFill>
                  <a:schemeClr val="lt1"/>
                </a:solidFill>
              </a:rPr>
              <a:t> 	</a:t>
            </a:r>
            <a:endParaRPr b="1">
              <a:solidFill>
                <a:schemeClr val="lt1"/>
              </a:solidFill>
            </a:endParaRPr>
          </a:p>
          <a:p>
            <a:pPr indent="0" lvl="0" marL="0" rtl="0" algn="l">
              <a:spcBef>
                <a:spcPts val="0"/>
              </a:spcBef>
              <a:spcAft>
                <a:spcPts val="0"/>
              </a:spcAft>
              <a:buNone/>
            </a:pPr>
            <a:r>
              <a:t/>
            </a:r>
            <a:endParaRPr sz="2600">
              <a:solidFill>
                <a:schemeClr val="lt1"/>
              </a:solidFill>
            </a:endParaRPr>
          </a:p>
        </p:txBody>
      </p:sp>
      <p:sp>
        <p:nvSpPr>
          <p:cNvPr id="86" name="Google Shape;86;p13"/>
          <p:cNvSpPr txBox="1"/>
          <p:nvPr>
            <p:ph idx="1" type="subTitle"/>
          </p:nvPr>
        </p:nvSpPr>
        <p:spPr>
          <a:xfrm>
            <a:off x="506852" y="21010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rPr>
              <a:t>A file based version tracking utility</a:t>
            </a:r>
            <a:endParaRPr sz="2000">
              <a:solidFill>
                <a:schemeClr val="lt1"/>
              </a:solidFill>
            </a:endParaRPr>
          </a:p>
        </p:txBody>
      </p:sp>
      <p:sp>
        <p:nvSpPr>
          <p:cNvPr id="87" name="Google Shape;87;p13"/>
          <p:cNvSpPr txBox="1"/>
          <p:nvPr/>
        </p:nvSpPr>
        <p:spPr>
          <a:xfrm>
            <a:off x="7177200" y="4602300"/>
            <a:ext cx="1966800" cy="541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br>
              <a:rPr lang="en" sz="1250">
                <a:solidFill>
                  <a:schemeClr val="lt1"/>
                </a:solidFill>
                <a:highlight>
                  <a:schemeClr val="dk1"/>
                </a:highlight>
                <a:latin typeface="Lato"/>
                <a:ea typeface="Lato"/>
                <a:cs typeface="Lato"/>
                <a:sym typeface="Lato"/>
              </a:rPr>
            </a:br>
            <a:r>
              <a:rPr lang="en" sz="1250">
                <a:solidFill>
                  <a:schemeClr val="lt1"/>
                </a:solidFill>
                <a:highlight>
                  <a:schemeClr val="dk1"/>
                </a:highlight>
                <a:latin typeface="Lato"/>
                <a:ea typeface="Lato"/>
                <a:cs typeface="Lato"/>
                <a:sym typeface="Lato"/>
              </a:rPr>
              <a:t>  San Jose State University</a:t>
            </a:r>
            <a:endParaRPr sz="125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1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b="1" sz="1500">
              <a:solidFill>
                <a:schemeClr val="lt1"/>
              </a:solidFill>
              <a:highlight>
                <a:schemeClr val="dk1"/>
              </a:highlight>
              <a:latin typeface="Lato"/>
              <a:ea typeface="Lato"/>
              <a:cs typeface="Lato"/>
              <a:sym typeface="Lato"/>
            </a:endParaRPr>
          </a:p>
        </p:txBody>
      </p:sp>
      <p:sp>
        <p:nvSpPr>
          <p:cNvPr id="88" name="Google Shape;88;p13"/>
          <p:cNvSpPr txBox="1"/>
          <p:nvPr/>
        </p:nvSpPr>
        <p:spPr>
          <a:xfrm>
            <a:off x="744850" y="4461925"/>
            <a:ext cx="19668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lt1"/>
              </a:solidFill>
              <a:highlight>
                <a:schemeClr val="dk1"/>
              </a:highlight>
              <a:latin typeface="Lato"/>
              <a:ea typeface="Lato"/>
              <a:cs typeface="Lato"/>
              <a:sym typeface="Lato"/>
            </a:endParaRPr>
          </a:p>
        </p:txBody>
      </p:sp>
      <p:sp>
        <p:nvSpPr>
          <p:cNvPr id="89" name="Google Shape;89;p13"/>
          <p:cNvSpPr txBox="1"/>
          <p:nvPr/>
        </p:nvSpPr>
        <p:spPr>
          <a:xfrm>
            <a:off x="7250075" y="4259825"/>
            <a:ext cx="1966800" cy="74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250">
                <a:solidFill>
                  <a:schemeClr val="lt1"/>
                </a:solidFill>
                <a:highlight>
                  <a:schemeClr val="dk1"/>
                </a:highlight>
                <a:latin typeface="Lato"/>
                <a:ea typeface="Lato"/>
                <a:cs typeface="Lato"/>
                <a:sym typeface="Lato"/>
              </a:rPr>
              <a:t>CMPE 272</a:t>
            </a:r>
            <a:endParaRPr sz="1250">
              <a:solidFill>
                <a:schemeClr val="lt1"/>
              </a:solidFill>
              <a:highlight>
                <a:schemeClr val="dk1"/>
              </a:highlight>
              <a:latin typeface="Lato"/>
              <a:ea typeface="Lato"/>
              <a:cs typeface="Lato"/>
              <a:sym typeface="Lato"/>
            </a:endParaRPr>
          </a:p>
          <a:p>
            <a:pPr indent="0" lvl="0" marL="0" marR="0" rtl="0" algn="l">
              <a:spcBef>
                <a:spcPts val="0"/>
              </a:spcBef>
              <a:spcAft>
                <a:spcPts val="0"/>
              </a:spcAft>
              <a:buNone/>
            </a:pPr>
            <a:r>
              <a:rPr lang="en" sz="1250">
                <a:solidFill>
                  <a:schemeClr val="lt1"/>
                </a:solidFill>
                <a:highlight>
                  <a:schemeClr val="dk1"/>
                </a:highlight>
                <a:latin typeface="Lato"/>
                <a:ea typeface="Lato"/>
                <a:cs typeface="Lato"/>
                <a:sym typeface="Lato"/>
              </a:rPr>
              <a:t>Yatish Koul</a:t>
            </a:r>
            <a:br>
              <a:rPr lang="en" sz="1250">
                <a:solidFill>
                  <a:schemeClr val="lt1"/>
                </a:solidFill>
                <a:highlight>
                  <a:schemeClr val="dk1"/>
                </a:highlight>
                <a:latin typeface="Lato"/>
                <a:ea typeface="Lato"/>
                <a:cs typeface="Lato"/>
                <a:sym typeface="Lato"/>
              </a:rPr>
            </a:br>
            <a:r>
              <a:rPr lang="en" sz="1250">
                <a:solidFill>
                  <a:schemeClr val="lt1"/>
                </a:solidFill>
                <a:highlight>
                  <a:schemeClr val="dk1"/>
                </a:highlight>
                <a:latin typeface="Lato"/>
                <a:ea typeface="Lato"/>
                <a:cs typeface="Lato"/>
                <a:sym typeface="Lato"/>
              </a:rPr>
              <a:t>SID: 016695328</a:t>
            </a:r>
            <a:br>
              <a:rPr lang="en" sz="1250">
                <a:solidFill>
                  <a:schemeClr val="lt1"/>
                </a:solidFill>
                <a:highlight>
                  <a:schemeClr val="dk1"/>
                </a:highlight>
                <a:latin typeface="Lato"/>
                <a:ea typeface="Lato"/>
                <a:cs typeface="Lato"/>
                <a:sym typeface="Lato"/>
              </a:rPr>
            </a:br>
            <a:r>
              <a:rPr lang="en" sz="1100">
                <a:solidFill>
                  <a:schemeClr val="lt1"/>
                </a:solidFill>
                <a:highlight>
                  <a:schemeClr val="dk1"/>
                </a:highlight>
                <a:latin typeface="Lato"/>
                <a:ea typeface="Lato"/>
                <a:cs typeface="Lato"/>
                <a:sym typeface="Lato"/>
              </a:rPr>
              <a:t>    </a:t>
            </a:r>
            <a:endParaRPr b="1" sz="1500">
              <a:solidFill>
                <a:schemeClr val="lt1"/>
              </a:solidFill>
              <a:highlight>
                <a:schemeClr val="dk1"/>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782975" y="471125"/>
            <a:ext cx="4285200" cy="4342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`commit_new_version` Function Overview</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Designed to commit new file versions to a Git repository.</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File Tracking Verification</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Checks if the file is tracked in the repository; if not, raises an error.</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Branch Identification and Switching</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Determines the branch associated with the file.</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Switches the active branch to the identified branch.</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File Staging and Committing</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Stages the file for commit.</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Auto-generates a commit message based on the commit count in the branch.</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Executes the commit of the changes.</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Master Branch Reset</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After committing, resets the active branch back to the master branch.</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Confirmation Message</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Outputs a confirmation of the successful new version storage.</a:t>
            </a:r>
            <a:endParaRPr b="0" sz="1200">
              <a:latin typeface="Lato"/>
              <a:ea typeface="Lato"/>
              <a:cs typeface="Lato"/>
              <a:sym typeface="Lato"/>
            </a:endParaRPr>
          </a:p>
          <a:p>
            <a:pPr indent="0" lvl="0" marL="0" rtl="0" algn="l">
              <a:spcBef>
                <a:spcPts val="0"/>
              </a:spcBef>
              <a:spcAft>
                <a:spcPts val="0"/>
              </a:spcAft>
              <a:buNone/>
            </a:pPr>
            <a:r>
              <a:t/>
            </a:r>
            <a:endParaRPr b="0" sz="5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Merge Operation Note</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Includes a comment on a potential merge operation.</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Actual merge command is provided but commented out.</a:t>
            </a:r>
            <a:endParaRPr b="0" sz="1200">
              <a:latin typeface="Lato"/>
              <a:ea typeface="Lato"/>
              <a:cs typeface="Lato"/>
              <a:sym typeface="Lato"/>
            </a:endParaRPr>
          </a:p>
          <a:p>
            <a:pPr indent="0" lvl="0" marL="0" rtl="0" algn="l">
              <a:spcBef>
                <a:spcPts val="0"/>
              </a:spcBef>
              <a:spcAft>
                <a:spcPts val="0"/>
              </a:spcAft>
              <a:buNone/>
            </a:pPr>
            <a:r>
              <a:t/>
            </a:r>
            <a:endParaRPr b="0" sz="400">
              <a:latin typeface="Lato"/>
              <a:ea typeface="Lato"/>
              <a:cs typeface="Lato"/>
              <a:sym typeface="Lato"/>
            </a:endParaRPr>
          </a:p>
        </p:txBody>
      </p:sp>
      <p:pic>
        <p:nvPicPr>
          <p:cNvPr id="145" name="Google Shape;145;p22"/>
          <p:cNvPicPr preferRelativeResize="0"/>
          <p:nvPr/>
        </p:nvPicPr>
        <p:blipFill>
          <a:blip r:embed="rId3">
            <a:alphaModFix/>
          </a:blip>
          <a:stretch>
            <a:fillRect/>
          </a:stretch>
        </p:blipFill>
        <p:spPr>
          <a:xfrm>
            <a:off x="174725" y="420475"/>
            <a:ext cx="4367099" cy="3809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388925" y="1046163"/>
            <a:ext cx="4482000" cy="298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440">
                <a:latin typeface="Lato"/>
                <a:ea typeface="Lato"/>
                <a:cs typeface="Lato"/>
                <a:sym typeface="Lato"/>
              </a:rPr>
              <a:t>Overview of `get_file_versions` Function in Python</a:t>
            </a:r>
            <a:endParaRPr b="1" sz="14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Retrieves version history of a specified file within a version control repository.</a:t>
            </a:r>
            <a:endParaRPr b="0" sz="1240">
              <a:latin typeface="Lato"/>
              <a:ea typeface="Lato"/>
              <a:cs typeface="Lato"/>
              <a:sym typeface="Lato"/>
            </a:endParaRPr>
          </a:p>
          <a:p>
            <a:pPr indent="0" lvl="0" marL="0" rtl="0" algn="just">
              <a:spcBef>
                <a:spcPts val="0"/>
              </a:spcBef>
              <a:spcAft>
                <a:spcPts val="0"/>
              </a:spcAft>
              <a:buNone/>
            </a:pPr>
            <a:r>
              <a:t/>
            </a:r>
            <a:endParaRPr b="0" sz="1040">
              <a:latin typeface="Lato"/>
              <a:ea typeface="Lato"/>
              <a:cs typeface="Lato"/>
              <a:sym typeface="Lato"/>
            </a:endParaRPr>
          </a:p>
          <a:p>
            <a:pPr indent="0" lvl="0" marL="0" rtl="0" algn="just">
              <a:spcBef>
                <a:spcPts val="0"/>
              </a:spcBef>
              <a:spcAft>
                <a:spcPts val="0"/>
              </a:spcAft>
              <a:buNone/>
            </a:pPr>
            <a:r>
              <a:rPr b="1" lang="en" sz="1440">
                <a:latin typeface="Lato"/>
                <a:ea typeface="Lato"/>
                <a:cs typeface="Lato"/>
                <a:sym typeface="Lato"/>
              </a:rPr>
              <a:t>Initial Check for Tracking Information</a:t>
            </a:r>
            <a:endParaRPr b="1" sz="1440">
              <a:latin typeface="Lato"/>
              <a:ea typeface="Lato"/>
              <a:cs typeface="Lato"/>
              <a:sym typeface="Lato"/>
            </a:endParaRPr>
          </a:p>
          <a:p>
            <a:pPr indent="0" lvl="0" marL="0" rtl="0" algn="just">
              <a:spcBef>
                <a:spcPts val="0"/>
              </a:spcBef>
              <a:spcAft>
                <a:spcPts val="0"/>
              </a:spcAft>
              <a:buNone/>
            </a:pPr>
            <a:r>
              <a:rPr b="0" lang="en" sz="1040">
                <a:latin typeface="Lato"/>
                <a:ea typeface="Lato"/>
                <a:cs typeface="Lato"/>
                <a:sym typeface="Lato"/>
              </a:rPr>
              <a:t>  </a:t>
            </a:r>
            <a:r>
              <a:rPr b="0" lang="en" sz="1240">
                <a:latin typeface="Lato"/>
                <a:ea typeface="Lato"/>
                <a:cs typeface="Lato"/>
                <a:sym typeface="Lato"/>
              </a:rPr>
              <a:t>- Confirms the existence of tracking data for the file.</a:t>
            </a:r>
            <a:endParaRPr b="0" sz="12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Returns `None` if no tracking data is available.</a:t>
            </a:r>
            <a:endParaRPr b="0" sz="1240">
              <a:latin typeface="Lato"/>
              <a:ea typeface="Lato"/>
              <a:cs typeface="Lato"/>
              <a:sym typeface="Lato"/>
            </a:endParaRPr>
          </a:p>
          <a:p>
            <a:pPr indent="0" lvl="0" marL="0" rtl="0" algn="just">
              <a:spcBef>
                <a:spcPts val="0"/>
              </a:spcBef>
              <a:spcAft>
                <a:spcPts val="0"/>
              </a:spcAft>
              <a:buNone/>
            </a:pPr>
            <a:r>
              <a:t/>
            </a:r>
            <a:endParaRPr b="0" sz="1040">
              <a:latin typeface="Lato"/>
              <a:ea typeface="Lato"/>
              <a:cs typeface="Lato"/>
              <a:sym typeface="Lato"/>
            </a:endParaRPr>
          </a:p>
          <a:p>
            <a:pPr indent="0" lvl="0" marL="0" rtl="0" algn="just">
              <a:spcBef>
                <a:spcPts val="0"/>
              </a:spcBef>
              <a:spcAft>
                <a:spcPts val="0"/>
              </a:spcAft>
              <a:buNone/>
            </a:pPr>
            <a:r>
              <a:rPr b="1" lang="en" sz="1440">
                <a:latin typeface="Lato"/>
                <a:ea typeface="Lato"/>
                <a:cs typeface="Lato"/>
                <a:sym typeface="Lato"/>
              </a:rPr>
              <a:t>Iteration Over Tracked Branches</a:t>
            </a:r>
            <a:endParaRPr b="1" sz="14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Goes through each branch where the file is tracked.</a:t>
            </a:r>
            <a:endParaRPr b="0" sz="1240">
              <a:latin typeface="Lato"/>
              <a:ea typeface="Lato"/>
              <a:cs typeface="Lato"/>
              <a:sym typeface="Lato"/>
            </a:endParaRPr>
          </a:p>
          <a:p>
            <a:pPr indent="0" lvl="0" marL="0" rtl="0" algn="just">
              <a:spcBef>
                <a:spcPts val="0"/>
              </a:spcBef>
              <a:spcAft>
                <a:spcPts val="0"/>
              </a:spcAft>
              <a:buNone/>
            </a:pPr>
            <a:r>
              <a:t/>
            </a:r>
            <a:endParaRPr b="0" sz="1040">
              <a:latin typeface="Lato"/>
              <a:ea typeface="Lato"/>
              <a:cs typeface="Lato"/>
              <a:sym typeface="Lato"/>
            </a:endParaRPr>
          </a:p>
          <a:p>
            <a:pPr indent="0" lvl="0" marL="0" rtl="0" algn="just">
              <a:spcBef>
                <a:spcPts val="0"/>
              </a:spcBef>
              <a:spcAft>
                <a:spcPts val="0"/>
              </a:spcAft>
              <a:buNone/>
            </a:pPr>
            <a:r>
              <a:rPr b="1" lang="en" sz="1440">
                <a:latin typeface="Lato"/>
                <a:ea typeface="Lato"/>
                <a:cs typeface="Lato"/>
                <a:sym typeface="Lato"/>
              </a:rPr>
              <a:t>Commit Retrieval and Storage</a:t>
            </a:r>
            <a:endParaRPr b="1" sz="14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Fetches the commit list for the file from each branch.</a:t>
            </a:r>
            <a:endParaRPr b="0" sz="12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Accumulates commits in a list.</a:t>
            </a:r>
            <a:endParaRPr b="0" sz="1240">
              <a:latin typeface="Lato"/>
              <a:ea typeface="Lato"/>
              <a:cs typeface="Lato"/>
              <a:sym typeface="Lato"/>
            </a:endParaRPr>
          </a:p>
          <a:p>
            <a:pPr indent="0" lvl="0" marL="0" rtl="0" algn="just">
              <a:spcBef>
                <a:spcPts val="0"/>
              </a:spcBef>
              <a:spcAft>
                <a:spcPts val="0"/>
              </a:spcAft>
              <a:buNone/>
            </a:pPr>
            <a:r>
              <a:t/>
            </a:r>
            <a:endParaRPr b="0" sz="1040">
              <a:latin typeface="Lato"/>
              <a:ea typeface="Lato"/>
              <a:cs typeface="Lato"/>
              <a:sym typeface="Lato"/>
            </a:endParaRPr>
          </a:p>
          <a:p>
            <a:pPr indent="0" lvl="0" marL="0" rtl="0" algn="just">
              <a:spcBef>
                <a:spcPts val="0"/>
              </a:spcBef>
              <a:spcAft>
                <a:spcPts val="0"/>
              </a:spcAft>
              <a:buNone/>
            </a:pPr>
            <a:r>
              <a:rPr b="1" lang="en" sz="1440">
                <a:latin typeface="Lato"/>
                <a:ea typeface="Lato"/>
                <a:cs typeface="Lato"/>
                <a:sym typeface="Lato"/>
              </a:rPr>
              <a:t>Optional Printing of Commits</a:t>
            </a:r>
            <a:endParaRPr b="1" sz="1440">
              <a:latin typeface="Lato"/>
              <a:ea typeface="Lato"/>
              <a:cs typeface="Lato"/>
              <a:sym typeface="Lato"/>
            </a:endParaRPr>
          </a:p>
          <a:p>
            <a:pPr indent="0" lvl="0" marL="0" rtl="0" algn="just">
              <a:spcBef>
                <a:spcPts val="0"/>
              </a:spcBef>
              <a:spcAft>
                <a:spcPts val="0"/>
              </a:spcAft>
              <a:buNone/>
            </a:pPr>
            <a:r>
              <a:rPr b="0" lang="en" sz="1240">
                <a:latin typeface="Lato"/>
                <a:ea typeface="Lato"/>
                <a:cs typeface="Lato"/>
                <a:sym typeface="Lato"/>
              </a:rPr>
              <a:t>  - If `do_print` parameter is set, prints commit history for each file version.</a:t>
            </a:r>
            <a:endParaRPr b="0" sz="1240">
              <a:latin typeface="Lato"/>
              <a:ea typeface="Lato"/>
              <a:cs typeface="Lato"/>
              <a:sym typeface="Lato"/>
            </a:endParaRPr>
          </a:p>
          <a:p>
            <a:pPr indent="0" lvl="0" marL="0" rtl="0" algn="just">
              <a:spcBef>
                <a:spcPts val="0"/>
              </a:spcBef>
              <a:spcAft>
                <a:spcPts val="0"/>
              </a:spcAft>
              <a:buNone/>
            </a:pPr>
            <a:r>
              <a:t/>
            </a:r>
            <a:endParaRPr b="0" sz="1040">
              <a:latin typeface="Lato"/>
              <a:ea typeface="Lato"/>
              <a:cs typeface="Lato"/>
              <a:sym typeface="Lato"/>
            </a:endParaRPr>
          </a:p>
          <a:p>
            <a:pPr indent="0" lvl="0" marL="0" rtl="0" algn="just">
              <a:spcBef>
                <a:spcPts val="0"/>
              </a:spcBef>
              <a:spcAft>
                <a:spcPts val="0"/>
              </a:spcAft>
              <a:buNone/>
            </a:pPr>
            <a:r>
              <a:rPr b="1" lang="en" sz="1440">
                <a:latin typeface="Lato"/>
                <a:ea typeface="Lato"/>
                <a:cs typeface="Lato"/>
                <a:sym typeface="Lato"/>
              </a:rPr>
              <a:t>Function Output</a:t>
            </a:r>
            <a:endParaRPr b="1" sz="1440">
              <a:latin typeface="Lato"/>
              <a:ea typeface="Lato"/>
              <a:cs typeface="Lato"/>
              <a:sym typeface="Lato"/>
            </a:endParaRPr>
          </a:p>
          <a:p>
            <a:pPr indent="0" lvl="0" marL="0" rtl="0" algn="just">
              <a:spcBef>
                <a:spcPts val="0"/>
              </a:spcBef>
              <a:spcAft>
                <a:spcPts val="0"/>
              </a:spcAft>
              <a:buNone/>
            </a:pPr>
            <a:r>
              <a:rPr b="0" lang="en" sz="1040">
                <a:latin typeface="Lato"/>
                <a:ea typeface="Lato"/>
                <a:cs typeface="Lato"/>
                <a:sym typeface="Lato"/>
              </a:rPr>
              <a:t> </a:t>
            </a:r>
            <a:r>
              <a:rPr b="0" lang="en" sz="1240">
                <a:latin typeface="Lato"/>
                <a:ea typeface="Lato"/>
                <a:cs typeface="Lato"/>
                <a:sym typeface="Lato"/>
              </a:rPr>
              <a:t> - Returns a list of commits representing the file's version history from all branches it is tracked on.</a:t>
            </a:r>
            <a:endParaRPr b="0" sz="1240">
              <a:latin typeface="Lato"/>
              <a:ea typeface="Lato"/>
              <a:cs typeface="Lato"/>
              <a:sym typeface="Lato"/>
            </a:endParaRPr>
          </a:p>
          <a:p>
            <a:pPr indent="0" lvl="0" marL="0" rtl="0" algn="just">
              <a:spcBef>
                <a:spcPts val="0"/>
              </a:spcBef>
              <a:spcAft>
                <a:spcPts val="0"/>
              </a:spcAft>
              <a:buSzPts val="990"/>
              <a:buNone/>
            </a:pPr>
            <a:r>
              <a:t/>
            </a:r>
            <a:endParaRPr b="0" sz="1240">
              <a:latin typeface="Lato"/>
              <a:ea typeface="Lato"/>
              <a:cs typeface="Lato"/>
              <a:sym typeface="Lato"/>
            </a:endParaRPr>
          </a:p>
        </p:txBody>
      </p:sp>
      <p:pic>
        <p:nvPicPr>
          <p:cNvPr id="151" name="Google Shape;151;p23"/>
          <p:cNvPicPr preferRelativeResize="0"/>
          <p:nvPr/>
        </p:nvPicPr>
        <p:blipFill>
          <a:blip r:embed="rId3">
            <a:alphaModFix/>
          </a:blip>
          <a:stretch>
            <a:fillRect/>
          </a:stretch>
        </p:blipFill>
        <p:spPr>
          <a:xfrm>
            <a:off x="201225" y="358475"/>
            <a:ext cx="4030549" cy="4229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973800" y="299975"/>
            <a:ext cx="4046100" cy="4644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400">
                <a:latin typeface="Lato"/>
                <a:ea typeface="Lato"/>
                <a:cs typeface="Lato"/>
                <a:sym typeface="Lato"/>
              </a:rPr>
              <a:t>Functionality of `track_new_file</a:t>
            </a:r>
            <a:endParaRPr b="1" sz="14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Creates a unique branch in a Git repository specifically for a new file.</a:t>
            </a:r>
            <a:endParaRPr b="0" sz="1200">
              <a:latin typeface="Lato"/>
              <a:ea typeface="Lato"/>
              <a:cs typeface="Lato"/>
              <a:sym typeface="Lato"/>
            </a:endParaRPr>
          </a:p>
          <a:p>
            <a:pPr indent="0" lvl="0" marL="0" rtl="0" algn="just">
              <a:spcBef>
                <a:spcPts val="0"/>
              </a:spcBef>
              <a:spcAft>
                <a:spcPts val="0"/>
              </a:spcAft>
              <a:buNone/>
            </a:pPr>
            <a:r>
              <a:t/>
            </a:r>
            <a:endParaRPr b="0" sz="1200">
              <a:latin typeface="Lato"/>
              <a:ea typeface="Lato"/>
              <a:cs typeface="Lato"/>
              <a:sym typeface="Lato"/>
            </a:endParaRPr>
          </a:p>
          <a:p>
            <a:pPr indent="0" lvl="0" marL="0" rtl="0" algn="just">
              <a:spcBef>
                <a:spcPts val="0"/>
              </a:spcBef>
              <a:spcAft>
                <a:spcPts val="0"/>
              </a:spcAft>
              <a:buNone/>
            </a:pPr>
            <a:r>
              <a:rPr b="1" lang="en" sz="1200">
                <a:latin typeface="Lato"/>
                <a:ea typeface="Lato"/>
                <a:cs typeface="Lato"/>
                <a:sym typeface="Lato"/>
              </a:rPr>
              <a:t>B</a:t>
            </a:r>
            <a:r>
              <a:rPr b="1" lang="en" sz="1400">
                <a:latin typeface="Lato"/>
                <a:ea typeface="Lato"/>
                <a:cs typeface="Lato"/>
                <a:sym typeface="Lato"/>
              </a:rPr>
              <a:t>ranch Name Generation</a:t>
            </a:r>
            <a:endParaRPr b="1" sz="14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Generates a random branch name and confirms it's not already used in the database.</a:t>
            </a:r>
            <a:endParaRPr b="0" sz="1200">
              <a:latin typeface="Lato"/>
              <a:ea typeface="Lato"/>
              <a:cs typeface="Lato"/>
              <a:sym typeface="Lato"/>
            </a:endParaRPr>
          </a:p>
          <a:p>
            <a:pPr indent="0" lvl="0" marL="0" rtl="0" algn="just">
              <a:spcBef>
                <a:spcPts val="0"/>
              </a:spcBef>
              <a:spcAft>
                <a:spcPts val="0"/>
              </a:spcAft>
              <a:buNone/>
            </a:pPr>
            <a:r>
              <a:t/>
            </a:r>
            <a:endParaRPr b="0" sz="1200">
              <a:latin typeface="Lato"/>
              <a:ea typeface="Lato"/>
              <a:cs typeface="Lato"/>
              <a:sym typeface="Lato"/>
            </a:endParaRPr>
          </a:p>
          <a:p>
            <a:pPr indent="0" lvl="0" marL="0" rtl="0" algn="just">
              <a:spcBef>
                <a:spcPts val="0"/>
              </a:spcBef>
              <a:spcAft>
                <a:spcPts val="0"/>
              </a:spcAft>
              <a:buNone/>
            </a:pPr>
            <a:r>
              <a:rPr b="1" lang="en" sz="1400">
                <a:latin typeface="Lato"/>
                <a:ea typeface="Lato"/>
                <a:cs typeface="Lato"/>
                <a:sym typeface="Lato"/>
              </a:rPr>
              <a:t>Branch Initialization and HEAD Setting</a:t>
            </a:r>
            <a:br>
              <a:rPr lang="en" sz="1200">
                <a:latin typeface="Lato"/>
                <a:ea typeface="Lato"/>
                <a:cs typeface="Lato"/>
                <a:sym typeface="Lato"/>
              </a:rPr>
            </a:br>
            <a:r>
              <a:rPr b="0" lang="en" sz="1200">
                <a:latin typeface="Lato"/>
                <a:ea typeface="Lato"/>
                <a:cs typeface="Lato"/>
                <a:sym typeface="Lato"/>
              </a:rPr>
              <a:t> - Sets the repository's HEAD to the new branch after ensuring its uniqueness.</a:t>
            </a:r>
            <a:endParaRPr b="0" sz="1200">
              <a:latin typeface="Lato"/>
              <a:ea typeface="Lato"/>
              <a:cs typeface="Lato"/>
              <a:sym typeface="Lato"/>
            </a:endParaRPr>
          </a:p>
          <a:p>
            <a:pPr indent="0" lvl="0" marL="0" rtl="0" algn="just">
              <a:spcBef>
                <a:spcPts val="0"/>
              </a:spcBef>
              <a:spcAft>
                <a:spcPts val="0"/>
              </a:spcAft>
              <a:buNone/>
            </a:pPr>
            <a:r>
              <a:t/>
            </a:r>
            <a:endParaRPr b="0" sz="1200">
              <a:latin typeface="Lato"/>
              <a:ea typeface="Lato"/>
              <a:cs typeface="Lato"/>
              <a:sym typeface="Lato"/>
            </a:endParaRPr>
          </a:p>
          <a:p>
            <a:pPr indent="0" lvl="0" marL="0" rtl="0" algn="just">
              <a:spcBef>
                <a:spcPts val="0"/>
              </a:spcBef>
              <a:spcAft>
                <a:spcPts val="0"/>
              </a:spcAft>
              <a:buNone/>
            </a:pPr>
            <a:r>
              <a:rPr b="1" lang="en" sz="1400">
                <a:latin typeface="Lato"/>
                <a:ea typeface="Lato"/>
                <a:cs typeface="Lato"/>
                <a:sym typeface="Lato"/>
              </a:rPr>
              <a:t>Database Insertion of Tracking Details</a:t>
            </a:r>
            <a:endParaRPr b="1" sz="14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Inserts file tracking details into the database upon branch creation.</a:t>
            </a:r>
            <a:endParaRPr b="0" sz="1200">
              <a:latin typeface="Lato"/>
              <a:ea typeface="Lato"/>
              <a:cs typeface="Lato"/>
              <a:sym typeface="Lato"/>
            </a:endParaRPr>
          </a:p>
          <a:p>
            <a:pPr indent="0" lvl="0" marL="0" rtl="0" algn="just">
              <a:spcBef>
                <a:spcPts val="0"/>
              </a:spcBef>
              <a:spcAft>
                <a:spcPts val="0"/>
              </a:spcAft>
              <a:buNone/>
            </a:pPr>
            <a:r>
              <a:t/>
            </a:r>
            <a:endParaRPr b="0" sz="1200">
              <a:latin typeface="Lato"/>
              <a:ea typeface="Lato"/>
              <a:cs typeface="Lato"/>
              <a:sym typeface="Lato"/>
            </a:endParaRPr>
          </a:p>
          <a:p>
            <a:pPr indent="0" lvl="0" marL="0" rtl="0" algn="just">
              <a:spcBef>
                <a:spcPts val="0"/>
              </a:spcBef>
              <a:spcAft>
                <a:spcPts val="0"/>
              </a:spcAft>
              <a:buNone/>
            </a:pPr>
            <a:r>
              <a:rPr b="1" lang="en" sz="1400">
                <a:latin typeface="Lato"/>
                <a:ea typeface="Lato"/>
                <a:cs typeface="Lato"/>
                <a:sym typeface="Lato"/>
              </a:rPr>
              <a:t>File Addition and Commit</a:t>
            </a:r>
            <a:endParaRPr b="1" sz="14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Adds the file to the index, commits it with an initial message.</a:t>
            </a:r>
            <a:endParaRPr b="0" sz="1200">
              <a:latin typeface="Lato"/>
              <a:ea typeface="Lato"/>
              <a:cs typeface="Lato"/>
              <a:sym typeface="Lato"/>
            </a:endParaRPr>
          </a:p>
          <a:p>
            <a:pPr indent="0" lvl="0" marL="0" rtl="0" algn="just">
              <a:spcBef>
                <a:spcPts val="0"/>
              </a:spcBef>
              <a:spcAft>
                <a:spcPts val="0"/>
              </a:spcAft>
              <a:buNone/>
            </a:pPr>
            <a:r>
              <a:t/>
            </a:r>
            <a:endParaRPr b="0" sz="1200">
              <a:latin typeface="Lato"/>
              <a:ea typeface="Lato"/>
              <a:cs typeface="Lato"/>
              <a:sym typeface="Lato"/>
            </a:endParaRPr>
          </a:p>
          <a:p>
            <a:pPr indent="0" lvl="0" marL="0" rtl="0" algn="just">
              <a:spcBef>
                <a:spcPts val="0"/>
              </a:spcBef>
              <a:spcAft>
                <a:spcPts val="0"/>
              </a:spcAft>
              <a:buNone/>
            </a:pPr>
            <a:r>
              <a:rPr b="1" lang="en" sz="1400">
                <a:latin typeface="Lato"/>
                <a:ea typeface="Lato"/>
                <a:cs typeface="Lato"/>
                <a:sym typeface="Lato"/>
              </a:rPr>
              <a:t>Finalization and Return to Master Branch</a:t>
            </a:r>
            <a:endParaRPr b="1" sz="14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Resets the HEAD to the master branch post-commit.</a:t>
            </a:r>
            <a:endParaRPr b="0" sz="1200">
              <a:latin typeface="Lato"/>
              <a:ea typeface="Lato"/>
              <a:cs typeface="Lato"/>
              <a:sym typeface="Lato"/>
            </a:endParaRPr>
          </a:p>
          <a:p>
            <a:pPr indent="0" lvl="0" marL="0" rtl="0" algn="just">
              <a:spcBef>
                <a:spcPts val="0"/>
              </a:spcBef>
              <a:spcAft>
                <a:spcPts val="0"/>
              </a:spcAft>
              <a:buNone/>
            </a:pPr>
            <a:r>
              <a:rPr b="0" lang="en" sz="1200">
                <a:latin typeface="Lato"/>
                <a:ea typeface="Lato"/>
                <a:cs typeface="Lato"/>
                <a:sym typeface="Lato"/>
              </a:rPr>
              <a:t>  - Outputs a confirmation that the first version of the file has been committed.</a:t>
            </a:r>
            <a:endParaRPr b="0" sz="1200">
              <a:latin typeface="Lato"/>
              <a:ea typeface="Lato"/>
              <a:cs typeface="Lato"/>
              <a:sym typeface="Lato"/>
            </a:endParaRPr>
          </a:p>
          <a:p>
            <a:pPr indent="0" lvl="0" marL="0" marR="0" rtl="0" algn="just">
              <a:lnSpc>
                <a:spcPct val="100000"/>
              </a:lnSpc>
              <a:spcBef>
                <a:spcPts val="0"/>
              </a:spcBef>
              <a:spcAft>
                <a:spcPts val="0"/>
              </a:spcAft>
              <a:buClr>
                <a:srgbClr val="000000"/>
              </a:buClr>
              <a:buSzPts val="891"/>
              <a:buFont typeface="Arial"/>
              <a:buNone/>
            </a:pPr>
            <a:r>
              <a:t/>
            </a:r>
            <a:endParaRPr b="0" sz="1200">
              <a:latin typeface="Lato"/>
              <a:ea typeface="Lato"/>
              <a:cs typeface="Lato"/>
              <a:sym typeface="Lato"/>
            </a:endParaRPr>
          </a:p>
        </p:txBody>
      </p:sp>
      <p:pic>
        <p:nvPicPr>
          <p:cNvPr id="157" name="Google Shape;157;p24"/>
          <p:cNvPicPr preferRelativeResize="0"/>
          <p:nvPr/>
        </p:nvPicPr>
        <p:blipFill>
          <a:blip r:embed="rId3">
            <a:alphaModFix/>
          </a:blip>
          <a:stretch>
            <a:fillRect/>
          </a:stretch>
        </p:blipFill>
        <p:spPr>
          <a:xfrm>
            <a:off x="269775" y="460875"/>
            <a:ext cx="4508924" cy="4250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5"/>
          <p:cNvSpPr txBox="1"/>
          <p:nvPr/>
        </p:nvSpPr>
        <p:spPr>
          <a:xfrm>
            <a:off x="424100" y="434450"/>
            <a:ext cx="6599400" cy="42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 Challenges:</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Git's foundational assumption: </a:t>
            </a:r>
            <a:r>
              <a:rPr lang="en" sz="1200">
                <a:solidFill>
                  <a:schemeClr val="lt1"/>
                </a:solidFill>
                <a:latin typeface="Lato"/>
                <a:ea typeface="Lato"/>
                <a:cs typeface="Lato"/>
                <a:sym typeface="Lato"/>
              </a:rPr>
              <a:t>Changes in a single file affect the entire project.</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Lack of file-specific version control: </a:t>
            </a:r>
            <a:r>
              <a:rPr lang="en" sz="1200">
                <a:solidFill>
                  <a:schemeClr val="lt1"/>
                </a:solidFill>
                <a:latin typeface="Lato"/>
                <a:ea typeface="Lato"/>
                <a:cs typeface="Lato"/>
                <a:sym typeface="Lato"/>
              </a:rPr>
              <a:t>Git primarily focuses on versioning the entire project directory. </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Reverting changes: </a:t>
            </a:r>
            <a:r>
              <a:rPr lang="en" sz="1200">
                <a:solidFill>
                  <a:schemeClr val="lt1"/>
                </a:solidFill>
                <a:latin typeface="Lato"/>
                <a:ea typeface="Lato"/>
                <a:cs typeface="Lato"/>
                <a:sym typeface="Lato"/>
              </a:rPr>
              <a:t>Git's default behavior makes it challenging to revert changes in a specific file without affecting the entire project. </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Commit-based approach:</a:t>
            </a:r>
            <a:r>
              <a:rPr lang="en" sz="1200">
                <a:solidFill>
                  <a:schemeClr val="lt1"/>
                </a:solidFill>
                <a:latin typeface="Lato"/>
                <a:ea typeface="Lato"/>
                <a:cs typeface="Lato"/>
                <a:sym typeface="Lato"/>
              </a:rPr>
              <a:t> Git reverts files based on commits, not individual file changes. </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Limited file-level history: </a:t>
            </a:r>
            <a:r>
              <a:rPr lang="en" sz="1200">
                <a:solidFill>
                  <a:schemeClr val="lt1"/>
                </a:solidFill>
                <a:latin typeface="Lato"/>
                <a:ea typeface="Lato"/>
                <a:cs typeface="Lato"/>
                <a:sym typeface="Lato"/>
              </a:rPr>
              <a:t>To access previous versions of a single file, you must navigate through the commit history of the entire project. </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Granular control challenge:</a:t>
            </a:r>
            <a:r>
              <a:rPr lang="en" sz="1200">
                <a:solidFill>
                  <a:schemeClr val="lt1"/>
                </a:solidFill>
                <a:latin typeface="Lato"/>
                <a:ea typeface="Lato"/>
                <a:cs typeface="Lato"/>
                <a:sym typeface="Lato"/>
              </a:rPr>
              <a:t> Git lacks built-in mechanisms for granular control over individual file revisions. </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Workarounds: </a:t>
            </a:r>
            <a:r>
              <a:rPr lang="en" sz="1200">
                <a:solidFill>
                  <a:schemeClr val="lt1"/>
                </a:solidFill>
                <a:latin typeface="Lato"/>
                <a:ea typeface="Lato"/>
                <a:cs typeface="Lato"/>
                <a:sym typeface="Lato"/>
              </a:rPr>
              <a:t>Git users often resort to workarounds like branching or using third-party tools to manage file-specific versioning.</a:t>
            </a:r>
            <a:endParaRPr sz="1200">
              <a:solidFill>
                <a:schemeClr val="lt1"/>
              </a:solidFill>
              <a:latin typeface="Lato"/>
              <a:ea typeface="Lato"/>
              <a:cs typeface="Lato"/>
              <a:sym typeface="Lato"/>
            </a:endParaRPr>
          </a:p>
          <a:p>
            <a:pPr indent="0" lvl="0" marL="45720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26"/>
          <p:cNvSpPr txBox="1"/>
          <p:nvPr/>
        </p:nvSpPr>
        <p:spPr>
          <a:xfrm>
            <a:off x="425075" y="538100"/>
            <a:ext cx="6898500" cy="4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    Benefits:</a:t>
            </a:r>
            <a:br>
              <a:rPr b="1" lang="en">
                <a:solidFill>
                  <a:schemeClr val="lt1"/>
                </a:solidFill>
                <a:latin typeface="Lato"/>
                <a:ea typeface="Lato"/>
                <a:cs typeface="Lato"/>
                <a:sym typeface="Lato"/>
              </a:rPr>
            </a:br>
            <a:endParaRPr b="1">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Efficient File Tracking:</a:t>
            </a:r>
            <a:r>
              <a:rPr lang="en" sz="1200">
                <a:solidFill>
                  <a:schemeClr val="lt1"/>
                </a:solidFill>
                <a:latin typeface="Lato"/>
                <a:ea typeface="Lato"/>
                <a:cs typeface="Lato"/>
                <a:sym typeface="Lato"/>
              </a:rPr>
              <a:t> Savify simplifies the process of keeping track of multiple individual and unrelated files within the same directory.</a:t>
            </a:r>
            <a:br>
              <a:rPr lang="en" sz="1200">
                <a:solidFill>
                  <a:schemeClr val="lt1"/>
                </a:solidFill>
                <a:latin typeface="Lato"/>
                <a:ea typeface="Lato"/>
                <a:cs typeface="Lato"/>
                <a:sym typeface="Lato"/>
              </a:rPr>
            </a:br>
            <a:endParaRPr b="1"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Granular Version Control:</a:t>
            </a:r>
            <a:r>
              <a:rPr lang="en" sz="1200">
                <a:solidFill>
                  <a:schemeClr val="lt1"/>
                </a:solidFill>
                <a:latin typeface="Lato"/>
                <a:ea typeface="Lato"/>
                <a:cs typeface="Lato"/>
                <a:sym typeface="Lato"/>
              </a:rPr>
              <a:t> It enables you to perform file-specific version control, allowing you to focus on individual files without affecting the entire directory.</a:t>
            </a:r>
            <a:br>
              <a:rPr lang="en" sz="1200">
                <a:solidFill>
                  <a:schemeClr val="lt1"/>
                </a:solidFill>
                <a:latin typeface="Lato"/>
                <a:ea typeface="Lato"/>
                <a:cs typeface="Lato"/>
                <a:sym typeface="Lato"/>
              </a:rPr>
            </a:br>
            <a:endParaRPr b="1"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Precise Reversions: </a:t>
            </a:r>
            <a:r>
              <a:rPr lang="en" sz="1200">
                <a:solidFill>
                  <a:schemeClr val="lt1"/>
                </a:solidFill>
                <a:latin typeface="Lato"/>
                <a:ea typeface="Lato"/>
                <a:cs typeface="Lato"/>
                <a:sym typeface="Lato"/>
              </a:rPr>
              <a:t>Savify empowers you to revert changes in a file with precision. You can easily roll back changes in a specific file without impacting other files in the directory.</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Enhanced Tracking: </a:t>
            </a:r>
            <a:r>
              <a:rPr lang="en" sz="1200">
                <a:solidFill>
                  <a:schemeClr val="lt1"/>
                </a:solidFill>
                <a:latin typeface="Lato"/>
                <a:ea typeface="Lato"/>
                <a:cs typeface="Lato"/>
                <a:sym typeface="Lato"/>
              </a:rPr>
              <a:t>With Savify, you can effortlessly monitor changes to a file and its various versions, providing you with a comprehensive history of file modifications.</a:t>
            </a:r>
            <a:br>
              <a:rPr lang="en" sz="1200">
                <a:solidFill>
                  <a:schemeClr val="lt1"/>
                </a:solidFill>
                <a:latin typeface="Lato"/>
                <a:ea typeface="Lato"/>
                <a:cs typeface="Lato"/>
                <a:sym typeface="Lato"/>
              </a:rPr>
            </a:b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Streamlined Collaboration: </a:t>
            </a:r>
            <a:r>
              <a:rPr lang="en" sz="1200">
                <a:solidFill>
                  <a:schemeClr val="lt1"/>
                </a:solidFill>
                <a:latin typeface="Lato"/>
                <a:ea typeface="Lato"/>
                <a:cs typeface="Lato"/>
                <a:sym typeface="Lato"/>
              </a:rPr>
              <a:t>Savify's capabilities facilitate collaborative work by making it easier to manage and track changes within a shared directory without disrupting the workflow.</a:t>
            </a:r>
            <a:endParaRPr sz="1200">
              <a:solidFill>
                <a:schemeClr val="lt1"/>
              </a:solidFill>
              <a:latin typeface="Lato"/>
              <a:ea typeface="Lato"/>
              <a:cs typeface="Lato"/>
              <a:sym typeface="Lato"/>
            </a:endParaRPr>
          </a:p>
          <a:p>
            <a:pPr indent="0" lvl="0" marL="45720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7"/>
          <p:cNvSpPr txBox="1"/>
          <p:nvPr/>
        </p:nvSpPr>
        <p:spPr>
          <a:xfrm>
            <a:off x="374250" y="425150"/>
            <a:ext cx="7600800" cy="44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  Future Scope:</a:t>
            </a:r>
            <a:endParaRPr b="1">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b="1" lang="en" sz="1300">
                <a:solidFill>
                  <a:schemeClr val="lt1"/>
                </a:solidFill>
                <a:latin typeface="Lato"/>
                <a:ea typeface="Lato"/>
                <a:cs typeface="Lato"/>
                <a:sym typeface="Lato"/>
              </a:rPr>
              <a:t>Integrated UI Development:</a:t>
            </a:r>
            <a:r>
              <a:rPr lang="en" sz="1300">
                <a:solidFill>
                  <a:schemeClr val="lt1"/>
                </a:solidFill>
                <a:latin typeface="Lato"/>
                <a:ea typeface="Lato"/>
                <a:cs typeface="Lato"/>
                <a:sym typeface="Lato"/>
              </a:rPr>
              <a:t> The project's scope extends to the creation and collaboration of a user interface (UI) alongside the codebase. This integration enhances efficiency and simplifies development.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b="1" lang="en" sz="1300">
                <a:solidFill>
                  <a:schemeClr val="lt1"/>
                </a:solidFill>
                <a:latin typeface="Lato"/>
                <a:ea typeface="Lato"/>
                <a:cs typeface="Lato"/>
                <a:sym typeface="Lato"/>
              </a:rPr>
              <a:t>Cross-Platform Availability:</a:t>
            </a:r>
            <a:r>
              <a:rPr lang="en" sz="1300">
                <a:solidFill>
                  <a:schemeClr val="lt1"/>
                </a:solidFill>
                <a:latin typeface="Lato"/>
                <a:ea typeface="Lato"/>
                <a:cs typeface="Lato"/>
                <a:sym typeface="Lato"/>
              </a:rPr>
              <a:t> The project offers the capability to package the application for multiple platforms, ensuring a broader reach. Supported platforms include:</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Linux: </a:t>
            </a:r>
            <a:r>
              <a:rPr lang="en" sz="1300">
                <a:solidFill>
                  <a:schemeClr val="lt1"/>
                </a:solidFill>
                <a:latin typeface="Lato"/>
                <a:ea typeface="Lato"/>
                <a:cs typeface="Lato"/>
                <a:sym typeface="Lato"/>
              </a:rPr>
              <a:t>Package distribution via APT/RPM repositories, catering to Linux users.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MacOS:</a:t>
            </a:r>
            <a:r>
              <a:rPr lang="en" sz="1300">
                <a:solidFill>
                  <a:schemeClr val="lt1"/>
                </a:solidFill>
                <a:latin typeface="Lato"/>
                <a:ea typeface="Lato"/>
                <a:cs typeface="Lato"/>
                <a:sym typeface="Lato"/>
              </a:rPr>
              <a:t> Inclusion in the HomeBrew package manager, providing accessibility to macOS users.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Windows: </a:t>
            </a:r>
            <a:r>
              <a:rPr lang="en" sz="1300">
                <a:solidFill>
                  <a:schemeClr val="lt1"/>
                </a:solidFill>
                <a:latin typeface="Lato"/>
                <a:ea typeface="Lato"/>
                <a:cs typeface="Lato"/>
                <a:sym typeface="Lato"/>
              </a:rPr>
              <a:t>Availability through the Win-Get repository, making the application accessible to Windows users.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8"/>
          <p:cNvSpPr txBox="1"/>
          <p:nvPr>
            <p:ph type="ctrTitle"/>
          </p:nvPr>
        </p:nvSpPr>
        <p:spPr>
          <a:xfrm>
            <a:off x="761500" y="1455650"/>
            <a:ext cx="7688100" cy="166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       </a:t>
            </a:r>
            <a:r>
              <a:rPr lang="en">
                <a:solidFill>
                  <a:schemeClr val="lt1"/>
                </a:solidFill>
              </a:rPr>
              <a:t>Thank you for listenin</a:t>
            </a:r>
            <a:r>
              <a:rPr lang="en"/>
              <a:t>g</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65750" y="1474175"/>
            <a:ext cx="7688400" cy="151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2850">
                <a:latin typeface="Lato"/>
                <a:ea typeface="Lato"/>
                <a:cs typeface="Lato"/>
                <a:sym typeface="Lato"/>
              </a:rPr>
              <a:t> </a:t>
            </a:r>
            <a:r>
              <a:rPr b="1" lang="en" sz="2850">
                <a:latin typeface="Lato"/>
                <a:ea typeface="Lato"/>
                <a:cs typeface="Lato"/>
                <a:sym typeface="Lato"/>
              </a:rPr>
              <a:t>Outline:</a:t>
            </a:r>
            <a:endParaRPr b="1" sz="2850">
              <a:latin typeface="Lato"/>
              <a:ea typeface="Lato"/>
              <a:cs typeface="Lato"/>
              <a:sym typeface="Lato"/>
            </a:endParaRPr>
          </a:p>
          <a:p>
            <a:pPr indent="0" lvl="0" marL="0" rtl="0" algn="l">
              <a:spcBef>
                <a:spcPts val="0"/>
              </a:spcBef>
              <a:spcAft>
                <a:spcPts val="0"/>
              </a:spcAft>
              <a:buNone/>
            </a:pPr>
            <a:r>
              <a:t/>
            </a:r>
            <a:endParaRPr b="0">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Introduction</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Literature Review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Background Work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System Model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System Description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Design Approach Algorithm and Pseudocode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Challenges and Benefits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Future Scope </a:t>
            </a:r>
            <a:endParaRPr b="0" sz="1661">
              <a:latin typeface="Lato"/>
              <a:ea typeface="Lato"/>
              <a:cs typeface="Lato"/>
              <a:sym typeface="Lato"/>
            </a:endParaRPr>
          </a:p>
          <a:p>
            <a:pPr indent="-323532" lvl="0" marL="457200" rtl="0" algn="l">
              <a:spcBef>
                <a:spcPts val="0"/>
              </a:spcBef>
              <a:spcAft>
                <a:spcPts val="0"/>
              </a:spcAft>
              <a:buSzPct val="100000"/>
              <a:buFont typeface="Lato"/>
              <a:buAutoNum type="arabicPeriod"/>
            </a:pPr>
            <a:r>
              <a:rPr b="0" lang="en" sz="1661">
                <a:latin typeface="Lato"/>
                <a:ea typeface="Lato"/>
                <a:cs typeface="Lato"/>
                <a:sym typeface="Lato"/>
              </a:rPr>
              <a:t>Conclusion</a:t>
            </a:r>
            <a:endParaRPr b="0" sz="1661">
              <a:latin typeface="Lato"/>
              <a:ea typeface="Lato"/>
              <a:cs typeface="Lato"/>
              <a:sym typeface="Lato"/>
            </a:endParaRPr>
          </a:p>
          <a:p>
            <a:pPr indent="0" lvl="0" marL="0" rtl="0" algn="l">
              <a:spcBef>
                <a:spcPts val="0"/>
              </a:spcBef>
              <a:spcAft>
                <a:spcPts val="0"/>
              </a:spcAft>
              <a:buNone/>
            </a:pPr>
            <a:r>
              <a:t/>
            </a:r>
            <a:endParaRPr b="0" sz="1888">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24316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400">
              <a:latin typeface="Lato"/>
              <a:ea typeface="Lato"/>
              <a:cs typeface="Lato"/>
              <a:sym typeface="Lato"/>
            </a:endParaRPr>
          </a:p>
          <a:p>
            <a:pPr indent="0" lvl="0" marL="0" rtl="0" algn="l">
              <a:spcBef>
                <a:spcPts val="0"/>
              </a:spcBef>
              <a:spcAft>
                <a:spcPts val="0"/>
              </a:spcAft>
              <a:buNone/>
            </a:pPr>
            <a:r>
              <a:t/>
            </a:r>
            <a:endParaRPr b="0" sz="14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Savify: A File Monitoring Tool</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Utilizes Git for tracking changes in files, each in a separate orphan branch.</a:t>
            </a:r>
            <a:endParaRPr b="0" sz="1200">
              <a:latin typeface="Lato"/>
              <a:ea typeface="Lato"/>
              <a:cs typeface="Lato"/>
              <a:sym typeface="Lato"/>
            </a:endParaRPr>
          </a:p>
          <a:p>
            <a:pPr indent="0" lvl="0" marL="0" rtl="0" algn="l">
              <a:spcBef>
                <a:spcPts val="0"/>
              </a:spcBef>
              <a:spcAft>
                <a:spcPts val="0"/>
              </a:spcAft>
              <a:buNone/>
            </a:pPr>
            <a:r>
              <a:t/>
            </a:r>
            <a:endParaRPr b="0" sz="14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Streamlining Orphan Branch Creation</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Simplifies the creation of orphan branches from an empty repository.</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Achieves this through patch files merged with Git HEAD.</a:t>
            </a:r>
            <a:endParaRPr b="0" sz="1200">
              <a:latin typeface="Lato"/>
              <a:ea typeface="Lato"/>
              <a:cs typeface="Lato"/>
              <a:sym typeface="Lato"/>
            </a:endParaRPr>
          </a:p>
          <a:p>
            <a:pPr indent="0" lvl="0" marL="0" rtl="0" algn="l">
              <a:spcBef>
                <a:spcPts val="0"/>
              </a:spcBef>
              <a:spcAft>
                <a:spcPts val="0"/>
              </a:spcAft>
              <a:buNone/>
            </a:pPr>
            <a:r>
              <a:t/>
            </a:r>
            <a:endParaRPr b="0" sz="14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Accessible Git Abstraction Layer</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Makes Git features user-friendly, especially for those with limited command line experience.</a:t>
            </a:r>
            <a:endParaRPr b="0" sz="1200">
              <a:latin typeface="Lato"/>
              <a:ea typeface="Lato"/>
              <a:cs typeface="Lato"/>
              <a:sym typeface="Lato"/>
            </a:endParaRPr>
          </a:p>
          <a:p>
            <a:pPr indent="0" lvl="0" marL="0" rtl="0" algn="l">
              <a:spcBef>
                <a:spcPts val="0"/>
              </a:spcBef>
              <a:spcAft>
                <a:spcPts val="0"/>
              </a:spcAft>
              <a:buNone/>
            </a:pPr>
            <a:r>
              <a:t/>
            </a:r>
            <a:endParaRPr b="0" sz="14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Efficient Management of File Changes</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Maintains a dedicated database to monitor modifications.</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Restores files individually in orphan branches.</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Addresses complexities and merge conflict issues inherent in Git-native approaches, especially in large projects.</a:t>
            </a:r>
            <a:endParaRPr b="0" sz="1200">
              <a:latin typeface="Lato"/>
              <a:ea typeface="Lato"/>
              <a:cs typeface="Lato"/>
              <a:sym typeface="Lato"/>
            </a:endParaRPr>
          </a:p>
          <a:p>
            <a:pPr indent="0" lvl="0" marL="0" rtl="0" algn="l">
              <a:spcBef>
                <a:spcPts val="0"/>
              </a:spcBef>
              <a:spcAft>
                <a:spcPts val="0"/>
              </a:spcAft>
              <a:buSzPts val="990"/>
              <a:buNone/>
            </a:pPr>
            <a:r>
              <a:t/>
            </a:r>
            <a:endParaRPr b="0" sz="1400">
              <a:latin typeface="Lato"/>
              <a:ea typeface="Lato"/>
              <a:cs typeface="Lato"/>
              <a:sym typeface="Lato"/>
            </a:endParaRPr>
          </a:p>
          <a:p>
            <a:pPr indent="0" lvl="0" marL="0" rtl="0" algn="l">
              <a:spcBef>
                <a:spcPts val="0"/>
              </a:spcBef>
              <a:spcAft>
                <a:spcPts val="0"/>
              </a:spcAft>
              <a:buSzPts val="990"/>
              <a:buNone/>
            </a:pPr>
            <a:r>
              <a:t/>
            </a:r>
            <a:endParaRPr sz="1400"/>
          </a:p>
        </p:txBody>
      </p:sp>
      <p:sp>
        <p:nvSpPr>
          <p:cNvPr id="100" name="Google Shape;100;p15"/>
          <p:cNvSpPr txBox="1"/>
          <p:nvPr/>
        </p:nvSpPr>
        <p:spPr>
          <a:xfrm>
            <a:off x="729450" y="536050"/>
            <a:ext cx="53832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Lato"/>
                <a:ea typeface="Lato"/>
                <a:cs typeface="Lato"/>
                <a:sym typeface="Lato"/>
              </a:rPr>
              <a:t>Introduction:</a:t>
            </a:r>
            <a:endParaRPr b="1" sz="26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77725" y="1069225"/>
            <a:ext cx="7688400" cy="3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Evolution of Version Control Systems (VCS)</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Key role in managing changes in digital assets.</a:t>
            </a:r>
            <a:endParaRPr b="0" sz="12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Centralized Version Control Systems (CVCS)</a:t>
            </a:r>
            <a:endParaRPr b="1" sz="1400">
              <a:latin typeface="Lato"/>
              <a:ea typeface="Lato"/>
              <a:cs typeface="Lato"/>
              <a:sym typeface="Lato"/>
            </a:endParaRPr>
          </a:p>
          <a:p>
            <a:pPr indent="0" lvl="0" marL="0" rtl="0" algn="l">
              <a:spcBef>
                <a:spcPts val="0"/>
              </a:spcBef>
              <a:spcAft>
                <a:spcPts val="0"/>
              </a:spcAft>
              <a:buNone/>
            </a:pPr>
            <a:r>
              <a:rPr b="0" lang="en" sz="600">
                <a:latin typeface="Lato"/>
                <a:ea typeface="Lato"/>
                <a:cs typeface="Lato"/>
                <a:sym typeface="Lato"/>
              </a:rPr>
              <a:t> </a:t>
            </a:r>
            <a:r>
              <a:rPr b="0" lang="en" sz="1200">
                <a:latin typeface="Lato"/>
                <a:ea typeface="Lato"/>
                <a:cs typeface="Lato"/>
                <a:sym typeface="Lato"/>
              </a:rPr>
              <a:t> - Example: Subversion (SVN).</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Centralized versioning in a single location.</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Limitations: Restricted collaboration and required constant connectivity.</a:t>
            </a:r>
            <a:endParaRPr b="0" sz="12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Emergence of Distributed Version Control Systems (DVCS)</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Example: Git.</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Enabled offline work and distributed collaboration.</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Introduced complexities, especially for users not familiar with command-line interfaces.</a:t>
            </a:r>
            <a:endParaRPr b="0" sz="12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Challenges with Git</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Steep learning curve, particularly in branch management and merge conflict resolution.</a:t>
            </a:r>
            <a:endParaRPr b="0" sz="12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Graphical User Interfaces (GUIs) for Git</a:t>
            </a:r>
            <a:endParaRPr b="1" sz="1400">
              <a:latin typeface="Lato"/>
              <a:ea typeface="Lato"/>
              <a:cs typeface="Lato"/>
              <a:sym typeface="Lato"/>
            </a:endParaRPr>
          </a:p>
          <a:p>
            <a:pPr indent="0" lvl="0" marL="0" rtl="0" algn="l">
              <a:spcBef>
                <a:spcPts val="0"/>
              </a:spcBef>
              <a:spcAft>
                <a:spcPts val="0"/>
              </a:spcAft>
              <a:buNone/>
            </a:pPr>
            <a:r>
              <a:rPr b="0" lang="en" sz="600">
                <a:latin typeface="Lato"/>
                <a:ea typeface="Lato"/>
                <a:cs typeface="Lato"/>
                <a:sym typeface="Lato"/>
              </a:rPr>
              <a:t>  </a:t>
            </a:r>
            <a:r>
              <a:rPr b="0" lang="en" sz="1200">
                <a:latin typeface="Lato"/>
                <a:ea typeface="Lato"/>
                <a:cs typeface="Lato"/>
                <a:sym typeface="Lato"/>
              </a:rPr>
              <a:t>- Examples: GitKraken, SourceTree.</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Aim to simplify Git usage but still leave room for improvement.</a:t>
            </a:r>
            <a:endParaRPr b="0" sz="1200">
              <a:latin typeface="Lato"/>
              <a:ea typeface="Lato"/>
              <a:cs typeface="Lato"/>
              <a:sym typeface="Lato"/>
            </a:endParaRPr>
          </a:p>
          <a:p>
            <a:pPr indent="0" lvl="0" marL="0" rtl="0" algn="l">
              <a:spcBef>
                <a:spcPts val="0"/>
              </a:spcBef>
              <a:spcAft>
                <a:spcPts val="0"/>
              </a:spcAft>
              <a:buNone/>
            </a:pPr>
            <a:r>
              <a:t/>
            </a:r>
            <a:endParaRPr b="0" sz="6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Market Demand for Intuitive VCS</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Studies by Smith et al. (2018) and Johnson (2021) highlight developer demand for a user-friendly, file-based VCS interface.</a:t>
            </a:r>
            <a:endParaRPr b="0" sz="600">
              <a:latin typeface="Lato"/>
              <a:ea typeface="Lato"/>
              <a:cs typeface="Lato"/>
              <a:sym typeface="Lato"/>
            </a:endParaRPr>
          </a:p>
        </p:txBody>
      </p:sp>
      <p:sp>
        <p:nvSpPr>
          <p:cNvPr id="106" name="Google Shape;106;p16"/>
          <p:cNvSpPr txBox="1"/>
          <p:nvPr/>
        </p:nvSpPr>
        <p:spPr>
          <a:xfrm>
            <a:off x="677725" y="293025"/>
            <a:ext cx="49257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Lato"/>
                <a:ea typeface="Lato"/>
                <a:cs typeface="Lato"/>
                <a:sym typeface="Lato"/>
              </a:rPr>
              <a:t>Literature Review:</a:t>
            </a:r>
            <a:endParaRPr b="1" sz="2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1998875"/>
            <a:ext cx="7688400" cy="15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100">
              <a:latin typeface="Lato"/>
              <a:ea typeface="Lato"/>
              <a:cs typeface="Lato"/>
              <a:sym typeface="Lato"/>
            </a:endParaRPr>
          </a:p>
          <a:p>
            <a:pPr indent="0" lvl="0" marL="0" rtl="0" algn="l">
              <a:spcBef>
                <a:spcPts val="0"/>
              </a:spcBef>
              <a:spcAft>
                <a:spcPts val="0"/>
              </a:spcAft>
              <a:buNone/>
            </a:pPr>
            <a:r>
              <a:t/>
            </a:r>
            <a:endParaRPr b="0" sz="11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Importance of Version Control in Software Development</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Essential for logging and managing codebase changes.</a:t>
            </a:r>
            <a:endParaRPr b="0" sz="1200">
              <a:latin typeface="Lato"/>
              <a:ea typeface="Lato"/>
              <a:cs typeface="Lato"/>
              <a:sym typeface="Lato"/>
            </a:endParaRPr>
          </a:p>
          <a:p>
            <a:pPr indent="0" lvl="0" marL="0" rtl="0" algn="l">
              <a:spcBef>
                <a:spcPts val="0"/>
              </a:spcBef>
              <a:spcAft>
                <a:spcPts val="0"/>
              </a:spcAft>
              <a:buNone/>
            </a:pPr>
            <a:r>
              <a:t/>
            </a:r>
            <a:endParaRPr b="0" sz="11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Git: A Game-Changer in Version Contro</a:t>
            </a:r>
            <a:r>
              <a:rPr b="1" lang="en" sz="1400">
                <a:latin typeface="Lato"/>
                <a:ea typeface="Lato"/>
                <a:cs typeface="Lato"/>
                <a:sym typeface="Lato"/>
              </a:rPr>
              <a:t>l</a:t>
            </a:r>
            <a:endParaRPr b="1" sz="14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Noted for its decentralized system and branch management.</a:t>
            </a:r>
            <a:endParaRPr b="0" sz="1200">
              <a:latin typeface="Lato"/>
              <a:ea typeface="Lato"/>
              <a:cs typeface="Lato"/>
              <a:sym typeface="Lato"/>
            </a:endParaRPr>
          </a:p>
          <a:p>
            <a:pPr indent="0" lvl="0" marL="0" rtl="0" algn="l">
              <a:spcBef>
                <a:spcPts val="0"/>
              </a:spcBef>
              <a:spcAft>
                <a:spcPts val="0"/>
              </a:spcAft>
              <a:buNone/>
            </a:pPr>
            <a:r>
              <a:t/>
            </a:r>
            <a:endParaRPr b="0" sz="11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Challenges with Git's Intricate Nature</a:t>
            </a:r>
            <a:endParaRPr b="1" sz="1400">
              <a:latin typeface="Lato"/>
              <a:ea typeface="Lato"/>
              <a:cs typeface="Lato"/>
              <a:sym typeface="Lato"/>
            </a:endParaRPr>
          </a:p>
          <a:p>
            <a:pPr indent="0" lvl="0" marL="0" rtl="0" algn="l">
              <a:spcBef>
                <a:spcPts val="0"/>
              </a:spcBef>
              <a:spcAft>
                <a:spcPts val="0"/>
              </a:spcAft>
              <a:buNone/>
            </a:pPr>
            <a:r>
              <a:rPr b="0" lang="en" sz="1100">
                <a:latin typeface="Lato"/>
                <a:ea typeface="Lato"/>
                <a:cs typeface="Lato"/>
                <a:sym typeface="Lato"/>
              </a:rPr>
              <a:t>  </a:t>
            </a:r>
            <a:r>
              <a:rPr b="0" lang="en" sz="1200">
                <a:latin typeface="Lato"/>
                <a:ea typeface="Lato"/>
                <a:cs typeface="Lato"/>
                <a:sym typeface="Lato"/>
              </a:rPr>
              <a:t>- Difficulty in managing evolution of individual files and their detailed histories.</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Assumes impact on the entire project for any file change.</a:t>
            </a:r>
            <a:endParaRPr b="0" sz="1200">
              <a:latin typeface="Lato"/>
              <a:ea typeface="Lato"/>
              <a:cs typeface="Lato"/>
              <a:sym typeface="Lato"/>
            </a:endParaRPr>
          </a:p>
          <a:p>
            <a:pPr indent="0" lvl="0" marL="0" rtl="0" algn="l">
              <a:spcBef>
                <a:spcPts val="0"/>
              </a:spcBef>
              <a:spcAft>
                <a:spcPts val="0"/>
              </a:spcAft>
              <a:buNone/>
            </a:pPr>
            <a:r>
              <a:t/>
            </a:r>
            <a:endParaRPr b="0" sz="11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Current Version Control Practices</a:t>
            </a:r>
            <a:endParaRPr b="1" sz="1400">
              <a:latin typeface="Lato"/>
              <a:ea typeface="Lato"/>
              <a:cs typeface="Lato"/>
              <a:sym typeface="Lato"/>
            </a:endParaRPr>
          </a:p>
          <a:p>
            <a:pPr indent="0" lvl="0" marL="0" rtl="0" algn="l">
              <a:spcBef>
                <a:spcPts val="0"/>
              </a:spcBef>
              <a:spcAft>
                <a:spcPts val="0"/>
              </a:spcAft>
              <a:buNone/>
            </a:pPr>
            <a:r>
              <a:rPr b="0" lang="en" sz="1100">
                <a:latin typeface="Lato"/>
                <a:ea typeface="Lato"/>
                <a:cs typeface="Lato"/>
                <a:sym typeface="Lato"/>
              </a:rPr>
              <a:t>  </a:t>
            </a:r>
            <a:r>
              <a:rPr b="0" lang="en" sz="1200">
                <a:latin typeface="Lato"/>
                <a:ea typeface="Lato"/>
                <a:cs typeface="Lato"/>
                <a:sym typeface="Lato"/>
              </a:rPr>
              <a:t>- Focus on project-wide updates and versioning.</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Reverting and tracking specific file alterations can be tedious.</a:t>
            </a:r>
            <a:endParaRPr b="0" sz="1200">
              <a:latin typeface="Lato"/>
              <a:ea typeface="Lato"/>
              <a:cs typeface="Lato"/>
              <a:sym typeface="Lato"/>
            </a:endParaRPr>
          </a:p>
          <a:p>
            <a:pPr indent="0" lvl="0" marL="0" rtl="0" algn="l">
              <a:spcBef>
                <a:spcPts val="0"/>
              </a:spcBef>
              <a:spcAft>
                <a:spcPts val="0"/>
              </a:spcAft>
              <a:buNone/>
            </a:pPr>
            <a:r>
              <a:t/>
            </a:r>
            <a:endParaRPr b="0" sz="1200">
              <a:latin typeface="Lato"/>
              <a:ea typeface="Lato"/>
              <a:cs typeface="Lato"/>
              <a:sym typeface="Lato"/>
            </a:endParaRPr>
          </a:p>
          <a:p>
            <a:pPr indent="0" lvl="0" marL="0" rtl="0" algn="l">
              <a:spcBef>
                <a:spcPts val="0"/>
              </a:spcBef>
              <a:spcAft>
                <a:spcPts val="0"/>
              </a:spcAft>
              <a:buNone/>
            </a:pPr>
            <a:r>
              <a:rPr b="1" lang="en" sz="1400">
                <a:latin typeface="Lato"/>
                <a:ea typeface="Lato"/>
                <a:cs typeface="Lato"/>
                <a:sym typeface="Lato"/>
              </a:rPr>
              <a:t>Limitations in Handling File-Level Changes</a:t>
            </a:r>
            <a:endParaRPr b="1" sz="1400">
              <a:latin typeface="Lato"/>
              <a:ea typeface="Lato"/>
              <a:cs typeface="Lato"/>
              <a:sym typeface="Lato"/>
            </a:endParaRPr>
          </a:p>
          <a:p>
            <a:pPr indent="0" lvl="0" marL="0" rtl="0" algn="l">
              <a:spcBef>
                <a:spcPts val="0"/>
              </a:spcBef>
              <a:spcAft>
                <a:spcPts val="0"/>
              </a:spcAft>
              <a:buNone/>
            </a:pPr>
            <a:r>
              <a:rPr b="0" lang="en" sz="1100">
                <a:latin typeface="Lato"/>
                <a:ea typeface="Lato"/>
                <a:cs typeface="Lato"/>
                <a:sym typeface="Lato"/>
              </a:rPr>
              <a:t> </a:t>
            </a:r>
            <a:r>
              <a:rPr b="0" lang="en" sz="1200">
                <a:latin typeface="Lato"/>
                <a:ea typeface="Lato"/>
                <a:cs typeface="Lato"/>
                <a:sym typeface="Lato"/>
              </a:rPr>
              <a:t> - Often requires reviewing the entire project's change log.</a:t>
            </a:r>
            <a:endParaRPr b="0" sz="1200">
              <a:latin typeface="Lato"/>
              <a:ea typeface="Lato"/>
              <a:cs typeface="Lato"/>
              <a:sym typeface="Lato"/>
            </a:endParaRPr>
          </a:p>
          <a:p>
            <a:pPr indent="0" lvl="0" marL="0" rtl="0" algn="l">
              <a:spcBef>
                <a:spcPts val="0"/>
              </a:spcBef>
              <a:spcAft>
                <a:spcPts val="0"/>
              </a:spcAft>
              <a:buNone/>
            </a:pPr>
            <a:r>
              <a:rPr b="0" lang="en" sz="1200">
                <a:latin typeface="Lato"/>
                <a:ea typeface="Lato"/>
                <a:cs typeface="Lato"/>
                <a:sym typeface="Lato"/>
              </a:rPr>
              <a:t>  - Makeshift solutions like creating separate branches for each change can lead to disorganization.</a:t>
            </a:r>
            <a:endParaRPr b="0" sz="1200">
              <a:latin typeface="Lato"/>
              <a:ea typeface="Lato"/>
              <a:cs typeface="Lato"/>
              <a:sym typeface="Lato"/>
            </a:endParaRPr>
          </a:p>
          <a:p>
            <a:pPr indent="0" lvl="0" marL="0" rtl="0" algn="l">
              <a:spcBef>
                <a:spcPts val="0"/>
              </a:spcBef>
              <a:spcAft>
                <a:spcPts val="0"/>
              </a:spcAft>
              <a:buSzPts val="990"/>
              <a:buNone/>
            </a:pPr>
            <a:r>
              <a:t/>
            </a:r>
            <a:endParaRPr b="0" sz="1100">
              <a:latin typeface="Lato"/>
              <a:ea typeface="Lato"/>
              <a:cs typeface="Lato"/>
              <a:sym typeface="Lato"/>
            </a:endParaRPr>
          </a:p>
        </p:txBody>
      </p:sp>
      <p:sp>
        <p:nvSpPr>
          <p:cNvPr id="112" name="Google Shape;112;p17"/>
          <p:cNvSpPr txBox="1"/>
          <p:nvPr/>
        </p:nvSpPr>
        <p:spPr>
          <a:xfrm>
            <a:off x="727800" y="477550"/>
            <a:ext cx="50781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Lato"/>
                <a:ea typeface="Lato"/>
                <a:cs typeface="Lato"/>
                <a:sym typeface="Lato"/>
              </a:rPr>
              <a:t>Background Work:</a:t>
            </a:r>
            <a:endParaRPr b="1" sz="26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06850" y="328475"/>
            <a:ext cx="3179100" cy="76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600">
                <a:solidFill>
                  <a:schemeClr val="lt1"/>
                </a:solidFill>
                <a:latin typeface="Lato"/>
                <a:ea typeface="Lato"/>
                <a:cs typeface="Lato"/>
                <a:sym typeface="Lato"/>
              </a:rPr>
              <a:t>System Model:</a:t>
            </a:r>
            <a:endParaRPr b="1" sz="2600">
              <a:solidFill>
                <a:schemeClr val="lt1"/>
              </a:solidFill>
              <a:latin typeface="Lato"/>
              <a:ea typeface="Lato"/>
              <a:cs typeface="Lato"/>
              <a:sym typeface="Lato"/>
            </a:endParaRPr>
          </a:p>
        </p:txBody>
      </p:sp>
      <p:pic>
        <p:nvPicPr>
          <p:cNvPr id="118" name="Google Shape;118;p18"/>
          <p:cNvPicPr preferRelativeResize="0"/>
          <p:nvPr/>
        </p:nvPicPr>
        <p:blipFill rotWithShape="1">
          <a:blip r:embed="rId3">
            <a:alphaModFix/>
          </a:blip>
          <a:srcRect b="37795" l="0" r="0" t="0"/>
          <a:stretch/>
        </p:blipFill>
        <p:spPr>
          <a:xfrm>
            <a:off x="506850" y="1418750"/>
            <a:ext cx="4596400" cy="3412476"/>
          </a:xfrm>
          <a:prstGeom prst="rect">
            <a:avLst/>
          </a:prstGeom>
          <a:noFill/>
          <a:ln>
            <a:noFill/>
          </a:ln>
        </p:spPr>
      </p:pic>
      <p:sp>
        <p:nvSpPr>
          <p:cNvPr id="119" name="Google Shape;119;p18"/>
          <p:cNvSpPr txBox="1"/>
          <p:nvPr/>
        </p:nvSpPr>
        <p:spPr>
          <a:xfrm flipH="1">
            <a:off x="5349375" y="717775"/>
            <a:ext cx="25101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Lato"/>
                <a:ea typeface="Lato"/>
                <a:cs typeface="Lato"/>
                <a:sym typeface="Lato"/>
              </a:rPr>
              <a:t>Current Approach</a:t>
            </a:r>
            <a:endParaRPr b="1" sz="1600">
              <a:solidFill>
                <a:schemeClr val="lt1"/>
              </a:solidFill>
              <a:latin typeface="Lato"/>
              <a:ea typeface="Lato"/>
              <a:cs typeface="Lato"/>
              <a:sym typeface="Lato"/>
            </a:endParaRPr>
          </a:p>
        </p:txBody>
      </p:sp>
      <p:sp>
        <p:nvSpPr>
          <p:cNvPr id="120" name="Google Shape;120;p18"/>
          <p:cNvSpPr txBox="1"/>
          <p:nvPr/>
        </p:nvSpPr>
        <p:spPr>
          <a:xfrm>
            <a:off x="5349375" y="1191175"/>
            <a:ext cx="3423900" cy="29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main</a:t>
            </a:r>
            <a:r>
              <a:rPr lang="en" sz="800">
                <a:solidFill>
                  <a:schemeClr val="lt1"/>
                </a:solidFill>
                <a:latin typeface="Lato"/>
                <a:ea typeface="Lato"/>
                <a:cs typeface="Lato"/>
                <a:sym typeface="Lato"/>
              </a:rPr>
              <a:t>: This is the main branch where the source code reflects the production-ready state.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1.1.0-release</a:t>
            </a:r>
            <a:r>
              <a:rPr lang="en" sz="800">
                <a:solidFill>
                  <a:schemeClr val="lt1"/>
                </a:solidFill>
                <a:latin typeface="Lato"/>
                <a:ea typeface="Lato"/>
                <a:cs typeface="Lato"/>
                <a:sym typeface="Lato"/>
              </a:rPr>
              <a:t>: Known as the release branch, it's used for preparing a new production release. It allows for minor bug fixes and preparing metadata for a release.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develop</a:t>
            </a:r>
            <a:r>
              <a:rPr lang="en" sz="800">
                <a:solidFill>
                  <a:schemeClr val="lt1"/>
                </a:solidFill>
                <a:latin typeface="Lato"/>
                <a:ea typeface="Lato"/>
                <a:cs typeface="Lato"/>
                <a:sym typeface="Lato"/>
              </a:rPr>
              <a:t>: The development or sprint branch is where developers merge feature branches to test all changes together. This branch contains the latest delivered development changes for the next release.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JIRA-35--example feature</a:t>
            </a:r>
            <a:r>
              <a:rPr lang="en" sz="800">
                <a:solidFill>
                  <a:schemeClr val="lt1"/>
                </a:solidFill>
                <a:latin typeface="Lato"/>
                <a:ea typeface="Lato"/>
                <a:cs typeface="Lato"/>
                <a:sym typeface="Lato"/>
              </a:rPr>
              <a:t>: This represents a feature branch, typically used for developing new features or changes to the codebase. Once the feature is complete, it is merged back into the develop branch.</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Tag</a:t>
            </a:r>
            <a:r>
              <a:rPr lang="en" sz="800">
                <a:solidFill>
                  <a:schemeClr val="lt1"/>
                </a:solidFill>
                <a:latin typeface="Lato"/>
                <a:ea typeface="Lato"/>
                <a:cs typeface="Lato"/>
                <a:sym typeface="Lato"/>
              </a:rPr>
              <a:t>: These are specific points in the repository's history marked as significant, usually as release points (e.g., 1.0.0, 1.0.1, 1.1.0, 1.2.0).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Hotfix Commit</a:t>
            </a:r>
            <a:r>
              <a:rPr lang="en" sz="800">
                <a:solidFill>
                  <a:schemeClr val="lt1"/>
                </a:solidFill>
                <a:latin typeface="Lato"/>
                <a:ea typeface="Lato"/>
                <a:cs typeface="Lato"/>
                <a:sym typeface="Lato"/>
              </a:rPr>
              <a:t>: A commit made directly to the main branch to fix an urgent issue in the production environment. After the hotfix, the changes are merged back into both the main and develop branches to ensure that the fix is included in future releases.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en" sz="800">
                <a:solidFill>
                  <a:schemeClr val="lt1"/>
                </a:solidFill>
                <a:latin typeface="Lato"/>
                <a:ea typeface="Lato"/>
                <a:cs typeface="Lato"/>
                <a:sym typeface="Lato"/>
              </a:rPr>
              <a:t>The lines connecting the branches represent the flow of changes as they are merged from one branch to another. This approach allows for development to proceed on features and fixes without interfering with the production code until they are ready to be released.</a:t>
            </a:r>
            <a:endParaRPr sz="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792000" y="56575"/>
            <a:ext cx="3179100" cy="76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600">
                <a:solidFill>
                  <a:schemeClr val="lt1"/>
                </a:solidFill>
                <a:latin typeface="Lato"/>
                <a:ea typeface="Lato"/>
                <a:cs typeface="Lato"/>
                <a:sym typeface="Lato"/>
              </a:rPr>
              <a:t>System Description:</a:t>
            </a:r>
            <a:endParaRPr b="1" sz="2600">
              <a:solidFill>
                <a:schemeClr val="lt1"/>
              </a:solidFill>
              <a:latin typeface="Lato"/>
              <a:ea typeface="Lato"/>
              <a:cs typeface="Lato"/>
              <a:sym typeface="Lato"/>
            </a:endParaRPr>
          </a:p>
        </p:txBody>
      </p:sp>
      <p:pic>
        <p:nvPicPr>
          <p:cNvPr id="126" name="Google Shape;126;p19"/>
          <p:cNvPicPr preferRelativeResize="0"/>
          <p:nvPr/>
        </p:nvPicPr>
        <p:blipFill>
          <a:blip r:embed="rId3">
            <a:alphaModFix/>
          </a:blip>
          <a:stretch>
            <a:fillRect/>
          </a:stretch>
        </p:blipFill>
        <p:spPr>
          <a:xfrm>
            <a:off x="270800" y="304900"/>
            <a:ext cx="4187425" cy="4272624"/>
          </a:xfrm>
          <a:prstGeom prst="rect">
            <a:avLst/>
          </a:prstGeom>
          <a:noFill/>
          <a:ln>
            <a:noFill/>
          </a:ln>
        </p:spPr>
      </p:pic>
      <p:sp>
        <p:nvSpPr>
          <p:cNvPr id="127" name="Google Shape;127;p19"/>
          <p:cNvSpPr txBox="1"/>
          <p:nvPr/>
        </p:nvSpPr>
        <p:spPr>
          <a:xfrm>
            <a:off x="4727150" y="610300"/>
            <a:ext cx="4244100" cy="3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File 1 to File 5</a:t>
            </a:r>
            <a:r>
              <a:rPr lang="en" sz="800">
                <a:solidFill>
                  <a:schemeClr val="lt1"/>
                </a:solidFill>
                <a:latin typeface="Lato"/>
                <a:ea typeface="Lato"/>
                <a:cs typeface="Lato"/>
                <a:sym typeface="Lato"/>
              </a:rPr>
              <a:t>: These represent individual files on a user's filesystem that are being tracked for changes.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User Filesystem:</a:t>
            </a:r>
            <a:r>
              <a:rPr lang="en" sz="800">
                <a:solidFill>
                  <a:schemeClr val="lt1"/>
                </a:solidFill>
                <a:latin typeface="Lato"/>
                <a:ea typeface="Lato"/>
                <a:cs typeface="Lato"/>
                <a:sym typeface="Lato"/>
              </a:rPr>
              <a:t> This is the local storage area on a user's computer where files are stored.</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Savify: </a:t>
            </a:r>
            <a:r>
              <a:rPr lang="en" sz="800">
                <a:solidFill>
                  <a:schemeClr val="lt1"/>
                </a:solidFill>
                <a:latin typeface="Lato"/>
                <a:ea typeface="Lato"/>
                <a:cs typeface="Lato"/>
                <a:sym typeface="Lato"/>
              </a:rPr>
              <a:t>It acts as an intermediary between the user's filesystem and the Git server. Savify monitors changes to the files and communicates with the Git server to record these changes. It likely also interacts with a NoSQL database to store metadata or additional information about the file changes.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Git Server: </a:t>
            </a:r>
            <a:r>
              <a:rPr lang="en" sz="800">
                <a:solidFill>
                  <a:schemeClr val="lt1"/>
                </a:solidFill>
                <a:latin typeface="Lato"/>
                <a:ea typeface="Lato"/>
                <a:cs typeface="Lato"/>
                <a:sym typeface="Lato"/>
              </a:rPr>
              <a:t>A remote server where the Git repository is hosted. Savify pushes the changes to this server, ensuring that the version control system is updated with the latest versions of the files.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NoSQL Database:</a:t>
            </a:r>
            <a:r>
              <a:rPr lang="en" sz="800">
                <a:solidFill>
                  <a:schemeClr val="lt1"/>
                </a:solidFill>
                <a:latin typeface="Lato"/>
                <a:ea typeface="Lato"/>
                <a:cs typeface="Lato"/>
                <a:sym typeface="Lato"/>
              </a:rPr>
              <a:t> A type of database designed to store, retrieve, and manage document-oriented information. The NoSQL database here is probably used to store non-relational data, such as file change logs or other metadata that doesn't fit into a traditional table-based structure.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Primary Server: </a:t>
            </a:r>
            <a:r>
              <a:rPr lang="en" sz="800">
                <a:solidFill>
                  <a:schemeClr val="lt1"/>
                </a:solidFill>
                <a:latin typeface="Lato"/>
                <a:ea typeface="Lato"/>
                <a:cs typeface="Lato"/>
                <a:sym typeface="Lato"/>
              </a:rPr>
              <a:t>The central server in the architecture that likely serves a crucial role in managing the application's operations, possibly hosting the main application logic, APIs, and other core services.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Repo Mirror:</a:t>
            </a:r>
            <a:r>
              <a:rPr lang="en" sz="800">
                <a:solidFill>
                  <a:schemeClr val="lt1"/>
                </a:solidFill>
                <a:latin typeface="Lato"/>
                <a:ea typeface="Lato"/>
                <a:cs typeface="Lato"/>
                <a:sym typeface="Lato"/>
              </a:rPr>
              <a:t> This is a redundant copy of the Git repository. It is synchronized with the primary Git server via 'rsync', a utility for efficiently transferring and synchronizing files across computer systems.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b="1" lang="en" sz="800">
                <a:solidFill>
                  <a:schemeClr val="lt1"/>
                </a:solidFill>
                <a:latin typeface="Lato"/>
                <a:ea typeface="Lato"/>
                <a:cs typeface="Lato"/>
                <a:sym typeface="Lato"/>
              </a:rPr>
              <a:t>Offsite Backup: </a:t>
            </a:r>
            <a:r>
              <a:rPr lang="en" sz="800">
                <a:solidFill>
                  <a:schemeClr val="lt1"/>
                </a:solidFill>
                <a:latin typeface="Lato"/>
                <a:ea typeface="Lato"/>
                <a:cs typeface="Lato"/>
                <a:sym typeface="Lato"/>
              </a:rPr>
              <a:t>A backup storage solution located in a different physical location from the primary server to ensure data integrity and availability in case of system failure, data corruption, or a disaster at the primary site. The offsite backup is also updated using 'rsync', which indicates that it's an exact copy of the data stored on the primary server.</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en" sz="800">
                <a:solidFill>
                  <a:schemeClr val="lt1"/>
                </a:solidFill>
                <a:latin typeface="Lato"/>
                <a:ea typeface="Lato"/>
                <a:cs typeface="Lato"/>
                <a:sym typeface="Lato"/>
              </a:rPr>
              <a:t>This setup aims to provide robust file version control and backup strategy by combining Git's versioning capabilities with Savify's file monitoring and system backups to ensure data safety and consistency.</a:t>
            </a:r>
            <a:endParaRPr sz="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Demo </a:t>
            </a:r>
            <a:endParaRPr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506850" y="406275"/>
            <a:ext cx="3906300" cy="74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600">
                <a:latin typeface="Lato"/>
                <a:ea typeface="Lato"/>
                <a:cs typeface="Lato"/>
                <a:sym typeface="Lato"/>
              </a:rPr>
              <a:t>Design and Algorithms:</a:t>
            </a:r>
            <a:endParaRPr b="1" sz="2600">
              <a:latin typeface="Lato"/>
              <a:ea typeface="Lato"/>
              <a:cs typeface="Lato"/>
              <a:sym typeface="Lato"/>
            </a:endParaRPr>
          </a:p>
        </p:txBody>
      </p:sp>
      <p:pic>
        <p:nvPicPr>
          <p:cNvPr id="138" name="Google Shape;138;p21"/>
          <p:cNvPicPr preferRelativeResize="0"/>
          <p:nvPr/>
        </p:nvPicPr>
        <p:blipFill>
          <a:blip r:embed="rId3">
            <a:alphaModFix/>
          </a:blip>
          <a:stretch>
            <a:fillRect/>
          </a:stretch>
        </p:blipFill>
        <p:spPr>
          <a:xfrm>
            <a:off x="506850" y="1403750"/>
            <a:ext cx="4090802" cy="3219950"/>
          </a:xfrm>
          <a:prstGeom prst="rect">
            <a:avLst/>
          </a:prstGeom>
          <a:noFill/>
          <a:ln>
            <a:noFill/>
          </a:ln>
        </p:spPr>
      </p:pic>
      <p:sp>
        <p:nvSpPr>
          <p:cNvPr id="139" name="Google Shape;139;p21"/>
          <p:cNvSpPr txBox="1"/>
          <p:nvPr/>
        </p:nvSpPr>
        <p:spPr>
          <a:xfrm>
            <a:off x="4840650" y="1146675"/>
            <a:ext cx="3724200" cy="37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Initialize New Git Repository</a:t>
            </a:r>
            <a:endParaRPr b="1">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 Initializes a new Git repository in a specified directory.</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Create Initial Commit</a:t>
            </a:r>
            <a:endParaRPr b="1">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 Generates an initial commit with a timestamped message.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Configure Git Exclusions</a:t>
            </a:r>
            <a:endParaRPr b="1">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 Sets up Git to exclude certain files or directories from tracking.</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Return Repository Object</a:t>
            </a:r>
            <a:endParaRPr b="1">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 Returns the initialized Git repository object for further operations.</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