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71"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71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18353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455281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787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942137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427018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63860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824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11289"/>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04747" y="1632347"/>
            <a:ext cx="4964906" cy="4964906"/>
          </a:xfrm>
          <a:prstGeom prst="rect">
            <a:avLst/>
          </a:prstGeom>
        </p:spPr>
      </p:pic>
      <p:sp>
        <p:nvSpPr>
          <p:cNvPr id="6" name="Text 2"/>
          <p:cNvSpPr/>
          <p:nvPr/>
        </p:nvSpPr>
        <p:spPr>
          <a:xfrm>
            <a:off x="730210" y="1191458"/>
            <a:ext cx="7683579" cy="3599021"/>
          </a:xfrm>
          <a:prstGeom prst="rect">
            <a:avLst/>
          </a:prstGeom>
          <a:noFill/>
          <a:ln/>
        </p:spPr>
        <p:txBody>
          <a:bodyPr wrap="square" rtlCol="0" anchor="t"/>
          <a:lstStyle/>
          <a:p>
            <a:pPr marL="0" indent="0">
              <a:lnSpc>
                <a:spcPts val="7085"/>
              </a:lnSpc>
              <a:buNone/>
            </a:pPr>
            <a:r>
              <a:rPr lang="en-US" sz="5668" dirty="0">
                <a:solidFill>
                  <a:srgbClr val="FEFEFE"/>
                </a:solidFill>
                <a:latin typeface="Instrument Sans" pitchFamily="34" charset="0"/>
                <a:ea typeface="Instrument Sans" pitchFamily="34" charset="-122"/>
                <a:cs typeface="Instrument Sans" pitchFamily="34" charset="-120"/>
              </a:rPr>
              <a:t>Predicting </a:t>
            </a:r>
            <a:r>
              <a:rPr lang="en-US" sz="5668">
                <a:solidFill>
                  <a:srgbClr val="FEFEFE"/>
                </a:solidFill>
                <a:latin typeface="Instrument Sans" pitchFamily="34" charset="0"/>
                <a:ea typeface="Instrument Sans" pitchFamily="34" charset="-122"/>
                <a:cs typeface="Instrument Sans" pitchFamily="34" charset="-120"/>
              </a:rPr>
              <a:t>House in </a:t>
            </a:r>
            <a:r>
              <a:rPr lang="en-US" sz="5668" dirty="0">
                <a:solidFill>
                  <a:srgbClr val="FEFEFE"/>
                </a:solidFill>
                <a:latin typeface="Instrument Sans" pitchFamily="34" charset="0"/>
                <a:ea typeface="Instrument Sans" pitchFamily="34" charset="-122"/>
                <a:cs typeface="Instrument Sans" pitchFamily="34" charset="-120"/>
              </a:rPr>
              <a:t>Chennai: A Linear Regression Approach</a:t>
            </a:r>
            <a:endParaRPr lang="en-US" sz="5668" dirty="0"/>
          </a:p>
        </p:txBody>
      </p:sp>
      <p:sp>
        <p:nvSpPr>
          <p:cNvPr id="7" name="Text 3"/>
          <p:cNvSpPr/>
          <p:nvPr/>
        </p:nvSpPr>
        <p:spPr>
          <a:xfrm>
            <a:off x="730210" y="5103376"/>
            <a:ext cx="7683579" cy="1334929"/>
          </a:xfrm>
          <a:prstGeom prst="rect">
            <a:avLst/>
          </a:prstGeom>
          <a:noFill/>
          <a:ln/>
        </p:spPr>
        <p:txBody>
          <a:bodyPr wrap="square" rtlCol="0" anchor="t"/>
          <a:lstStyle/>
          <a:p>
            <a:pPr marL="0" indent="0">
              <a:lnSpc>
                <a:spcPts val="2629"/>
              </a:lnSpc>
              <a:buNone/>
            </a:pPr>
            <a:r>
              <a:rPr lang="en-US" sz="1643" dirty="0">
                <a:solidFill>
                  <a:srgbClr val="BFBFBF"/>
                </a:solidFill>
                <a:latin typeface="Open Sans" pitchFamily="34" charset="0"/>
                <a:ea typeface="Open Sans" pitchFamily="34" charset="-122"/>
                <a:cs typeface="Open Sans" pitchFamily="34" charset="-120"/>
              </a:rPr>
              <a:t>This presentation outlines the process of building a linear regression model to predict house prices in Chennai, India. We will explore the dataset, perform exploratory data analysis, and implement a machine learning pipeline to train and evaluate the model.</a:t>
            </a:r>
            <a:endParaRPr lang="en-US" sz="1643" dirty="0"/>
          </a:p>
        </p:txBody>
      </p:sp>
      <p:sp>
        <p:nvSpPr>
          <p:cNvPr id="8" name="Shape 4"/>
          <p:cNvSpPr/>
          <p:nvPr/>
        </p:nvSpPr>
        <p:spPr>
          <a:xfrm>
            <a:off x="730210" y="6688574"/>
            <a:ext cx="333732" cy="333732"/>
          </a:xfrm>
          <a:prstGeom prst="roundRect">
            <a:avLst>
              <a:gd name="adj" fmla="val 27396491"/>
            </a:avLst>
          </a:prstGeom>
          <a:noFill/>
          <a:ln w="7620">
            <a:solidFill>
              <a:srgbClr val="FFFFFF"/>
            </a:solidFill>
            <a:prstDash val="solid"/>
          </a:ln>
        </p:spPr>
      </p:sp>
      <p:pic>
        <p:nvPicPr>
          <p:cNvPr id="9" name="Image 2" descr="preencoded.png"/>
          <p:cNvPicPr>
            <a:picLocks noChangeAspect="1"/>
          </p:cNvPicPr>
          <p:nvPr/>
        </p:nvPicPr>
        <p:blipFill>
          <a:blip r:embed="rId5"/>
          <a:stretch>
            <a:fillRect/>
          </a:stretch>
        </p:blipFill>
        <p:spPr>
          <a:xfrm>
            <a:off x="737830" y="6696194"/>
            <a:ext cx="318492" cy="318492"/>
          </a:xfrm>
          <a:prstGeom prst="rect">
            <a:avLst/>
          </a:prstGeom>
        </p:spPr>
      </p:pic>
      <p:sp>
        <p:nvSpPr>
          <p:cNvPr id="10" name="Text 5"/>
          <p:cNvSpPr/>
          <p:nvPr/>
        </p:nvSpPr>
        <p:spPr>
          <a:xfrm>
            <a:off x="1168241" y="6672977"/>
            <a:ext cx="2068830" cy="365046"/>
          </a:xfrm>
          <a:prstGeom prst="rect">
            <a:avLst/>
          </a:prstGeom>
          <a:noFill/>
          <a:ln/>
        </p:spPr>
        <p:txBody>
          <a:bodyPr wrap="none" rtlCol="0" anchor="t"/>
          <a:lstStyle/>
          <a:p>
            <a:pPr marL="0" indent="0" algn="l">
              <a:lnSpc>
                <a:spcPts val="2875"/>
              </a:lnSpc>
              <a:buNone/>
            </a:pPr>
            <a:r>
              <a:rPr lang="en-US" sz="2054" b="1" dirty="0">
                <a:solidFill>
                  <a:srgbClr val="BFBFBF"/>
                </a:solidFill>
                <a:latin typeface="Open Sans" pitchFamily="34" charset="0"/>
                <a:ea typeface="Open Sans" pitchFamily="34" charset="-122"/>
                <a:cs typeface="Open Sans" pitchFamily="34" charset="-120"/>
              </a:rPr>
              <a:t>by Yatish nayan</a:t>
            </a:r>
            <a:endParaRPr lang="en-US" sz="205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txBody>
          <a:bodyPr/>
          <a:lstStyle/>
          <a:p>
            <a:pPr algn="ctr"/>
            <a:r>
              <a:rPr lang="en-IN" sz="6600" b="1" dirty="0">
                <a:solidFill>
                  <a:schemeClr val="bg1"/>
                </a:solidFill>
              </a:rPr>
              <a:t>Output</a:t>
            </a:r>
          </a:p>
        </p:txBody>
      </p:sp>
      <p:sp>
        <p:nvSpPr>
          <p:cNvPr id="4" name="Text 2"/>
          <p:cNvSpPr/>
          <p:nvPr/>
        </p:nvSpPr>
        <p:spPr>
          <a:xfrm>
            <a:off x="864037" y="1348264"/>
            <a:ext cx="6172200" cy="771525"/>
          </a:xfrm>
          <a:prstGeom prst="rect">
            <a:avLst/>
          </a:prstGeom>
          <a:noFill/>
          <a:ln/>
        </p:spPr>
        <p:txBody>
          <a:bodyPr wrap="none" rtlCol="0" anchor="t"/>
          <a:lstStyle/>
          <a:p>
            <a:endParaRPr lang="en-IN" sz="5400" dirty="0">
              <a:solidFill>
                <a:schemeClr val="bg1"/>
              </a:solidFill>
            </a:endParaRPr>
          </a:p>
        </p:txBody>
      </p:sp>
      <p:sp>
        <p:nvSpPr>
          <p:cNvPr id="5" name="Text 3"/>
          <p:cNvSpPr/>
          <p:nvPr/>
        </p:nvSpPr>
        <p:spPr>
          <a:xfrm>
            <a:off x="864037" y="2613541"/>
            <a:ext cx="12902327" cy="1185148"/>
          </a:xfrm>
          <a:prstGeom prst="rect">
            <a:avLst/>
          </a:prstGeom>
          <a:noFill/>
          <a:ln/>
        </p:spPr>
        <p:txBody>
          <a:bodyPr wrap="square" rtlCol="0" anchor="t"/>
          <a:lstStyle/>
          <a:p>
            <a:pPr marL="0" indent="0">
              <a:lnSpc>
                <a:spcPts val="3110"/>
              </a:lnSpc>
              <a:buNone/>
            </a:pPr>
            <a:endParaRPr lang="en-US" sz="1944" dirty="0"/>
          </a:p>
        </p:txBody>
      </p:sp>
      <p:pic>
        <p:nvPicPr>
          <p:cNvPr id="7" name="Picture 6">
            <a:extLst>
              <a:ext uri="{FF2B5EF4-FFF2-40B4-BE49-F238E27FC236}">
                <a16:creationId xmlns:a16="http://schemas.microsoft.com/office/drawing/2014/main" id="{6DB92BB4-4468-4172-7D44-4D5D437A0515}"/>
              </a:ext>
            </a:extLst>
          </p:cNvPr>
          <p:cNvPicPr>
            <a:picLocks noChangeAspect="1"/>
          </p:cNvPicPr>
          <p:nvPr/>
        </p:nvPicPr>
        <p:blipFill>
          <a:blip r:embed="rId3"/>
          <a:stretch>
            <a:fillRect/>
          </a:stretch>
        </p:blipFill>
        <p:spPr>
          <a:xfrm>
            <a:off x="25837" y="931943"/>
            <a:ext cx="14630400" cy="7297657"/>
          </a:xfrm>
          <a:prstGeom prst="rect">
            <a:avLst/>
          </a:prstGeom>
        </p:spPr>
      </p:pic>
    </p:spTree>
    <p:extLst>
      <p:ext uri="{BB962C8B-B14F-4D97-AF65-F5344CB8AC3E}">
        <p14:creationId xmlns:p14="http://schemas.microsoft.com/office/powerpoint/2010/main" val="406674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1348264"/>
            <a:ext cx="6172200" cy="771525"/>
          </a:xfrm>
          <a:prstGeom prst="rect">
            <a:avLst/>
          </a:prstGeom>
          <a:noFill/>
          <a:ln/>
        </p:spPr>
        <p:txBody>
          <a:bodyPr wrap="none" rtlCol="0" anchor="t"/>
          <a:lstStyle/>
          <a:p>
            <a:endParaRPr lang="en-IN" sz="5400" dirty="0">
              <a:solidFill>
                <a:schemeClr val="bg1"/>
              </a:solidFill>
            </a:endParaRPr>
          </a:p>
        </p:txBody>
      </p:sp>
      <p:sp>
        <p:nvSpPr>
          <p:cNvPr id="5" name="Text 3"/>
          <p:cNvSpPr/>
          <p:nvPr/>
        </p:nvSpPr>
        <p:spPr>
          <a:xfrm>
            <a:off x="864037" y="2613541"/>
            <a:ext cx="12902327" cy="1185148"/>
          </a:xfrm>
          <a:prstGeom prst="rect">
            <a:avLst/>
          </a:prstGeom>
          <a:noFill/>
          <a:ln/>
        </p:spPr>
        <p:txBody>
          <a:bodyPr wrap="square" rtlCol="0" anchor="t"/>
          <a:lstStyle/>
          <a:p>
            <a:pPr marL="0" indent="0">
              <a:lnSpc>
                <a:spcPts val="3110"/>
              </a:lnSpc>
              <a:buNone/>
            </a:pPr>
            <a:endParaRPr lang="en-US" sz="1944" dirty="0"/>
          </a:p>
        </p:txBody>
      </p:sp>
      <p:pic>
        <p:nvPicPr>
          <p:cNvPr id="7" name="Picture 6">
            <a:extLst>
              <a:ext uri="{FF2B5EF4-FFF2-40B4-BE49-F238E27FC236}">
                <a16:creationId xmlns:a16="http://schemas.microsoft.com/office/drawing/2014/main" id="{16712437-0637-9EEF-831B-36A501132D28}"/>
              </a:ext>
            </a:extLst>
          </p:cNvPr>
          <p:cNvPicPr>
            <a:picLocks noChangeAspect="1"/>
          </p:cNvPicPr>
          <p:nvPr/>
        </p:nvPicPr>
        <p:blipFill>
          <a:blip r:embed="rId3"/>
          <a:stretch>
            <a:fillRect/>
          </a:stretch>
        </p:blipFill>
        <p:spPr>
          <a:xfrm>
            <a:off x="0" y="1856356"/>
            <a:ext cx="14630400" cy="4516888"/>
          </a:xfrm>
          <a:prstGeom prst="rect">
            <a:avLst/>
          </a:prstGeom>
        </p:spPr>
      </p:pic>
    </p:spTree>
    <p:extLst>
      <p:ext uri="{BB962C8B-B14F-4D97-AF65-F5344CB8AC3E}">
        <p14:creationId xmlns:p14="http://schemas.microsoft.com/office/powerpoint/2010/main" val="40574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1348264"/>
            <a:ext cx="6172200" cy="771525"/>
          </a:xfrm>
          <a:prstGeom prst="rect">
            <a:avLst/>
          </a:prstGeom>
          <a:noFill/>
          <a:ln/>
        </p:spPr>
        <p:txBody>
          <a:bodyPr wrap="none" rtlCol="0" anchor="t"/>
          <a:lstStyle/>
          <a:p>
            <a:endParaRPr lang="en-IN" sz="5400" dirty="0">
              <a:solidFill>
                <a:schemeClr val="bg1"/>
              </a:solidFill>
            </a:endParaRPr>
          </a:p>
        </p:txBody>
      </p:sp>
      <p:sp>
        <p:nvSpPr>
          <p:cNvPr id="5" name="Text 3"/>
          <p:cNvSpPr/>
          <p:nvPr/>
        </p:nvSpPr>
        <p:spPr>
          <a:xfrm>
            <a:off x="864037" y="2613541"/>
            <a:ext cx="12902327" cy="1185148"/>
          </a:xfrm>
          <a:prstGeom prst="rect">
            <a:avLst/>
          </a:prstGeom>
          <a:noFill/>
          <a:ln/>
        </p:spPr>
        <p:txBody>
          <a:bodyPr wrap="square" rtlCol="0" anchor="t"/>
          <a:lstStyle/>
          <a:p>
            <a:pPr marL="0" indent="0">
              <a:lnSpc>
                <a:spcPts val="3110"/>
              </a:lnSpc>
              <a:buNone/>
            </a:pPr>
            <a:endParaRPr lang="en-US" sz="1944" dirty="0"/>
          </a:p>
        </p:txBody>
      </p:sp>
      <p:pic>
        <p:nvPicPr>
          <p:cNvPr id="7" name="Picture 6">
            <a:extLst>
              <a:ext uri="{FF2B5EF4-FFF2-40B4-BE49-F238E27FC236}">
                <a16:creationId xmlns:a16="http://schemas.microsoft.com/office/drawing/2014/main" id="{EC8DD589-E166-5686-D321-2EC1C77BC915}"/>
              </a:ext>
            </a:extLst>
          </p:cNvPr>
          <p:cNvPicPr>
            <a:picLocks noChangeAspect="1"/>
          </p:cNvPicPr>
          <p:nvPr/>
        </p:nvPicPr>
        <p:blipFill>
          <a:blip r:embed="rId3"/>
          <a:stretch>
            <a:fillRect/>
          </a:stretch>
        </p:blipFill>
        <p:spPr>
          <a:xfrm>
            <a:off x="0" y="1831030"/>
            <a:ext cx="14630400" cy="4567540"/>
          </a:xfrm>
          <a:prstGeom prst="rect">
            <a:avLst/>
          </a:prstGeom>
        </p:spPr>
      </p:pic>
    </p:spTree>
    <p:extLst>
      <p:ext uri="{BB962C8B-B14F-4D97-AF65-F5344CB8AC3E}">
        <p14:creationId xmlns:p14="http://schemas.microsoft.com/office/powerpoint/2010/main" val="105196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1348264"/>
            <a:ext cx="6172200" cy="771525"/>
          </a:xfrm>
          <a:prstGeom prst="rect">
            <a:avLst/>
          </a:prstGeom>
          <a:noFill/>
          <a:ln/>
        </p:spPr>
        <p:txBody>
          <a:bodyPr wrap="none" rtlCol="0" anchor="t"/>
          <a:lstStyle/>
          <a:p>
            <a:endParaRPr lang="en-IN" sz="5400" dirty="0">
              <a:solidFill>
                <a:schemeClr val="bg1"/>
              </a:solidFill>
            </a:endParaRPr>
          </a:p>
        </p:txBody>
      </p:sp>
      <p:sp>
        <p:nvSpPr>
          <p:cNvPr id="5" name="Text 3"/>
          <p:cNvSpPr/>
          <p:nvPr/>
        </p:nvSpPr>
        <p:spPr>
          <a:xfrm>
            <a:off x="864037" y="2613541"/>
            <a:ext cx="12902327" cy="1185148"/>
          </a:xfrm>
          <a:prstGeom prst="rect">
            <a:avLst/>
          </a:prstGeom>
          <a:noFill/>
          <a:ln/>
        </p:spPr>
        <p:txBody>
          <a:bodyPr wrap="square" rtlCol="0" anchor="t"/>
          <a:lstStyle/>
          <a:p>
            <a:pPr marL="0" indent="0">
              <a:lnSpc>
                <a:spcPts val="3110"/>
              </a:lnSpc>
              <a:buNone/>
            </a:pPr>
            <a:endParaRPr lang="en-US" sz="1944" dirty="0"/>
          </a:p>
        </p:txBody>
      </p:sp>
      <p:pic>
        <p:nvPicPr>
          <p:cNvPr id="7" name="Picture 6">
            <a:extLst>
              <a:ext uri="{FF2B5EF4-FFF2-40B4-BE49-F238E27FC236}">
                <a16:creationId xmlns:a16="http://schemas.microsoft.com/office/drawing/2014/main" id="{D027350A-D4A0-C606-502E-3678EE80F198}"/>
              </a:ext>
            </a:extLst>
          </p:cNvPr>
          <p:cNvPicPr>
            <a:picLocks noChangeAspect="1"/>
          </p:cNvPicPr>
          <p:nvPr/>
        </p:nvPicPr>
        <p:blipFill>
          <a:blip r:embed="rId3"/>
          <a:stretch>
            <a:fillRect/>
          </a:stretch>
        </p:blipFill>
        <p:spPr>
          <a:xfrm>
            <a:off x="0" y="608232"/>
            <a:ext cx="14630400" cy="7013136"/>
          </a:xfrm>
          <a:prstGeom prst="rect">
            <a:avLst/>
          </a:prstGeom>
        </p:spPr>
      </p:pic>
    </p:spTree>
    <p:extLst>
      <p:ext uri="{BB962C8B-B14F-4D97-AF65-F5344CB8AC3E}">
        <p14:creationId xmlns:p14="http://schemas.microsoft.com/office/powerpoint/2010/main" val="1194900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1348264"/>
            <a:ext cx="6172200" cy="771525"/>
          </a:xfrm>
          <a:prstGeom prst="rect">
            <a:avLst/>
          </a:prstGeom>
          <a:noFill/>
          <a:ln/>
        </p:spPr>
        <p:txBody>
          <a:bodyPr wrap="none" rtlCol="0" anchor="t"/>
          <a:lstStyle/>
          <a:p>
            <a:endParaRPr lang="en-IN" sz="5400" dirty="0">
              <a:solidFill>
                <a:schemeClr val="bg1"/>
              </a:solidFill>
            </a:endParaRPr>
          </a:p>
        </p:txBody>
      </p:sp>
      <p:sp>
        <p:nvSpPr>
          <p:cNvPr id="5" name="Text 3"/>
          <p:cNvSpPr/>
          <p:nvPr/>
        </p:nvSpPr>
        <p:spPr>
          <a:xfrm>
            <a:off x="864037" y="2613541"/>
            <a:ext cx="12902327" cy="1185148"/>
          </a:xfrm>
          <a:prstGeom prst="rect">
            <a:avLst/>
          </a:prstGeom>
          <a:noFill/>
          <a:ln/>
        </p:spPr>
        <p:txBody>
          <a:bodyPr wrap="square" rtlCol="0" anchor="t"/>
          <a:lstStyle/>
          <a:p>
            <a:pPr marL="0" indent="0">
              <a:lnSpc>
                <a:spcPts val="3110"/>
              </a:lnSpc>
              <a:buNone/>
            </a:pPr>
            <a:endParaRPr lang="en-US" sz="1944" dirty="0"/>
          </a:p>
        </p:txBody>
      </p:sp>
      <p:pic>
        <p:nvPicPr>
          <p:cNvPr id="8" name="Picture 7">
            <a:extLst>
              <a:ext uri="{FF2B5EF4-FFF2-40B4-BE49-F238E27FC236}">
                <a16:creationId xmlns:a16="http://schemas.microsoft.com/office/drawing/2014/main" id="{5D5DF157-7196-FC2D-A56F-76A467E55635}"/>
              </a:ext>
            </a:extLst>
          </p:cNvPr>
          <p:cNvPicPr>
            <a:picLocks noChangeAspect="1"/>
          </p:cNvPicPr>
          <p:nvPr/>
        </p:nvPicPr>
        <p:blipFill>
          <a:blip r:embed="rId3"/>
          <a:stretch>
            <a:fillRect/>
          </a:stretch>
        </p:blipFill>
        <p:spPr>
          <a:xfrm>
            <a:off x="3047404" y="832979"/>
            <a:ext cx="8535591" cy="6563641"/>
          </a:xfrm>
          <a:prstGeom prst="rect">
            <a:avLst/>
          </a:prstGeom>
        </p:spPr>
      </p:pic>
    </p:spTree>
    <p:extLst>
      <p:ext uri="{BB962C8B-B14F-4D97-AF65-F5344CB8AC3E}">
        <p14:creationId xmlns:p14="http://schemas.microsoft.com/office/powerpoint/2010/main" val="418866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1348264"/>
            <a:ext cx="6172200" cy="771525"/>
          </a:xfrm>
          <a:prstGeom prst="rect">
            <a:avLst/>
          </a:prstGeom>
          <a:noFill/>
          <a:ln/>
        </p:spPr>
        <p:txBody>
          <a:bodyPr wrap="none" rtlCol="0" anchor="t"/>
          <a:lstStyle/>
          <a:p>
            <a:endParaRPr lang="en-IN" sz="5400" dirty="0">
              <a:solidFill>
                <a:schemeClr val="bg1"/>
              </a:solidFill>
            </a:endParaRPr>
          </a:p>
        </p:txBody>
      </p:sp>
      <p:sp>
        <p:nvSpPr>
          <p:cNvPr id="5" name="Text 3"/>
          <p:cNvSpPr/>
          <p:nvPr/>
        </p:nvSpPr>
        <p:spPr>
          <a:xfrm>
            <a:off x="864037" y="2613541"/>
            <a:ext cx="12902327" cy="1185148"/>
          </a:xfrm>
          <a:prstGeom prst="rect">
            <a:avLst/>
          </a:prstGeom>
          <a:noFill/>
          <a:ln/>
        </p:spPr>
        <p:txBody>
          <a:bodyPr wrap="square" rtlCol="0" anchor="t"/>
          <a:lstStyle/>
          <a:p>
            <a:pPr marL="0" indent="0">
              <a:lnSpc>
                <a:spcPts val="3110"/>
              </a:lnSpc>
              <a:buNone/>
            </a:pPr>
            <a:endParaRPr lang="en-US" sz="1944" dirty="0"/>
          </a:p>
        </p:txBody>
      </p:sp>
      <p:pic>
        <p:nvPicPr>
          <p:cNvPr id="8" name="Picture 7">
            <a:extLst>
              <a:ext uri="{FF2B5EF4-FFF2-40B4-BE49-F238E27FC236}">
                <a16:creationId xmlns:a16="http://schemas.microsoft.com/office/drawing/2014/main" id="{C74DDA4D-D41A-E816-7642-4307E1749A4A}"/>
              </a:ext>
            </a:extLst>
          </p:cNvPr>
          <p:cNvPicPr>
            <a:picLocks noChangeAspect="1"/>
          </p:cNvPicPr>
          <p:nvPr/>
        </p:nvPicPr>
        <p:blipFill>
          <a:blip r:embed="rId3"/>
          <a:stretch>
            <a:fillRect/>
          </a:stretch>
        </p:blipFill>
        <p:spPr>
          <a:xfrm>
            <a:off x="2999773" y="1595086"/>
            <a:ext cx="8630854" cy="5039428"/>
          </a:xfrm>
          <a:prstGeom prst="rect">
            <a:avLst/>
          </a:prstGeom>
        </p:spPr>
      </p:pic>
    </p:spTree>
    <p:extLst>
      <p:ext uri="{BB962C8B-B14F-4D97-AF65-F5344CB8AC3E}">
        <p14:creationId xmlns:p14="http://schemas.microsoft.com/office/powerpoint/2010/main" val="25510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1348264"/>
            <a:ext cx="6172200" cy="771525"/>
          </a:xfrm>
          <a:prstGeom prst="rect">
            <a:avLst/>
          </a:prstGeom>
          <a:noFill/>
          <a:ln/>
        </p:spPr>
        <p:txBody>
          <a:bodyPr wrap="none" rtlCol="0" anchor="t"/>
          <a:lstStyle/>
          <a:p>
            <a:pPr marL="0" indent="0">
              <a:lnSpc>
                <a:spcPts val="6075"/>
              </a:lnSpc>
              <a:buNone/>
            </a:pPr>
            <a:r>
              <a:rPr lang="en-US" sz="4860" dirty="0">
                <a:solidFill>
                  <a:srgbClr val="FEFEFE"/>
                </a:solidFill>
                <a:latin typeface="Instrument Sans" pitchFamily="34" charset="0"/>
                <a:ea typeface="Instrument Sans" pitchFamily="34" charset="-122"/>
                <a:cs typeface="Instrument Sans" pitchFamily="34" charset="-120"/>
              </a:rPr>
              <a:t>Dataset Overview</a:t>
            </a:r>
            <a:endParaRPr lang="en-US" sz="4860" dirty="0"/>
          </a:p>
        </p:txBody>
      </p:sp>
      <p:sp>
        <p:nvSpPr>
          <p:cNvPr id="5" name="Text 3"/>
          <p:cNvSpPr/>
          <p:nvPr/>
        </p:nvSpPr>
        <p:spPr>
          <a:xfrm>
            <a:off x="864037" y="2613541"/>
            <a:ext cx="12902327" cy="1185148"/>
          </a:xfrm>
          <a:prstGeom prst="rect">
            <a:avLst/>
          </a:prstGeom>
          <a:noFill/>
          <a:ln/>
        </p:spPr>
        <p:txBody>
          <a:bodyPr wrap="square" rtlCol="0" anchor="t"/>
          <a:lstStyle/>
          <a:p>
            <a:pPr marL="0" indent="0">
              <a:lnSpc>
                <a:spcPts val="3110"/>
              </a:lnSpc>
              <a:buNone/>
            </a:pPr>
            <a:r>
              <a:rPr lang="en-US" sz="1944" dirty="0">
                <a:solidFill>
                  <a:srgbClr val="BFBFBF"/>
                </a:solidFill>
                <a:latin typeface="Open Sans" pitchFamily="34" charset="0"/>
                <a:ea typeface="Open Sans" pitchFamily="34" charset="-122"/>
                <a:cs typeface="Open Sans" pitchFamily="34" charset="-120"/>
              </a:rPr>
              <a:t>The dataset used for this project contains information about properties in Chennai. It includes features such as price, area, number of bedrooms, and location. The data is stored in a CSV file, which we will load and analyze using Python libraries.</a:t>
            </a:r>
            <a:endParaRPr lang="en-US" sz="1944" dirty="0"/>
          </a:p>
        </p:txBody>
      </p:sp>
      <p:sp>
        <p:nvSpPr>
          <p:cNvPr id="6" name="Text 4"/>
          <p:cNvSpPr/>
          <p:nvPr/>
        </p:nvSpPr>
        <p:spPr>
          <a:xfrm>
            <a:off x="864037" y="4323159"/>
            <a:ext cx="3086100" cy="385763"/>
          </a:xfrm>
          <a:prstGeom prst="rect">
            <a:avLst/>
          </a:prstGeom>
          <a:noFill/>
          <a:ln/>
        </p:spPr>
        <p:txBody>
          <a:bodyPr wrap="none" rtlCol="0" anchor="t"/>
          <a:lstStyle/>
          <a:p>
            <a:pPr marL="0" indent="0">
              <a:lnSpc>
                <a:spcPts val="3038"/>
              </a:lnSpc>
              <a:buNone/>
            </a:pPr>
            <a:r>
              <a:rPr lang="en-US" sz="2430" dirty="0">
                <a:solidFill>
                  <a:srgbClr val="FEFEFE"/>
                </a:solidFill>
                <a:latin typeface="Instrument Sans" pitchFamily="34" charset="0"/>
                <a:ea typeface="Instrument Sans" pitchFamily="34" charset="-122"/>
                <a:cs typeface="Instrument Sans" pitchFamily="34" charset="-120"/>
              </a:rPr>
              <a:t>Columns</a:t>
            </a:r>
            <a:endParaRPr lang="en-US" sz="2430" dirty="0"/>
          </a:p>
        </p:txBody>
      </p:sp>
      <p:sp>
        <p:nvSpPr>
          <p:cNvPr id="7" name="Text 5"/>
          <p:cNvSpPr/>
          <p:nvPr/>
        </p:nvSpPr>
        <p:spPr>
          <a:xfrm>
            <a:off x="1258967" y="4955738"/>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BFBFBF"/>
                </a:solidFill>
                <a:latin typeface="Open Sans" pitchFamily="34" charset="0"/>
                <a:ea typeface="Open Sans" pitchFamily="34" charset="-122"/>
                <a:cs typeface="Open Sans" pitchFamily="34" charset="-120"/>
              </a:rPr>
              <a:t>Price</a:t>
            </a:r>
            <a:endParaRPr lang="en-US" sz="1944" dirty="0"/>
          </a:p>
        </p:txBody>
      </p:sp>
      <p:sp>
        <p:nvSpPr>
          <p:cNvPr id="8" name="Text 6"/>
          <p:cNvSpPr/>
          <p:nvPr/>
        </p:nvSpPr>
        <p:spPr>
          <a:xfrm>
            <a:off x="1258967" y="5437108"/>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BFBFBF"/>
                </a:solidFill>
                <a:latin typeface="Open Sans" pitchFamily="34" charset="0"/>
                <a:ea typeface="Open Sans" pitchFamily="34" charset="-122"/>
                <a:cs typeface="Open Sans" pitchFamily="34" charset="-120"/>
              </a:rPr>
              <a:t>Area</a:t>
            </a:r>
            <a:endParaRPr lang="en-US" sz="1944" dirty="0"/>
          </a:p>
        </p:txBody>
      </p:sp>
      <p:sp>
        <p:nvSpPr>
          <p:cNvPr id="9" name="Text 7"/>
          <p:cNvSpPr/>
          <p:nvPr/>
        </p:nvSpPr>
        <p:spPr>
          <a:xfrm>
            <a:off x="1258967" y="5918478"/>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BFBFBF"/>
                </a:solidFill>
                <a:latin typeface="Open Sans" pitchFamily="34" charset="0"/>
                <a:ea typeface="Open Sans" pitchFamily="34" charset="-122"/>
                <a:cs typeface="Open Sans" pitchFamily="34" charset="-120"/>
              </a:rPr>
              <a:t>No. of Bedrooms</a:t>
            </a:r>
            <a:endParaRPr lang="en-US" sz="1944" dirty="0"/>
          </a:p>
        </p:txBody>
      </p:sp>
      <p:sp>
        <p:nvSpPr>
          <p:cNvPr id="10" name="Text 8"/>
          <p:cNvSpPr/>
          <p:nvPr/>
        </p:nvSpPr>
        <p:spPr>
          <a:xfrm>
            <a:off x="1258967" y="6399848"/>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BFBFBF"/>
                </a:solidFill>
                <a:latin typeface="Open Sans" pitchFamily="34" charset="0"/>
                <a:ea typeface="Open Sans" pitchFamily="34" charset="-122"/>
                <a:cs typeface="Open Sans" pitchFamily="34" charset="-120"/>
              </a:rPr>
              <a:t>Location</a:t>
            </a:r>
            <a:endParaRPr lang="en-US" sz="1944" dirty="0"/>
          </a:p>
        </p:txBody>
      </p:sp>
      <p:sp>
        <p:nvSpPr>
          <p:cNvPr id="11" name="Text 9"/>
          <p:cNvSpPr/>
          <p:nvPr/>
        </p:nvSpPr>
        <p:spPr>
          <a:xfrm>
            <a:off x="7623929" y="4323159"/>
            <a:ext cx="3086100" cy="385763"/>
          </a:xfrm>
          <a:prstGeom prst="rect">
            <a:avLst/>
          </a:prstGeom>
          <a:noFill/>
          <a:ln/>
        </p:spPr>
        <p:txBody>
          <a:bodyPr wrap="none" rtlCol="0" anchor="t"/>
          <a:lstStyle/>
          <a:p>
            <a:pPr marL="0" indent="0">
              <a:lnSpc>
                <a:spcPts val="3038"/>
              </a:lnSpc>
              <a:buNone/>
            </a:pPr>
            <a:r>
              <a:rPr lang="en-US" sz="2430" dirty="0">
                <a:solidFill>
                  <a:srgbClr val="FEFEFE"/>
                </a:solidFill>
                <a:latin typeface="Instrument Sans" pitchFamily="34" charset="0"/>
                <a:ea typeface="Instrument Sans" pitchFamily="34" charset="-122"/>
                <a:cs typeface="Instrument Sans" pitchFamily="34" charset="-120"/>
              </a:rPr>
              <a:t>Data Types</a:t>
            </a:r>
            <a:endParaRPr lang="en-US" sz="2430" dirty="0"/>
          </a:p>
        </p:txBody>
      </p:sp>
      <p:sp>
        <p:nvSpPr>
          <p:cNvPr id="12" name="Text 10"/>
          <p:cNvSpPr/>
          <p:nvPr/>
        </p:nvSpPr>
        <p:spPr>
          <a:xfrm>
            <a:off x="8018859" y="4955738"/>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BFBFBF"/>
                </a:solidFill>
                <a:latin typeface="Open Sans" pitchFamily="34" charset="0"/>
                <a:ea typeface="Open Sans" pitchFamily="34" charset="-122"/>
                <a:cs typeface="Open Sans" pitchFamily="34" charset="-120"/>
              </a:rPr>
              <a:t>Numeric (float, int)</a:t>
            </a:r>
            <a:endParaRPr lang="en-US" sz="1944" dirty="0"/>
          </a:p>
        </p:txBody>
      </p:sp>
      <p:sp>
        <p:nvSpPr>
          <p:cNvPr id="13" name="Text 11"/>
          <p:cNvSpPr/>
          <p:nvPr/>
        </p:nvSpPr>
        <p:spPr>
          <a:xfrm>
            <a:off x="8018859" y="5437108"/>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BFBFBF"/>
                </a:solidFill>
                <a:latin typeface="Open Sans" pitchFamily="34" charset="0"/>
                <a:ea typeface="Open Sans" pitchFamily="34" charset="-122"/>
                <a:cs typeface="Open Sans" pitchFamily="34" charset="-120"/>
              </a:rPr>
              <a:t>Categorical (string)</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1348264"/>
            <a:ext cx="6172200" cy="771525"/>
          </a:xfrm>
          <a:prstGeom prst="rect">
            <a:avLst/>
          </a:prstGeom>
          <a:noFill/>
          <a:ln/>
        </p:spPr>
        <p:txBody>
          <a:bodyPr wrap="none" rtlCol="0" anchor="t"/>
          <a:lstStyle/>
          <a:p>
            <a:r>
              <a:rPr lang="en-IN" sz="5400" dirty="0">
                <a:solidFill>
                  <a:schemeClr val="bg1"/>
                </a:solidFill>
              </a:rPr>
              <a:t>Technologies Involved</a:t>
            </a:r>
          </a:p>
        </p:txBody>
      </p:sp>
      <p:sp>
        <p:nvSpPr>
          <p:cNvPr id="5" name="Text 3"/>
          <p:cNvSpPr/>
          <p:nvPr/>
        </p:nvSpPr>
        <p:spPr>
          <a:xfrm>
            <a:off x="864037" y="2613541"/>
            <a:ext cx="12902327" cy="1185148"/>
          </a:xfrm>
          <a:prstGeom prst="rect">
            <a:avLst/>
          </a:prstGeom>
          <a:noFill/>
          <a:ln/>
        </p:spPr>
        <p:txBody>
          <a:bodyPr wrap="square" rtlCol="0" anchor="t"/>
          <a:lstStyle/>
          <a:p>
            <a:pPr marL="0" indent="0">
              <a:lnSpc>
                <a:spcPts val="3110"/>
              </a:lnSpc>
              <a:buNone/>
            </a:pPr>
            <a:endParaRPr lang="en-US" sz="1944" dirty="0"/>
          </a:p>
        </p:txBody>
      </p:sp>
      <p:sp>
        <p:nvSpPr>
          <p:cNvPr id="15" name="TextBox 14">
            <a:extLst>
              <a:ext uri="{FF2B5EF4-FFF2-40B4-BE49-F238E27FC236}">
                <a16:creationId xmlns:a16="http://schemas.microsoft.com/office/drawing/2014/main" id="{B09874BC-32AF-5F0F-BBA9-E259DFFDA3C4}"/>
              </a:ext>
            </a:extLst>
          </p:cNvPr>
          <p:cNvSpPr txBox="1"/>
          <p:nvPr/>
        </p:nvSpPr>
        <p:spPr>
          <a:xfrm>
            <a:off x="864037" y="2585656"/>
            <a:ext cx="12581030" cy="4401205"/>
          </a:xfrm>
          <a:prstGeom prst="rect">
            <a:avLst/>
          </a:prstGeom>
          <a:noFill/>
        </p:spPr>
        <p:txBody>
          <a:bodyPr wrap="square">
            <a:spAutoFit/>
          </a:bodyPr>
          <a:lstStyle/>
          <a:p>
            <a:r>
              <a:rPr lang="en-IN" sz="4000" dirty="0">
                <a:solidFill>
                  <a:schemeClr val="bg1"/>
                </a:solidFill>
              </a:rPr>
              <a:t>Python: programming language for development.</a:t>
            </a:r>
          </a:p>
          <a:p>
            <a:r>
              <a:rPr lang="en-IN" sz="4000" dirty="0" err="1">
                <a:solidFill>
                  <a:schemeClr val="bg1"/>
                </a:solidFill>
              </a:rPr>
              <a:t>Numpy</a:t>
            </a:r>
            <a:r>
              <a:rPr lang="en-IN" sz="4000" dirty="0">
                <a:solidFill>
                  <a:schemeClr val="bg1"/>
                </a:solidFill>
              </a:rPr>
              <a:t> : For numerical computations and array operations.</a:t>
            </a:r>
          </a:p>
          <a:p>
            <a:r>
              <a:rPr lang="en-IN" sz="4000" dirty="0">
                <a:solidFill>
                  <a:schemeClr val="bg1"/>
                </a:solidFill>
              </a:rPr>
              <a:t>Pandas : Data manipulation and analysis.</a:t>
            </a:r>
          </a:p>
          <a:p>
            <a:r>
              <a:rPr lang="en-IN" sz="4000" dirty="0">
                <a:solidFill>
                  <a:schemeClr val="bg1"/>
                </a:solidFill>
              </a:rPr>
              <a:t>Seaborn : Statistical data visualization.</a:t>
            </a:r>
          </a:p>
          <a:p>
            <a:r>
              <a:rPr lang="en-IN" sz="4000" dirty="0">
                <a:solidFill>
                  <a:schemeClr val="bg1"/>
                </a:solidFill>
              </a:rPr>
              <a:t>scikit-learn : Machine learning models and evaluation metrics.</a:t>
            </a:r>
          </a:p>
          <a:p>
            <a:r>
              <a:rPr lang="en-IN" sz="4000" dirty="0" err="1">
                <a:solidFill>
                  <a:schemeClr val="bg1"/>
                </a:solidFill>
              </a:rPr>
              <a:t>FastAPI</a:t>
            </a:r>
            <a:r>
              <a:rPr lang="en-IN" sz="4000" dirty="0">
                <a:solidFill>
                  <a:schemeClr val="bg1"/>
                </a:solidFill>
              </a:rPr>
              <a:t> : Fast web framework for building APIs with Python.</a:t>
            </a:r>
          </a:p>
        </p:txBody>
      </p:sp>
    </p:spTree>
    <p:extLst>
      <p:ext uri="{BB962C8B-B14F-4D97-AF65-F5344CB8AC3E}">
        <p14:creationId xmlns:p14="http://schemas.microsoft.com/office/powerpoint/2010/main" val="336960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14630400" cy="2174081"/>
          </a:xfrm>
          <a:prstGeom prst="rect">
            <a:avLst/>
          </a:prstGeom>
        </p:spPr>
      </p:pic>
      <p:sp>
        <p:nvSpPr>
          <p:cNvPr id="5" name="Text 2"/>
          <p:cNvSpPr/>
          <p:nvPr/>
        </p:nvSpPr>
        <p:spPr>
          <a:xfrm>
            <a:off x="2564606" y="2791182"/>
            <a:ext cx="6491764" cy="543520"/>
          </a:xfrm>
          <a:prstGeom prst="rect">
            <a:avLst/>
          </a:prstGeom>
          <a:noFill/>
          <a:ln/>
        </p:spPr>
        <p:txBody>
          <a:bodyPr wrap="none" rtlCol="0" anchor="t"/>
          <a:lstStyle/>
          <a:p>
            <a:pPr marL="0" indent="0">
              <a:lnSpc>
                <a:spcPts val="4280"/>
              </a:lnSpc>
              <a:buNone/>
            </a:pPr>
            <a:r>
              <a:rPr lang="en-US" sz="3424" dirty="0">
                <a:solidFill>
                  <a:srgbClr val="FEFEFE"/>
                </a:solidFill>
                <a:latin typeface="Instrument Sans" pitchFamily="34" charset="0"/>
                <a:ea typeface="Instrument Sans" pitchFamily="34" charset="-122"/>
                <a:cs typeface="Instrument Sans" pitchFamily="34" charset="-120"/>
              </a:rPr>
              <a:t>Exploratory Data Analysis (EDA)</a:t>
            </a:r>
            <a:endParaRPr lang="en-US" sz="3424" dirty="0"/>
          </a:p>
        </p:txBody>
      </p:sp>
      <p:sp>
        <p:nvSpPr>
          <p:cNvPr id="6" name="Text 3"/>
          <p:cNvSpPr/>
          <p:nvPr/>
        </p:nvSpPr>
        <p:spPr>
          <a:xfrm>
            <a:off x="2564606" y="3595568"/>
            <a:ext cx="9501068" cy="834747"/>
          </a:xfrm>
          <a:prstGeom prst="rect">
            <a:avLst/>
          </a:prstGeom>
          <a:noFill/>
          <a:ln/>
        </p:spPr>
        <p:txBody>
          <a:bodyPr wrap="square" rtlCol="0" anchor="t"/>
          <a:lstStyle/>
          <a:p>
            <a:pPr marL="0" indent="0">
              <a:lnSpc>
                <a:spcPts val="2191"/>
              </a:lnSpc>
              <a:buNone/>
            </a:pPr>
            <a:r>
              <a:rPr lang="en-US" sz="1370" dirty="0">
                <a:solidFill>
                  <a:srgbClr val="BFBFBF"/>
                </a:solidFill>
                <a:latin typeface="Open Sans" pitchFamily="34" charset="0"/>
                <a:ea typeface="Open Sans" pitchFamily="34" charset="-122"/>
                <a:cs typeface="Open Sans" pitchFamily="34" charset="-120"/>
              </a:rPr>
              <a:t>EDA is crucial for understanding the dataset and identifying patterns and relationships. We will examine the first few rows, summary statistics, and information about the dataset. We will also check for missing values and analyze the correlation between numeric columns.</a:t>
            </a:r>
            <a:endParaRPr lang="en-US" sz="1370" dirty="0"/>
          </a:p>
        </p:txBody>
      </p:sp>
      <p:sp>
        <p:nvSpPr>
          <p:cNvPr id="7" name="Shape 4"/>
          <p:cNvSpPr/>
          <p:nvPr/>
        </p:nvSpPr>
        <p:spPr>
          <a:xfrm>
            <a:off x="2564606" y="4821555"/>
            <a:ext cx="391239" cy="391239"/>
          </a:xfrm>
          <a:prstGeom prst="roundRect">
            <a:avLst>
              <a:gd name="adj" fmla="val 6669"/>
            </a:avLst>
          </a:prstGeom>
          <a:solidFill>
            <a:srgbClr val="3E3E3E"/>
          </a:solidFill>
          <a:ln/>
        </p:spPr>
      </p:sp>
      <p:sp>
        <p:nvSpPr>
          <p:cNvPr id="8" name="Text 5"/>
          <p:cNvSpPr/>
          <p:nvPr/>
        </p:nvSpPr>
        <p:spPr>
          <a:xfrm>
            <a:off x="2709505" y="4886682"/>
            <a:ext cx="101441" cy="260866"/>
          </a:xfrm>
          <a:prstGeom prst="rect">
            <a:avLst/>
          </a:prstGeom>
          <a:noFill/>
          <a:ln/>
        </p:spPr>
        <p:txBody>
          <a:bodyPr wrap="none" rtlCol="0" anchor="t"/>
          <a:lstStyle/>
          <a:p>
            <a:pPr marL="0" indent="0" algn="ctr">
              <a:lnSpc>
                <a:spcPts val="2054"/>
              </a:lnSpc>
              <a:buNone/>
            </a:pPr>
            <a:r>
              <a:rPr lang="en-US" sz="2054" dirty="0">
                <a:solidFill>
                  <a:srgbClr val="BFBFBF"/>
                </a:solidFill>
                <a:latin typeface="Instrument Sans" pitchFamily="34" charset="0"/>
                <a:ea typeface="Instrument Sans" pitchFamily="34" charset="-122"/>
                <a:cs typeface="Instrument Sans" pitchFamily="34" charset="-120"/>
              </a:rPr>
              <a:t>1</a:t>
            </a:r>
            <a:endParaRPr lang="en-US" sz="2054" dirty="0"/>
          </a:p>
        </p:txBody>
      </p:sp>
      <p:sp>
        <p:nvSpPr>
          <p:cNvPr id="9" name="Text 6"/>
          <p:cNvSpPr/>
          <p:nvPr/>
        </p:nvSpPr>
        <p:spPr>
          <a:xfrm>
            <a:off x="3129677" y="4821555"/>
            <a:ext cx="2174081" cy="271701"/>
          </a:xfrm>
          <a:prstGeom prst="rect">
            <a:avLst/>
          </a:prstGeom>
          <a:noFill/>
          <a:ln/>
        </p:spPr>
        <p:txBody>
          <a:bodyPr wrap="none" rtlCol="0" anchor="t"/>
          <a:lstStyle/>
          <a:p>
            <a:pPr marL="0" indent="0">
              <a:lnSpc>
                <a:spcPts val="2140"/>
              </a:lnSpc>
              <a:buNone/>
            </a:pPr>
            <a:r>
              <a:rPr lang="en-US" sz="1712" dirty="0">
                <a:solidFill>
                  <a:srgbClr val="BFBFBF"/>
                </a:solidFill>
                <a:latin typeface="Instrument Sans" pitchFamily="34" charset="0"/>
                <a:ea typeface="Instrument Sans" pitchFamily="34" charset="-122"/>
                <a:cs typeface="Instrument Sans" pitchFamily="34" charset="-120"/>
              </a:rPr>
              <a:t>First Few Rows</a:t>
            </a:r>
            <a:endParaRPr lang="en-US" sz="1712" dirty="0"/>
          </a:p>
        </p:txBody>
      </p:sp>
      <p:sp>
        <p:nvSpPr>
          <p:cNvPr id="10" name="Text 7"/>
          <p:cNvSpPr/>
          <p:nvPr/>
        </p:nvSpPr>
        <p:spPr>
          <a:xfrm>
            <a:off x="3129677" y="5197554"/>
            <a:ext cx="4098608" cy="556498"/>
          </a:xfrm>
          <a:prstGeom prst="rect">
            <a:avLst/>
          </a:prstGeom>
          <a:noFill/>
          <a:ln/>
        </p:spPr>
        <p:txBody>
          <a:bodyPr wrap="square" rtlCol="0" anchor="t"/>
          <a:lstStyle/>
          <a:p>
            <a:pPr marL="0" indent="0">
              <a:lnSpc>
                <a:spcPts val="2191"/>
              </a:lnSpc>
              <a:buNone/>
            </a:pPr>
            <a:r>
              <a:rPr lang="en-US" sz="1370" dirty="0">
                <a:solidFill>
                  <a:srgbClr val="BFBFBF"/>
                </a:solidFill>
                <a:latin typeface="Open Sans" pitchFamily="34" charset="0"/>
                <a:ea typeface="Open Sans" pitchFamily="34" charset="-122"/>
                <a:cs typeface="Open Sans" pitchFamily="34" charset="-120"/>
              </a:rPr>
              <a:t>Displaying the initial rows of the dataset provides a glimpse into the data structure and content.</a:t>
            </a:r>
            <a:endParaRPr lang="en-US" sz="1370" dirty="0"/>
          </a:p>
        </p:txBody>
      </p:sp>
      <p:sp>
        <p:nvSpPr>
          <p:cNvPr id="11" name="Shape 8"/>
          <p:cNvSpPr/>
          <p:nvPr/>
        </p:nvSpPr>
        <p:spPr>
          <a:xfrm>
            <a:off x="7402116" y="4821555"/>
            <a:ext cx="391239" cy="391239"/>
          </a:xfrm>
          <a:prstGeom prst="roundRect">
            <a:avLst>
              <a:gd name="adj" fmla="val 6669"/>
            </a:avLst>
          </a:prstGeom>
          <a:solidFill>
            <a:srgbClr val="3E3E3E"/>
          </a:solidFill>
          <a:ln/>
        </p:spPr>
      </p:sp>
      <p:sp>
        <p:nvSpPr>
          <p:cNvPr id="12" name="Text 9"/>
          <p:cNvSpPr/>
          <p:nvPr/>
        </p:nvSpPr>
        <p:spPr>
          <a:xfrm>
            <a:off x="7525822" y="4886682"/>
            <a:ext cx="143708" cy="260866"/>
          </a:xfrm>
          <a:prstGeom prst="rect">
            <a:avLst/>
          </a:prstGeom>
          <a:noFill/>
          <a:ln/>
        </p:spPr>
        <p:txBody>
          <a:bodyPr wrap="none" rtlCol="0" anchor="t"/>
          <a:lstStyle/>
          <a:p>
            <a:pPr marL="0" indent="0" algn="ctr">
              <a:lnSpc>
                <a:spcPts val="2054"/>
              </a:lnSpc>
              <a:buNone/>
            </a:pPr>
            <a:r>
              <a:rPr lang="en-US" sz="2054" dirty="0">
                <a:solidFill>
                  <a:srgbClr val="BFBFBF"/>
                </a:solidFill>
                <a:latin typeface="Instrument Sans" pitchFamily="34" charset="0"/>
                <a:ea typeface="Instrument Sans" pitchFamily="34" charset="-122"/>
                <a:cs typeface="Instrument Sans" pitchFamily="34" charset="-120"/>
              </a:rPr>
              <a:t>2</a:t>
            </a:r>
            <a:endParaRPr lang="en-US" sz="2054" dirty="0"/>
          </a:p>
        </p:txBody>
      </p:sp>
      <p:sp>
        <p:nvSpPr>
          <p:cNvPr id="13" name="Text 10"/>
          <p:cNvSpPr/>
          <p:nvPr/>
        </p:nvSpPr>
        <p:spPr>
          <a:xfrm>
            <a:off x="7967186" y="4821555"/>
            <a:ext cx="2174081" cy="271701"/>
          </a:xfrm>
          <a:prstGeom prst="rect">
            <a:avLst/>
          </a:prstGeom>
          <a:noFill/>
          <a:ln/>
        </p:spPr>
        <p:txBody>
          <a:bodyPr wrap="none" rtlCol="0" anchor="t"/>
          <a:lstStyle/>
          <a:p>
            <a:pPr marL="0" indent="0">
              <a:lnSpc>
                <a:spcPts val="2140"/>
              </a:lnSpc>
              <a:buNone/>
            </a:pPr>
            <a:r>
              <a:rPr lang="en-US" sz="1712" dirty="0">
                <a:solidFill>
                  <a:srgbClr val="BFBFBF"/>
                </a:solidFill>
                <a:latin typeface="Instrument Sans" pitchFamily="34" charset="0"/>
                <a:ea typeface="Instrument Sans" pitchFamily="34" charset="-122"/>
                <a:cs typeface="Instrument Sans" pitchFamily="34" charset="-120"/>
              </a:rPr>
              <a:t>Summary Statistics</a:t>
            </a:r>
            <a:endParaRPr lang="en-US" sz="1712" dirty="0"/>
          </a:p>
        </p:txBody>
      </p:sp>
      <p:sp>
        <p:nvSpPr>
          <p:cNvPr id="14" name="Text 11"/>
          <p:cNvSpPr/>
          <p:nvPr/>
        </p:nvSpPr>
        <p:spPr>
          <a:xfrm>
            <a:off x="7967186" y="5197554"/>
            <a:ext cx="4098608" cy="834747"/>
          </a:xfrm>
          <a:prstGeom prst="rect">
            <a:avLst/>
          </a:prstGeom>
          <a:noFill/>
          <a:ln/>
        </p:spPr>
        <p:txBody>
          <a:bodyPr wrap="square" rtlCol="0" anchor="t"/>
          <a:lstStyle/>
          <a:p>
            <a:pPr marL="0" indent="0">
              <a:lnSpc>
                <a:spcPts val="2191"/>
              </a:lnSpc>
              <a:buNone/>
            </a:pPr>
            <a:r>
              <a:rPr lang="en-US" sz="1370" dirty="0">
                <a:solidFill>
                  <a:srgbClr val="BFBFBF"/>
                </a:solidFill>
                <a:latin typeface="Open Sans" pitchFamily="34" charset="0"/>
                <a:ea typeface="Open Sans" pitchFamily="34" charset="-122"/>
                <a:cs typeface="Open Sans" pitchFamily="34" charset="-120"/>
              </a:rPr>
              <a:t>Calculating summary statistics like mean, median, and standard deviation helps understand the distribution of numeric features.</a:t>
            </a:r>
            <a:endParaRPr lang="en-US" sz="1370" dirty="0"/>
          </a:p>
        </p:txBody>
      </p:sp>
      <p:sp>
        <p:nvSpPr>
          <p:cNvPr id="15" name="Shape 12"/>
          <p:cNvSpPr/>
          <p:nvPr/>
        </p:nvSpPr>
        <p:spPr>
          <a:xfrm>
            <a:off x="2564606" y="6401753"/>
            <a:ext cx="391239" cy="391239"/>
          </a:xfrm>
          <a:prstGeom prst="roundRect">
            <a:avLst>
              <a:gd name="adj" fmla="val 6669"/>
            </a:avLst>
          </a:prstGeom>
          <a:solidFill>
            <a:srgbClr val="3E3E3E"/>
          </a:solidFill>
          <a:ln/>
        </p:spPr>
      </p:sp>
      <p:sp>
        <p:nvSpPr>
          <p:cNvPr id="16" name="Text 13"/>
          <p:cNvSpPr/>
          <p:nvPr/>
        </p:nvSpPr>
        <p:spPr>
          <a:xfrm>
            <a:off x="2684978" y="6466880"/>
            <a:ext cx="150495" cy="260866"/>
          </a:xfrm>
          <a:prstGeom prst="rect">
            <a:avLst/>
          </a:prstGeom>
          <a:noFill/>
          <a:ln/>
        </p:spPr>
        <p:txBody>
          <a:bodyPr wrap="none" rtlCol="0" anchor="t"/>
          <a:lstStyle/>
          <a:p>
            <a:pPr marL="0" indent="0" algn="ctr">
              <a:lnSpc>
                <a:spcPts val="2054"/>
              </a:lnSpc>
              <a:buNone/>
            </a:pPr>
            <a:r>
              <a:rPr lang="en-US" sz="2054" dirty="0">
                <a:solidFill>
                  <a:srgbClr val="BFBFBF"/>
                </a:solidFill>
                <a:latin typeface="Instrument Sans" pitchFamily="34" charset="0"/>
                <a:ea typeface="Instrument Sans" pitchFamily="34" charset="-122"/>
                <a:cs typeface="Instrument Sans" pitchFamily="34" charset="-120"/>
              </a:rPr>
              <a:t>3</a:t>
            </a:r>
            <a:endParaRPr lang="en-US" sz="2054" dirty="0"/>
          </a:p>
        </p:txBody>
      </p:sp>
      <p:sp>
        <p:nvSpPr>
          <p:cNvPr id="17" name="Text 14"/>
          <p:cNvSpPr/>
          <p:nvPr/>
        </p:nvSpPr>
        <p:spPr>
          <a:xfrm>
            <a:off x="3129677" y="6401753"/>
            <a:ext cx="2174081" cy="271701"/>
          </a:xfrm>
          <a:prstGeom prst="rect">
            <a:avLst/>
          </a:prstGeom>
          <a:noFill/>
          <a:ln/>
        </p:spPr>
        <p:txBody>
          <a:bodyPr wrap="none" rtlCol="0" anchor="t"/>
          <a:lstStyle/>
          <a:p>
            <a:pPr marL="0" indent="0">
              <a:lnSpc>
                <a:spcPts val="2140"/>
              </a:lnSpc>
              <a:buNone/>
            </a:pPr>
            <a:r>
              <a:rPr lang="en-US" sz="1712" dirty="0">
                <a:solidFill>
                  <a:srgbClr val="BFBFBF"/>
                </a:solidFill>
                <a:latin typeface="Instrument Sans" pitchFamily="34" charset="0"/>
                <a:ea typeface="Instrument Sans" pitchFamily="34" charset="-122"/>
                <a:cs typeface="Instrument Sans" pitchFamily="34" charset="-120"/>
              </a:rPr>
              <a:t>Missing Values</a:t>
            </a:r>
            <a:endParaRPr lang="en-US" sz="1712" dirty="0"/>
          </a:p>
        </p:txBody>
      </p:sp>
      <p:sp>
        <p:nvSpPr>
          <p:cNvPr id="18" name="Text 15"/>
          <p:cNvSpPr/>
          <p:nvPr/>
        </p:nvSpPr>
        <p:spPr>
          <a:xfrm>
            <a:off x="3129677" y="6777752"/>
            <a:ext cx="4098608" cy="556498"/>
          </a:xfrm>
          <a:prstGeom prst="rect">
            <a:avLst/>
          </a:prstGeom>
          <a:noFill/>
          <a:ln/>
        </p:spPr>
        <p:txBody>
          <a:bodyPr wrap="square" rtlCol="0" anchor="t"/>
          <a:lstStyle/>
          <a:p>
            <a:pPr marL="0" indent="0">
              <a:lnSpc>
                <a:spcPts val="2191"/>
              </a:lnSpc>
              <a:buNone/>
            </a:pPr>
            <a:r>
              <a:rPr lang="en-US" sz="1370" dirty="0">
                <a:solidFill>
                  <a:srgbClr val="BFBFBF"/>
                </a:solidFill>
                <a:latin typeface="Open Sans" pitchFamily="34" charset="0"/>
                <a:ea typeface="Open Sans" pitchFamily="34" charset="-122"/>
                <a:cs typeface="Open Sans" pitchFamily="34" charset="-120"/>
              </a:rPr>
              <a:t>Identifying missing values is essential for handling them appropriately during data preprocessing.</a:t>
            </a:r>
            <a:endParaRPr lang="en-US" sz="1370" dirty="0"/>
          </a:p>
        </p:txBody>
      </p:sp>
      <p:sp>
        <p:nvSpPr>
          <p:cNvPr id="19" name="Shape 16"/>
          <p:cNvSpPr/>
          <p:nvPr/>
        </p:nvSpPr>
        <p:spPr>
          <a:xfrm>
            <a:off x="7402116" y="6401753"/>
            <a:ext cx="391239" cy="391239"/>
          </a:xfrm>
          <a:prstGeom prst="roundRect">
            <a:avLst>
              <a:gd name="adj" fmla="val 6669"/>
            </a:avLst>
          </a:prstGeom>
          <a:solidFill>
            <a:srgbClr val="3E3E3E"/>
          </a:solidFill>
          <a:ln/>
        </p:spPr>
      </p:sp>
      <p:sp>
        <p:nvSpPr>
          <p:cNvPr id="20" name="Text 17"/>
          <p:cNvSpPr/>
          <p:nvPr/>
        </p:nvSpPr>
        <p:spPr>
          <a:xfrm>
            <a:off x="7518559" y="6466880"/>
            <a:ext cx="158353" cy="260866"/>
          </a:xfrm>
          <a:prstGeom prst="rect">
            <a:avLst/>
          </a:prstGeom>
          <a:noFill/>
          <a:ln/>
        </p:spPr>
        <p:txBody>
          <a:bodyPr wrap="none" rtlCol="0" anchor="t"/>
          <a:lstStyle/>
          <a:p>
            <a:pPr marL="0" indent="0" algn="ctr">
              <a:lnSpc>
                <a:spcPts val="2054"/>
              </a:lnSpc>
              <a:buNone/>
            </a:pPr>
            <a:r>
              <a:rPr lang="en-US" sz="2054" dirty="0">
                <a:solidFill>
                  <a:srgbClr val="BFBFBF"/>
                </a:solidFill>
                <a:latin typeface="Instrument Sans" pitchFamily="34" charset="0"/>
                <a:ea typeface="Instrument Sans" pitchFamily="34" charset="-122"/>
                <a:cs typeface="Instrument Sans" pitchFamily="34" charset="-120"/>
              </a:rPr>
              <a:t>4</a:t>
            </a:r>
            <a:endParaRPr lang="en-US" sz="2054" dirty="0"/>
          </a:p>
        </p:txBody>
      </p:sp>
      <p:sp>
        <p:nvSpPr>
          <p:cNvPr id="21" name="Text 18"/>
          <p:cNvSpPr/>
          <p:nvPr/>
        </p:nvSpPr>
        <p:spPr>
          <a:xfrm>
            <a:off x="7967186" y="6401753"/>
            <a:ext cx="2174081" cy="271701"/>
          </a:xfrm>
          <a:prstGeom prst="rect">
            <a:avLst/>
          </a:prstGeom>
          <a:noFill/>
          <a:ln/>
        </p:spPr>
        <p:txBody>
          <a:bodyPr wrap="none" rtlCol="0" anchor="t"/>
          <a:lstStyle/>
          <a:p>
            <a:pPr marL="0" indent="0">
              <a:lnSpc>
                <a:spcPts val="2140"/>
              </a:lnSpc>
              <a:buNone/>
            </a:pPr>
            <a:r>
              <a:rPr lang="en-US" sz="1712" dirty="0">
                <a:solidFill>
                  <a:srgbClr val="BFBFBF"/>
                </a:solidFill>
                <a:latin typeface="Instrument Sans" pitchFamily="34" charset="0"/>
                <a:ea typeface="Instrument Sans" pitchFamily="34" charset="-122"/>
                <a:cs typeface="Instrument Sans" pitchFamily="34" charset="-120"/>
              </a:rPr>
              <a:t>Correlation Matrix</a:t>
            </a:r>
            <a:endParaRPr lang="en-US" sz="1712" dirty="0"/>
          </a:p>
        </p:txBody>
      </p:sp>
      <p:sp>
        <p:nvSpPr>
          <p:cNvPr id="22" name="Text 19"/>
          <p:cNvSpPr/>
          <p:nvPr/>
        </p:nvSpPr>
        <p:spPr>
          <a:xfrm>
            <a:off x="7967186" y="6777752"/>
            <a:ext cx="4098608" cy="834747"/>
          </a:xfrm>
          <a:prstGeom prst="rect">
            <a:avLst/>
          </a:prstGeom>
          <a:noFill/>
          <a:ln/>
        </p:spPr>
        <p:txBody>
          <a:bodyPr wrap="square" rtlCol="0" anchor="t"/>
          <a:lstStyle/>
          <a:p>
            <a:pPr marL="0" indent="0">
              <a:lnSpc>
                <a:spcPts val="2191"/>
              </a:lnSpc>
              <a:buNone/>
            </a:pPr>
            <a:r>
              <a:rPr lang="en-US" sz="1370" dirty="0">
                <a:solidFill>
                  <a:srgbClr val="BFBFBF"/>
                </a:solidFill>
                <a:latin typeface="Open Sans" pitchFamily="34" charset="0"/>
                <a:ea typeface="Open Sans" pitchFamily="34" charset="-122"/>
                <a:cs typeface="Open Sans" pitchFamily="34" charset="-120"/>
              </a:rPr>
              <a:t>Visualizing the correlation between numeric features helps understand the relationships between variables.</a:t>
            </a:r>
            <a:endParaRPr lang="en-US" sz="137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20980" y="2120146"/>
            <a:ext cx="5044321" cy="3989308"/>
          </a:xfrm>
          <a:prstGeom prst="rect">
            <a:avLst/>
          </a:prstGeom>
        </p:spPr>
      </p:pic>
      <p:sp>
        <p:nvSpPr>
          <p:cNvPr id="6" name="Text 2"/>
          <p:cNvSpPr/>
          <p:nvPr/>
        </p:nvSpPr>
        <p:spPr>
          <a:xfrm>
            <a:off x="6105168" y="1052751"/>
            <a:ext cx="4420314" cy="552569"/>
          </a:xfrm>
          <a:prstGeom prst="rect">
            <a:avLst/>
          </a:prstGeom>
          <a:noFill/>
          <a:ln/>
        </p:spPr>
        <p:txBody>
          <a:bodyPr wrap="none" rtlCol="0" anchor="t"/>
          <a:lstStyle/>
          <a:p>
            <a:pPr marL="0" indent="0">
              <a:lnSpc>
                <a:spcPts val="4351"/>
              </a:lnSpc>
              <a:buNone/>
            </a:pPr>
            <a:r>
              <a:rPr lang="en-US" sz="3481" dirty="0">
                <a:solidFill>
                  <a:srgbClr val="FEFEFE"/>
                </a:solidFill>
                <a:latin typeface="Instrument Sans" pitchFamily="34" charset="0"/>
                <a:ea typeface="Instrument Sans" pitchFamily="34" charset="-122"/>
                <a:cs typeface="Instrument Sans" pitchFamily="34" charset="-120"/>
              </a:rPr>
              <a:t>Feature Engineering</a:t>
            </a:r>
            <a:endParaRPr lang="en-US" sz="3481" dirty="0"/>
          </a:p>
        </p:txBody>
      </p:sp>
      <p:sp>
        <p:nvSpPr>
          <p:cNvPr id="7" name="Text 3"/>
          <p:cNvSpPr/>
          <p:nvPr/>
        </p:nvSpPr>
        <p:spPr>
          <a:xfrm>
            <a:off x="6105168" y="1870472"/>
            <a:ext cx="7906464" cy="848678"/>
          </a:xfrm>
          <a:prstGeom prst="rect">
            <a:avLst/>
          </a:prstGeom>
          <a:noFill/>
          <a:ln/>
        </p:spPr>
        <p:txBody>
          <a:bodyPr wrap="square" rtlCol="0" anchor="t"/>
          <a:lstStyle/>
          <a:p>
            <a:pPr marL="0" indent="0">
              <a:lnSpc>
                <a:spcPts val="2228"/>
              </a:lnSpc>
              <a:buNone/>
            </a:pPr>
            <a:r>
              <a:rPr lang="en-US" sz="1392" dirty="0">
                <a:solidFill>
                  <a:srgbClr val="BFBFBF"/>
                </a:solidFill>
                <a:latin typeface="Open Sans" pitchFamily="34" charset="0"/>
                <a:ea typeface="Open Sans" pitchFamily="34" charset="-122"/>
                <a:cs typeface="Open Sans" pitchFamily="34" charset="-120"/>
              </a:rPr>
              <a:t>Feature engineering involves selecting relevant features and applying preprocessing techniques to prepare the data for modeling. This step ensures that the data is in a suitable format for the linear regression algorithm.</a:t>
            </a:r>
            <a:endParaRPr lang="en-US" sz="1392" dirty="0"/>
          </a:p>
        </p:txBody>
      </p:sp>
      <p:sp>
        <p:nvSpPr>
          <p:cNvPr id="8" name="Shape 4"/>
          <p:cNvSpPr/>
          <p:nvPr/>
        </p:nvSpPr>
        <p:spPr>
          <a:xfrm>
            <a:off x="6358890" y="2917984"/>
            <a:ext cx="22860" cy="4258747"/>
          </a:xfrm>
          <a:prstGeom prst="roundRect">
            <a:avLst>
              <a:gd name="adj" fmla="val 116021"/>
            </a:avLst>
          </a:prstGeom>
          <a:solidFill>
            <a:srgbClr val="575757"/>
          </a:solidFill>
          <a:ln/>
        </p:spPr>
      </p:sp>
      <p:sp>
        <p:nvSpPr>
          <p:cNvPr id="9" name="Shape 5"/>
          <p:cNvSpPr/>
          <p:nvPr/>
        </p:nvSpPr>
        <p:spPr>
          <a:xfrm>
            <a:off x="6546354" y="3304223"/>
            <a:ext cx="618768" cy="22860"/>
          </a:xfrm>
          <a:prstGeom prst="roundRect">
            <a:avLst>
              <a:gd name="adj" fmla="val 116021"/>
            </a:avLst>
          </a:prstGeom>
          <a:solidFill>
            <a:srgbClr val="575757"/>
          </a:solidFill>
          <a:ln/>
        </p:spPr>
      </p:sp>
      <p:sp>
        <p:nvSpPr>
          <p:cNvPr id="10" name="Shape 6"/>
          <p:cNvSpPr/>
          <p:nvPr/>
        </p:nvSpPr>
        <p:spPr>
          <a:xfrm>
            <a:off x="6171426" y="3116818"/>
            <a:ext cx="397788" cy="397788"/>
          </a:xfrm>
          <a:prstGeom prst="roundRect">
            <a:avLst>
              <a:gd name="adj" fmla="val 6667"/>
            </a:avLst>
          </a:prstGeom>
          <a:solidFill>
            <a:srgbClr val="3E3E3E"/>
          </a:solidFill>
          <a:ln/>
        </p:spPr>
      </p:sp>
      <p:sp>
        <p:nvSpPr>
          <p:cNvPr id="11" name="Text 7"/>
          <p:cNvSpPr/>
          <p:nvPr/>
        </p:nvSpPr>
        <p:spPr>
          <a:xfrm>
            <a:off x="6318706" y="3183017"/>
            <a:ext cx="103227" cy="265271"/>
          </a:xfrm>
          <a:prstGeom prst="rect">
            <a:avLst/>
          </a:prstGeom>
          <a:noFill/>
          <a:ln/>
        </p:spPr>
        <p:txBody>
          <a:bodyPr wrap="none" rtlCol="0" anchor="t"/>
          <a:lstStyle/>
          <a:p>
            <a:pPr marL="0" indent="0" algn="ctr">
              <a:lnSpc>
                <a:spcPts val="2088"/>
              </a:lnSpc>
              <a:buNone/>
            </a:pPr>
            <a:r>
              <a:rPr lang="en-US" sz="2088" dirty="0">
                <a:solidFill>
                  <a:srgbClr val="BFBFBF"/>
                </a:solidFill>
                <a:latin typeface="Instrument Sans" pitchFamily="34" charset="0"/>
                <a:ea typeface="Instrument Sans" pitchFamily="34" charset="-122"/>
                <a:cs typeface="Instrument Sans" pitchFamily="34" charset="-120"/>
              </a:rPr>
              <a:t>1</a:t>
            </a:r>
            <a:endParaRPr lang="en-US" sz="2088" dirty="0"/>
          </a:p>
        </p:txBody>
      </p:sp>
      <p:sp>
        <p:nvSpPr>
          <p:cNvPr id="12" name="Text 8"/>
          <p:cNvSpPr/>
          <p:nvPr/>
        </p:nvSpPr>
        <p:spPr>
          <a:xfrm>
            <a:off x="7342703" y="3094792"/>
            <a:ext cx="2210157" cy="276225"/>
          </a:xfrm>
          <a:prstGeom prst="rect">
            <a:avLst/>
          </a:prstGeom>
          <a:noFill/>
          <a:ln/>
        </p:spPr>
        <p:txBody>
          <a:bodyPr wrap="none" rtlCol="0" anchor="t"/>
          <a:lstStyle/>
          <a:p>
            <a:pPr marL="0" indent="0" algn="l">
              <a:lnSpc>
                <a:spcPts val="2175"/>
              </a:lnSpc>
              <a:buNone/>
            </a:pPr>
            <a:r>
              <a:rPr lang="en-US" sz="1740" dirty="0">
                <a:solidFill>
                  <a:srgbClr val="BFBFBF"/>
                </a:solidFill>
                <a:latin typeface="Instrument Sans" pitchFamily="34" charset="0"/>
                <a:ea typeface="Instrument Sans" pitchFamily="34" charset="-122"/>
                <a:cs typeface="Instrument Sans" pitchFamily="34" charset="-120"/>
              </a:rPr>
              <a:t>Feature Selection</a:t>
            </a:r>
            <a:endParaRPr lang="en-US" sz="1740" dirty="0"/>
          </a:p>
        </p:txBody>
      </p:sp>
      <p:sp>
        <p:nvSpPr>
          <p:cNvPr id="13" name="Text 9"/>
          <p:cNvSpPr/>
          <p:nvPr/>
        </p:nvSpPr>
        <p:spPr>
          <a:xfrm>
            <a:off x="7342703" y="3477101"/>
            <a:ext cx="6668929" cy="565785"/>
          </a:xfrm>
          <a:prstGeom prst="rect">
            <a:avLst/>
          </a:prstGeom>
          <a:noFill/>
          <a:ln/>
        </p:spPr>
        <p:txBody>
          <a:bodyPr wrap="square" rtlCol="0" anchor="t"/>
          <a:lstStyle/>
          <a:p>
            <a:pPr marL="0" indent="0" algn="l">
              <a:lnSpc>
                <a:spcPts val="2228"/>
              </a:lnSpc>
              <a:buNone/>
            </a:pPr>
            <a:r>
              <a:rPr lang="en-US" sz="1392" dirty="0">
                <a:solidFill>
                  <a:srgbClr val="BFBFBF"/>
                </a:solidFill>
                <a:latin typeface="Open Sans" pitchFamily="34" charset="0"/>
                <a:ea typeface="Open Sans" pitchFamily="34" charset="-122"/>
                <a:cs typeface="Open Sans" pitchFamily="34" charset="-120"/>
              </a:rPr>
              <a:t>Choosing the most relevant features for predicting prices, such as area, number of bedrooms, and location.</a:t>
            </a:r>
            <a:endParaRPr lang="en-US" sz="1392" dirty="0"/>
          </a:p>
        </p:txBody>
      </p:sp>
      <p:sp>
        <p:nvSpPr>
          <p:cNvPr id="14" name="Shape 10"/>
          <p:cNvSpPr/>
          <p:nvPr/>
        </p:nvSpPr>
        <p:spPr>
          <a:xfrm>
            <a:off x="6546354" y="4782741"/>
            <a:ext cx="618768" cy="22860"/>
          </a:xfrm>
          <a:prstGeom prst="roundRect">
            <a:avLst>
              <a:gd name="adj" fmla="val 116021"/>
            </a:avLst>
          </a:prstGeom>
          <a:solidFill>
            <a:srgbClr val="575757"/>
          </a:solidFill>
          <a:ln/>
        </p:spPr>
      </p:sp>
      <p:sp>
        <p:nvSpPr>
          <p:cNvPr id="15" name="Shape 11"/>
          <p:cNvSpPr/>
          <p:nvPr/>
        </p:nvSpPr>
        <p:spPr>
          <a:xfrm>
            <a:off x="6171426" y="4595336"/>
            <a:ext cx="397788" cy="397788"/>
          </a:xfrm>
          <a:prstGeom prst="roundRect">
            <a:avLst>
              <a:gd name="adj" fmla="val 6667"/>
            </a:avLst>
          </a:prstGeom>
          <a:solidFill>
            <a:srgbClr val="3E3E3E"/>
          </a:solidFill>
          <a:ln/>
        </p:spPr>
      </p:sp>
      <p:sp>
        <p:nvSpPr>
          <p:cNvPr id="16" name="Text 12"/>
          <p:cNvSpPr/>
          <p:nvPr/>
        </p:nvSpPr>
        <p:spPr>
          <a:xfrm>
            <a:off x="6297156" y="4661535"/>
            <a:ext cx="146209" cy="265271"/>
          </a:xfrm>
          <a:prstGeom prst="rect">
            <a:avLst/>
          </a:prstGeom>
          <a:noFill/>
          <a:ln/>
        </p:spPr>
        <p:txBody>
          <a:bodyPr wrap="none" rtlCol="0" anchor="t"/>
          <a:lstStyle/>
          <a:p>
            <a:pPr marL="0" indent="0" algn="ctr">
              <a:lnSpc>
                <a:spcPts val="2088"/>
              </a:lnSpc>
              <a:buNone/>
            </a:pPr>
            <a:r>
              <a:rPr lang="en-US" sz="2088" dirty="0">
                <a:solidFill>
                  <a:srgbClr val="BFBFBF"/>
                </a:solidFill>
                <a:latin typeface="Instrument Sans" pitchFamily="34" charset="0"/>
                <a:ea typeface="Instrument Sans" pitchFamily="34" charset="-122"/>
                <a:cs typeface="Instrument Sans" pitchFamily="34" charset="-120"/>
              </a:rPr>
              <a:t>2</a:t>
            </a:r>
            <a:endParaRPr lang="en-US" sz="2088" dirty="0"/>
          </a:p>
        </p:txBody>
      </p:sp>
      <p:sp>
        <p:nvSpPr>
          <p:cNvPr id="17" name="Text 13"/>
          <p:cNvSpPr/>
          <p:nvPr/>
        </p:nvSpPr>
        <p:spPr>
          <a:xfrm>
            <a:off x="7342703" y="4573310"/>
            <a:ext cx="2210157" cy="276225"/>
          </a:xfrm>
          <a:prstGeom prst="rect">
            <a:avLst/>
          </a:prstGeom>
          <a:noFill/>
          <a:ln/>
        </p:spPr>
        <p:txBody>
          <a:bodyPr wrap="none" rtlCol="0" anchor="t"/>
          <a:lstStyle/>
          <a:p>
            <a:pPr marL="0" indent="0" algn="l">
              <a:lnSpc>
                <a:spcPts val="2175"/>
              </a:lnSpc>
              <a:buNone/>
            </a:pPr>
            <a:r>
              <a:rPr lang="en-US" sz="1740" dirty="0">
                <a:solidFill>
                  <a:srgbClr val="BFBFBF"/>
                </a:solidFill>
                <a:latin typeface="Instrument Sans" pitchFamily="34" charset="0"/>
                <a:ea typeface="Instrument Sans" pitchFamily="34" charset="-122"/>
                <a:cs typeface="Instrument Sans" pitchFamily="34" charset="-120"/>
              </a:rPr>
              <a:t>Data Preprocessing</a:t>
            </a:r>
            <a:endParaRPr lang="en-US" sz="1740" dirty="0"/>
          </a:p>
        </p:txBody>
      </p:sp>
      <p:sp>
        <p:nvSpPr>
          <p:cNvPr id="18" name="Text 14"/>
          <p:cNvSpPr/>
          <p:nvPr/>
        </p:nvSpPr>
        <p:spPr>
          <a:xfrm>
            <a:off x="7342703" y="4955619"/>
            <a:ext cx="6668929" cy="565785"/>
          </a:xfrm>
          <a:prstGeom prst="rect">
            <a:avLst/>
          </a:prstGeom>
          <a:noFill/>
          <a:ln/>
        </p:spPr>
        <p:txBody>
          <a:bodyPr wrap="square" rtlCol="0" anchor="t"/>
          <a:lstStyle/>
          <a:p>
            <a:pPr marL="0" indent="0" algn="l">
              <a:lnSpc>
                <a:spcPts val="2228"/>
              </a:lnSpc>
              <a:buNone/>
            </a:pPr>
            <a:r>
              <a:rPr lang="en-US" sz="1392" dirty="0">
                <a:solidFill>
                  <a:srgbClr val="BFBFBF"/>
                </a:solidFill>
                <a:latin typeface="Open Sans" pitchFamily="34" charset="0"/>
                <a:ea typeface="Open Sans" pitchFamily="34" charset="-122"/>
                <a:cs typeface="Open Sans" pitchFamily="34" charset="-120"/>
              </a:rPr>
              <a:t>Handling missing values, scaling numeric features, and encoding categorical features using techniques like OneHotEncoder.</a:t>
            </a:r>
            <a:endParaRPr lang="en-US" sz="1392" dirty="0"/>
          </a:p>
        </p:txBody>
      </p:sp>
      <p:sp>
        <p:nvSpPr>
          <p:cNvPr id="19" name="Shape 15"/>
          <p:cNvSpPr/>
          <p:nvPr/>
        </p:nvSpPr>
        <p:spPr>
          <a:xfrm>
            <a:off x="6546354" y="6261259"/>
            <a:ext cx="618768" cy="22860"/>
          </a:xfrm>
          <a:prstGeom prst="roundRect">
            <a:avLst>
              <a:gd name="adj" fmla="val 116021"/>
            </a:avLst>
          </a:prstGeom>
          <a:solidFill>
            <a:srgbClr val="575757"/>
          </a:solidFill>
          <a:ln/>
        </p:spPr>
      </p:sp>
      <p:sp>
        <p:nvSpPr>
          <p:cNvPr id="20" name="Shape 16"/>
          <p:cNvSpPr/>
          <p:nvPr/>
        </p:nvSpPr>
        <p:spPr>
          <a:xfrm>
            <a:off x="6171426" y="6073854"/>
            <a:ext cx="397788" cy="397788"/>
          </a:xfrm>
          <a:prstGeom prst="roundRect">
            <a:avLst>
              <a:gd name="adj" fmla="val 6667"/>
            </a:avLst>
          </a:prstGeom>
          <a:solidFill>
            <a:srgbClr val="3E3E3E"/>
          </a:solidFill>
          <a:ln/>
        </p:spPr>
      </p:sp>
      <p:sp>
        <p:nvSpPr>
          <p:cNvPr id="21" name="Text 17"/>
          <p:cNvSpPr/>
          <p:nvPr/>
        </p:nvSpPr>
        <p:spPr>
          <a:xfrm>
            <a:off x="6293822" y="6140053"/>
            <a:ext cx="152995" cy="265271"/>
          </a:xfrm>
          <a:prstGeom prst="rect">
            <a:avLst/>
          </a:prstGeom>
          <a:noFill/>
          <a:ln/>
        </p:spPr>
        <p:txBody>
          <a:bodyPr wrap="none" rtlCol="0" anchor="t"/>
          <a:lstStyle/>
          <a:p>
            <a:pPr marL="0" indent="0" algn="ctr">
              <a:lnSpc>
                <a:spcPts val="2088"/>
              </a:lnSpc>
              <a:buNone/>
            </a:pPr>
            <a:r>
              <a:rPr lang="en-US" sz="2088" dirty="0">
                <a:solidFill>
                  <a:srgbClr val="BFBFBF"/>
                </a:solidFill>
                <a:latin typeface="Instrument Sans" pitchFamily="34" charset="0"/>
                <a:ea typeface="Instrument Sans" pitchFamily="34" charset="-122"/>
                <a:cs typeface="Instrument Sans" pitchFamily="34" charset="-120"/>
              </a:rPr>
              <a:t>3</a:t>
            </a:r>
            <a:endParaRPr lang="en-US" sz="2088" dirty="0"/>
          </a:p>
        </p:txBody>
      </p:sp>
      <p:sp>
        <p:nvSpPr>
          <p:cNvPr id="22" name="Text 18"/>
          <p:cNvSpPr/>
          <p:nvPr/>
        </p:nvSpPr>
        <p:spPr>
          <a:xfrm>
            <a:off x="7342703" y="6051828"/>
            <a:ext cx="2210157" cy="276225"/>
          </a:xfrm>
          <a:prstGeom prst="rect">
            <a:avLst/>
          </a:prstGeom>
          <a:noFill/>
          <a:ln/>
        </p:spPr>
        <p:txBody>
          <a:bodyPr wrap="none" rtlCol="0" anchor="t"/>
          <a:lstStyle/>
          <a:p>
            <a:pPr marL="0" indent="0" algn="l">
              <a:lnSpc>
                <a:spcPts val="2175"/>
              </a:lnSpc>
              <a:buNone/>
            </a:pPr>
            <a:r>
              <a:rPr lang="en-US" sz="1740" dirty="0">
                <a:solidFill>
                  <a:srgbClr val="BFBFBF"/>
                </a:solidFill>
                <a:latin typeface="Instrument Sans" pitchFamily="34" charset="0"/>
                <a:ea typeface="Instrument Sans" pitchFamily="34" charset="-122"/>
                <a:cs typeface="Instrument Sans" pitchFamily="34" charset="-120"/>
              </a:rPr>
              <a:t>Data Splitting</a:t>
            </a:r>
            <a:endParaRPr lang="en-US" sz="1740" dirty="0"/>
          </a:p>
        </p:txBody>
      </p:sp>
      <p:sp>
        <p:nvSpPr>
          <p:cNvPr id="23" name="Text 19"/>
          <p:cNvSpPr/>
          <p:nvPr/>
        </p:nvSpPr>
        <p:spPr>
          <a:xfrm>
            <a:off x="7342703" y="6434138"/>
            <a:ext cx="6668929" cy="565785"/>
          </a:xfrm>
          <a:prstGeom prst="rect">
            <a:avLst/>
          </a:prstGeom>
          <a:noFill/>
          <a:ln/>
        </p:spPr>
        <p:txBody>
          <a:bodyPr wrap="square" rtlCol="0" anchor="t"/>
          <a:lstStyle/>
          <a:p>
            <a:pPr marL="0" indent="0" algn="l">
              <a:lnSpc>
                <a:spcPts val="2228"/>
              </a:lnSpc>
              <a:buNone/>
            </a:pPr>
            <a:r>
              <a:rPr lang="en-US" sz="1392" dirty="0">
                <a:solidFill>
                  <a:srgbClr val="BFBFBF"/>
                </a:solidFill>
                <a:latin typeface="Open Sans" pitchFamily="34" charset="0"/>
                <a:ea typeface="Open Sans" pitchFamily="34" charset="-122"/>
                <a:cs typeface="Open Sans" pitchFamily="34" charset="-120"/>
              </a:rPr>
              <a:t>Dividing the dataset into training and testing sets to evaluate the model's performance on unseen data.</a:t>
            </a:r>
            <a:endParaRPr lang="en-US" sz="139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31029"/>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14630400" cy="2743200"/>
          </a:xfrm>
          <a:prstGeom prst="rect">
            <a:avLst/>
          </a:prstGeom>
        </p:spPr>
      </p:pic>
      <p:sp>
        <p:nvSpPr>
          <p:cNvPr id="5" name="Text 2"/>
          <p:cNvSpPr/>
          <p:nvPr/>
        </p:nvSpPr>
        <p:spPr>
          <a:xfrm>
            <a:off x="1321356" y="3346609"/>
            <a:ext cx="7206496" cy="685800"/>
          </a:xfrm>
          <a:prstGeom prst="rect">
            <a:avLst/>
          </a:prstGeom>
          <a:noFill/>
          <a:ln/>
        </p:spPr>
        <p:txBody>
          <a:bodyPr wrap="none" rtlCol="0" anchor="t"/>
          <a:lstStyle/>
          <a:p>
            <a:pPr marL="0" indent="0">
              <a:lnSpc>
                <a:spcPts val="5400"/>
              </a:lnSpc>
              <a:buNone/>
            </a:pPr>
            <a:r>
              <a:rPr lang="en-US" sz="4320" dirty="0">
                <a:solidFill>
                  <a:srgbClr val="FEFEFE"/>
                </a:solidFill>
                <a:latin typeface="Instrument Sans" pitchFamily="34" charset="0"/>
                <a:ea typeface="Instrument Sans" pitchFamily="34" charset="-122"/>
                <a:cs typeface="Instrument Sans" pitchFamily="34" charset="-120"/>
              </a:rPr>
              <a:t>Modeling: Linear Regression</a:t>
            </a:r>
            <a:endParaRPr lang="en-US" sz="4320" dirty="0"/>
          </a:p>
        </p:txBody>
      </p:sp>
      <p:sp>
        <p:nvSpPr>
          <p:cNvPr id="6" name="Text 3"/>
          <p:cNvSpPr/>
          <p:nvPr/>
        </p:nvSpPr>
        <p:spPr>
          <a:xfrm>
            <a:off x="1321356" y="4361498"/>
            <a:ext cx="11987689" cy="1052989"/>
          </a:xfrm>
          <a:prstGeom prst="rect">
            <a:avLst/>
          </a:prstGeom>
          <a:noFill/>
          <a:ln/>
        </p:spPr>
        <p:txBody>
          <a:bodyPr wrap="square" rtlCol="0" anchor="t"/>
          <a:lstStyle/>
          <a:p>
            <a:pPr marL="0" indent="0">
              <a:lnSpc>
                <a:spcPts val="2765"/>
              </a:lnSpc>
              <a:buNone/>
            </a:pPr>
            <a:r>
              <a:rPr lang="en-US" sz="1728" dirty="0">
                <a:solidFill>
                  <a:srgbClr val="BFBFBF"/>
                </a:solidFill>
                <a:latin typeface="Open Sans" pitchFamily="34" charset="0"/>
                <a:ea typeface="Open Sans" pitchFamily="34" charset="-122"/>
                <a:cs typeface="Open Sans" pitchFamily="34" charset="-120"/>
              </a:rPr>
              <a:t>Linear regression is a statistical method used to model the relationship between a dependent variable (rent price) and one or more independent variables (features). We will use the scikit-learn library to implement the linear regression model.</a:t>
            </a:r>
            <a:endParaRPr lang="en-US" sz="1728" dirty="0"/>
          </a:p>
        </p:txBody>
      </p:sp>
      <p:sp>
        <p:nvSpPr>
          <p:cNvPr id="7" name="Shape 4"/>
          <p:cNvSpPr/>
          <p:nvPr/>
        </p:nvSpPr>
        <p:spPr>
          <a:xfrm>
            <a:off x="1321356" y="5661303"/>
            <a:ext cx="5884188" cy="1966317"/>
          </a:xfrm>
          <a:prstGeom prst="roundRect">
            <a:avLst>
              <a:gd name="adj" fmla="val 1674"/>
            </a:avLst>
          </a:prstGeom>
          <a:solidFill>
            <a:srgbClr val="3E3E3E"/>
          </a:solidFill>
          <a:ln/>
        </p:spPr>
      </p:sp>
      <p:sp>
        <p:nvSpPr>
          <p:cNvPr id="8" name="Text 5"/>
          <p:cNvSpPr/>
          <p:nvPr/>
        </p:nvSpPr>
        <p:spPr>
          <a:xfrm>
            <a:off x="1540788" y="5880735"/>
            <a:ext cx="2743200" cy="342900"/>
          </a:xfrm>
          <a:prstGeom prst="rect">
            <a:avLst/>
          </a:prstGeom>
          <a:noFill/>
          <a:ln/>
        </p:spPr>
        <p:txBody>
          <a:bodyPr wrap="none" rtlCol="0" anchor="t"/>
          <a:lstStyle/>
          <a:p>
            <a:pPr marL="0" indent="0">
              <a:lnSpc>
                <a:spcPts val="2700"/>
              </a:lnSpc>
              <a:buNone/>
            </a:pPr>
            <a:r>
              <a:rPr lang="en-US" sz="2160" dirty="0">
                <a:solidFill>
                  <a:srgbClr val="BFBFBF"/>
                </a:solidFill>
                <a:latin typeface="Instrument Sans" pitchFamily="34" charset="0"/>
                <a:ea typeface="Instrument Sans" pitchFamily="34" charset="-122"/>
                <a:cs typeface="Instrument Sans" pitchFamily="34" charset="-120"/>
              </a:rPr>
              <a:t>Pipeline Creation</a:t>
            </a:r>
            <a:endParaRPr lang="en-US" sz="2160" dirty="0"/>
          </a:p>
        </p:txBody>
      </p:sp>
      <p:sp>
        <p:nvSpPr>
          <p:cNvPr id="9" name="Text 6"/>
          <p:cNvSpPr/>
          <p:nvPr/>
        </p:nvSpPr>
        <p:spPr>
          <a:xfrm>
            <a:off x="1540788" y="6355199"/>
            <a:ext cx="5445323" cy="1052989"/>
          </a:xfrm>
          <a:prstGeom prst="rect">
            <a:avLst/>
          </a:prstGeom>
          <a:noFill/>
          <a:ln/>
        </p:spPr>
        <p:txBody>
          <a:bodyPr wrap="square" rtlCol="0" anchor="t"/>
          <a:lstStyle/>
          <a:p>
            <a:pPr marL="0" indent="0">
              <a:lnSpc>
                <a:spcPts val="2765"/>
              </a:lnSpc>
              <a:buNone/>
            </a:pPr>
            <a:r>
              <a:rPr lang="en-US" sz="1728" dirty="0">
                <a:solidFill>
                  <a:srgbClr val="BFBFBF"/>
                </a:solidFill>
                <a:latin typeface="Open Sans" pitchFamily="34" charset="0"/>
                <a:ea typeface="Open Sans" pitchFamily="34" charset="-122"/>
                <a:cs typeface="Open Sans" pitchFamily="34" charset="-120"/>
              </a:rPr>
              <a:t>Creating a pipeline to streamline the preprocessing and modeling steps, ensuring consistency and efficiency.</a:t>
            </a:r>
            <a:endParaRPr lang="en-US" sz="1728" dirty="0"/>
          </a:p>
        </p:txBody>
      </p:sp>
      <p:sp>
        <p:nvSpPr>
          <p:cNvPr id="10" name="Shape 7"/>
          <p:cNvSpPr/>
          <p:nvPr/>
        </p:nvSpPr>
        <p:spPr>
          <a:xfrm>
            <a:off x="7424976" y="5661303"/>
            <a:ext cx="5884188" cy="1966317"/>
          </a:xfrm>
          <a:prstGeom prst="roundRect">
            <a:avLst>
              <a:gd name="adj" fmla="val 1674"/>
            </a:avLst>
          </a:prstGeom>
          <a:solidFill>
            <a:srgbClr val="3E3E3E"/>
          </a:solidFill>
          <a:ln/>
        </p:spPr>
      </p:sp>
      <p:sp>
        <p:nvSpPr>
          <p:cNvPr id="11" name="Text 8"/>
          <p:cNvSpPr/>
          <p:nvPr/>
        </p:nvSpPr>
        <p:spPr>
          <a:xfrm>
            <a:off x="7644408" y="5880735"/>
            <a:ext cx="2743200" cy="342900"/>
          </a:xfrm>
          <a:prstGeom prst="rect">
            <a:avLst/>
          </a:prstGeom>
          <a:noFill/>
          <a:ln/>
        </p:spPr>
        <p:txBody>
          <a:bodyPr wrap="none" rtlCol="0" anchor="t"/>
          <a:lstStyle/>
          <a:p>
            <a:pPr marL="0" indent="0">
              <a:lnSpc>
                <a:spcPts val="2700"/>
              </a:lnSpc>
              <a:buNone/>
            </a:pPr>
            <a:r>
              <a:rPr lang="en-US" sz="2160" dirty="0">
                <a:solidFill>
                  <a:srgbClr val="BFBFBF"/>
                </a:solidFill>
                <a:latin typeface="Instrument Sans" pitchFamily="34" charset="0"/>
                <a:ea typeface="Instrument Sans" pitchFamily="34" charset="-122"/>
                <a:cs typeface="Instrument Sans" pitchFamily="34" charset="-120"/>
              </a:rPr>
              <a:t>Model Training</a:t>
            </a:r>
            <a:endParaRPr lang="en-US" sz="2160" dirty="0"/>
          </a:p>
        </p:txBody>
      </p:sp>
      <p:sp>
        <p:nvSpPr>
          <p:cNvPr id="12" name="Text 9"/>
          <p:cNvSpPr/>
          <p:nvPr/>
        </p:nvSpPr>
        <p:spPr>
          <a:xfrm>
            <a:off x="7644408" y="6355199"/>
            <a:ext cx="5445323" cy="1052989"/>
          </a:xfrm>
          <a:prstGeom prst="rect">
            <a:avLst/>
          </a:prstGeom>
          <a:noFill/>
          <a:ln/>
        </p:spPr>
        <p:txBody>
          <a:bodyPr wrap="square" rtlCol="0" anchor="t"/>
          <a:lstStyle/>
          <a:p>
            <a:pPr marL="0" indent="0">
              <a:lnSpc>
                <a:spcPts val="2765"/>
              </a:lnSpc>
              <a:buNone/>
            </a:pPr>
            <a:r>
              <a:rPr lang="en-US" sz="1728" dirty="0">
                <a:solidFill>
                  <a:srgbClr val="BFBFBF"/>
                </a:solidFill>
                <a:latin typeface="Open Sans" pitchFamily="34" charset="0"/>
                <a:ea typeface="Open Sans" pitchFamily="34" charset="-122"/>
                <a:cs typeface="Open Sans" pitchFamily="34" charset="-120"/>
              </a:rPr>
              <a:t>Training the linear regression model on the prepared training data to learn the relationship between features and rent prices.</a:t>
            </a:r>
            <a:endParaRPr lang="en-US" sz="172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35863" y="2704386"/>
            <a:ext cx="5014555" cy="2820710"/>
          </a:xfrm>
          <a:prstGeom prst="rect">
            <a:avLst/>
          </a:prstGeom>
        </p:spPr>
      </p:pic>
      <p:sp>
        <p:nvSpPr>
          <p:cNvPr id="6" name="Text 2"/>
          <p:cNvSpPr/>
          <p:nvPr/>
        </p:nvSpPr>
        <p:spPr>
          <a:xfrm>
            <a:off x="6146840" y="1270159"/>
            <a:ext cx="4717494" cy="589598"/>
          </a:xfrm>
          <a:prstGeom prst="rect">
            <a:avLst/>
          </a:prstGeom>
          <a:noFill/>
          <a:ln/>
        </p:spPr>
        <p:txBody>
          <a:bodyPr wrap="none" rtlCol="0" anchor="t"/>
          <a:lstStyle/>
          <a:p>
            <a:pPr marL="0" indent="0">
              <a:lnSpc>
                <a:spcPts val="4643"/>
              </a:lnSpc>
              <a:buNone/>
            </a:pPr>
            <a:r>
              <a:rPr lang="en-US" sz="3715" dirty="0">
                <a:solidFill>
                  <a:srgbClr val="FEFEFE"/>
                </a:solidFill>
                <a:latin typeface="Instrument Sans" pitchFamily="34" charset="0"/>
                <a:ea typeface="Instrument Sans" pitchFamily="34" charset="-122"/>
                <a:cs typeface="Instrument Sans" pitchFamily="34" charset="-120"/>
              </a:rPr>
              <a:t>Model Evaluation</a:t>
            </a:r>
            <a:endParaRPr lang="en-US" sz="3715" dirty="0"/>
          </a:p>
        </p:txBody>
      </p:sp>
      <p:sp>
        <p:nvSpPr>
          <p:cNvPr id="7" name="Text 3"/>
          <p:cNvSpPr/>
          <p:nvPr/>
        </p:nvSpPr>
        <p:spPr>
          <a:xfrm>
            <a:off x="6146840" y="2142768"/>
            <a:ext cx="7823121" cy="905828"/>
          </a:xfrm>
          <a:prstGeom prst="rect">
            <a:avLst/>
          </a:prstGeom>
          <a:noFill/>
          <a:ln/>
        </p:spPr>
        <p:txBody>
          <a:bodyPr wrap="squar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Evaluating the model's performance is crucial to assess its accuracy and effectiveness. We will use metrics such as Root Mean Squared Error (RMSE), Mean Absolute Error (MAE), and R² score to evaluate the model's predictions.</a:t>
            </a:r>
            <a:endParaRPr lang="en-US" sz="1486" dirty="0"/>
          </a:p>
        </p:txBody>
      </p:sp>
      <p:sp>
        <p:nvSpPr>
          <p:cNvPr id="8" name="Shape 4"/>
          <p:cNvSpPr/>
          <p:nvPr/>
        </p:nvSpPr>
        <p:spPr>
          <a:xfrm>
            <a:off x="6146840" y="3260884"/>
            <a:ext cx="7823121" cy="3698557"/>
          </a:xfrm>
          <a:prstGeom prst="roundRect">
            <a:avLst>
              <a:gd name="adj" fmla="val 765"/>
            </a:avLst>
          </a:prstGeom>
          <a:noFill/>
          <a:ln w="7620">
            <a:solidFill>
              <a:srgbClr val="FFFFFF">
                <a:alpha val="24000"/>
              </a:srgbClr>
            </a:solidFill>
            <a:prstDash val="solid"/>
          </a:ln>
        </p:spPr>
      </p:sp>
      <p:sp>
        <p:nvSpPr>
          <p:cNvPr id="9" name="Shape 5"/>
          <p:cNvSpPr/>
          <p:nvPr/>
        </p:nvSpPr>
        <p:spPr>
          <a:xfrm>
            <a:off x="6154460" y="3268504"/>
            <a:ext cx="7807881" cy="543401"/>
          </a:xfrm>
          <a:prstGeom prst="rect">
            <a:avLst/>
          </a:prstGeom>
          <a:solidFill>
            <a:srgbClr val="FFFFFF">
              <a:alpha val="4000"/>
            </a:srgbClr>
          </a:solidFill>
          <a:ln/>
        </p:spPr>
      </p:sp>
      <p:sp>
        <p:nvSpPr>
          <p:cNvPr id="10" name="Text 6"/>
          <p:cNvSpPr/>
          <p:nvPr/>
        </p:nvSpPr>
        <p:spPr>
          <a:xfrm>
            <a:off x="6343055" y="3389233"/>
            <a:ext cx="3522940" cy="301943"/>
          </a:xfrm>
          <a:prstGeom prst="rect">
            <a:avLst/>
          </a:prstGeom>
          <a:noFill/>
          <a:ln/>
        </p:spPr>
        <p:txBody>
          <a:bodyPr wrap="non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Metric</a:t>
            </a:r>
            <a:endParaRPr lang="en-US" sz="1486" dirty="0"/>
          </a:p>
        </p:txBody>
      </p:sp>
      <p:sp>
        <p:nvSpPr>
          <p:cNvPr id="11" name="Text 7"/>
          <p:cNvSpPr/>
          <p:nvPr/>
        </p:nvSpPr>
        <p:spPr>
          <a:xfrm>
            <a:off x="10250805" y="3389233"/>
            <a:ext cx="3522940" cy="301943"/>
          </a:xfrm>
          <a:prstGeom prst="rect">
            <a:avLst/>
          </a:prstGeom>
          <a:noFill/>
          <a:ln/>
        </p:spPr>
        <p:txBody>
          <a:bodyPr wrap="non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Description</a:t>
            </a:r>
            <a:endParaRPr lang="en-US" sz="1486" dirty="0"/>
          </a:p>
        </p:txBody>
      </p:sp>
      <p:sp>
        <p:nvSpPr>
          <p:cNvPr id="12" name="Shape 8"/>
          <p:cNvSpPr/>
          <p:nvPr/>
        </p:nvSpPr>
        <p:spPr>
          <a:xfrm>
            <a:off x="6154460" y="3811905"/>
            <a:ext cx="7807881" cy="845344"/>
          </a:xfrm>
          <a:prstGeom prst="rect">
            <a:avLst/>
          </a:prstGeom>
          <a:solidFill>
            <a:srgbClr val="000000">
              <a:alpha val="4000"/>
            </a:srgbClr>
          </a:solidFill>
          <a:ln/>
        </p:spPr>
      </p:sp>
      <p:sp>
        <p:nvSpPr>
          <p:cNvPr id="13" name="Text 9"/>
          <p:cNvSpPr/>
          <p:nvPr/>
        </p:nvSpPr>
        <p:spPr>
          <a:xfrm>
            <a:off x="6343055" y="3932634"/>
            <a:ext cx="3522940" cy="301943"/>
          </a:xfrm>
          <a:prstGeom prst="rect">
            <a:avLst/>
          </a:prstGeom>
          <a:noFill/>
          <a:ln/>
        </p:spPr>
        <p:txBody>
          <a:bodyPr wrap="non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RMSE</a:t>
            </a:r>
            <a:endParaRPr lang="en-US" sz="1486" dirty="0"/>
          </a:p>
        </p:txBody>
      </p:sp>
      <p:sp>
        <p:nvSpPr>
          <p:cNvPr id="14" name="Text 10"/>
          <p:cNvSpPr/>
          <p:nvPr/>
        </p:nvSpPr>
        <p:spPr>
          <a:xfrm>
            <a:off x="10250805" y="3932634"/>
            <a:ext cx="3522940" cy="603885"/>
          </a:xfrm>
          <a:prstGeom prst="rect">
            <a:avLst/>
          </a:prstGeom>
          <a:noFill/>
          <a:ln/>
        </p:spPr>
        <p:txBody>
          <a:bodyPr wrap="squar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Measures the average difference between predicted and actual values.</a:t>
            </a:r>
            <a:endParaRPr lang="en-US" sz="1486" dirty="0"/>
          </a:p>
        </p:txBody>
      </p:sp>
      <p:sp>
        <p:nvSpPr>
          <p:cNvPr id="15" name="Shape 11"/>
          <p:cNvSpPr/>
          <p:nvPr/>
        </p:nvSpPr>
        <p:spPr>
          <a:xfrm>
            <a:off x="6154460" y="4657249"/>
            <a:ext cx="7807881" cy="1147286"/>
          </a:xfrm>
          <a:prstGeom prst="rect">
            <a:avLst/>
          </a:prstGeom>
          <a:solidFill>
            <a:srgbClr val="FFFFFF">
              <a:alpha val="4000"/>
            </a:srgbClr>
          </a:solidFill>
          <a:ln/>
        </p:spPr>
      </p:sp>
      <p:sp>
        <p:nvSpPr>
          <p:cNvPr id="16" name="Text 12"/>
          <p:cNvSpPr/>
          <p:nvPr/>
        </p:nvSpPr>
        <p:spPr>
          <a:xfrm>
            <a:off x="6343055" y="4777978"/>
            <a:ext cx="3522940" cy="301943"/>
          </a:xfrm>
          <a:prstGeom prst="rect">
            <a:avLst/>
          </a:prstGeom>
          <a:noFill/>
          <a:ln/>
        </p:spPr>
        <p:txBody>
          <a:bodyPr wrap="non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MAE</a:t>
            </a:r>
            <a:endParaRPr lang="en-US" sz="1486" dirty="0"/>
          </a:p>
        </p:txBody>
      </p:sp>
      <p:sp>
        <p:nvSpPr>
          <p:cNvPr id="17" name="Text 13"/>
          <p:cNvSpPr/>
          <p:nvPr/>
        </p:nvSpPr>
        <p:spPr>
          <a:xfrm>
            <a:off x="10250805" y="4777978"/>
            <a:ext cx="3522940" cy="905828"/>
          </a:xfrm>
          <a:prstGeom prst="rect">
            <a:avLst/>
          </a:prstGeom>
          <a:noFill/>
          <a:ln/>
        </p:spPr>
        <p:txBody>
          <a:bodyPr wrap="squar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Calculates the average absolute difference between predicted and actual values.</a:t>
            </a:r>
            <a:endParaRPr lang="en-US" sz="1486" dirty="0"/>
          </a:p>
        </p:txBody>
      </p:sp>
      <p:sp>
        <p:nvSpPr>
          <p:cNvPr id="18" name="Shape 14"/>
          <p:cNvSpPr/>
          <p:nvPr/>
        </p:nvSpPr>
        <p:spPr>
          <a:xfrm>
            <a:off x="6154460" y="5804535"/>
            <a:ext cx="7807881" cy="1147286"/>
          </a:xfrm>
          <a:prstGeom prst="rect">
            <a:avLst/>
          </a:prstGeom>
          <a:solidFill>
            <a:srgbClr val="000000">
              <a:alpha val="4000"/>
            </a:srgbClr>
          </a:solidFill>
          <a:ln/>
        </p:spPr>
      </p:sp>
      <p:sp>
        <p:nvSpPr>
          <p:cNvPr id="19" name="Text 15"/>
          <p:cNvSpPr/>
          <p:nvPr/>
        </p:nvSpPr>
        <p:spPr>
          <a:xfrm>
            <a:off x="6343055" y="5925264"/>
            <a:ext cx="3522940" cy="301943"/>
          </a:xfrm>
          <a:prstGeom prst="rect">
            <a:avLst/>
          </a:prstGeom>
          <a:noFill/>
          <a:ln/>
        </p:spPr>
        <p:txBody>
          <a:bodyPr wrap="non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R²</a:t>
            </a:r>
            <a:endParaRPr lang="en-US" sz="1486" dirty="0"/>
          </a:p>
        </p:txBody>
      </p:sp>
      <p:sp>
        <p:nvSpPr>
          <p:cNvPr id="20" name="Text 16"/>
          <p:cNvSpPr/>
          <p:nvPr/>
        </p:nvSpPr>
        <p:spPr>
          <a:xfrm>
            <a:off x="10250805" y="5925264"/>
            <a:ext cx="3522940" cy="905828"/>
          </a:xfrm>
          <a:prstGeom prst="rect">
            <a:avLst/>
          </a:prstGeom>
          <a:noFill/>
          <a:ln/>
        </p:spPr>
        <p:txBody>
          <a:bodyPr wrap="squar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Indicates the proportion of variance in the dependent variable explained by the model.</a:t>
            </a:r>
            <a:endParaRPr lang="en-US" sz="148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47055" y="2804279"/>
            <a:ext cx="4992172" cy="2620923"/>
          </a:xfrm>
          <a:prstGeom prst="rect">
            <a:avLst/>
          </a:prstGeom>
        </p:spPr>
      </p:pic>
      <p:sp>
        <p:nvSpPr>
          <p:cNvPr id="6" name="Text 2"/>
          <p:cNvSpPr/>
          <p:nvPr/>
        </p:nvSpPr>
        <p:spPr>
          <a:xfrm>
            <a:off x="6178153" y="700564"/>
            <a:ext cx="4941332" cy="617577"/>
          </a:xfrm>
          <a:prstGeom prst="rect">
            <a:avLst/>
          </a:prstGeom>
          <a:noFill/>
          <a:ln/>
        </p:spPr>
        <p:txBody>
          <a:bodyPr wrap="none" rtlCol="0" anchor="t"/>
          <a:lstStyle/>
          <a:p>
            <a:pPr marL="0" indent="0">
              <a:lnSpc>
                <a:spcPts val="4864"/>
              </a:lnSpc>
              <a:buNone/>
            </a:pPr>
            <a:r>
              <a:rPr lang="en-US" sz="3891" dirty="0">
                <a:solidFill>
                  <a:srgbClr val="FEFEFE"/>
                </a:solidFill>
                <a:latin typeface="Instrument Sans" pitchFamily="34" charset="0"/>
                <a:ea typeface="Instrument Sans" pitchFamily="34" charset="-122"/>
                <a:cs typeface="Instrument Sans" pitchFamily="34" charset="-120"/>
              </a:rPr>
              <a:t>Deployment: FastAPI</a:t>
            </a:r>
            <a:endParaRPr lang="en-US" sz="3891" dirty="0"/>
          </a:p>
        </p:txBody>
      </p:sp>
      <p:sp>
        <p:nvSpPr>
          <p:cNvPr id="7" name="Text 3"/>
          <p:cNvSpPr/>
          <p:nvPr/>
        </p:nvSpPr>
        <p:spPr>
          <a:xfrm>
            <a:off x="6178153" y="1614607"/>
            <a:ext cx="7760494" cy="948690"/>
          </a:xfrm>
          <a:prstGeom prst="rect">
            <a:avLst/>
          </a:prstGeom>
          <a:noFill/>
          <a:ln/>
        </p:spPr>
        <p:txBody>
          <a:bodyPr wrap="square" rtlCol="0" anchor="t"/>
          <a:lstStyle/>
          <a:p>
            <a:pPr marL="0" indent="0">
              <a:lnSpc>
                <a:spcPts val="2490"/>
              </a:lnSpc>
              <a:buNone/>
            </a:pPr>
            <a:r>
              <a:rPr lang="en-US" sz="1556" dirty="0">
                <a:solidFill>
                  <a:srgbClr val="BFBFBF"/>
                </a:solidFill>
                <a:latin typeface="Open Sans" pitchFamily="34" charset="0"/>
                <a:ea typeface="Open Sans" pitchFamily="34" charset="-122"/>
                <a:cs typeface="Open Sans" pitchFamily="34" charset="-120"/>
              </a:rPr>
              <a:t>To make the model accessible for real-world applications, we will deploy it using FastAPI, a modern Python web framework. FastAPI allows us to create a RESTful API that can be used to make predictions based on user input.</a:t>
            </a:r>
            <a:endParaRPr lang="en-US" sz="1556" dirty="0"/>
          </a:p>
        </p:txBody>
      </p:sp>
      <p:pic>
        <p:nvPicPr>
          <p:cNvPr id="8" name="Image 2" descr="preencoded.png"/>
          <p:cNvPicPr>
            <a:picLocks noChangeAspect="1"/>
          </p:cNvPicPr>
          <p:nvPr/>
        </p:nvPicPr>
        <p:blipFill>
          <a:blip r:embed="rId5"/>
          <a:stretch>
            <a:fillRect/>
          </a:stretch>
        </p:blipFill>
        <p:spPr>
          <a:xfrm>
            <a:off x="6178153" y="2785586"/>
            <a:ext cx="988219" cy="1581150"/>
          </a:xfrm>
          <a:prstGeom prst="rect">
            <a:avLst/>
          </a:prstGeom>
        </p:spPr>
      </p:pic>
      <p:sp>
        <p:nvSpPr>
          <p:cNvPr id="9" name="Text 4"/>
          <p:cNvSpPr/>
          <p:nvPr/>
        </p:nvSpPr>
        <p:spPr>
          <a:xfrm>
            <a:off x="7462838" y="2983230"/>
            <a:ext cx="2470666" cy="308729"/>
          </a:xfrm>
          <a:prstGeom prst="rect">
            <a:avLst/>
          </a:prstGeom>
          <a:noFill/>
          <a:ln/>
        </p:spPr>
        <p:txBody>
          <a:bodyPr wrap="none" rtlCol="0" anchor="t"/>
          <a:lstStyle/>
          <a:p>
            <a:pPr marL="0" indent="0" algn="l">
              <a:lnSpc>
                <a:spcPts val="2432"/>
              </a:lnSpc>
              <a:buNone/>
            </a:pPr>
            <a:r>
              <a:rPr lang="en-US" sz="1945" dirty="0">
                <a:solidFill>
                  <a:srgbClr val="BFBFBF"/>
                </a:solidFill>
                <a:latin typeface="Instrument Sans" pitchFamily="34" charset="0"/>
                <a:ea typeface="Instrument Sans" pitchFamily="34" charset="-122"/>
                <a:cs typeface="Instrument Sans" pitchFamily="34" charset="-120"/>
              </a:rPr>
              <a:t>API Creation</a:t>
            </a:r>
            <a:endParaRPr lang="en-US" sz="1945" dirty="0"/>
          </a:p>
        </p:txBody>
      </p:sp>
      <p:sp>
        <p:nvSpPr>
          <p:cNvPr id="10" name="Text 5"/>
          <p:cNvSpPr/>
          <p:nvPr/>
        </p:nvSpPr>
        <p:spPr>
          <a:xfrm>
            <a:off x="7462838" y="3410545"/>
            <a:ext cx="6475809" cy="316230"/>
          </a:xfrm>
          <a:prstGeom prst="rect">
            <a:avLst/>
          </a:prstGeom>
          <a:noFill/>
          <a:ln/>
        </p:spPr>
        <p:txBody>
          <a:bodyPr wrap="none" rtlCol="0" anchor="t"/>
          <a:lstStyle/>
          <a:p>
            <a:pPr marL="0" indent="0" algn="l">
              <a:lnSpc>
                <a:spcPts val="2490"/>
              </a:lnSpc>
              <a:buNone/>
            </a:pPr>
            <a:r>
              <a:rPr lang="en-US" sz="1556" dirty="0">
                <a:solidFill>
                  <a:srgbClr val="BFBFBF"/>
                </a:solidFill>
                <a:latin typeface="Open Sans" pitchFamily="34" charset="0"/>
                <a:ea typeface="Open Sans" pitchFamily="34" charset="-122"/>
                <a:cs typeface="Open Sans" pitchFamily="34" charset="-120"/>
              </a:rPr>
              <a:t>Defining API endpoints to handle requests for rent price predictions.</a:t>
            </a:r>
            <a:endParaRPr lang="en-US" sz="1556" dirty="0"/>
          </a:p>
        </p:txBody>
      </p:sp>
      <p:pic>
        <p:nvPicPr>
          <p:cNvPr id="11" name="Image 3" descr="preencoded.png"/>
          <p:cNvPicPr>
            <a:picLocks noChangeAspect="1"/>
          </p:cNvPicPr>
          <p:nvPr/>
        </p:nvPicPr>
        <p:blipFill>
          <a:blip r:embed="rId6"/>
          <a:stretch>
            <a:fillRect/>
          </a:stretch>
        </p:blipFill>
        <p:spPr>
          <a:xfrm>
            <a:off x="6178153" y="4366736"/>
            <a:ext cx="988219" cy="1581150"/>
          </a:xfrm>
          <a:prstGeom prst="rect">
            <a:avLst/>
          </a:prstGeom>
        </p:spPr>
      </p:pic>
      <p:sp>
        <p:nvSpPr>
          <p:cNvPr id="12" name="Text 6"/>
          <p:cNvSpPr/>
          <p:nvPr/>
        </p:nvSpPr>
        <p:spPr>
          <a:xfrm>
            <a:off x="7462838" y="4564380"/>
            <a:ext cx="2470666" cy="308729"/>
          </a:xfrm>
          <a:prstGeom prst="rect">
            <a:avLst/>
          </a:prstGeom>
          <a:noFill/>
          <a:ln/>
        </p:spPr>
        <p:txBody>
          <a:bodyPr wrap="none" rtlCol="0" anchor="t"/>
          <a:lstStyle/>
          <a:p>
            <a:pPr marL="0" indent="0" algn="l">
              <a:lnSpc>
                <a:spcPts val="2432"/>
              </a:lnSpc>
              <a:buNone/>
            </a:pPr>
            <a:r>
              <a:rPr lang="en-US" sz="1945" dirty="0">
                <a:solidFill>
                  <a:srgbClr val="BFBFBF"/>
                </a:solidFill>
                <a:latin typeface="Instrument Sans" pitchFamily="34" charset="0"/>
                <a:ea typeface="Instrument Sans" pitchFamily="34" charset="-122"/>
                <a:cs typeface="Instrument Sans" pitchFamily="34" charset="-120"/>
              </a:rPr>
              <a:t>Model Integration</a:t>
            </a:r>
            <a:endParaRPr lang="en-US" sz="1945" dirty="0"/>
          </a:p>
        </p:txBody>
      </p:sp>
      <p:sp>
        <p:nvSpPr>
          <p:cNvPr id="13" name="Text 7"/>
          <p:cNvSpPr/>
          <p:nvPr/>
        </p:nvSpPr>
        <p:spPr>
          <a:xfrm>
            <a:off x="7462838" y="4991695"/>
            <a:ext cx="6475809" cy="632460"/>
          </a:xfrm>
          <a:prstGeom prst="rect">
            <a:avLst/>
          </a:prstGeom>
          <a:noFill/>
          <a:ln/>
        </p:spPr>
        <p:txBody>
          <a:bodyPr wrap="square" rtlCol="0" anchor="t"/>
          <a:lstStyle/>
          <a:p>
            <a:pPr marL="0" indent="0" algn="l">
              <a:lnSpc>
                <a:spcPts val="2490"/>
              </a:lnSpc>
              <a:buNone/>
            </a:pPr>
            <a:r>
              <a:rPr lang="en-US" sz="1556" dirty="0">
                <a:solidFill>
                  <a:srgbClr val="BFBFBF"/>
                </a:solidFill>
                <a:latin typeface="Open Sans" pitchFamily="34" charset="0"/>
                <a:ea typeface="Open Sans" pitchFamily="34" charset="-122"/>
                <a:cs typeface="Open Sans" pitchFamily="34" charset="-120"/>
              </a:rPr>
              <a:t>Integrating the trained linear regression model into the API to make predictions.</a:t>
            </a:r>
            <a:endParaRPr lang="en-US" sz="1556" dirty="0"/>
          </a:p>
        </p:txBody>
      </p:sp>
      <p:pic>
        <p:nvPicPr>
          <p:cNvPr id="14" name="Image 4" descr="preencoded.png"/>
          <p:cNvPicPr>
            <a:picLocks noChangeAspect="1"/>
          </p:cNvPicPr>
          <p:nvPr/>
        </p:nvPicPr>
        <p:blipFill>
          <a:blip r:embed="rId7"/>
          <a:stretch>
            <a:fillRect/>
          </a:stretch>
        </p:blipFill>
        <p:spPr>
          <a:xfrm>
            <a:off x="6178153" y="5947886"/>
            <a:ext cx="988219" cy="1581150"/>
          </a:xfrm>
          <a:prstGeom prst="rect">
            <a:avLst/>
          </a:prstGeom>
        </p:spPr>
      </p:pic>
      <p:sp>
        <p:nvSpPr>
          <p:cNvPr id="15" name="Text 8"/>
          <p:cNvSpPr/>
          <p:nvPr/>
        </p:nvSpPr>
        <p:spPr>
          <a:xfrm>
            <a:off x="7462838" y="6145530"/>
            <a:ext cx="2470666" cy="308729"/>
          </a:xfrm>
          <a:prstGeom prst="rect">
            <a:avLst/>
          </a:prstGeom>
          <a:noFill/>
          <a:ln/>
        </p:spPr>
        <p:txBody>
          <a:bodyPr wrap="none" rtlCol="0" anchor="t"/>
          <a:lstStyle/>
          <a:p>
            <a:pPr marL="0" indent="0" algn="l">
              <a:lnSpc>
                <a:spcPts val="2432"/>
              </a:lnSpc>
              <a:buNone/>
            </a:pPr>
            <a:r>
              <a:rPr lang="en-US" sz="1945" dirty="0">
                <a:solidFill>
                  <a:srgbClr val="BFBFBF"/>
                </a:solidFill>
                <a:latin typeface="Instrument Sans" pitchFamily="34" charset="0"/>
                <a:ea typeface="Instrument Sans" pitchFamily="34" charset="-122"/>
                <a:cs typeface="Instrument Sans" pitchFamily="34" charset="-120"/>
              </a:rPr>
              <a:t>API Deployment</a:t>
            </a:r>
            <a:endParaRPr lang="en-US" sz="1945" dirty="0"/>
          </a:p>
        </p:txBody>
      </p:sp>
      <p:sp>
        <p:nvSpPr>
          <p:cNvPr id="16" name="Text 9"/>
          <p:cNvSpPr/>
          <p:nvPr/>
        </p:nvSpPr>
        <p:spPr>
          <a:xfrm>
            <a:off x="7462838" y="6572845"/>
            <a:ext cx="6475809" cy="316230"/>
          </a:xfrm>
          <a:prstGeom prst="rect">
            <a:avLst/>
          </a:prstGeom>
          <a:noFill/>
          <a:ln/>
        </p:spPr>
        <p:txBody>
          <a:bodyPr wrap="none" rtlCol="0" anchor="t"/>
          <a:lstStyle/>
          <a:p>
            <a:pPr marL="0" indent="0" algn="l">
              <a:lnSpc>
                <a:spcPts val="2490"/>
              </a:lnSpc>
              <a:buNone/>
            </a:pPr>
            <a:r>
              <a:rPr lang="en-US" sz="1556" dirty="0">
                <a:solidFill>
                  <a:srgbClr val="BFBFBF"/>
                </a:solidFill>
                <a:latin typeface="Open Sans" pitchFamily="34" charset="0"/>
                <a:ea typeface="Open Sans" pitchFamily="34" charset="-122"/>
                <a:cs typeface="Open Sans" pitchFamily="34" charset="-120"/>
              </a:rPr>
              <a:t>Deploying the API to a web server to make it accessible to users.</a:t>
            </a:r>
            <a:endParaRPr lang="en-US" sz="155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9348073"/>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9144000" y="0"/>
            <a:ext cx="5486400" cy="9348073"/>
          </a:xfrm>
          <a:prstGeom prst="rect">
            <a:avLst/>
          </a:prstGeom>
        </p:spPr>
      </p:pic>
      <p:pic>
        <p:nvPicPr>
          <p:cNvPr id="5" name="Image 1" descr="preencoded.png"/>
          <p:cNvPicPr>
            <a:picLocks noChangeAspect="1"/>
          </p:cNvPicPr>
          <p:nvPr/>
        </p:nvPicPr>
        <p:blipFill>
          <a:blip r:embed="rId4"/>
          <a:stretch>
            <a:fillRect/>
          </a:stretch>
        </p:blipFill>
        <p:spPr>
          <a:xfrm>
            <a:off x="9359979" y="2778562"/>
            <a:ext cx="5054441" cy="3790831"/>
          </a:xfrm>
          <a:prstGeom prst="rect">
            <a:avLst/>
          </a:prstGeom>
        </p:spPr>
      </p:pic>
      <p:sp>
        <p:nvSpPr>
          <p:cNvPr id="6" name="Text 2"/>
          <p:cNvSpPr/>
          <p:nvPr/>
        </p:nvSpPr>
        <p:spPr>
          <a:xfrm>
            <a:off x="604837" y="475178"/>
            <a:ext cx="4320540" cy="540068"/>
          </a:xfrm>
          <a:prstGeom prst="rect">
            <a:avLst/>
          </a:prstGeom>
          <a:noFill/>
          <a:ln/>
        </p:spPr>
        <p:txBody>
          <a:bodyPr wrap="none" rtlCol="0" anchor="t"/>
          <a:lstStyle/>
          <a:p>
            <a:pPr marL="0" indent="0">
              <a:lnSpc>
                <a:spcPts val="4253"/>
              </a:lnSpc>
              <a:buNone/>
            </a:pPr>
            <a:r>
              <a:rPr lang="en-US" sz="3402" dirty="0">
                <a:solidFill>
                  <a:srgbClr val="FEFEFE"/>
                </a:solidFill>
                <a:latin typeface="Instrument Sans" pitchFamily="34" charset="0"/>
                <a:ea typeface="Instrument Sans" pitchFamily="34" charset="-122"/>
                <a:cs typeface="Instrument Sans" pitchFamily="34" charset="-120"/>
              </a:rPr>
              <a:t>Demo: API Usage</a:t>
            </a:r>
            <a:endParaRPr lang="en-US" sz="3402" dirty="0"/>
          </a:p>
        </p:txBody>
      </p:sp>
      <p:sp>
        <p:nvSpPr>
          <p:cNvPr id="7" name="Text 3"/>
          <p:cNvSpPr/>
          <p:nvPr/>
        </p:nvSpPr>
        <p:spPr>
          <a:xfrm>
            <a:off x="604837" y="1274445"/>
            <a:ext cx="7934325" cy="829747"/>
          </a:xfrm>
          <a:prstGeom prst="rect">
            <a:avLst/>
          </a:prstGeom>
          <a:noFill/>
          <a:ln/>
        </p:spPr>
        <p:txBody>
          <a:bodyPr wrap="square" rtlCol="0" anchor="t"/>
          <a:lstStyle/>
          <a:p>
            <a:pPr marL="0" indent="0">
              <a:lnSpc>
                <a:spcPts val="2177"/>
              </a:lnSpc>
              <a:buNone/>
            </a:pPr>
            <a:r>
              <a:rPr lang="en-US" sz="1361" dirty="0">
                <a:solidFill>
                  <a:srgbClr val="BFBFBF"/>
                </a:solidFill>
                <a:latin typeface="Open Sans" pitchFamily="34" charset="0"/>
                <a:ea typeface="Open Sans" pitchFamily="34" charset="-122"/>
                <a:cs typeface="Open Sans" pitchFamily="34" charset="-120"/>
              </a:rPr>
              <a:t>This section demonstrates how to use the deployed API to make rent price predictions. We will provide sample input data and show the API response, illustrating the process of using the model for real-world applications.</a:t>
            </a:r>
            <a:endParaRPr lang="en-US" sz="1361" dirty="0"/>
          </a:p>
        </p:txBody>
      </p:sp>
      <p:pic>
        <p:nvPicPr>
          <p:cNvPr id="8" name="Image 2" descr="preencoded.png"/>
          <p:cNvPicPr>
            <a:picLocks noChangeAspect="1"/>
          </p:cNvPicPr>
          <p:nvPr/>
        </p:nvPicPr>
        <p:blipFill>
          <a:blip r:embed="rId5"/>
          <a:stretch>
            <a:fillRect/>
          </a:stretch>
        </p:blipFill>
        <p:spPr>
          <a:xfrm>
            <a:off x="604837" y="2298502"/>
            <a:ext cx="431959" cy="431959"/>
          </a:xfrm>
          <a:prstGeom prst="rect">
            <a:avLst/>
          </a:prstGeom>
        </p:spPr>
      </p:pic>
      <p:sp>
        <p:nvSpPr>
          <p:cNvPr id="9" name="Text 4"/>
          <p:cNvSpPr/>
          <p:nvPr/>
        </p:nvSpPr>
        <p:spPr>
          <a:xfrm>
            <a:off x="604837" y="2903220"/>
            <a:ext cx="2160270" cy="269915"/>
          </a:xfrm>
          <a:prstGeom prst="rect">
            <a:avLst/>
          </a:prstGeom>
          <a:noFill/>
          <a:ln/>
        </p:spPr>
        <p:txBody>
          <a:bodyPr wrap="none" rtlCol="0" anchor="t"/>
          <a:lstStyle/>
          <a:p>
            <a:pPr marL="0" indent="0" algn="l">
              <a:lnSpc>
                <a:spcPts val="2126"/>
              </a:lnSpc>
              <a:buNone/>
            </a:pPr>
            <a:r>
              <a:rPr lang="en-US" sz="1701" dirty="0">
                <a:solidFill>
                  <a:srgbClr val="BFBFBF"/>
                </a:solidFill>
                <a:latin typeface="Instrument Sans" pitchFamily="34" charset="0"/>
                <a:ea typeface="Instrument Sans" pitchFamily="34" charset="-122"/>
                <a:cs typeface="Instrument Sans" pitchFamily="34" charset="-120"/>
              </a:rPr>
              <a:t>User Input</a:t>
            </a:r>
            <a:endParaRPr lang="en-US" sz="1701" dirty="0"/>
          </a:p>
        </p:txBody>
      </p:sp>
      <p:sp>
        <p:nvSpPr>
          <p:cNvPr id="10" name="Text 5"/>
          <p:cNvSpPr/>
          <p:nvPr/>
        </p:nvSpPr>
        <p:spPr>
          <a:xfrm>
            <a:off x="604837" y="3276719"/>
            <a:ext cx="7934325" cy="276582"/>
          </a:xfrm>
          <a:prstGeom prst="rect">
            <a:avLst/>
          </a:prstGeom>
          <a:noFill/>
          <a:ln/>
        </p:spPr>
        <p:txBody>
          <a:bodyPr wrap="none" rtlCol="0" anchor="t"/>
          <a:lstStyle/>
          <a:p>
            <a:pPr marL="0" indent="0" algn="l">
              <a:lnSpc>
                <a:spcPts val="2177"/>
              </a:lnSpc>
              <a:buNone/>
            </a:pPr>
            <a:r>
              <a:rPr lang="en-US" sz="1361" dirty="0">
                <a:solidFill>
                  <a:srgbClr val="BFBFBF"/>
                </a:solidFill>
                <a:latin typeface="Open Sans" pitchFamily="34" charset="0"/>
                <a:ea typeface="Open Sans" pitchFamily="34" charset="-122"/>
                <a:cs typeface="Open Sans" pitchFamily="34" charset="-120"/>
              </a:rPr>
              <a:t>Providing features such as area, number of bedrooms, and location as input to the API.</a:t>
            </a:r>
            <a:endParaRPr lang="en-US" sz="1361" dirty="0"/>
          </a:p>
        </p:txBody>
      </p:sp>
      <p:pic>
        <p:nvPicPr>
          <p:cNvPr id="11" name="Image 3" descr="preencoded.png"/>
          <p:cNvPicPr>
            <a:picLocks noChangeAspect="1"/>
          </p:cNvPicPr>
          <p:nvPr/>
        </p:nvPicPr>
        <p:blipFill>
          <a:blip r:embed="rId6"/>
          <a:stretch>
            <a:fillRect/>
          </a:stretch>
        </p:blipFill>
        <p:spPr>
          <a:xfrm>
            <a:off x="604837" y="4071699"/>
            <a:ext cx="431959" cy="431959"/>
          </a:xfrm>
          <a:prstGeom prst="rect">
            <a:avLst/>
          </a:prstGeom>
        </p:spPr>
      </p:pic>
      <p:sp>
        <p:nvSpPr>
          <p:cNvPr id="12" name="Text 6"/>
          <p:cNvSpPr/>
          <p:nvPr/>
        </p:nvSpPr>
        <p:spPr>
          <a:xfrm>
            <a:off x="604837" y="4676418"/>
            <a:ext cx="2160270" cy="269915"/>
          </a:xfrm>
          <a:prstGeom prst="rect">
            <a:avLst/>
          </a:prstGeom>
          <a:noFill/>
          <a:ln/>
        </p:spPr>
        <p:txBody>
          <a:bodyPr wrap="none" rtlCol="0" anchor="t"/>
          <a:lstStyle/>
          <a:p>
            <a:pPr marL="0" indent="0" algn="l">
              <a:lnSpc>
                <a:spcPts val="2126"/>
              </a:lnSpc>
              <a:buNone/>
            </a:pPr>
            <a:r>
              <a:rPr lang="en-US" sz="1701" dirty="0">
                <a:solidFill>
                  <a:srgbClr val="BFBFBF"/>
                </a:solidFill>
                <a:latin typeface="Instrument Sans" pitchFamily="34" charset="0"/>
                <a:ea typeface="Instrument Sans" pitchFamily="34" charset="-122"/>
                <a:cs typeface="Instrument Sans" pitchFamily="34" charset="-120"/>
              </a:rPr>
              <a:t>API Request</a:t>
            </a:r>
            <a:endParaRPr lang="en-US" sz="1701" dirty="0"/>
          </a:p>
        </p:txBody>
      </p:sp>
      <p:sp>
        <p:nvSpPr>
          <p:cNvPr id="13" name="Text 7"/>
          <p:cNvSpPr/>
          <p:nvPr/>
        </p:nvSpPr>
        <p:spPr>
          <a:xfrm>
            <a:off x="604837" y="5049917"/>
            <a:ext cx="7934325" cy="276582"/>
          </a:xfrm>
          <a:prstGeom prst="rect">
            <a:avLst/>
          </a:prstGeom>
          <a:noFill/>
          <a:ln/>
        </p:spPr>
        <p:txBody>
          <a:bodyPr wrap="none" rtlCol="0" anchor="t"/>
          <a:lstStyle/>
          <a:p>
            <a:pPr marL="0" indent="0" algn="l">
              <a:lnSpc>
                <a:spcPts val="2177"/>
              </a:lnSpc>
              <a:buNone/>
            </a:pPr>
            <a:r>
              <a:rPr lang="en-US" sz="1361" dirty="0">
                <a:solidFill>
                  <a:srgbClr val="BFBFBF"/>
                </a:solidFill>
                <a:latin typeface="Open Sans" pitchFamily="34" charset="0"/>
                <a:ea typeface="Open Sans" pitchFamily="34" charset="-122"/>
                <a:cs typeface="Open Sans" pitchFamily="34" charset="-120"/>
              </a:rPr>
              <a:t>Sending a request to the API endpoint with the user input data.</a:t>
            </a:r>
            <a:endParaRPr lang="en-US" sz="1361" dirty="0"/>
          </a:p>
        </p:txBody>
      </p:sp>
      <p:pic>
        <p:nvPicPr>
          <p:cNvPr id="14" name="Image 4" descr="preencoded.png"/>
          <p:cNvPicPr>
            <a:picLocks noChangeAspect="1"/>
          </p:cNvPicPr>
          <p:nvPr/>
        </p:nvPicPr>
        <p:blipFill>
          <a:blip r:embed="rId7"/>
          <a:stretch>
            <a:fillRect/>
          </a:stretch>
        </p:blipFill>
        <p:spPr>
          <a:xfrm>
            <a:off x="604837" y="5844897"/>
            <a:ext cx="431959" cy="431959"/>
          </a:xfrm>
          <a:prstGeom prst="rect">
            <a:avLst/>
          </a:prstGeom>
        </p:spPr>
      </p:pic>
      <p:sp>
        <p:nvSpPr>
          <p:cNvPr id="15" name="Text 8"/>
          <p:cNvSpPr/>
          <p:nvPr/>
        </p:nvSpPr>
        <p:spPr>
          <a:xfrm>
            <a:off x="604837" y="6449616"/>
            <a:ext cx="2160270" cy="269915"/>
          </a:xfrm>
          <a:prstGeom prst="rect">
            <a:avLst/>
          </a:prstGeom>
          <a:noFill/>
          <a:ln/>
        </p:spPr>
        <p:txBody>
          <a:bodyPr wrap="none" rtlCol="0" anchor="t"/>
          <a:lstStyle/>
          <a:p>
            <a:pPr marL="0" indent="0" algn="l">
              <a:lnSpc>
                <a:spcPts val="2126"/>
              </a:lnSpc>
              <a:buNone/>
            </a:pPr>
            <a:r>
              <a:rPr lang="en-US" sz="1701" dirty="0">
                <a:solidFill>
                  <a:srgbClr val="BFBFBF"/>
                </a:solidFill>
                <a:latin typeface="Instrument Sans" pitchFamily="34" charset="0"/>
                <a:ea typeface="Instrument Sans" pitchFamily="34" charset="-122"/>
                <a:cs typeface="Instrument Sans" pitchFamily="34" charset="-120"/>
              </a:rPr>
              <a:t>Model Prediction</a:t>
            </a:r>
            <a:endParaRPr lang="en-US" sz="1701" dirty="0"/>
          </a:p>
        </p:txBody>
      </p:sp>
      <p:sp>
        <p:nvSpPr>
          <p:cNvPr id="16" name="Text 9"/>
          <p:cNvSpPr/>
          <p:nvPr/>
        </p:nvSpPr>
        <p:spPr>
          <a:xfrm>
            <a:off x="604837" y="6823115"/>
            <a:ext cx="7934325" cy="276582"/>
          </a:xfrm>
          <a:prstGeom prst="rect">
            <a:avLst/>
          </a:prstGeom>
          <a:noFill/>
          <a:ln/>
        </p:spPr>
        <p:txBody>
          <a:bodyPr wrap="none" rtlCol="0" anchor="t"/>
          <a:lstStyle/>
          <a:p>
            <a:pPr marL="0" indent="0" algn="l">
              <a:lnSpc>
                <a:spcPts val="2177"/>
              </a:lnSpc>
              <a:buNone/>
            </a:pPr>
            <a:r>
              <a:rPr lang="en-US" sz="1361" dirty="0">
                <a:solidFill>
                  <a:srgbClr val="BFBFBF"/>
                </a:solidFill>
                <a:latin typeface="Open Sans" pitchFamily="34" charset="0"/>
                <a:ea typeface="Open Sans" pitchFamily="34" charset="-122"/>
                <a:cs typeface="Open Sans" pitchFamily="34" charset="-120"/>
              </a:rPr>
              <a:t>The API uses the trained model to generate a rent price prediction based on the input data.</a:t>
            </a:r>
            <a:endParaRPr lang="en-US" sz="1361" dirty="0"/>
          </a:p>
        </p:txBody>
      </p:sp>
      <p:pic>
        <p:nvPicPr>
          <p:cNvPr id="17" name="Image 5" descr="preencoded.png"/>
          <p:cNvPicPr>
            <a:picLocks noChangeAspect="1"/>
          </p:cNvPicPr>
          <p:nvPr/>
        </p:nvPicPr>
        <p:blipFill>
          <a:blip r:embed="rId8"/>
          <a:stretch>
            <a:fillRect/>
          </a:stretch>
        </p:blipFill>
        <p:spPr>
          <a:xfrm>
            <a:off x="604837" y="7618095"/>
            <a:ext cx="431959" cy="431959"/>
          </a:xfrm>
          <a:prstGeom prst="rect">
            <a:avLst/>
          </a:prstGeom>
        </p:spPr>
      </p:pic>
      <p:sp>
        <p:nvSpPr>
          <p:cNvPr id="18" name="Text 10"/>
          <p:cNvSpPr/>
          <p:nvPr/>
        </p:nvSpPr>
        <p:spPr>
          <a:xfrm>
            <a:off x="604837" y="8222813"/>
            <a:ext cx="2160270" cy="269915"/>
          </a:xfrm>
          <a:prstGeom prst="rect">
            <a:avLst/>
          </a:prstGeom>
          <a:noFill/>
          <a:ln/>
        </p:spPr>
        <p:txBody>
          <a:bodyPr wrap="none" rtlCol="0" anchor="t"/>
          <a:lstStyle/>
          <a:p>
            <a:pPr marL="0" indent="0" algn="l">
              <a:lnSpc>
                <a:spcPts val="2126"/>
              </a:lnSpc>
              <a:buNone/>
            </a:pPr>
            <a:r>
              <a:rPr lang="en-US" sz="1701" dirty="0">
                <a:solidFill>
                  <a:srgbClr val="BFBFBF"/>
                </a:solidFill>
                <a:latin typeface="Instrument Sans" pitchFamily="34" charset="0"/>
                <a:ea typeface="Instrument Sans" pitchFamily="34" charset="-122"/>
                <a:cs typeface="Instrument Sans" pitchFamily="34" charset="-120"/>
              </a:rPr>
              <a:t>API Response</a:t>
            </a:r>
            <a:endParaRPr lang="en-US" sz="1701" dirty="0"/>
          </a:p>
        </p:txBody>
      </p:sp>
      <p:sp>
        <p:nvSpPr>
          <p:cNvPr id="19" name="Text 11"/>
          <p:cNvSpPr/>
          <p:nvPr/>
        </p:nvSpPr>
        <p:spPr>
          <a:xfrm>
            <a:off x="604837" y="8596313"/>
            <a:ext cx="7934325" cy="276582"/>
          </a:xfrm>
          <a:prstGeom prst="rect">
            <a:avLst/>
          </a:prstGeom>
          <a:noFill/>
          <a:ln/>
        </p:spPr>
        <p:txBody>
          <a:bodyPr wrap="none" rtlCol="0" anchor="t"/>
          <a:lstStyle/>
          <a:p>
            <a:pPr marL="0" indent="0" algn="l">
              <a:lnSpc>
                <a:spcPts val="2177"/>
              </a:lnSpc>
              <a:buNone/>
            </a:pPr>
            <a:r>
              <a:rPr lang="en-US" sz="1361" dirty="0">
                <a:solidFill>
                  <a:srgbClr val="BFBFBF"/>
                </a:solidFill>
                <a:latin typeface="Open Sans" pitchFamily="34" charset="0"/>
                <a:ea typeface="Open Sans" pitchFamily="34" charset="-122"/>
                <a:cs typeface="Open Sans" pitchFamily="34" charset="-120"/>
              </a:rPr>
              <a:t>The API returns the predicted rent price to the user.</a:t>
            </a:r>
            <a:endParaRPr lang="en-US" sz="136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785</Words>
  <Application>Microsoft Office PowerPoint</Application>
  <PresentationFormat>Custom</PresentationFormat>
  <Paragraphs>95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Instrument Sans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yatish nayan</cp:lastModifiedBy>
  <cp:revision>4</cp:revision>
  <dcterms:created xsi:type="dcterms:W3CDTF">2024-08-11T14:43:38Z</dcterms:created>
  <dcterms:modified xsi:type="dcterms:W3CDTF">2024-08-12T07:50:45Z</dcterms:modified>
</cp:coreProperties>
</file>