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sldIdLst>
    <p:sldId id="408" r:id="rId3"/>
    <p:sldId id="409" r:id="rId4"/>
    <p:sldId id="405" r:id="rId5"/>
    <p:sldId id="406" r:id="rId6"/>
    <p:sldId id="407" r:id="rId7"/>
  </p:sldIdLst>
  <p:sldSz cx="9144000" cy="6858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3AFB0"/>
    <a:srgbClr val="8C6238"/>
    <a:srgbClr val="B57F49"/>
    <a:srgbClr val="C4996C"/>
    <a:srgbClr val="C1BFBF"/>
    <a:srgbClr val="A9C9BA"/>
    <a:srgbClr val="FEDFB3"/>
    <a:srgbClr val="535555"/>
    <a:srgbClr val="B2A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9269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575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6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4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16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0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6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52047" y="836613"/>
            <a:ext cx="8573966" cy="5616575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 b="1">
                <a:solidFill>
                  <a:srgbClr val="3366FF"/>
                </a:solidFill>
              </a:defRPr>
            </a:lvl1pPr>
            <a:lvl2pPr marL="800100" indent="-342900">
              <a:buFont typeface="+mj-lt"/>
              <a:buAutoNum type="arabicParenR"/>
              <a:defRPr sz="1800"/>
            </a:lvl2pPr>
            <a:lvl3pPr marL="1257300" indent="-342900">
              <a:buFont typeface="+mj-ea"/>
              <a:buAutoNum type="circleNumDbPlain"/>
              <a:defRPr sz="1600"/>
            </a:lvl3pPr>
            <a:lvl4pPr marL="1714500" indent="-342900">
              <a:buFont typeface="Wingdings" pitchFamily="2" charset="2"/>
              <a:buChar char="ü"/>
              <a:defRPr sz="1400"/>
            </a:lvl4pPr>
            <a:lvl5pPr marL="2171700" indent="-342900">
              <a:buFont typeface="맑은 고딕" pitchFamily="50" charset="-127"/>
              <a:buChar char="–"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34273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982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 (Copyright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989" y="94384"/>
            <a:ext cx="8508022" cy="52630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17989" y="843694"/>
            <a:ext cx="8508022" cy="5609642"/>
          </a:xfrm>
          <a:prstGeom prst="rect">
            <a:avLst/>
          </a:prstGeom>
        </p:spPr>
        <p:txBody>
          <a:bodyPr/>
          <a:lstStyle>
            <a:lvl1pPr>
              <a:defRPr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60136" y="6583660"/>
            <a:ext cx="30363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atinLnBrk="0"/>
            <a:r>
              <a:rPr lang="en-US" altLang="ko-KR" sz="9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[</a:t>
            </a:r>
            <a:fld id="{B7BC0BB1-57D6-400C-B195-C6F7884672D9}" type="slidenum">
              <a:rPr lang="ko-KR" altLang="en-US" sz="900" b="1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latinLnBrk="0"/>
              <a:t>‹#›</a:t>
            </a:fld>
            <a:r>
              <a:rPr lang="en-US" altLang="ko-KR" sz="9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]</a:t>
            </a:r>
            <a:endParaRPr lang="ko-KR" altLang="en-US" sz="9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8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9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9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3516923" y="6578600"/>
            <a:ext cx="2110154" cy="238148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latinLnBrk="0">
              <a:defRPr/>
            </a:pP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 latinLnBrk="0">
                <a:defRPr/>
              </a:pPr>
              <a:t>‹#›</a:t>
            </a:fld>
            <a:r>
              <a:rPr lang="en-US" altLang="zh-SG" dirty="0">
                <a:solidFill>
                  <a:srgbClr val="000000"/>
                </a:solidFill>
              </a:rPr>
              <a:t>/</a:t>
            </a:r>
            <a:r>
              <a:rPr lang="zh-SG" altLang="en-US" dirty="0">
                <a:solidFill>
                  <a:srgbClr val="000000"/>
                </a:solidFill>
              </a:rPr>
              <a:t> </a:t>
            </a:r>
            <a:r>
              <a:rPr lang="en-US" altLang="zh-SG" dirty="0">
                <a:solidFill>
                  <a:srgbClr val="000000"/>
                </a:solidFill>
              </a:rPr>
              <a:t>&lt;##&gt;</a:t>
            </a:r>
            <a:br>
              <a:rPr lang="en-US" altLang="zh-SG" dirty="0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77225" y="69008"/>
            <a:ext cx="8786493" cy="6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72000" tIns="0" rIns="72000" bIns="0" anchor="b" anchorCtr="0"/>
          <a:lstStyle/>
          <a:p>
            <a:pPr eaLnBrk="0" latinLnBrk="0" hangingPunct="0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defRPr/>
            </a:pPr>
            <a:endParaRPr lang="ko-KR" altLang="en-US" sz="2000" b="1" kern="0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1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56541" y="162044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038582"/>
            <a:ext cx="9130943" cy="396966"/>
            <a:chOff x="-1524000" y="1028493"/>
            <a:chExt cx="12192000" cy="560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9415039" y="1178964"/>
              <a:ext cx="200297" cy="410349"/>
              <a:chOff x="6602565" y="1851948"/>
              <a:chExt cx="200297" cy="410349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-462972" y="1178964"/>
              <a:ext cx="200297" cy="410349"/>
              <a:chOff x="1213428" y="1701478"/>
              <a:chExt cx="200297" cy="41034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-1524000" y="1028493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237316" y="240790"/>
            <a:ext cx="629348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붙임 </a:t>
            </a:r>
            <a:r>
              <a:rPr kumimoji="1" lang="en-US" altLang="ko-KR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1. 2019 </a:t>
            </a: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창의연구프로그램 우수 아이디어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8606315" y="198723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659549" y="418879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9" name="그림 48" descr="tit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11" y="6270625"/>
            <a:ext cx="1133475" cy="409575"/>
          </a:xfrm>
          <a:prstGeom prst="rect">
            <a:avLst/>
          </a:prstGeom>
        </p:spPr>
      </p:pic>
      <p:pic>
        <p:nvPicPr>
          <p:cNvPr id="50" name="그림 49" descr="postech-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0799" y="6323034"/>
            <a:ext cx="1536644" cy="35716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rcRect l="19429" t="1499" b="4965"/>
          <a:stretch/>
        </p:blipFill>
        <p:spPr>
          <a:xfrm>
            <a:off x="-11863" y="4248"/>
            <a:ext cx="1063432" cy="1023444"/>
          </a:xfrm>
          <a:prstGeom prst="rect">
            <a:avLst/>
          </a:prstGeom>
        </p:spPr>
      </p:pic>
      <p:sp>
        <p:nvSpPr>
          <p:cNvPr id="115" name="내용 개체 틀 2">
            <a:extLst>
              <a:ext uri="{FF2B5EF4-FFF2-40B4-BE49-F238E27FC236}">
                <a16:creationId xmlns:a16="http://schemas.microsoft.com/office/drawing/2014/main" id="{7B0B80D8-59CE-4547-AD58-770F1F4EBCF4}"/>
              </a:ext>
            </a:extLst>
          </p:cNvPr>
          <p:cNvSpPr txBox="1">
            <a:spLocks/>
          </p:cNvSpPr>
          <p:nvPr/>
        </p:nvSpPr>
        <p:spPr bwMode="auto">
          <a:xfrm>
            <a:off x="473926" y="1507225"/>
            <a:ext cx="5475922" cy="306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8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1800" kern="0" dirty="0">
                <a:solidFill>
                  <a:srgbClr val="1D528D"/>
                </a:solidFill>
              </a:rPr>
              <a:t>최우수 아이디어</a:t>
            </a:r>
            <a:endParaRPr lang="en-US" altLang="ko-KR" sz="1800" kern="0" dirty="0">
              <a:solidFill>
                <a:srgbClr val="1D528D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500" kern="0" dirty="0">
              <a:solidFill>
                <a:srgbClr val="1D528D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1. </a:t>
            </a:r>
            <a:r>
              <a:rPr lang="ko-KR" altLang="en-US" sz="1600" kern="0" dirty="0">
                <a:solidFill>
                  <a:srgbClr val="1D528D"/>
                </a:solidFill>
              </a:rPr>
              <a:t>해결 문제</a:t>
            </a:r>
            <a:endParaRPr lang="en-US" altLang="ko-KR" sz="16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전기강판 사행 방지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400050" lvl="1" indent="0">
              <a:buNone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2. </a:t>
            </a:r>
            <a:r>
              <a:rPr lang="ko-KR" altLang="en-US" sz="1600" kern="0" dirty="0">
                <a:solidFill>
                  <a:srgbClr val="1D528D"/>
                </a:solidFill>
              </a:rPr>
              <a:t>해결 방법</a:t>
            </a:r>
            <a:endParaRPr lang="en-US" altLang="ko-KR" sz="16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400" kern="0" dirty="0" err="1">
                <a:solidFill>
                  <a:srgbClr val="000000"/>
                </a:solidFill>
              </a:rPr>
              <a:t>소둔로</a:t>
            </a:r>
            <a:r>
              <a:rPr lang="ko-KR" altLang="en-US" sz="1400" kern="0" dirty="0">
                <a:solidFill>
                  <a:srgbClr val="000000"/>
                </a:solidFill>
              </a:rPr>
              <a:t> 내 진동 장치 추가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400050" lvl="1" indent="0">
              <a:buNone/>
              <a:defRPr/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3. </a:t>
            </a:r>
            <a:r>
              <a:rPr lang="ko-KR" altLang="en-US" sz="1600" kern="0" dirty="0">
                <a:solidFill>
                  <a:srgbClr val="1D528D"/>
                </a:solidFill>
              </a:rPr>
              <a:t>해결안</a:t>
            </a:r>
          </a:p>
          <a:p>
            <a:pPr marL="857250" lvl="1" indent="-457200">
              <a:buFont typeface="+mj-ea"/>
              <a:buAutoNum type="circleNumDbPlain"/>
              <a:defRPr/>
            </a:pPr>
            <a:r>
              <a:rPr lang="ko-KR" altLang="en-US" sz="1400" kern="0" dirty="0" err="1">
                <a:solidFill>
                  <a:srgbClr val="000000"/>
                </a:solidFill>
              </a:rPr>
              <a:t>코인모터를</a:t>
            </a:r>
            <a:r>
              <a:rPr lang="ko-KR" altLang="en-US" sz="1400" kern="0" dirty="0">
                <a:solidFill>
                  <a:srgbClr val="000000"/>
                </a:solidFill>
              </a:rPr>
              <a:t> 활용한 롤 진동 부여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857250" lvl="1" indent="-457200">
              <a:buFont typeface="+mj-ea"/>
              <a:buAutoNum type="circleNumDbPlain"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진동에 따른 회전운동 발생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857250" lvl="1" indent="-457200">
              <a:buFont typeface="+mj-ea"/>
              <a:buAutoNum type="circleNumDbPlain"/>
              <a:defRPr/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4. </a:t>
            </a:r>
            <a:r>
              <a:rPr lang="ko-KR" altLang="en-US" sz="1600" kern="0" dirty="0">
                <a:solidFill>
                  <a:srgbClr val="1D528D"/>
                </a:solidFill>
              </a:rPr>
              <a:t>제안자</a:t>
            </a: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400" kern="0" dirty="0" err="1">
                <a:solidFill>
                  <a:srgbClr val="000000"/>
                </a:solidFill>
              </a:rPr>
              <a:t>정석현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0CE6D-B7D1-4998-AC92-9EA876BE163F}"/>
              </a:ext>
            </a:extLst>
          </p:cNvPr>
          <p:cNvSpPr txBox="1"/>
          <p:nvPr/>
        </p:nvSpPr>
        <p:spPr>
          <a:xfrm>
            <a:off x="5045001" y="5369715"/>
            <a:ext cx="2485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kumimoji="1" lang="ko-KR" altLang="en-US" sz="1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코인모터를</a:t>
            </a:r>
            <a:r>
              <a:rPr kumimoji="1" lang="ko-KR" altLang="en-US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통한 진동 발생</a:t>
            </a:r>
            <a:r>
              <a:rPr kumimoji="1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kumimoji="1" lang="ko-KR" altLang="en-US" sz="1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D19C71F-6940-40F2-853F-3639A1B1C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02" y="2306727"/>
            <a:ext cx="3905184" cy="29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56541" y="162044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8606315" y="198723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659549" y="418879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9" name="그림 48" descr="tit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11" y="6270625"/>
            <a:ext cx="1133475" cy="409575"/>
          </a:xfrm>
          <a:prstGeom prst="rect">
            <a:avLst/>
          </a:prstGeom>
        </p:spPr>
      </p:pic>
      <p:pic>
        <p:nvPicPr>
          <p:cNvPr id="50" name="그림 49" descr="postech-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0799" y="6323034"/>
            <a:ext cx="1536644" cy="35716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rcRect l="19429" t="1499" b="4965"/>
          <a:stretch/>
        </p:blipFill>
        <p:spPr>
          <a:xfrm>
            <a:off x="-11863" y="4248"/>
            <a:ext cx="1063432" cy="1023444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2F260B-C7BB-4BC2-A1C3-CE26198620DC}"/>
              </a:ext>
            </a:extLst>
          </p:cNvPr>
          <p:cNvGrpSpPr/>
          <p:nvPr/>
        </p:nvGrpSpPr>
        <p:grpSpPr>
          <a:xfrm>
            <a:off x="-1" y="1038582"/>
            <a:ext cx="9130943" cy="396966"/>
            <a:chOff x="-1524000" y="1028493"/>
            <a:chExt cx="12192000" cy="56082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2ACAE6A-106E-4CF0-9534-F540170E99C1}"/>
                </a:ext>
              </a:extLst>
            </p:cNvPr>
            <p:cNvGrpSpPr/>
            <p:nvPr/>
          </p:nvGrpSpPr>
          <p:grpSpPr>
            <a:xfrm>
              <a:off x="9415039" y="1178964"/>
              <a:ext cx="200297" cy="410349"/>
              <a:chOff x="6602565" y="1851948"/>
              <a:chExt cx="200297" cy="410349"/>
            </a:xfrm>
          </p:grpSpPr>
          <p:sp>
            <p:nvSpPr>
              <p:cNvPr id="61" name="양쪽 모서리가 둥근 사각형 8">
                <a:extLst>
                  <a:ext uri="{FF2B5EF4-FFF2-40B4-BE49-F238E27FC236}">
                    <a16:creationId xmlns:a16="http://schemas.microsoft.com/office/drawing/2014/main" id="{040218CB-6925-4EAF-B59A-7A25ACFF7E04}"/>
                  </a:ext>
                </a:extLst>
              </p:cNvPr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5FECACF-EE22-4DDB-B245-22461BE74C7C}"/>
                  </a:ext>
                </a:extLst>
              </p:cNvPr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D83FDB4-88C0-4600-AF8C-5370D519D677}"/>
                  </a:ext>
                </a:extLst>
              </p:cNvPr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FDC2B86-AE15-4DF9-868A-D96D8565CD96}"/>
                </a:ext>
              </a:extLst>
            </p:cNvPr>
            <p:cNvGrpSpPr/>
            <p:nvPr/>
          </p:nvGrpSpPr>
          <p:grpSpPr>
            <a:xfrm>
              <a:off x="-462972" y="1178964"/>
              <a:ext cx="200297" cy="410349"/>
              <a:chOff x="1213428" y="1701478"/>
              <a:chExt cx="200297" cy="410349"/>
            </a:xfrm>
          </p:grpSpPr>
          <p:sp>
            <p:nvSpPr>
              <p:cNvPr id="58" name="양쪽 모서리가 둥근 사각형 5">
                <a:extLst>
                  <a:ext uri="{FF2B5EF4-FFF2-40B4-BE49-F238E27FC236}">
                    <a16:creationId xmlns:a16="http://schemas.microsoft.com/office/drawing/2014/main" id="{AE51D96C-DDCA-4EF2-A33E-74B7F1731214}"/>
                  </a:ext>
                </a:extLst>
              </p:cNvPr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A6AD47B-05AD-45F0-B04E-CE956D9777A1}"/>
                  </a:ext>
                </a:extLst>
              </p:cNvPr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A092024-7EA0-4935-8F55-8130D0594043}"/>
                  </a:ext>
                </a:extLst>
              </p:cNvPr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8823DC-00B2-4927-B7AC-1EB55C8D20A7}"/>
                </a:ext>
              </a:extLst>
            </p:cNvPr>
            <p:cNvSpPr/>
            <p:nvPr/>
          </p:nvSpPr>
          <p:spPr>
            <a:xfrm>
              <a:off x="-1524000" y="1028493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71EEAB9C-8BCF-4810-9557-64455350CEE7}"/>
              </a:ext>
            </a:extLst>
          </p:cNvPr>
          <p:cNvSpPr txBox="1">
            <a:spLocks/>
          </p:cNvSpPr>
          <p:nvPr/>
        </p:nvSpPr>
        <p:spPr bwMode="auto">
          <a:xfrm>
            <a:off x="473926" y="1507225"/>
            <a:ext cx="5475922" cy="306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8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1800" kern="0" dirty="0">
                <a:solidFill>
                  <a:srgbClr val="1D528D"/>
                </a:solidFill>
              </a:rPr>
              <a:t>우수 아이디어</a:t>
            </a:r>
            <a:endParaRPr lang="en-US" altLang="ko-KR" sz="500" kern="0" dirty="0">
              <a:solidFill>
                <a:srgbClr val="1D528D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1. </a:t>
            </a:r>
            <a:r>
              <a:rPr lang="ko-KR" altLang="en-US" sz="1600" kern="0" dirty="0">
                <a:solidFill>
                  <a:srgbClr val="1D528D"/>
                </a:solidFill>
              </a:rPr>
              <a:t>해결 문제</a:t>
            </a:r>
            <a:endParaRPr lang="en-US" altLang="ko-KR" sz="16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전기강판 사행 방지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400050" lvl="1" indent="0">
              <a:buNone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2. </a:t>
            </a:r>
            <a:r>
              <a:rPr lang="ko-KR" altLang="en-US" sz="1600" kern="0" dirty="0">
                <a:solidFill>
                  <a:srgbClr val="1D528D"/>
                </a:solidFill>
              </a:rPr>
              <a:t>해결 방법</a:t>
            </a:r>
            <a:endParaRPr lang="en-US" altLang="ko-KR" sz="16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400" kern="0" dirty="0" err="1">
                <a:solidFill>
                  <a:srgbClr val="000000"/>
                </a:solidFill>
              </a:rPr>
              <a:t>소둔로</a:t>
            </a:r>
            <a:r>
              <a:rPr lang="ko-KR" altLang="en-US" sz="1400" kern="0" dirty="0">
                <a:solidFill>
                  <a:srgbClr val="000000"/>
                </a:solidFill>
              </a:rPr>
              <a:t> 내 롤 마찰 계수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구배</a:t>
            </a:r>
            <a:r>
              <a:rPr lang="ko-KR" altLang="en-US" sz="1400" kern="0" dirty="0">
                <a:solidFill>
                  <a:srgbClr val="000000"/>
                </a:solidFill>
              </a:rPr>
              <a:t> 부여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3. </a:t>
            </a:r>
            <a:r>
              <a:rPr lang="ko-KR" altLang="en-US" sz="1600" kern="0" dirty="0">
                <a:solidFill>
                  <a:srgbClr val="1D528D"/>
                </a:solidFill>
              </a:rPr>
              <a:t>해결안</a:t>
            </a:r>
          </a:p>
          <a:p>
            <a:pPr marL="857250" lvl="1" indent="-457200">
              <a:buFont typeface="+mj-ea"/>
              <a:buAutoNum type="circleNumDbPlain"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경로 이탈 지역에 적은 마찰 계수 적용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857250" lvl="1" indent="-457200">
              <a:buFont typeface="+mj-ea"/>
              <a:buAutoNum type="circleNumDbPlain"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마찰 계수 차이에 따른 사행 완화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857250" lvl="1" indent="-457200">
              <a:buFont typeface="+mj-ea"/>
              <a:buAutoNum type="circleNumDbPlain"/>
              <a:defRPr/>
            </a:pP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1D528D"/>
                </a:solidFill>
              </a:rPr>
              <a:t>   4. </a:t>
            </a:r>
            <a:r>
              <a:rPr lang="ko-KR" altLang="en-US" sz="1600" kern="0" dirty="0">
                <a:solidFill>
                  <a:srgbClr val="1D528D"/>
                </a:solidFill>
              </a:rPr>
              <a:t>제안자</a:t>
            </a: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400" kern="0" dirty="0">
                <a:solidFill>
                  <a:srgbClr val="000000"/>
                </a:solidFill>
              </a:rPr>
              <a:t>이순형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6B277B-6513-4560-9BF9-8598B30A888E}"/>
              </a:ext>
            </a:extLst>
          </p:cNvPr>
          <p:cNvSpPr txBox="1"/>
          <p:nvPr/>
        </p:nvSpPr>
        <p:spPr>
          <a:xfrm>
            <a:off x="4773228" y="4893661"/>
            <a:ext cx="4236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kumimoji="1" lang="ko-KR" altLang="en-US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마찰력 차이에 따른 롤 상에서의 스트립 진행 속도 차이</a:t>
            </a:r>
            <a:r>
              <a:rPr kumimoji="1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kumimoji="1" lang="ko-KR" altLang="en-US" sz="1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6" name="내용 개체 틀 3">
            <a:extLst>
              <a:ext uri="{FF2B5EF4-FFF2-40B4-BE49-F238E27FC236}">
                <a16:creationId xmlns:a16="http://schemas.microsoft.com/office/drawing/2014/main" id="{7071E198-6949-4C8D-904C-C7352AF8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69424" y="2305726"/>
            <a:ext cx="3310864" cy="2506797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C7B7FC-AC90-4AA0-B4CF-289EC8810D59}"/>
              </a:ext>
            </a:extLst>
          </p:cNvPr>
          <p:cNvSpPr/>
          <p:nvPr/>
        </p:nvSpPr>
        <p:spPr>
          <a:xfrm>
            <a:off x="1237316" y="240790"/>
            <a:ext cx="629348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붙임 </a:t>
            </a:r>
            <a:r>
              <a:rPr kumimoji="1" lang="en-US" altLang="ko-KR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1. 2019 </a:t>
            </a: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창의연구프로그램 우수 아이디어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1211" y="1323274"/>
            <a:ext cx="8976232" cy="537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>
            <a:off x="56541" y="162044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038582"/>
            <a:ext cx="9130943" cy="396966"/>
            <a:chOff x="-1524000" y="1028493"/>
            <a:chExt cx="12192000" cy="560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9415039" y="1178964"/>
              <a:ext cx="200297" cy="410349"/>
              <a:chOff x="6602565" y="1851948"/>
              <a:chExt cx="200297" cy="410349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-462972" y="1178964"/>
              <a:ext cx="200297" cy="410349"/>
              <a:chOff x="1213428" y="1701478"/>
              <a:chExt cx="200297" cy="41034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-1524000" y="1028493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8606315" y="198723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659549" y="418879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9" name="그림 48" descr="tit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11" y="6270625"/>
            <a:ext cx="1133475" cy="409575"/>
          </a:xfrm>
          <a:prstGeom prst="rect">
            <a:avLst/>
          </a:prstGeom>
        </p:spPr>
      </p:pic>
      <p:pic>
        <p:nvPicPr>
          <p:cNvPr id="50" name="그림 49" descr="postech-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0799" y="6323034"/>
            <a:ext cx="1536644" cy="357166"/>
          </a:xfrm>
          <a:prstGeom prst="rect">
            <a:avLst/>
          </a:prstGeom>
        </p:spPr>
      </p:pic>
      <p:sp>
        <p:nvSpPr>
          <p:cNvPr id="55" name="내용 개체 틀 2"/>
          <p:cNvSpPr txBox="1">
            <a:spLocks/>
          </p:cNvSpPr>
          <p:nvPr/>
        </p:nvSpPr>
        <p:spPr bwMode="auto">
          <a:xfrm>
            <a:off x="467557" y="1507225"/>
            <a:ext cx="80676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8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kern="0" dirty="0">
                <a:solidFill>
                  <a:srgbClr val="1D528D"/>
                </a:solidFill>
                <a:latin typeface="맑은 고딕"/>
                <a:ea typeface="맑은 고딕"/>
              </a:rPr>
              <a:t>■ </a:t>
            </a:r>
            <a:r>
              <a:rPr lang="ko-KR" altLang="en-US" sz="1800" kern="0" dirty="0">
                <a:solidFill>
                  <a:srgbClr val="1D528D"/>
                </a:solidFill>
              </a:rPr>
              <a:t>발표회</a:t>
            </a:r>
            <a:endParaRPr lang="en-US" altLang="ko-KR" sz="18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일시</a:t>
            </a:r>
            <a:r>
              <a:rPr lang="en-US" altLang="ko-KR" sz="1600" kern="0" dirty="0">
                <a:solidFill>
                  <a:srgbClr val="000000"/>
                </a:solidFill>
              </a:rPr>
              <a:t>: 2019</a:t>
            </a:r>
            <a:r>
              <a:rPr lang="ko-KR" altLang="en-US" sz="1600" kern="0" dirty="0">
                <a:solidFill>
                  <a:srgbClr val="000000"/>
                </a:solidFill>
              </a:rPr>
              <a:t>년</a:t>
            </a:r>
            <a:r>
              <a:rPr lang="en-US" altLang="ko-KR" sz="1600" kern="0" dirty="0">
                <a:solidFill>
                  <a:srgbClr val="000000"/>
                </a:solidFill>
              </a:rPr>
              <a:t> 1</a:t>
            </a:r>
            <a:r>
              <a:rPr lang="ko-KR" altLang="en-US" sz="1600" kern="0" dirty="0">
                <a:solidFill>
                  <a:srgbClr val="000000"/>
                </a:solidFill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</a:rPr>
              <a:t>7</a:t>
            </a:r>
            <a:r>
              <a:rPr lang="ko-KR" altLang="en-US" sz="1600" kern="0" dirty="0">
                <a:solidFill>
                  <a:srgbClr val="000000"/>
                </a:solidFill>
              </a:rPr>
              <a:t>일 </a:t>
            </a:r>
            <a:r>
              <a:rPr lang="en-US" altLang="ko-KR" sz="1600" kern="0" dirty="0">
                <a:solidFill>
                  <a:srgbClr val="000000"/>
                </a:solidFill>
              </a:rPr>
              <a:t>/ 1</a:t>
            </a:r>
            <a:r>
              <a:rPr lang="ko-KR" altLang="en-US" sz="1600" kern="0" dirty="0">
                <a:solidFill>
                  <a:srgbClr val="000000"/>
                </a:solidFill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</a:rPr>
              <a:t>24</a:t>
            </a:r>
            <a:r>
              <a:rPr lang="ko-KR" altLang="en-US" sz="1600" kern="0" dirty="0">
                <a:solidFill>
                  <a:srgbClr val="000000"/>
                </a:solidFill>
              </a:rPr>
              <a:t>일 </a:t>
            </a:r>
            <a:r>
              <a:rPr lang="en-US" altLang="ko-KR" sz="1600" kern="0" dirty="0">
                <a:solidFill>
                  <a:srgbClr val="000000"/>
                </a:solidFill>
              </a:rPr>
              <a:t>/ 2</a:t>
            </a:r>
            <a:r>
              <a:rPr lang="ko-KR" altLang="en-US" sz="1600" kern="0" dirty="0">
                <a:solidFill>
                  <a:srgbClr val="000000"/>
                </a:solidFill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</a:rPr>
              <a:t>13</a:t>
            </a:r>
            <a:r>
              <a:rPr lang="ko-KR" altLang="en-US" sz="1600" kern="0" dirty="0">
                <a:solidFill>
                  <a:srgbClr val="000000"/>
                </a:solidFill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</a:rPr>
              <a:t>최종</a:t>
            </a:r>
            <a:r>
              <a:rPr lang="en-US" altLang="ko-KR" sz="1600" kern="0" dirty="0">
                <a:solidFill>
                  <a:srgbClr val="000000"/>
                </a:solidFill>
              </a:rPr>
              <a:t>)</a:t>
            </a: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장소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</a:rPr>
              <a:t> 포항공대 공학 </a:t>
            </a:r>
            <a:r>
              <a:rPr lang="en-US" altLang="ko-KR" sz="1600" kern="0" dirty="0">
                <a:solidFill>
                  <a:srgbClr val="000000"/>
                </a:solidFill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</a:rPr>
              <a:t>동 </a:t>
            </a:r>
            <a:r>
              <a:rPr lang="en-US" altLang="ko-KR" sz="1600" kern="0" dirty="0">
                <a:solidFill>
                  <a:srgbClr val="000000"/>
                </a:solidFill>
              </a:rPr>
              <a:t>108</a:t>
            </a:r>
            <a:r>
              <a:rPr lang="ko-KR" altLang="en-US" sz="1600" kern="0" dirty="0">
                <a:solidFill>
                  <a:srgbClr val="000000"/>
                </a:solidFill>
              </a:rPr>
              <a:t>호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참여 학생들의 </a:t>
            </a:r>
            <a:r>
              <a:rPr lang="en-US" altLang="ko-KR" sz="1600" kern="0" dirty="0">
                <a:solidFill>
                  <a:srgbClr val="000000"/>
                </a:solidFill>
              </a:rPr>
              <a:t>TRIZ</a:t>
            </a:r>
            <a:r>
              <a:rPr lang="ko-KR" altLang="en-US" sz="1600" kern="0" dirty="0">
                <a:solidFill>
                  <a:srgbClr val="000000"/>
                </a:solidFill>
              </a:rPr>
              <a:t>를 이용한 다양한 문제 해결 방법 평가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kern="0" dirty="0">
              <a:solidFill>
                <a:srgbClr val="1D52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58" y="3249912"/>
            <a:ext cx="5209600" cy="29304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rcRect l="19429" t="1499" b="4965"/>
          <a:stretch/>
        </p:blipFill>
        <p:spPr>
          <a:xfrm>
            <a:off x="-11863" y="4248"/>
            <a:ext cx="1063432" cy="1023444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1237316" y="240790"/>
            <a:ext cx="629348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붙임 </a:t>
            </a:r>
            <a:r>
              <a:rPr kumimoji="1" lang="en-US" altLang="ko-KR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2. 2019 </a:t>
            </a: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창의연구프로그램 주요 내용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3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1211" y="1323274"/>
            <a:ext cx="8976232" cy="537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>
            <a:off x="56541" y="162044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038582"/>
            <a:ext cx="9130943" cy="396966"/>
            <a:chOff x="-1524000" y="1028493"/>
            <a:chExt cx="12192000" cy="560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9415039" y="1178964"/>
              <a:ext cx="200297" cy="410349"/>
              <a:chOff x="6602565" y="1851948"/>
              <a:chExt cx="200297" cy="410349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-462972" y="1178964"/>
              <a:ext cx="200297" cy="410349"/>
              <a:chOff x="1213428" y="1701478"/>
              <a:chExt cx="200297" cy="41034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-1524000" y="1028493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8606315" y="198723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659549" y="418879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9" name="그림 48" descr="tit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11" y="6270625"/>
            <a:ext cx="1133475" cy="409575"/>
          </a:xfrm>
          <a:prstGeom prst="rect">
            <a:avLst/>
          </a:prstGeom>
        </p:spPr>
      </p:pic>
      <p:pic>
        <p:nvPicPr>
          <p:cNvPr id="50" name="그림 49" descr="postech-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0799" y="6323034"/>
            <a:ext cx="1536644" cy="357166"/>
          </a:xfrm>
          <a:prstGeom prst="rect">
            <a:avLst/>
          </a:prstGeom>
        </p:spPr>
      </p:pic>
      <p:sp>
        <p:nvSpPr>
          <p:cNvPr id="55" name="내용 개체 틀 2"/>
          <p:cNvSpPr txBox="1">
            <a:spLocks/>
          </p:cNvSpPr>
          <p:nvPr/>
        </p:nvSpPr>
        <p:spPr bwMode="auto">
          <a:xfrm>
            <a:off x="449802" y="1596478"/>
            <a:ext cx="80676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8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kern="0" dirty="0">
                <a:solidFill>
                  <a:srgbClr val="1D528D"/>
                </a:solidFill>
                <a:latin typeface="맑은 고딕"/>
                <a:ea typeface="맑은 고딕"/>
              </a:rPr>
              <a:t>■ </a:t>
            </a:r>
            <a:r>
              <a:rPr lang="en-US" altLang="ko-KR" sz="1800" kern="0" dirty="0">
                <a:solidFill>
                  <a:srgbClr val="1D528D"/>
                </a:solidFill>
              </a:rPr>
              <a:t>POSCO </a:t>
            </a:r>
            <a:r>
              <a:rPr lang="ko-KR" altLang="en-US" sz="1800" kern="0" dirty="0">
                <a:solidFill>
                  <a:srgbClr val="1D528D"/>
                </a:solidFill>
              </a:rPr>
              <a:t>견학</a:t>
            </a:r>
            <a:endParaRPr lang="en-US" altLang="ko-KR" sz="18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일시</a:t>
            </a:r>
            <a:r>
              <a:rPr lang="en-US" altLang="ko-KR" sz="1600" kern="0" dirty="0">
                <a:solidFill>
                  <a:srgbClr val="000000"/>
                </a:solidFill>
              </a:rPr>
              <a:t>: 2019</a:t>
            </a:r>
            <a:r>
              <a:rPr lang="ko-KR" altLang="en-US" sz="1600" kern="0" dirty="0">
                <a:solidFill>
                  <a:srgbClr val="000000"/>
                </a:solidFill>
              </a:rPr>
              <a:t>년</a:t>
            </a:r>
            <a:r>
              <a:rPr lang="en-US" altLang="ko-KR" sz="1600" kern="0" dirty="0">
                <a:solidFill>
                  <a:srgbClr val="000000"/>
                </a:solidFill>
              </a:rPr>
              <a:t> 1</a:t>
            </a:r>
            <a:r>
              <a:rPr lang="ko-KR" altLang="en-US" sz="1600" kern="0" dirty="0">
                <a:solidFill>
                  <a:srgbClr val="000000"/>
                </a:solidFill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</a:rPr>
              <a:t>14</a:t>
            </a:r>
            <a:r>
              <a:rPr lang="ko-KR" altLang="en-US" sz="1600" kern="0" dirty="0">
                <a:solidFill>
                  <a:srgbClr val="000000"/>
                </a:solidFill>
              </a:rPr>
              <a:t>일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장소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</a:rPr>
              <a:t> 포항 포스코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견학 목적</a:t>
            </a:r>
            <a:r>
              <a:rPr lang="en-US" altLang="ko-KR" sz="1600" kern="0" dirty="0">
                <a:solidFill>
                  <a:srgbClr val="000000"/>
                </a:solidFill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</a:rPr>
              <a:t>참여 학생들의 문제에 대한 이해도를 높이고 현장 상황이 고려된    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400050" lvl="1" indent="0"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실현 가능한 해결책을 제시하도록 유도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kern="0" dirty="0">
              <a:solidFill>
                <a:srgbClr val="1D528D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67939" y="5916958"/>
            <a:ext cx="14205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&lt; POSCO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의 고로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&gt;</a:t>
            </a:r>
            <a:endParaRPr kumimoji="1" lang="ko-KR" altLang="ko-KR" sz="11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95755" y="5916958"/>
            <a:ext cx="10967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&lt;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열연 공장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&gt;</a:t>
            </a:r>
            <a:endParaRPr kumimoji="1" lang="ko-KR" altLang="ko-KR" sz="11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14" y="3527868"/>
            <a:ext cx="2378027" cy="239057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361" y="3643036"/>
            <a:ext cx="2605825" cy="216024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rcRect l="19429" t="1499" b="4965"/>
          <a:stretch/>
        </p:blipFill>
        <p:spPr>
          <a:xfrm>
            <a:off x="-11863" y="4248"/>
            <a:ext cx="1063432" cy="102344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0D30EB-132E-4A61-91D9-858B41D87997}"/>
              </a:ext>
            </a:extLst>
          </p:cNvPr>
          <p:cNvSpPr/>
          <p:nvPr/>
        </p:nvSpPr>
        <p:spPr>
          <a:xfrm>
            <a:off x="1237316" y="240790"/>
            <a:ext cx="629348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붙임 </a:t>
            </a:r>
            <a:r>
              <a:rPr kumimoji="1" lang="en-US" altLang="ko-KR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2. 2019 </a:t>
            </a: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창의연구프로그램 주요 내용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1211" y="1323274"/>
            <a:ext cx="8976232" cy="537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>
            <a:off x="56541" y="162044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038582"/>
            <a:ext cx="9130943" cy="396966"/>
            <a:chOff x="-1524000" y="1028493"/>
            <a:chExt cx="12192000" cy="560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9415039" y="1178964"/>
              <a:ext cx="200297" cy="410349"/>
              <a:chOff x="6602565" y="1851948"/>
              <a:chExt cx="200297" cy="410349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6602565" y="185194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669512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669511" y="209023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-462972" y="1178964"/>
              <a:ext cx="200297" cy="410349"/>
              <a:chOff x="1213428" y="1701478"/>
              <a:chExt cx="200297" cy="41034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>
                <a:off x="1213428" y="1701478"/>
                <a:ext cx="200297" cy="41034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280375" y="178929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80374" y="1939766"/>
                <a:ext cx="62652" cy="626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-1524000" y="1028493"/>
              <a:ext cx="12192000" cy="150470"/>
            </a:xfrm>
            <a:prstGeom prst="rect">
              <a:avLst/>
            </a:prstGeom>
            <a:gradFill flip="none" rotWithShape="1">
              <a:gsLst>
                <a:gs pos="3000">
                  <a:schemeClr val="bg1">
                    <a:shade val="67500"/>
                    <a:satMod val="115000"/>
                  </a:schemeClr>
                </a:gs>
                <a:gs pos="8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683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8606315" y="198723"/>
            <a:ext cx="392823" cy="798447"/>
            <a:chOff x="2808" y="2468"/>
            <a:chExt cx="1565" cy="31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7" y="3636"/>
              <a:ext cx="71" cy="803"/>
            </a:xfrm>
            <a:prstGeom prst="rect">
              <a:avLst/>
            </a:pr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808" y="4362"/>
              <a:ext cx="1565" cy="231"/>
            </a:xfrm>
            <a:custGeom>
              <a:avLst/>
              <a:gdLst>
                <a:gd name="T0" fmla="*/ 4360 w 4695"/>
                <a:gd name="T1" fmla="*/ 691 h 691"/>
                <a:gd name="T2" fmla="*/ 346 w 4695"/>
                <a:gd name="T3" fmla="*/ 691 h 691"/>
                <a:gd name="T4" fmla="*/ 310 w 4695"/>
                <a:gd name="T5" fmla="*/ 691 h 691"/>
                <a:gd name="T6" fmla="*/ 242 w 4695"/>
                <a:gd name="T7" fmla="*/ 677 h 691"/>
                <a:gd name="T8" fmla="*/ 180 w 4695"/>
                <a:gd name="T9" fmla="*/ 651 h 691"/>
                <a:gd name="T10" fmla="*/ 126 w 4695"/>
                <a:gd name="T11" fmla="*/ 613 h 691"/>
                <a:gd name="T12" fmla="*/ 78 w 4695"/>
                <a:gd name="T13" fmla="*/ 567 h 691"/>
                <a:gd name="T14" fmla="*/ 41 w 4695"/>
                <a:gd name="T15" fmla="*/ 511 h 691"/>
                <a:gd name="T16" fmla="*/ 15 w 4695"/>
                <a:gd name="T17" fmla="*/ 449 h 691"/>
                <a:gd name="T18" fmla="*/ 2 w 4695"/>
                <a:gd name="T19" fmla="*/ 381 h 691"/>
                <a:gd name="T20" fmla="*/ 0 w 4695"/>
                <a:gd name="T21" fmla="*/ 345 h 691"/>
                <a:gd name="T22" fmla="*/ 0 w 4695"/>
                <a:gd name="T23" fmla="*/ 345 h 691"/>
                <a:gd name="T24" fmla="*/ 2 w 4695"/>
                <a:gd name="T25" fmla="*/ 311 h 691"/>
                <a:gd name="T26" fmla="*/ 15 w 4695"/>
                <a:gd name="T27" fmla="*/ 243 h 691"/>
                <a:gd name="T28" fmla="*/ 41 w 4695"/>
                <a:gd name="T29" fmla="*/ 180 h 691"/>
                <a:gd name="T30" fmla="*/ 78 w 4695"/>
                <a:gd name="T31" fmla="*/ 125 h 691"/>
                <a:gd name="T32" fmla="*/ 126 w 4695"/>
                <a:gd name="T33" fmla="*/ 79 h 691"/>
                <a:gd name="T34" fmla="*/ 180 w 4695"/>
                <a:gd name="T35" fmla="*/ 41 h 691"/>
                <a:gd name="T36" fmla="*/ 242 w 4695"/>
                <a:gd name="T37" fmla="*/ 16 h 691"/>
                <a:gd name="T38" fmla="*/ 310 w 4695"/>
                <a:gd name="T39" fmla="*/ 1 h 691"/>
                <a:gd name="T40" fmla="*/ 346 w 4695"/>
                <a:gd name="T41" fmla="*/ 0 h 691"/>
                <a:gd name="T42" fmla="*/ 4349 w 4695"/>
                <a:gd name="T43" fmla="*/ 0 h 691"/>
                <a:gd name="T44" fmla="*/ 4385 w 4695"/>
                <a:gd name="T45" fmla="*/ 1 h 691"/>
                <a:gd name="T46" fmla="*/ 4453 w 4695"/>
                <a:gd name="T47" fmla="*/ 16 h 691"/>
                <a:gd name="T48" fmla="*/ 4515 w 4695"/>
                <a:gd name="T49" fmla="*/ 41 h 691"/>
                <a:gd name="T50" fmla="*/ 4570 w 4695"/>
                <a:gd name="T51" fmla="*/ 79 h 691"/>
                <a:gd name="T52" fmla="*/ 4617 w 4695"/>
                <a:gd name="T53" fmla="*/ 125 h 691"/>
                <a:gd name="T54" fmla="*/ 4655 w 4695"/>
                <a:gd name="T55" fmla="*/ 180 h 691"/>
                <a:gd name="T56" fmla="*/ 4681 w 4695"/>
                <a:gd name="T57" fmla="*/ 243 h 691"/>
                <a:gd name="T58" fmla="*/ 4694 w 4695"/>
                <a:gd name="T59" fmla="*/ 311 h 691"/>
                <a:gd name="T60" fmla="*/ 4695 w 4695"/>
                <a:gd name="T61" fmla="*/ 345 h 691"/>
                <a:gd name="T62" fmla="*/ 4695 w 4695"/>
                <a:gd name="T63" fmla="*/ 345 h 691"/>
                <a:gd name="T64" fmla="*/ 4695 w 4695"/>
                <a:gd name="T65" fmla="*/ 381 h 691"/>
                <a:gd name="T66" fmla="*/ 4685 w 4695"/>
                <a:gd name="T67" fmla="*/ 449 h 691"/>
                <a:gd name="T68" fmla="*/ 4661 w 4695"/>
                <a:gd name="T69" fmla="*/ 511 h 691"/>
                <a:gd name="T70" fmla="*/ 4624 w 4695"/>
                <a:gd name="T71" fmla="*/ 567 h 691"/>
                <a:gd name="T72" fmla="*/ 4578 w 4695"/>
                <a:gd name="T73" fmla="*/ 613 h 691"/>
                <a:gd name="T74" fmla="*/ 4524 w 4695"/>
                <a:gd name="T75" fmla="*/ 651 h 691"/>
                <a:gd name="T76" fmla="*/ 4462 w 4695"/>
                <a:gd name="T77" fmla="*/ 677 h 691"/>
                <a:gd name="T78" fmla="*/ 4394 w 4695"/>
                <a:gd name="T79" fmla="*/ 691 h 691"/>
                <a:gd name="T80" fmla="*/ 4360 w 4695"/>
                <a:gd name="T8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5" h="691">
                  <a:moveTo>
                    <a:pt x="4360" y="691"/>
                  </a:moveTo>
                  <a:lnTo>
                    <a:pt x="346" y="691"/>
                  </a:lnTo>
                  <a:lnTo>
                    <a:pt x="310" y="691"/>
                  </a:lnTo>
                  <a:lnTo>
                    <a:pt x="242" y="677"/>
                  </a:lnTo>
                  <a:lnTo>
                    <a:pt x="180" y="651"/>
                  </a:lnTo>
                  <a:lnTo>
                    <a:pt x="126" y="613"/>
                  </a:lnTo>
                  <a:lnTo>
                    <a:pt x="78" y="567"/>
                  </a:lnTo>
                  <a:lnTo>
                    <a:pt x="41" y="511"/>
                  </a:lnTo>
                  <a:lnTo>
                    <a:pt x="15" y="449"/>
                  </a:lnTo>
                  <a:lnTo>
                    <a:pt x="2" y="381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2" y="311"/>
                  </a:lnTo>
                  <a:lnTo>
                    <a:pt x="15" y="243"/>
                  </a:lnTo>
                  <a:lnTo>
                    <a:pt x="41" y="180"/>
                  </a:lnTo>
                  <a:lnTo>
                    <a:pt x="78" y="125"/>
                  </a:lnTo>
                  <a:lnTo>
                    <a:pt x="126" y="79"/>
                  </a:lnTo>
                  <a:lnTo>
                    <a:pt x="180" y="41"/>
                  </a:lnTo>
                  <a:lnTo>
                    <a:pt x="242" y="16"/>
                  </a:lnTo>
                  <a:lnTo>
                    <a:pt x="310" y="1"/>
                  </a:lnTo>
                  <a:lnTo>
                    <a:pt x="346" y="0"/>
                  </a:lnTo>
                  <a:lnTo>
                    <a:pt x="4349" y="0"/>
                  </a:lnTo>
                  <a:lnTo>
                    <a:pt x="4385" y="1"/>
                  </a:lnTo>
                  <a:lnTo>
                    <a:pt x="4453" y="16"/>
                  </a:lnTo>
                  <a:lnTo>
                    <a:pt x="4515" y="41"/>
                  </a:lnTo>
                  <a:lnTo>
                    <a:pt x="4570" y="79"/>
                  </a:lnTo>
                  <a:lnTo>
                    <a:pt x="4617" y="125"/>
                  </a:lnTo>
                  <a:lnTo>
                    <a:pt x="4655" y="180"/>
                  </a:lnTo>
                  <a:lnTo>
                    <a:pt x="4681" y="243"/>
                  </a:lnTo>
                  <a:lnTo>
                    <a:pt x="4694" y="311"/>
                  </a:lnTo>
                  <a:lnTo>
                    <a:pt x="4695" y="345"/>
                  </a:lnTo>
                  <a:lnTo>
                    <a:pt x="4695" y="345"/>
                  </a:lnTo>
                  <a:lnTo>
                    <a:pt x="4695" y="381"/>
                  </a:lnTo>
                  <a:lnTo>
                    <a:pt x="4685" y="449"/>
                  </a:lnTo>
                  <a:lnTo>
                    <a:pt x="4661" y="511"/>
                  </a:lnTo>
                  <a:lnTo>
                    <a:pt x="4624" y="567"/>
                  </a:lnTo>
                  <a:lnTo>
                    <a:pt x="4578" y="613"/>
                  </a:lnTo>
                  <a:lnTo>
                    <a:pt x="4524" y="651"/>
                  </a:lnTo>
                  <a:lnTo>
                    <a:pt x="4462" y="677"/>
                  </a:lnTo>
                  <a:lnTo>
                    <a:pt x="4394" y="691"/>
                  </a:lnTo>
                  <a:lnTo>
                    <a:pt x="4360" y="6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962" y="4593"/>
              <a:ext cx="1261" cy="1056"/>
            </a:xfrm>
            <a:custGeom>
              <a:avLst/>
              <a:gdLst>
                <a:gd name="T0" fmla="*/ 3783 w 3783"/>
                <a:gd name="T1" fmla="*/ 0 h 3168"/>
                <a:gd name="T2" fmla="*/ 0 w 3783"/>
                <a:gd name="T3" fmla="*/ 0 h 3168"/>
                <a:gd name="T4" fmla="*/ 154 w 3783"/>
                <a:gd name="T5" fmla="*/ 2900 h 3168"/>
                <a:gd name="T6" fmla="*/ 157 w 3783"/>
                <a:gd name="T7" fmla="*/ 2928 h 3168"/>
                <a:gd name="T8" fmla="*/ 170 w 3783"/>
                <a:gd name="T9" fmla="*/ 2982 h 3168"/>
                <a:gd name="T10" fmla="*/ 193 w 3783"/>
                <a:gd name="T11" fmla="*/ 3030 h 3168"/>
                <a:gd name="T12" fmla="*/ 225 w 3783"/>
                <a:gd name="T13" fmla="*/ 3073 h 3168"/>
                <a:gd name="T14" fmla="*/ 264 w 3783"/>
                <a:gd name="T15" fmla="*/ 3109 h 3168"/>
                <a:gd name="T16" fmla="*/ 308 w 3783"/>
                <a:gd name="T17" fmla="*/ 3138 h 3168"/>
                <a:gd name="T18" fmla="*/ 359 w 3783"/>
                <a:gd name="T19" fmla="*/ 3158 h 3168"/>
                <a:gd name="T20" fmla="*/ 413 w 3783"/>
                <a:gd name="T21" fmla="*/ 3168 h 3168"/>
                <a:gd name="T22" fmla="*/ 442 w 3783"/>
                <a:gd name="T23" fmla="*/ 3168 h 3168"/>
                <a:gd name="T24" fmla="*/ 3341 w 3783"/>
                <a:gd name="T25" fmla="*/ 3168 h 3168"/>
                <a:gd name="T26" fmla="*/ 3370 w 3783"/>
                <a:gd name="T27" fmla="*/ 3168 h 3168"/>
                <a:gd name="T28" fmla="*/ 3425 w 3783"/>
                <a:gd name="T29" fmla="*/ 3158 h 3168"/>
                <a:gd name="T30" fmla="*/ 3474 w 3783"/>
                <a:gd name="T31" fmla="*/ 3138 h 3168"/>
                <a:gd name="T32" fmla="*/ 3520 w 3783"/>
                <a:gd name="T33" fmla="*/ 3109 h 3168"/>
                <a:gd name="T34" fmla="*/ 3559 w 3783"/>
                <a:gd name="T35" fmla="*/ 3073 h 3168"/>
                <a:gd name="T36" fmla="*/ 3589 w 3783"/>
                <a:gd name="T37" fmla="*/ 3030 h 3168"/>
                <a:gd name="T38" fmla="*/ 3612 w 3783"/>
                <a:gd name="T39" fmla="*/ 2982 h 3168"/>
                <a:gd name="T40" fmla="*/ 3626 w 3783"/>
                <a:gd name="T41" fmla="*/ 2928 h 3168"/>
                <a:gd name="T42" fmla="*/ 3629 w 3783"/>
                <a:gd name="T43" fmla="*/ 2900 h 3168"/>
                <a:gd name="T44" fmla="*/ 3783 w 3783"/>
                <a:gd name="T45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3" h="3168">
                  <a:moveTo>
                    <a:pt x="3783" y="0"/>
                  </a:moveTo>
                  <a:lnTo>
                    <a:pt x="0" y="0"/>
                  </a:lnTo>
                  <a:lnTo>
                    <a:pt x="154" y="2900"/>
                  </a:lnTo>
                  <a:lnTo>
                    <a:pt x="157" y="2928"/>
                  </a:lnTo>
                  <a:lnTo>
                    <a:pt x="170" y="2982"/>
                  </a:lnTo>
                  <a:lnTo>
                    <a:pt x="193" y="3030"/>
                  </a:lnTo>
                  <a:lnTo>
                    <a:pt x="225" y="3073"/>
                  </a:lnTo>
                  <a:lnTo>
                    <a:pt x="264" y="3109"/>
                  </a:lnTo>
                  <a:lnTo>
                    <a:pt x="308" y="3138"/>
                  </a:lnTo>
                  <a:lnTo>
                    <a:pt x="359" y="3158"/>
                  </a:lnTo>
                  <a:lnTo>
                    <a:pt x="413" y="3168"/>
                  </a:lnTo>
                  <a:lnTo>
                    <a:pt x="442" y="3168"/>
                  </a:lnTo>
                  <a:lnTo>
                    <a:pt x="3341" y="3168"/>
                  </a:lnTo>
                  <a:lnTo>
                    <a:pt x="3370" y="3168"/>
                  </a:lnTo>
                  <a:lnTo>
                    <a:pt x="3425" y="3158"/>
                  </a:lnTo>
                  <a:lnTo>
                    <a:pt x="3474" y="3138"/>
                  </a:lnTo>
                  <a:lnTo>
                    <a:pt x="3520" y="3109"/>
                  </a:lnTo>
                  <a:lnTo>
                    <a:pt x="3559" y="3073"/>
                  </a:lnTo>
                  <a:lnTo>
                    <a:pt x="3589" y="3030"/>
                  </a:lnTo>
                  <a:lnTo>
                    <a:pt x="3612" y="2982"/>
                  </a:lnTo>
                  <a:lnTo>
                    <a:pt x="3626" y="2928"/>
                  </a:lnTo>
                  <a:lnTo>
                    <a:pt x="3629" y="2900"/>
                  </a:lnTo>
                  <a:lnTo>
                    <a:pt x="378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62" y="4593"/>
              <a:ext cx="1261" cy="74"/>
            </a:xfrm>
            <a:custGeom>
              <a:avLst/>
              <a:gdLst>
                <a:gd name="T0" fmla="*/ 3773 w 3783"/>
                <a:gd name="T1" fmla="*/ 222 h 222"/>
                <a:gd name="T2" fmla="*/ 3783 w 3783"/>
                <a:gd name="T3" fmla="*/ 0 h 222"/>
                <a:gd name="T4" fmla="*/ 0 w 3783"/>
                <a:gd name="T5" fmla="*/ 0 h 222"/>
                <a:gd name="T6" fmla="*/ 10 w 3783"/>
                <a:gd name="T7" fmla="*/ 222 h 222"/>
                <a:gd name="T8" fmla="*/ 3773 w 3783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3" h="222">
                  <a:moveTo>
                    <a:pt x="3773" y="222"/>
                  </a:moveTo>
                  <a:lnTo>
                    <a:pt x="3783" y="0"/>
                  </a:lnTo>
                  <a:lnTo>
                    <a:pt x="0" y="0"/>
                  </a:lnTo>
                  <a:lnTo>
                    <a:pt x="10" y="222"/>
                  </a:lnTo>
                  <a:lnTo>
                    <a:pt x="3773" y="222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901" y="2468"/>
              <a:ext cx="1386" cy="1383"/>
            </a:xfrm>
            <a:custGeom>
              <a:avLst/>
              <a:gdLst>
                <a:gd name="T0" fmla="*/ 3657 w 4158"/>
                <a:gd name="T1" fmla="*/ 2931 h 4148"/>
                <a:gd name="T2" fmla="*/ 3236 w 4158"/>
                <a:gd name="T3" fmla="*/ 2841 h 4148"/>
                <a:gd name="T4" fmla="*/ 3481 w 4158"/>
                <a:gd name="T5" fmla="*/ 3191 h 4148"/>
                <a:gd name="T6" fmla="*/ 3491 w 4158"/>
                <a:gd name="T7" fmla="*/ 3531 h 4148"/>
                <a:gd name="T8" fmla="*/ 3033 w 4158"/>
                <a:gd name="T9" fmla="*/ 3381 h 4148"/>
                <a:gd name="T10" fmla="*/ 2905 w 4158"/>
                <a:gd name="T11" fmla="*/ 3370 h 4148"/>
                <a:gd name="T12" fmla="*/ 2931 w 4158"/>
                <a:gd name="T13" fmla="*/ 3762 h 4148"/>
                <a:gd name="T14" fmla="*/ 2738 w 4158"/>
                <a:gd name="T15" fmla="*/ 3916 h 4148"/>
                <a:gd name="T16" fmla="*/ 2411 w 4158"/>
                <a:gd name="T17" fmla="*/ 3567 h 4148"/>
                <a:gd name="T18" fmla="*/ 2345 w 4158"/>
                <a:gd name="T19" fmla="*/ 3619 h 4148"/>
                <a:gd name="T20" fmla="*/ 2178 w 4158"/>
                <a:gd name="T21" fmla="*/ 4040 h 4148"/>
                <a:gd name="T22" fmla="*/ 1933 w 4158"/>
                <a:gd name="T23" fmla="*/ 3950 h 4148"/>
                <a:gd name="T24" fmla="*/ 1812 w 4158"/>
                <a:gd name="T25" fmla="*/ 3485 h 4148"/>
                <a:gd name="T26" fmla="*/ 1649 w 4158"/>
                <a:gd name="T27" fmla="*/ 3727 h 4148"/>
                <a:gd name="T28" fmla="*/ 1337 w 4158"/>
                <a:gd name="T29" fmla="*/ 3965 h 4148"/>
                <a:gd name="T30" fmla="*/ 1217 w 4158"/>
                <a:gd name="T31" fmla="*/ 3646 h 4148"/>
                <a:gd name="T32" fmla="*/ 1306 w 4158"/>
                <a:gd name="T33" fmla="*/ 3226 h 4148"/>
                <a:gd name="T34" fmla="*/ 1000 w 4158"/>
                <a:gd name="T35" fmla="*/ 3446 h 4148"/>
                <a:gd name="T36" fmla="*/ 615 w 4158"/>
                <a:gd name="T37" fmla="*/ 3533 h 4148"/>
                <a:gd name="T38" fmla="*/ 717 w 4158"/>
                <a:gd name="T39" fmla="*/ 3103 h 4148"/>
                <a:gd name="T40" fmla="*/ 876 w 4158"/>
                <a:gd name="T41" fmla="*/ 2861 h 4148"/>
                <a:gd name="T42" fmla="*/ 475 w 4158"/>
                <a:gd name="T43" fmla="*/ 2928 h 4148"/>
                <a:gd name="T44" fmla="*/ 185 w 4158"/>
                <a:gd name="T45" fmla="*/ 2814 h 4148"/>
                <a:gd name="T46" fmla="*/ 499 w 4158"/>
                <a:gd name="T47" fmla="*/ 2450 h 4148"/>
                <a:gd name="T48" fmla="*/ 618 w 4158"/>
                <a:gd name="T49" fmla="*/ 2342 h 4148"/>
                <a:gd name="T50" fmla="*/ 186 w 4158"/>
                <a:gd name="T51" fmla="*/ 2216 h 4148"/>
                <a:gd name="T52" fmla="*/ 115 w 4158"/>
                <a:gd name="T53" fmla="*/ 1976 h 4148"/>
                <a:gd name="T54" fmla="*/ 566 w 4158"/>
                <a:gd name="T55" fmla="*/ 1806 h 4148"/>
                <a:gd name="T56" fmla="*/ 500 w 4158"/>
                <a:gd name="T57" fmla="*/ 1699 h 4148"/>
                <a:gd name="T58" fmla="*/ 229 w 4158"/>
                <a:gd name="T59" fmla="*/ 1413 h 4148"/>
                <a:gd name="T60" fmla="*/ 403 w 4158"/>
                <a:gd name="T61" fmla="*/ 1213 h 4148"/>
                <a:gd name="T62" fmla="*/ 879 w 4158"/>
                <a:gd name="T63" fmla="*/ 1276 h 4148"/>
                <a:gd name="T64" fmla="*/ 720 w 4158"/>
                <a:gd name="T65" fmla="*/ 1031 h 4148"/>
                <a:gd name="T66" fmla="*/ 617 w 4158"/>
                <a:gd name="T67" fmla="*/ 655 h 4148"/>
                <a:gd name="T68" fmla="*/ 956 w 4158"/>
                <a:gd name="T69" fmla="*/ 667 h 4148"/>
                <a:gd name="T70" fmla="*/ 1306 w 4158"/>
                <a:gd name="T71" fmla="*/ 912 h 4148"/>
                <a:gd name="T72" fmla="*/ 1220 w 4158"/>
                <a:gd name="T73" fmla="*/ 508 h 4148"/>
                <a:gd name="T74" fmla="*/ 1288 w 4158"/>
                <a:gd name="T75" fmla="*/ 153 h 4148"/>
                <a:gd name="T76" fmla="*/ 1641 w 4158"/>
                <a:gd name="T77" fmla="*/ 412 h 4148"/>
                <a:gd name="T78" fmla="*/ 1803 w 4158"/>
                <a:gd name="T79" fmla="*/ 654 h 4148"/>
                <a:gd name="T80" fmla="*/ 1923 w 4158"/>
                <a:gd name="T81" fmla="*/ 197 h 4148"/>
                <a:gd name="T82" fmla="*/ 2172 w 4158"/>
                <a:gd name="T83" fmla="*/ 114 h 4148"/>
                <a:gd name="T84" fmla="*/ 2342 w 4158"/>
                <a:gd name="T85" fmla="*/ 565 h 4148"/>
                <a:gd name="T86" fmla="*/ 2448 w 4158"/>
                <a:gd name="T87" fmla="*/ 498 h 4148"/>
                <a:gd name="T88" fmla="*/ 2735 w 4158"/>
                <a:gd name="T89" fmla="*/ 228 h 4148"/>
                <a:gd name="T90" fmla="*/ 2935 w 4158"/>
                <a:gd name="T91" fmla="*/ 403 h 4148"/>
                <a:gd name="T92" fmla="*/ 2872 w 4158"/>
                <a:gd name="T93" fmla="*/ 877 h 4148"/>
                <a:gd name="T94" fmla="*/ 3117 w 4158"/>
                <a:gd name="T95" fmla="*/ 719 h 4148"/>
                <a:gd name="T96" fmla="*/ 3493 w 4158"/>
                <a:gd name="T97" fmla="*/ 615 h 4148"/>
                <a:gd name="T98" fmla="*/ 3481 w 4158"/>
                <a:gd name="T99" fmla="*/ 955 h 4148"/>
                <a:gd name="T100" fmla="*/ 3236 w 4158"/>
                <a:gd name="T101" fmla="*/ 1305 h 4148"/>
                <a:gd name="T102" fmla="*/ 3639 w 4158"/>
                <a:gd name="T103" fmla="*/ 1218 h 4148"/>
                <a:gd name="T104" fmla="*/ 3995 w 4158"/>
                <a:gd name="T105" fmla="*/ 1286 h 4148"/>
                <a:gd name="T106" fmla="*/ 3736 w 4158"/>
                <a:gd name="T107" fmla="*/ 1639 h 4148"/>
                <a:gd name="T108" fmla="*/ 3494 w 4158"/>
                <a:gd name="T109" fmla="*/ 1803 h 4148"/>
                <a:gd name="T110" fmla="*/ 3955 w 4158"/>
                <a:gd name="T111" fmla="*/ 1924 h 4148"/>
                <a:gd name="T112" fmla="*/ 4044 w 4158"/>
                <a:gd name="T113" fmla="*/ 2172 h 4148"/>
                <a:gd name="T114" fmla="*/ 3593 w 4158"/>
                <a:gd name="T115" fmla="*/ 2342 h 4148"/>
                <a:gd name="T116" fmla="*/ 3655 w 4158"/>
                <a:gd name="T117" fmla="*/ 2450 h 4148"/>
                <a:gd name="T118" fmla="*/ 3974 w 4158"/>
                <a:gd name="T119" fmla="*/ 2814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8" h="4148">
                  <a:moveTo>
                    <a:pt x="3995" y="2860"/>
                  </a:moveTo>
                  <a:lnTo>
                    <a:pt x="3948" y="2879"/>
                  </a:lnTo>
                  <a:lnTo>
                    <a:pt x="3851" y="2908"/>
                  </a:lnTo>
                  <a:lnTo>
                    <a:pt x="3755" y="2925"/>
                  </a:lnTo>
                  <a:lnTo>
                    <a:pt x="3657" y="2931"/>
                  </a:lnTo>
                  <a:lnTo>
                    <a:pt x="3560" y="2928"/>
                  </a:lnTo>
                  <a:lnTo>
                    <a:pt x="3464" y="2915"/>
                  </a:lnTo>
                  <a:lnTo>
                    <a:pt x="3370" y="2892"/>
                  </a:lnTo>
                  <a:lnTo>
                    <a:pt x="3279" y="2860"/>
                  </a:lnTo>
                  <a:lnTo>
                    <a:pt x="3236" y="2841"/>
                  </a:lnTo>
                  <a:lnTo>
                    <a:pt x="3272" y="2874"/>
                  </a:lnTo>
                  <a:lnTo>
                    <a:pt x="3336" y="2945"/>
                  </a:lnTo>
                  <a:lnTo>
                    <a:pt x="3393" y="3021"/>
                  </a:lnTo>
                  <a:lnTo>
                    <a:pt x="3441" y="3103"/>
                  </a:lnTo>
                  <a:lnTo>
                    <a:pt x="3481" y="3191"/>
                  </a:lnTo>
                  <a:lnTo>
                    <a:pt x="3511" y="3283"/>
                  </a:lnTo>
                  <a:lnTo>
                    <a:pt x="3531" y="3380"/>
                  </a:lnTo>
                  <a:lnTo>
                    <a:pt x="3543" y="3481"/>
                  </a:lnTo>
                  <a:lnTo>
                    <a:pt x="3543" y="3533"/>
                  </a:lnTo>
                  <a:lnTo>
                    <a:pt x="3491" y="3531"/>
                  </a:lnTo>
                  <a:lnTo>
                    <a:pt x="3390" y="3521"/>
                  </a:lnTo>
                  <a:lnTo>
                    <a:pt x="3294" y="3501"/>
                  </a:lnTo>
                  <a:lnTo>
                    <a:pt x="3202" y="3471"/>
                  </a:lnTo>
                  <a:lnTo>
                    <a:pt x="3115" y="3430"/>
                  </a:lnTo>
                  <a:lnTo>
                    <a:pt x="3033" y="3381"/>
                  </a:lnTo>
                  <a:lnTo>
                    <a:pt x="2955" y="3325"/>
                  </a:lnTo>
                  <a:lnTo>
                    <a:pt x="2885" y="3260"/>
                  </a:lnTo>
                  <a:lnTo>
                    <a:pt x="2852" y="3226"/>
                  </a:lnTo>
                  <a:lnTo>
                    <a:pt x="2873" y="3272"/>
                  </a:lnTo>
                  <a:lnTo>
                    <a:pt x="2905" y="3370"/>
                  </a:lnTo>
                  <a:lnTo>
                    <a:pt x="2927" y="3471"/>
                  </a:lnTo>
                  <a:lnTo>
                    <a:pt x="2938" y="3574"/>
                  </a:lnTo>
                  <a:lnTo>
                    <a:pt x="2938" y="3629"/>
                  </a:lnTo>
                  <a:lnTo>
                    <a:pt x="2938" y="3672"/>
                  </a:lnTo>
                  <a:lnTo>
                    <a:pt x="2931" y="3762"/>
                  </a:lnTo>
                  <a:lnTo>
                    <a:pt x="2914" y="3851"/>
                  </a:lnTo>
                  <a:lnTo>
                    <a:pt x="2889" y="3940"/>
                  </a:lnTo>
                  <a:lnTo>
                    <a:pt x="2872" y="3983"/>
                  </a:lnTo>
                  <a:lnTo>
                    <a:pt x="2826" y="3963"/>
                  </a:lnTo>
                  <a:lnTo>
                    <a:pt x="2738" y="3916"/>
                  </a:lnTo>
                  <a:lnTo>
                    <a:pt x="2657" y="3858"/>
                  </a:lnTo>
                  <a:lnTo>
                    <a:pt x="2584" y="3795"/>
                  </a:lnTo>
                  <a:lnTo>
                    <a:pt x="2519" y="3726"/>
                  </a:lnTo>
                  <a:lnTo>
                    <a:pt x="2461" y="3649"/>
                  </a:lnTo>
                  <a:lnTo>
                    <a:pt x="2411" y="3567"/>
                  </a:lnTo>
                  <a:lnTo>
                    <a:pt x="2369" y="3481"/>
                  </a:lnTo>
                  <a:lnTo>
                    <a:pt x="2353" y="3436"/>
                  </a:lnTo>
                  <a:lnTo>
                    <a:pt x="2353" y="3485"/>
                  </a:lnTo>
                  <a:lnTo>
                    <a:pt x="2352" y="3530"/>
                  </a:lnTo>
                  <a:lnTo>
                    <a:pt x="2345" y="3619"/>
                  </a:lnTo>
                  <a:lnTo>
                    <a:pt x="2327" y="3708"/>
                  </a:lnTo>
                  <a:lnTo>
                    <a:pt x="2303" y="3795"/>
                  </a:lnTo>
                  <a:lnTo>
                    <a:pt x="2270" y="3880"/>
                  </a:lnTo>
                  <a:lnTo>
                    <a:pt x="2228" y="3962"/>
                  </a:lnTo>
                  <a:lnTo>
                    <a:pt x="2178" y="4040"/>
                  </a:lnTo>
                  <a:lnTo>
                    <a:pt x="2117" y="4113"/>
                  </a:lnTo>
                  <a:lnTo>
                    <a:pt x="2084" y="4148"/>
                  </a:lnTo>
                  <a:lnTo>
                    <a:pt x="2050" y="4110"/>
                  </a:lnTo>
                  <a:lnTo>
                    <a:pt x="1986" y="4032"/>
                  </a:lnTo>
                  <a:lnTo>
                    <a:pt x="1933" y="3950"/>
                  </a:lnTo>
                  <a:lnTo>
                    <a:pt x="1888" y="3862"/>
                  </a:lnTo>
                  <a:lnTo>
                    <a:pt x="1854" y="3772"/>
                  </a:lnTo>
                  <a:lnTo>
                    <a:pt x="1831" y="3678"/>
                  </a:lnTo>
                  <a:lnTo>
                    <a:pt x="1816" y="3582"/>
                  </a:lnTo>
                  <a:lnTo>
                    <a:pt x="1812" y="3485"/>
                  </a:lnTo>
                  <a:lnTo>
                    <a:pt x="1815" y="3436"/>
                  </a:lnTo>
                  <a:lnTo>
                    <a:pt x="1800" y="3479"/>
                  </a:lnTo>
                  <a:lnTo>
                    <a:pt x="1760" y="3566"/>
                  </a:lnTo>
                  <a:lnTo>
                    <a:pt x="1710" y="3648"/>
                  </a:lnTo>
                  <a:lnTo>
                    <a:pt x="1649" y="3727"/>
                  </a:lnTo>
                  <a:lnTo>
                    <a:pt x="1613" y="3763"/>
                  </a:lnTo>
                  <a:lnTo>
                    <a:pt x="1580" y="3799"/>
                  </a:lnTo>
                  <a:lnTo>
                    <a:pt x="1508" y="3862"/>
                  </a:lnTo>
                  <a:lnTo>
                    <a:pt x="1427" y="3919"/>
                  </a:lnTo>
                  <a:lnTo>
                    <a:pt x="1337" y="3965"/>
                  </a:lnTo>
                  <a:lnTo>
                    <a:pt x="1288" y="3983"/>
                  </a:lnTo>
                  <a:lnTo>
                    <a:pt x="1269" y="3937"/>
                  </a:lnTo>
                  <a:lnTo>
                    <a:pt x="1240" y="3841"/>
                  </a:lnTo>
                  <a:lnTo>
                    <a:pt x="1223" y="3744"/>
                  </a:lnTo>
                  <a:lnTo>
                    <a:pt x="1217" y="3646"/>
                  </a:lnTo>
                  <a:lnTo>
                    <a:pt x="1220" y="3548"/>
                  </a:lnTo>
                  <a:lnTo>
                    <a:pt x="1233" y="3453"/>
                  </a:lnTo>
                  <a:lnTo>
                    <a:pt x="1256" y="3360"/>
                  </a:lnTo>
                  <a:lnTo>
                    <a:pt x="1288" y="3269"/>
                  </a:lnTo>
                  <a:lnTo>
                    <a:pt x="1306" y="3226"/>
                  </a:lnTo>
                  <a:lnTo>
                    <a:pt x="1273" y="3260"/>
                  </a:lnTo>
                  <a:lnTo>
                    <a:pt x="1201" y="3325"/>
                  </a:lnTo>
                  <a:lnTo>
                    <a:pt x="1125" y="3381"/>
                  </a:lnTo>
                  <a:lnTo>
                    <a:pt x="1041" y="3427"/>
                  </a:lnTo>
                  <a:lnTo>
                    <a:pt x="1000" y="3446"/>
                  </a:lnTo>
                  <a:lnTo>
                    <a:pt x="955" y="3466"/>
                  </a:lnTo>
                  <a:lnTo>
                    <a:pt x="863" y="3499"/>
                  </a:lnTo>
                  <a:lnTo>
                    <a:pt x="765" y="3521"/>
                  </a:lnTo>
                  <a:lnTo>
                    <a:pt x="666" y="3531"/>
                  </a:lnTo>
                  <a:lnTo>
                    <a:pt x="615" y="3533"/>
                  </a:lnTo>
                  <a:lnTo>
                    <a:pt x="617" y="3481"/>
                  </a:lnTo>
                  <a:lnTo>
                    <a:pt x="627" y="3380"/>
                  </a:lnTo>
                  <a:lnTo>
                    <a:pt x="647" y="3283"/>
                  </a:lnTo>
                  <a:lnTo>
                    <a:pt x="677" y="3191"/>
                  </a:lnTo>
                  <a:lnTo>
                    <a:pt x="717" y="3103"/>
                  </a:lnTo>
                  <a:lnTo>
                    <a:pt x="766" y="3021"/>
                  </a:lnTo>
                  <a:lnTo>
                    <a:pt x="823" y="2945"/>
                  </a:lnTo>
                  <a:lnTo>
                    <a:pt x="887" y="2874"/>
                  </a:lnTo>
                  <a:lnTo>
                    <a:pt x="922" y="2841"/>
                  </a:lnTo>
                  <a:lnTo>
                    <a:pt x="876" y="2861"/>
                  </a:lnTo>
                  <a:lnTo>
                    <a:pt x="778" y="2895"/>
                  </a:lnTo>
                  <a:lnTo>
                    <a:pt x="677" y="2916"/>
                  </a:lnTo>
                  <a:lnTo>
                    <a:pt x="573" y="2926"/>
                  </a:lnTo>
                  <a:lnTo>
                    <a:pt x="519" y="2928"/>
                  </a:lnTo>
                  <a:lnTo>
                    <a:pt x="475" y="2928"/>
                  </a:lnTo>
                  <a:lnTo>
                    <a:pt x="386" y="2919"/>
                  </a:lnTo>
                  <a:lnTo>
                    <a:pt x="297" y="2903"/>
                  </a:lnTo>
                  <a:lnTo>
                    <a:pt x="208" y="2877"/>
                  </a:lnTo>
                  <a:lnTo>
                    <a:pt x="164" y="2860"/>
                  </a:lnTo>
                  <a:lnTo>
                    <a:pt x="185" y="2814"/>
                  </a:lnTo>
                  <a:lnTo>
                    <a:pt x="232" y="2728"/>
                  </a:lnTo>
                  <a:lnTo>
                    <a:pt x="290" y="2647"/>
                  </a:lnTo>
                  <a:lnTo>
                    <a:pt x="353" y="2573"/>
                  </a:lnTo>
                  <a:lnTo>
                    <a:pt x="422" y="2507"/>
                  </a:lnTo>
                  <a:lnTo>
                    <a:pt x="499" y="2450"/>
                  </a:lnTo>
                  <a:lnTo>
                    <a:pt x="581" y="2401"/>
                  </a:lnTo>
                  <a:lnTo>
                    <a:pt x="667" y="2359"/>
                  </a:lnTo>
                  <a:lnTo>
                    <a:pt x="712" y="2342"/>
                  </a:lnTo>
                  <a:lnTo>
                    <a:pt x="663" y="2342"/>
                  </a:lnTo>
                  <a:lnTo>
                    <a:pt x="618" y="2342"/>
                  </a:lnTo>
                  <a:lnTo>
                    <a:pt x="529" y="2333"/>
                  </a:lnTo>
                  <a:lnTo>
                    <a:pt x="439" y="2317"/>
                  </a:lnTo>
                  <a:lnTo>
                    <a:pt x="353" y="2293"/>
                  </a:lnTo>
                  <a:lnTo>
                    <a:pt x="268" y="2258"/>
                  </a:lnTo>
                  <a:lnTo>
                    <a:pt x="186" y="2216"/>
                  </a:lnTo>
                  <a:lnTo>
                    <a:pt x="108" y="2166"/>
                  </a:lnTo>
                  <a:lnTo>
                    <a:pt x="35" y="2107"/>
                  </a:lnTo>
                  <a:lnTo>
                    <a:pt x="0" y="2074"/>
                  </a:lnTo>
                  <a:lnTo>
                    <a:pt x="38" y="2038"/>
                  </a:lnTo>
                  <a:lnTo>
                    <a:pt x="115" y="1976"/>
                  </a:lnTo>
                  <a:lnTo>
                    <a:pt x="198" y="1921"/>
                  </a:lnTo>
                  <a:lnTo>
                    <a:pt x="285" y="1878"/>
                  </a:lnTo>
                  <a:lnTo>
                    <a:pt x="376" y="1843"/>
                  </a:lnTo>
                  <a:lnTo>
                    <a:pt x="470" y="1819"/>
                  </a:lnTo>
                  <a:lnTo>
                    <a:pt x="566" y="1806"/>
                  </a:lnTo>
                  <a:lnTo>
                    <a:pt x="663" y="1802"/>
                  </a:lnTo>
                  <a:lnTo>
                    <a:pt x="712" y="1804"/>
                  </a:lnTo>
                  <a:lnTo>
                    <a:pt x="668" y="1789"/>
                  </a:lnTo>
                  <a:lnTo>
                    <a:pt x="582" y="1750"/>
                  </a:lnTo>
                  <a:lnTo>
                    <a:pt x="500" y="1699"/>
                  </a:lnTo>
                  <a:lnTo>
                    <a:pt x="421" y="1637"/>
                  </a:lnTo>
                  <a:lnTo>
                    <a:pt x="385" y="1603"/>
                  </a:lnTo>
                  <a:lnTo>
                    <a:pt x="349" y="1570"/>
                  </a:lnTo>
                  <a:lnTo>
                    <a:pt x="285" y="1495"/>
                  </a:lnTo>
                  <a:lnTo>
                    <a:pt x="229" y="1413"/>
                  </a:lnTo>
                  <a:lnTo>
                    <a:pt x="183" y="1323"/>
                  </a:lnTo>
                  <a:lnTo>
                    <a:pt x="164" y="1276"/>
                  </a:lnTo>
                  <a:lnTo>
                    <a:pt x="210" y="1257"/>
                  </a:lnTo>
                  <a:lnTo>
                    <a:pt x="307" y="1230"/>
                  </a:lnTo>
                  <a:lnTo>
                    <a:pt x="403" y="1213"/>
                  </a:lnTo>
                  <a:lnTo>
                    <a:pt x="501" y="1205"/>
                  </a:lnTo>
                  <a:lnTo>
                    <a:pt x="599" y="1210"/>
                  </a:lnTo>
                  <a:lnTo>
                    <a:pt x="694" y="1223"/>
                  </a:lnTo>
                  <a:lnTo>
                    <a:pt x="788" y="1246"/>
                  </a:lnTo>
                  <a:lnTo>
                    <a:pt x="879" y="1276"/>
                  </a:lnTo>
                  <a:lnTo>
                    <a:pt x="922" y="1296"/>
                  </a:lnTo>
                  <a:lnTo>
                    <a:pt x="887" y="1263"/>
                  </a:lnTo>
                  <a:lnTo>
                    <a:pt x="823" y="1191"/>
                  </a:lnTo>
                  <a:lnTo>
                    <a:pt x="766" y="1113"/>
                  </a:lnTo>
                  <a:lnTo>
                    <a:pt x="720" y="1031"/>
                  </a:lnTo>
                  <a:lnTo>
                    <a:pt x="702" y="988"/>
                  </a:lnTo>
                  <a:lnTo>
                    <a:pt x="681" y="945"/>
                  </a:lnTo>
                  <a:lnTo>
                    <a:pt x="648" y="853"/>
                  </a:lnTo>
                  <a:lnTo>
                    <a:pt x="627" y="755"/>
                  </a:lnTo>
                  <a:lnTo>
                    <a:pt x="617" y="655"/>
                  </a:lnTo>
                  <a:lnTo>
                    <a:pt x="615" y="605"/>
                  </a:lnTo>
                  <a:lnTo>
                    <a:pt x="667" y="605"/>
                  </a:lnTo>
                  <a:lnTo>
                    <a:pt x="768" y="616"/>
                  </a:lnTo>
                  <a:lnTo>
                    <a:pt x="864" y="637"/>
                  </a:lnTo>
                  <a:lnTo>
                    <a:pt x="956" y="667"/>
                  </a:lnTo>
                  <a:lnTo>
                    <a:pt x="1044" y="707"/>
                  </a:lnTo>
                  <a:lnTo>
                    <a:pt x="1126" y="755"/>
                  </a:lnTo>
                  <a:lnTo>
                    <a:pt x="1203" y="812"/>
                  </a:lnTo>
                  <a:lnTo>
                    <a:pt x="1273" y="876"/>
                  </a:lnTo>
                  <a:lnTo>
                    <a:pt x="1306" y="912"/>
                  </a:lnTo>
                  <a:lnTo>
                    <a:pt x="1286" y="864"/>
                  </a:lnTo>
                  <a:lnTo>
                    <a:pt x="1253" y="768"/>
                  </a:lnTo>
                  <a:lnTo>
                    <a:pt x="1232" y="667"/>
                  </a:lnTo>
                  <a:lnTo>
                    <a:pt x="1221" y="562"/>
                  </a:lnTo>
                  <a:lnTo>
                    <a:pt x="1220" y="508"/>
                  </a:lnTo>
                  <a:lnTo>
                    <a:pt x="1220" y="465"/>
                  </a:lnTo>
                  <a:lnTo>
                    <a:pt x="1229" y="376"/>
                  </a:lnTo>
                  <a:lnTo>
                    <a:pt x="1244" y="285"/>
                  </a:lnTo>
                  <a:lnTo>
                    <a:pt x="1270" y="197"/>
                  </a:lnTo>
                  <a:lnTo>
                    <a:pt x="1288" y="153"/>
                  </a:lnTo>
                  <a:lnTo>
                    <a:pt x="1334" y="174"/>
                  </a:lnTo>
                  <a:lnTo>
                    <a:pt x="1420" y="222"/>
                  </a:lnTo>
                  <a:lnTo>
                    <a:pt x="1501" y="278"/>
                  </a:lnTo>
                  <a:lnTo>
                    <a:pt x="1574" y="341"/>
                  </a:lnTo>
                  <a:lnTo>
                    <a:pt x="1641" y="412"/>
                  </a:lnTo>
                  <a:lnTo>
                    <a:pt x="1698" y="488"/>
                  </a:lnTo>
                  <a:lnTo>
                    <a:pt x="1747" y="570"/>
                  </a:lnTo>
                  <a:lnTo>
                    <a:pt x="1789" y="655"/>
                  </a:lnTo>
                  <a:lnTo>
                    <a:pt x="1806" y="700"/>
                  </a:lnTo>
                  <a:lnTo>
                    <a:pt x="1803" y="654"/>
                  </a:lnTo>
                  <a:lnTo>
                    <a:pt x="1806" y="559"/>
                  </a:lnTo>
                  <a:lnTo>
                    <a:pt x="1821" y="465"/>
                  </a:lnTo>
                  <a:lnTo>
                    <a:pt x="1845" y="373"/>
                  </a:lnTo>
                  <a:lnTo>
                    <a:pt x="1878" y="284"/>
                  </a:lnTo>
                  <a:lnTo>
                    <a:pt x="1923" y="197"/>
                  </a:lnTo>
                  <a:lnTo>
                    <a:pt x="1976" y="114"/>
                  </a:lnTo>
                  <a:lnTo>
                    <a:pt x="2039" y="36"/>
                  </a:lnTo>
                  <a:lnTo>
                    <a:pt x="2074" y="0"/>
                  </a:lnTo>
                  <a:lnTo>
                    <a:pt x="2110" y="36"/>
                  </a:lnTo>
                  <a:lnTo>
                    <a:pt x="2172" y="114"/>
                  </a:lnTo>
                  <a:lnTo>
                    <a:pt x="2227" y="197"/>
                  </a:lnTo>
                  <a:lnTo>
                    <a:pt x="2270" y="284"/>
                  </a:lnTo>
                  <a:lnTo>
                    <a:pt x="2304" y="376"/>
                  </a:lnTo>
                  <a:lnTo>
                    <a:pt x="2329" y="469"/>
                  </a:lnTo>
                  <a:lnTo>
                    <a:pt x="2342" y="565"/>
                  </a:lnTo>
                  <a:lnTo>
                    <a:pt x="2346" y="661"/>
                  </a:lnTo>
                  <a:lnTo>
                    <a:pt x="2343" y="710"/>
                  </a:lnTo>
                  <a:lnTo>
                    <a:pt x="2359" y="667"/>
                  </a:lnTo>
                  <a:lnTo>
                    <a:pt x="2398" y="582"/>
                  </a:lnTo>
                  <a:lnTo>
                    <a:pt x="2448" y="498"/>
                  </a:lnTo>
                  <a:lnTo>
                    <a:pt x="2510" y="420"/>
                  </a:lnTo>
                  <a:lnTo>
                    <a:pt x="2545" y="383"/>
                  </a:lnTo>
                  <a:lnTo>
                    <a:pt x="2578" y="348"/>
                  </a:lnTo>
                  <a:lnTo>
                    <a:pt x="2653" y="284"/>
                  </a:lnTo>
                  <a:lnTo>
                    <a:pt x="2735" y="228"/>
                  </a:lnTo>
                  <a:lnTo>
                    <a:pt x="2824" y="181"/>
                  </a:lnTo>
                  <a:lnTo>
                    <a:pt x="2872" y="163"/>
                  </a:lnTo>
                  <a:lnTo>
                    <a:pt x="2891" y="210"/>
                  </a:lnTo>
                  <a:lnTo>
                    <a:pt x="2918" y="305"/>
                  </a:lnTo>
                  <a:lnTo>
                    <a:pt x="2935" y="403"/>
                  </a:lnTo>
                  <a:lnTo>
                    <a:pt x="2942" y="501"/>
                  </a:lnTo>
                  <a:lnTo>
                    <a:pt x="2938" y="598"/>
                  </a:lnTo>
                  <a:lnTo>
                    <a:pt x="2925" y="694"/>
                  </a:lnTo>
                  <a:lnTo>
                    <a:pt x="2902" y="788"/>
                  </a:lnTo>
                  <a:lnTo>
                    <a:pt x="2872" y="877"/>
                  </a:lnTo>
                  <a:lnTo>
                    <a:pt x="2852" y="922"/>
                  </a:lnTo>
                  <a:lnTo>
                    <a:pt x="2885" y="886"/>
                  </a:lnTo>
                  <a:lnTo>
                    <a:pt x="2957" y="821"/>
                  </a:lnTo>
                  <a:lnTo>
                    <a:pt x="3035" y="766"/>
                  </a:lnTo>
                  <a:lnTo>
                    <a:pt x="3117" y="719"/>
                  </a:lnTo>
                  <a:lnTo>
                    <a:pt x="3160" y="700"/>
                  </a:lnTo>
                  <a:lnTo>
                    <a:pt x="3203" y="680"/>
                  </a:lnTo>
                  <a:lnTo>
                    <a:pt x="3295" y="647"/>
                  </a:lnTo>
                  <a:lnTo>
                    <a:pt x="3393" y="625"/>
                  </a:lnTo>
                  <a:lnTo>
                    <a:pt x="3493" y="615"/>
                  </a:lnTo>
                  <a:lnTo>
                    <a:pt x="3543" y="613"/>
                  </a:lnTo>
                  <a:lnTo>
                    <a:pt x="3543" y="665"/>
                  </a:lnTo>
                  <a:lnTo>
                    <a:pt x="3531" y="766"/>
                  </a:lnTo>
                  <a:lnTo>
                    <a:pt x="3511" y="863"/>
                  </a:lnTo>
                  <a:lnTo>
                    <a:pt x="3481" y="955"/>
                  </a:lnTo>
                  <a:lnTo>
                    <a:pt x="3441" y="1043"/>
                  </a:lnTo>
                  <a:lnTo>
                    <a:pt x="3393" y="1125"/>
                  </a:lnTo>
                  <a:lnTo>
                    <a:pt x="3336" y="1201"/>
                  </a:lnTo>
                  <a:lnTo>
                    <a:pt x="3272" y="1272"/>
                  </a:lnTo>
                  <a:lnTo>
                    <a:pt x="3236" y="1305"/>
                  </a:lnTo>
                  <a:lnTo>
                    <a:pt x="3284" y="1285"/>
                  </a:lnTo>
                  <a:lnTo>
                    <a:pt x="3380" y="1251"/>
                  </a:lnTo>
                  <a:lnTo>
                    <a:pt x="3481" y="1230"/>
                  </a:lnTo>
                  <a:lnTo>
                    <a:pt x="3586" y="1220"/>
                  </a:lnTo>
                  <a:lnTo>
                    <a:pt x="3639" y="1218"/>
                  </a:lnTo>
                  <a:lnTo>
                    <a:pt x="3683" y="1220"/>
                  </a:lnTo>
                  <a:lnTo>
                    <a:pt x="3772" y="1227"/>
                  </a:lnTo>
                  <a:lnTo>
                    <a:pt x="3863" y="1243"/>
                  </a:lnTo>
                  <a:lnTo>
                    <a:pt x="3950" y="1269"/>
                  </a:lnTo>
                  <a:lnTo>
                    <a:pt x="3995" y="1286"/>
                  </a:lnTo>
                  <a:lnTo>
                    <a:pt x="3974" y="1332"/>
                  </a:lnTo>
                  <a:lnTo>
                    <a:pt x="3926" y="1420"/>
                  </a:lnTo>
                  <a:lnTo>
                    <a:pt x="3870" y="1499"/>
                  </a:lnTo>
                  <a:lnTo>
                    <a:pt x="3806" y="1573"/>
                  </a:lnTo>
                  <a:lnTo>
                    <a:pt x="3736" y="1639"/>
                  </a:lnTo>
                  <a:lnTo>
                    <a:pt x="3660" y="1696"/>
                  </a:lnTo>
                  <a:lnTo>
                    <a:pt x="3577" y="1747"/>
                  </a:lnTo>
                  <a:lnTo>
                    <a:pt x="3493" y="1787"/>
                  </a:lnTo>
                  <a:lnTo>
                    <a:pt x="3448" y="1804"/>
                  </a:lnTo>
                  <a:lnTo>
                    <a:pt x="3494" y="1803"/>
                  </a:lnTo>
                  <a:lnTo>
                    <a:pt x="3589" y="1809"/>
                  </a:lnTo>
                  <a:lnTo>
                    <a:pt x="3683" y="1823"/>
                  </a:lnTo>
                  <a:lnTo>
                    <a:pt x="3775" y="1848"/>
                  </a:lnTo>
                  <a:lnTo>
                    <a:pt x="3866" y="1881"/>
                  </a:lnTo>
                  <a:lnTo>
                    <a:pt x="3955" y="1924"/>
                  </a:lnTo>
                  <a:lnTo>
                    <a:pt x="4038" y="1976"/>
                  </a:lnTo>
                  <a:lnTo>
                    <a:pt x="4119" y="2038"/>
                  </a:lnTo>
                  <a:lnTo>
                    <a:pt x="4158" y="2074"/>
                  </a:lnTo>
                  <a:lnTo>
                    <a:pt x="4122" y="2108"/>
                  </a:lnTo>
                  <a:lnTo>
                    <a:pt x="4044" y="2172"/>
                  </a:lnTo>
                  <a:lnTo>
                    <a:pt x="3961" y="2225"/>
                  </a:lnTo>
                  <a:lnTo>
                    <a:pt x="3873" y="2270"/>
                  </a:lnTo>
                  <a:lnTo>
                    <a:pt x="3782" y="2303"/>
                  </a:lnTo>
                  <a:lnTo>
                    <a:pt x="3688" y="2327"/>
                  </a:lnTo>
                  <a:lnTo>
                    <a:pt x="3593" y="2342"/>
                  </a:lnTo>
                  <a:lnTo>
                    <a:pt x="3495" y="2344"/>
                  </a:lnTo>
                  <a:lnTo>
                    <a:pt x="3448" y="2342"/>
                  </a:lnTo>
                  <a:lnTo>
                    <a:pt x="3491" y="2359"/>
                  </a:lnTo>
                  <a:lnTo>
                    <a:pt x="3575" y="2401"/>
                  </a:lnTo>
                  <a:lnTo>
                    <a:pt x="3655" y="2450"/>
                  </a:lnTo>
                  <a:lnTo>
                    <a:pt x="3732" y="2507"/>
                  </a:lnTo>
                  <a:lnTo>
                    <a:pt x="3804" y="2573"/>
                  </a:lnTo>
                  <a:lnTo>
                    <a:pt x="3867" y="2647"/>
                  </a:lnTo>
                  <a:lnTo>
                    <a:pt x="3925" y="2728"/>
                  </a:lnTo>
                  <a:lnTo>
                    <a:pt x="3974" y="2814"/>
                  </a:lnTo>
                  <a:lnTo>
                    <a:pt x="3995" y="2860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34" y="2801"/>
              <a:ext cx="717" cy="716"/>
            </a:xfrm>
            <a:custGeom>
              <a:avLst/>
              <a:gdLst>
                <a:gd name="T0" fmla="*/ 1130 w 2150"/>
                <a:gd name="T1" fmla="*/ 1 h 2150"/>
                <a:gd name="T2" fmla="*/ 1343 w 2150"/>
                <a:gd name="T3" fmla="*/ 33 h 2150"/>
                <a:gd name="T4" fmla="*/ 1541 w 2150"/>
                <a:gd name="T5" fmla="*/ 105 h 2150"/>
                <a:gd name="T6" fmla="*/ 1718 w 2150"/>
                <a:gd name="T7" fmla="*/ 213 h 2150"/>
                <a:gd name="T8" fmla="*/ 1870 w 2150"/>
                <a:gd name="T9" fmla="*/ 351 h 2150"/>
                <a:gd name="T10" fmla="*/ 1994 w 2150"/>
                <a:gd name="T11" fmla="*/ 517 h 2150"/>
                <a:gd name="T12" fmla="*/ 2085 w 2150"/>
                <a:gd name="T13" fmla="*/ 706 h 2150"/>
                <a:gd name="T14" fmla="*/ 2138 w 2150"/>
                <a:gd name="T15" fmla="*/ 912 h 2150"/>
                <a:gd name="T16" fmla="*/ 2150 w 2150"/>
                <a:gd name="T17" fmla="*/ 1076 h 2150"/>
                <a:gd name="T18" fmla="*/ 2138 w 2150"/>
                <a:gd name="T19" fmla="*/ 1238 h 2150"/>
                <a:gd name="T20" fmla="*/ 2085 w 2150"/>
                <a:gd name="T21" fmla="*/ 1446 h 2150"/>
                <a:gd name="T22" fmla="*/ 1994 w 2150"/>
                <a:gd name="T23" fmla="*/ 1633 h 2150"/>
                <a:gd name="T24" fmla="*/ 1870 w 2150"/>
                <a:gd name="T25" fmla="*/ 1799 h 2150"/>
                <a:gd name="T26" fmla="*/ 1718 w 2150"/>
                <a:gd name="T27" fmla="*/ 1937 h 2150"/>
                <a:gd name="T28" fmla="*/ 1541 w 2150"/>
                <a:gd name="T29" fmla="*/ 2045 h 2150"/>
                <a:gd name="T30" fmla="*/ 1343 w 2150"/>
                <a:gd name="T31" fmla="*/ 2117 h 2150"/>
                <a:gd name="T32" fmla="*/ 1130 w 2150"/>
                <a:gd name="T33" fmla="*/ 2150 h 2150"/>
                <a:gd name="T34" fmla="*/ 1019 w 2150"/>
                <a:gd name="T35" fmla="*/ 2150 h 2150"/>
                <a:gd name="T36" fmla="*/ 806 w 2150"/>
                <a:gd name="T37" fmla="*/ 2117 h 2150"/>
                <a:gd name="T38" fmla="*/ 607 w 2150"/>
                <a:gd name="T39" fmla="*/ 2045 h 2150"/>
                <a:gd name="T40" fmla="*/ 430 w 2150"/>
                <a:gd name="T41" fmla="*/ 1937 h 2150"/>
                <a:gd name="T42" fmla="*/ 278 w 2150"/>
                <a:gd name="T43" fmla="*/ 1799 h 2150"/>
                <a:gd name="T44" fmla="*/ 155 w 2150"/>
                <a:gd name="T45" fmla="*/ 1633 h 2150"/>
                <a:gd name="T46" fmla="*/ 64 w 2150"/>
                <a:gd name="T47" fmla="*/ 1446 h 2150"/>
                <a:gd name="T48" fmla="*/ 11 w 2150"/>
                <a:gd name="T49" fmla="*/ 1238 h 2150"/>
                <a:gd name="T50" fmla="*/ 0 w 2150"/>
                <a:gd name="T51" fmla="*/ 1076 h 2150"/>
                <a:gd name="T52" fmla="*/ 11 w 2150"/>
                <a:gd name="T53" fmla="*/ 912 h 2150"/>
                <a:gd name="T54" fmla="*/ 64 w 2150"/>
                <a:gd name="T55" fmla="*/ 706 h 2150"/>
                <a:gd name="T56" fmla="*/ 155 w 2150"/>
                <a:gd name="T57" fmla="*/ 517 h 2150"/>
                <a:gd name="T58" fmla="*/ 278 w 2150"/>
                <a:gd name="T59" fmla="*/ 351 h 2150"/>
                <a:gd name="T60" fmla="*/ 430 w 2150"/>
                <a:gd name="T61" fmla="*/ 213 h 2150"/>
                <a:gd name="T62" fmla="*/ 607 w 2150"/>
                <a:gd name="T63" fmla="*/ 105 h 2150"/>
                <a:gd name="T64" fmla="*/ 806 w 2150"/>
                <a:gd name="T65" fmla="*/ 33 h 2150"/>
                <a:gd name="T66" fmla="*/ 1019 w 2150"/>
                <a:gd name="T67" fmla="*/ 1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0" h="2150">
                  <a:moveTo>
                    <a:pt x="1074" y="0"/>
                  </a:moveTo>
                  <a:lnTo>
                    <a:pt x="1130" y="1"/>
                  </a:lnTo>
                  <a:lnTo>
                    <a:pt x="1238" y="12"/>
                  </a:lnTo>
                  <a:lnTo>
                    <a:pt x="1343" y="33"/>
                  </a:lnTo>
                  <a:lnTo>
                    <a:pt x="1444" y="65"/>
                  </a:lnTo>
                  <a:lnTo>
                    <a:pt x="1541" y="105"/>
                  </a:lnTo>
                  <a:lnTo>
                    <a:pt x="1633" y="156"/>
                  </a:lnTo>
                  <a:lnTo>
                    <a:pt x="1718" y="213"/>
                  </a:lnTo>
                  <a:lnTo>
                    <a:pt x="1798" y="279"/>
                  </a:lnTo>
                  <a:lnTo>
                    <a:pt x="1870" y="351"/>
                  </a:lnTo>
                  <a:lnTo>
                    <a:pt x="1937" y="432"/>
                  </a:lnTo>
                  <a:lnTo>
                    <a:pt x="1994" y="517"/>
                  </a:lnTo>
                  <a:lnTo>
                    <a:pt x="2045" y="609"/>
                  </a:lnTo>
                  <a:lnTo>
                    <a:pt x="2085" y="706"/>
                  </a:lnTo>
                  <a:lnTo>
                    <a:pt x="2117" y="806"/>
                  </a:lnTo>
                  <a:lnTo>
                    <a:pt x="2138" y="912"/>
                  </a:lnTo>
                  <a:lnTo>
                    <a:pt x="2148" y="1020"/>
                  </a:lnTo>
                  <a:lnTo>
                    <a:pt x="2150" y="1076"/>
                  </a:lnTo>
                  <a:lnTo>
                    <a:pt x="2148" y="1130"/>
                  </a:lnTo>
                  <a:lnTo>
                    <a:pt x="2138" y="1238"/>
                  </a:lnTo>
                  <a:lnTo>
                    <a:pt x="2117" y="1344"/>
                  </a:lnTo>
                  <a:lnTo>
                    <a:pt x="2085" y="1446"/>
                  </a:lnTo>
                  <a:lnTo>
                    <a:pt x="2045" y="1542"/>
                  </a:lnTo>
                  <a:lnTo>
                    <a:pt x="1994" y="1633"/>
                  </a:lnTo>
                  <a:lnTo>
                    <a:pt x="1937" y="1719"/>
                  </a:lnTo>
                  <a:lnTo>
                    <a:pt x="1870" y="1799"/>
                  </a:lnTo>
                  <a:lnTo>
                    <a:pt x="1798" y="1872"/>
                  </a:lnTo>
                  <a:lnTo>
                    <a:pt x="1718" y="1937"/>
                  </a:lnTo>
                  <a:lnTo>
                    <a:pt x="1633" y="1995"/>
                  </a:lnTo>
                  <a:lnTo>
                    <a:pt x="1541" y="2045"/>
                  </a:lnTo>
                  <a:lnTo>
                    <a:pt x="1444" y="2085"/>
                  </a:lnTo>
                  <a:lnTo>
                    <a:pt x="1343" y="2117"/>
                  </a:lnTo>
                  <a:lnTo>
                    <a:pt x="1238" y="2139"/>
                  </a:lnTo>
                  <a:lnTo>
                    <a:pt x="1130" y="2150"/>
                  </a:lnTo>
                  <a:lnTo>
                    <a:pt x="1074" y="2150"/>
                  </a:lnTo>
                  <a:lnTo>
                    <a:pt x="1019" y="2150"/>
                  </a:lnTo>
                  <a:lnTo>
                    <a:pt x="911" y="2139"/>
                  </a:lnTo>
                  <a:lnTo>
                    <a:pt x="806" y="2117"/>
                  </a:lnTo>
                  <a:lnTo>
                    <a:pt x="704" y="2085"/>
                  </a:lnTo>
                  <a:lnTo>
                    <a:pt x="607" y="2045"/>
                  </a:lnTo>
                  <a:lnTo>
                    <a:pt x="517" y="1995"/>
                  </a:lnTo>
                  <a:lnTo>
                    <a:pt x="430" y="1937"/>
                  </a:lnTo>
                  <a:lnTo>
                    <a:pt x="351" y="1872"/>
                  </a:lnTo>
                  <a:lnTo>
                    <a:pt x="278" y="1799"/>
                  </a:lnTo>
                  <a:lnTo>
                    <a:pt x="213" y="1719"/>
                  </a:lnTo>
                  <a:lnTo>
                    <a:pt x="155" y="1633"/>
                  </a:lnTo>
                  <a:lnTo>
                    <a:pt x="105" y="1542"/>
                  </a:lnTo>
                  <a:lnTo>
                    <a:pt x="64" y="1446"/>
                  </a:lnTo>
                  <a:lnTo>
                    <a:pt x="33" y="1344"/>
                  </a:lnTo>
                  <a:lnTo>
                    <a:pt x="11" y="1238"/>
                  </a:lnTo>
                  <a:lnTo>
                    <a:pt x="0" y="1130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6"/>
                  </a:lnTo>
                  <a:lnTo>
                    <a:pt x="64" y="706"/>
                  </a:lnTo>
                  <a:lnTo>
                    <a:pt x="105" y="609"/>
                  </a:lnTo>
                  <a:lnTo>
                    <a:pt x="155" y="517"/>
                  </a:lnTo>
                  <a:lnTo>
                    <a:pt x="213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0" y="213"/>
                  </a:lnTo>
                  <a:lnTo>
                    <a:pt x="517" y="156"/>
                  </a:lnTo>
                  <a:lnTo>
                    <a:pt x="607" y="105"/>
                  </a:lnTo>
                  <a:lnTo>
                    <a:pt x="704" y="65"/>
                  </a:lnTo>
                  <a:lnTo>
                    <a:pt x="806" y="33"/>
                  </a:lnTo>
                  <a:lnTo>
                    <a:pt x="911" y="12"/>
                  </a:lnTo>
                  <a:lnTo>
                    <a:pt x="1019" y="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653" y="3869"/>
              <a:ext cx="599" cy="370"/>
            </a:xfrm>
            <a:custGeom>
              <a:avLst/>
              <a:gdLst>
                <a:gd name="T0" fmla="*/ 1796 w 1796"/>
                <a:gd name="T1" fmla="*/ 49 h 1110"/>
                <a:gd name="T2" fmla="*/ 1753 w 1796"/>
                <a:gd name="T3" fmla="*/ 37 h 1110"/>
                <a:gd name="T4" fmla="*/ 1524 w 1796"/>
                <a:gd name="T5" fmla="*/ 5 h 1110"/>
                <a:gd name="T6" fmla="*/ 1405 w 1796"/>
                <a:gd name="T7" fmla="*/ 0 h 1110"/>
                <a:gd name="T8" fmla="*/ 1274 w 1796"/>
                <a:gd name="T9" fmla="*/ 3 h 1110"/>
                <a:gd name="T10" fmla="*/ 1133 w 1796"/>
                <a:gd name="T11" fmla="*/ 16 h 1110"/>
                <a:gd name="T12" fmla="*/ 985 w 1796"/>
                <a:gd name="T13" fmla="*/ 43 h 1110"/>
                <a:gd name="T14" fmla="*/ 834 w 1796"/>
                <a:gd name="T15" fmla="*/ 88 h 1110"/>
                <a:gd name="T16" fmla="*/ 683 w 1796"/>
                <a:gd name="T17" fmla="*/ 152 h 1110"/>
                <a:gd name="T18" fmla="*/ 534 w 1796"/>
                <a:gd name="T19" fmla="*/ 240 h 1110"/>
                <a:gd name="T20" fmla="*/ 428 w 1796"/>
                <a:gd name="T21" fmla="*/ 325 h 1110"/>
                <a:gd name="T22" fmla="*/ 358 w 1796"/>
                <a:gd name="T23" fmla="*/ 390 h 1110"/>
                <a:gd name="T24" fmla="*/ 294 w 1796"/>
                <a:gd name="T25" fmla="*/ 461 h 1110"/>
                <a:gd name="T26" fmla="*/ 230 w 1796"/>
                <a:gd name="T27" fmla="*/ 541 h 1110"/>
                <a:gd name="T28" fmla="*/ 171 w 1796"/>
                <a:gd name="T29" fmla="*/ 629 h 1110"/>
                <a:gd name="T30" fmla="*/ 117 w 1796"/>
                <a:gd name="T31" fmla="*/ 725 h 1110"/>
                <a:gd name="T32" fmla="*/ 66 w 1796"/>
                <a:gd name="T33" fmla="*/ 832 h 1110"/>
                <a:gd name="T34" fmla="*/ 20 w 1796"/>
                <a:gd name="T35" fmla="*/ 947 h 1110"/>
                <a:gd name="T36" fmla="*/ 0 w 1796"/>
                <a:gd name="T37" fmla="*/ 1009 h 1110"/>
                <a:gd name="T38" fmla="*/ 11 w 1796"/>
                <a:gd name="T39" fmla="*/ 1015 h 1110"/>
                <a:gd name="T40" fmla="*/ 121 w 1796"/>
                <a:gd name="T41" fmla="*/ 1052 h 1110"/>
                <a:gd name="T42" fmla="*/ 261 w 1796"/>
                <a:gd name="T43" fmla="*/ 1086 h 1110"/>
                <a:gd name="T44" fmla="*/ 373 w 1796"/>
                <a:gd name="T45" fmla="*/ 1101 h 1110"/>
                <a:gd name="T46" fmla="*/ 500 w 1796"/>
                <a:gd name="T47" fmla="*/ 1110 h 1110"/>
                <a:gd name="T48" fmla="*/ 635 w 1796"/>
                <a:gd name="T49" fmla="*/ 1106 h 1110"/>
                <a:gd name="T50" fmla="*/ 779 w 1796"/>
                <a:gd name="T51" fmla="*/ 1086 h 1110"/>
                <a:gd name="T52" fmla="*/ 927 w 1796"/>
                <a:gd name="T53" fmla="*/ 1047 h 1110"/>
                <a:gd name="T54" fmla="*/ 1077 w 1796"/>
                <a:gd name="T55" fmla="*/ 983 h 1110"/>
                <a:gd name="T56" fmla="*/ 1188 w 1796"/>
                <a:gd name="T57" fmla="*/ 918 h 1110"/>
                <a:gd name="T58" fmla="*/ 1261 w 1796"/>
                <a:gd name="T59" fmla="*/ 865 h 1110"/>
                <a:gd name="T60" fmla="*/ 1333 w 1796"/>
                <a:gd name="T61" fmla="*/ 805 h 1110"/>
                <a:gd name="T62" fmla="*/ 1404 w 1796"/>
                <a:gd name="T63" fmla="*/ 736 h 1110"/>
                <a:gd name="T64" fmla="*/ 1472 w 1796"/>
                <a:gd name="T65" fmla="*/ 658 h 1110"/>
                <a:gd name="T66" fmla="*/ 1538 w 1796"/>
                <a:gd name="T67" fmla="*/ 571 h 1110"/>
                <a:gd name="T68" fmla="*/ 1601 w 1796"/>
                <a:gd name="T69" fmla="*/ 473 h 1110"/>
                <a:gd name="T70" fmla="*/ 1662 w 1796"/>
                <a:gd name="T71" fmla="*/ 365 h 1110"/>
                <a:gd name="T72" fmla="*/ 1718 w 1796"/>
                <a:gd name="T73" fmla="*/ 247 h 1110"/>
                <a:gd name="T74" fmla="*/ 1771 w 1796"/>
                <a:gd name="T75" fmla="*/ 118 h 1110"/>
                <a:gd name="T76" fmla="*/ 1796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1796" y="49"/>
                  </a:moveTo>
                  <a:lnTo>
                    <a:pt x="1753" y="37"/>
                  </a:lnTo>
                  <a:lnTo>
                    <a:pt x="1524" y="5"/>
                  </a:lnTo>
                  <a:lnTo>
                    <a:pt x="1405" y="0"/>
                  </a:lnTo>
                  <a:lnTo>
                    <a:pt x="1274" y="3"/>
                  </a:lnTo>
                  <a:lnTo>
                    <a:pt x="1133" y="16"/>
                  </a:lnTo>
                  <a:lnTo>
                    <a:pt x="985" y="43"/>
                  </a:lnTo>
                  <a:lnTo>
                    <a:pt x="834" y="88"/>
                  </a:lnTo>
                  <a:lnTo>
                    <a:pt x="683" y="152"/>
                  </a:lnTo>
                  <a:lnTo>
                    <a:pt x="534" y="240"/>
                  </a:lnTo>
                  <a:lnTo>
                    <a:pt x="428" y="325"/>
                  </a:lnTo>
                  <a:lnTo>
                    <a:pt x="358" y="390"/>
                  </a:lnTo>
                  <a:lnTo>
                    <a:pt x="294" y="461"/>
                  </a:lnTo>
                  <a:lnTo>
                    <a:pt x="230" y="541"/>
                  </a:lnTo>
                  <a:lnTo>
                    <a:pt x="171" y="629"/>
                  </a:lnTo>
                  <a:lnTo>
                    <a:pt x="117" y="725"/>
                  </a:lnTo>
                  <a:lnTo>
                    <a:pt x="66" y="832"/>
                  </a:lnTo>
                  <a:lnTo>
                    <a:pt x="20" y="947"/>
                  </a:lnTo>
                  <a:lnTo>
                    <a:pt x="0" y="1009"/>
                  </a:lnTo>
                  <a:lnTo>
                    <a:pt x="11" y="1015"/>
                  </a:lnTo>
                  <a:lnTo>
                    <a:pt x="121" y="1052"/>
                  </a:lnTo>
                  <a:lnTo>
                    <a:pt x="261" y="1086"/>
                  </a:lnTo>
                  <a:lnTo>
                    <a:pt x="373" y="1101"/>
                  </a:lnTo>
                  <a:lnTo>
                    <a:pt x="500" y="1110"/>
                  </a:lnTo>
                  <a:lnTo>
                    <a:pt x="635" y="1106"/>
                  </a:lnTo>
                  <a:lnTo>
                    <a:pt x="779" y="1086"/>
                  </a:lnTo>
                  <a:lnTo>
                    <a:pt x="927" y="1047"/>
                  </a:lnTo>
                  <a:lnTo>
                    <a:pt x="1077" y="983"/>
                  </a:lnTo>
                  <a:lnTo>
                    <a:pt x="1188" y="918"/>
                  </a:lnTo>
                  <a:lnTo>
                    <a:pt x="1261" y="865"/>
                  </a:lnTo>
                  <a:lnTo>
                    <a:pt x="1333" y="805"/>
                  </a:lnTo>
                  <a:lnTo>
                    <a:pt x="1404" y="736"/>
                  </a:lnTo>
                  <a:lnTo>
                    <a:pt x="1472" y="658"/>
                  </a:lnTo>
                  <a:lnTo>
                    <a:pt x="1538" y="571"/>
                  </a:lnTo>
                  <a:lnTo>
                    <a:pt x="1601" y="473"/>
                  </a:lnTo>
                  <a:lnTo>
                    <a:pt x="1662" y="365"/>
                  </a:lnTo>
                  <a:lnTo>
                    <a:pt x="1718" y="247"/>
                  </a:lnTo>
                  <a:lnTo>
                    <a:pt x="1771" y="118"/>
                  </a:lnTo>
                  <a:lnTo>
                    <a:pt x="1796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933" y="3869"/>
              <a:ext cx="599" cy="370"/>
            </a:xfrm>
            <a:custGeom>
              <a:avLst/>
              <a:gdLst>
                <a:gd name="T0" fmla="*/ 0 w 1796"/>
                <a:gd name="T1" fmla="*/ 49 h 1110"/>
                <a:gd name="T2" fmla="*/ 43 w 1796"/>
                <a:gd name="T3" fmla="*/ 37 h 1110"/>
                <a:gd name="T4" fmla="*/ 272 w 1796"/>
                <a:gd name="T5" fmla="*/ 5 h 1110"/>
                <a:gd name="T6" fmla="*/ 389 w 1796"/>
                <a:gd name="T7" fmla="*/ 0 h 1110"/>
                <a:gd name="T8" fmla="*/ 521 w 1796"/>
                <a:gd name="T9" fmla="*/ 3 h 1110"/>
                <a:gd name="T10" fmla="*/ 662 w 1796"/>
                <a:gd name="T11" fmla="*/ 16 h 1110"/>
                <a:gd name="T12" fmla="*/ 811 w 1796"/>
                <a:gd name="T13" fmla="*/ 43 h 1110"/>
                <a:gd name="T14" fmla="*/ 962 w 1796"/>
                <a:gd name="T15" fmla="*/ 88 h 1110"/>
                <a:gd name="T16" fmla="*/ 1113 w 1796"/>
                <a:gd name="T17" fmla="*/ 152 h 1110"/>
                <a:gd name="T18" fmla="*/ 1261 w 1796"/>
                <a:gd name="T19" fmla="*/ 240 h 1110"/>
                <a:gd name="T20" fmla="*/ 1368 w 1796"/>
                <a:gd name="T21" fmla="*/ 325 h 1110"/>
                <a:gd name="T22" fmla="*/ 1436 w 1796"/>
                <a:gd name="T23" fmla="*/ 390 h 1110"/>
                <a:gd name="T24" fmla="*/ 1502 w 1796"/>
                <a:gd name="T25" fmla="*/ 461 h 1110"/>
                <a:gd name="T26" fmla="*/ 1564 w 1796"/>
                <a:gd name="T27" fmla="*/ 541 h 1110"/>
                <a:gd name="T28" fmla="*/ 1623 w 1796"/>
                <a:gd name="T29" fmla="*/ 629 h 1110"/>
                <a:gd name="T30" fmla="*/ 1677 w 1796"/>
                <a:gd name="T31" fmla="*/ 725 h 1110"/>
                <a:gd name="T32" fmla="*/ 1729 w 1796"/>
                <a:gd name="T33" fmla="*/ 832 h 1110"/>
                <a:gd name="T34" fmla="*/ 1774 w 1796"/>
                <a:gd name="T35" fmla="*/ 947 h 1110"/>
                <a:gd name="T36" fmla="*/ 1796 w 1796"/>
                <a:gd name="T37" fmla="*/ 1009 h 1110"/>
                <a:gd name="T38" fmla="*/ 1784 w 1796"/>
                <a:gd name="T39" fmla="*/ 1015 h 1110"/>
                <a:gd name="T40" fmla="*/ 1673 w 1796"/>
                <a:gd name="T41" fmla="*/ 1052 h 1110"/>
                <a:gd name="T42" fmla="*/ 1533 w 1796"/>
                <a:gd name="T43" fmla="*/ 1086 h 1110"/>
                <a:gd name="T44" fmla="*/ 1421 w 1796"/>
                <a:gd name="T45" fmla="*/ 1101 h 1110"/>
                <a:gd name="T46" fmla="*/ 1296 w 1796"/>
                <a:gd name="T47" fmla="*/ 1110 h 1110"/>
                <a:gd name="T48" fmla="*/ 1159 w 1796"/>
                <a:gd name="T49" fmla="*/ 1106 h 1110"/>
                <a:gd name="T50" fmla="*/ 1016 w 1796"/>
                <a:gd name="T51" fmla="*/ 1086 h 1110"/>
                <a:gd name="T52" fmla="*/ 868 w 1796"/>
                <a:gd name="T53" fmla="*/ 1047 h 1110"/>
                <a:gd name="T54" fmla="*/ 718 w 1796"/>
                <a:gd name="T55" fmla="*/ 983 h 1110"/>
                <a:gd name="T56" fmla="*/ 607 w 1796"/>
                <a:gd name="T57" fmla="*/ 918 h 1110"/>
                <a:gd name="T58" fmla="*/ 534 w 1796"/>
                <a:gd name="T59" fmla="*/ 865 h 1110"/>
                <a:gd name="T60" fmla="*/ 462 w 1796"/>
                <a:gd name="T61" fmla="*/ 805 h 1110"/>
                <a:gd name="T62" fmla="*/ 391 w 1796"/>
                <a:gd name="T63" fmla="*/ 736 h 1110"/>
                <a:gd name="T64" fmla="*/ 324 w 1796"/>
                <a:gd name="T65" fmla="*/ 658 h 1110"/>
                <a:gd name="T66" fmla="*/ 258 w 1796"/>
                <a:gd name="T67" fmla="*/ 571 h 1110"/>
                <a:gd name="T68" fmla="*/ 194 w 1796"/>
                <a:gd name="T69" fmla="*/ 473 h 1110"/>
                <a:gd name="T70" fmla="*/ 134 w 1796"/>
                <a:gd name="T71" fmla="*/ 365 h 1110"/>
                <a:gd name="T72" fmla="*/ 77 w 1796"/>
                <a:gd name="T73" fmla="*/ 247 h 1110"/>
                <a:gd name="T74" fmla="*/ 24 w 1796"/>
                <a:gd name="T75" fmla="*/ 118 h 1110"/>
                <a:gd name="T76" fmla="*/ 0 w 1796"/>
                <a:gd name="T77" fmla="*/ 49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6" h="1110">
                  <a:moveTo>
                    <a:pt x="0" y="49"/>
                  </a:moveTo>
                  <a:lnTo>
                    <a:pt x="43" y="37"/>
                  </a:lnTo>
                  <a:lnTo>
                    <a:pt x="272" y="5"/>
                  </a:lnTo>
                  <a:lnTo>
                    <a:pt x="389" y="0"/>
                  </a:lnTo>
                  <a:lnTo>
                    <a:pt x="521" y="3"/>
                  </a:lnTo>
                  <a:lnTo>
                    <a:pt x="662" y="16"/>
                  </a:lnTo>
                  <a:lnTo>
                    <a:pt x="811" y="43"/>
                  </a:lnTo>
                  <a:lnTo>
                    <a:pt x="962" y="88"/>
                  </a:lnTo>
                  <a:lnTo>
                    <a:pt x="1113" y="152"/>
                  </a:lnTo>
                  <a:lnTo>
                    <a:pt x="1261" y="240"/>
                  </a:lnTo>
                  <a:lnTo>
                    <a:pt x="1368" y="325"/>
                  </a:lnTo>
                  <a:lnTo>
                    <a:pt x="1436" y="390"/>
                  </a:lnTo>
                  <a:lnTo>
                    <a:pt x="1502" y="461"/>
                  </a:lnTo>
                  <a:lnTo>
                    <a:pt x="1564" y="541"/>
                  </a:lnTo>
                  <a:lnTo>
                    <a:pt x="1623" y="629"/>
                  </a:lnTo>
                  <a:lnTo>
                    <a:pt x="1677" y="725"/>
                  </a:lnTo>
                  <a:lnTo>
                    <a:pt x="1729" y="832"/>
                  </a:lnTo>
                  <a:lnTo>
                    <a:pt x="1774" y="947"/>
                  </a:lnTo>
                  <a:lnTo>
                    <a:pt x="1796" y="1009"/>
                  </a:lnTo>
                  <a:lnTo>
                    <a:pt x="1784" y="1015"/>
                  </a:lnTo>
                  <a:lnTo>
                    <a:pt x="1673" y="1052"/>
                  </a:lnTo>
                  <a:lnTo>
                    <a:pt x="1533" y="1086"/>
                  </a:lnTo>
                  <a:lnTo>
                    <a:pt x="1421" y="1101"/>
                  </a:lnTo>
                  <a:lnTo>
                    <a:pt x="1296" y="1110"/>
                  </a:lnTo>
                  <a:lnTo>
                    <a:pt x="1159" y="1106"/>
                  </a:lnTo>
                  <a:lnTo>
                    <a:pt x="1016" y="1086"/>
                  </a:lnTo>
                  <a:lnTo>
                    <a:pt x="868" y="1047"/>
                  </a:lnTo>
                  <a:lnTo>
                    <a:pt x="718" y="983"/>
                  </a:lnTo>
                  <a:lnTo>
                    <a:pt x="607" y="918"/>
                  </a:lnTo>
                  <a:lnTo>
                    <a:pt x="534" y="865"/>
                  </a:lnTo>
                  <a:lnTo>
                    <a:pt x="462" y="805"/>
                  </a:lnTo>
                  <a:lnTo>
                    <a:pt x="391" y="736"/>
                  </a:lnTo>
                  <a:lnTo>
                    <a:pt x="324" y="658"/>
                  </a:lnTo>
                  <a:lnTo>
                    <a:pt x="258" y="571"/>
                  </a:lnTo>
                  <a:lnTo>
                    <a:pt x="194" y="473"/>
                  </a:lnTo>
                  <a:lnTo>
                    <a:pt x="134" y="365"/>
                  </a:lnTo>
                  <a:lnTo>
                    <a:pt x="77" y="247"/>
                  </a:lnTo>
                  <a:lnTo>
                    <a:pt x="24" y="11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659549" y="418879"/>
            <a:ext cx="715896" cy="617353"/>
            <a:chOff x="1996" y="1720"/>
            <a:chExt cx="2579" cy="2224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9" name="그림 48" descr="tit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11" y="6270625"/>
            <a:ext cx="1133475" cy="409575"/>
          </a:xfrm>
          <a:prstGeom prst="rect">
            <a:avLst/>
          </a:prstGeom>
        </p:spPr>
      </p:pic>
      <p:pic>
        <p:nvPicPr>
          <p:cNvPr id="50" name="그림 49" descr="postech-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0799" y="6323034"/>
            <a:ext cx="1536644" cy="357166"/>
          </a:xfrm>
          <a:prstGeom prst="rect">
            <a:avLst/>
          </a:prstGeom>
        </p:spPr>
      </p:pic>
      <p:sp>
        <p:nvSpPr>
          <p:cNvPr id="55" name="내용 개체 틀 2"/>
          <p:cNvSpPr txBox="1">
            <a:spLocks/>
          </p:cNvSpPr>
          <p:nvPr/>
        </p:nvSpPr>
        <p:spPr bwMode="auto">
          <a:xfrm>
            <a:off x="561983" y="1613732"/>
            <a:ext cx="80676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8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2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kern="0" dirty="0">
                <a:solidFill>
                  <a:srgbClr val="1D528D"/>
                </a:solidFill>
                <a:latin typeface="맑은 고딕"/>
                <a:ea typeface="맑은 고딕"/>
              </a:rPr>
              <a:t>■ </a:t>
            </a:r>
            <a:r>
              <a:rPr lang="en-US" altLang="ko-KR" sz="1800" kern="0" dirty="0">
                <a:solidFill>
                  <a:srgbClr val="1D528D"/>
                </a:solidFill>
              </a:rPr>
              <a:t>TRIZ </a:t>
            </a:r>
            <a:r>
              <a:rPr lang="ko-KR" altLang="en-US" sz="1800" kern="0" dirty="0">
                <a:solidFill>
                  <a:srgbClr val="1D528D"/>
                </a:solidFill>
              </a:rPr>
              <a:t>교육</a:t>
            </a:r>
            <a:endParaRPr lang="en-US" altLang="ko-KR" sz="1800" kern="0" dirty="0">
              <a:solidFill>
                <a:srgbClr val="1D528D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일시</a:t>
            </a:r>
            <a:r>
              <a:rPr lang="en-US" altLang="ko-KR" sz="1600" kern="0" dirty="0">
                <a:solidFill>
                  <a:srgbClr val="000000"/>
                </a:solidFill>
              </a:rPr>
              <a:t>: 2019</a:t>
            </a:r>
            <a:r>
              <a:rPr lang="ko-KR" altLang="en-US" sz="1600" kern="0" dirty="0">
                <a:solidFill>
                  <a:srgbClr val="000000"/>
                </a:solidFill>
              </a:rPr>
              <a:t>년 </a:t>
            </a:r>
            <a:r>
              <a:rPr lang="en-US" altLang="ko-KR" sz="1600" kern="0" dirty="0">
                <a:solidFill>
                  <a:srgbClr val="000000"/>
                </a:solidFill>
              </a:rPr>
              <a:t>1</a:t>
            </a:r>
            <a:r>
              <a:rPr lang="ko-KR" altLang="en-US" sz="1600" kern="0">
                <a:solidFill>
                  <a:srgbClr val="000000"/>
                </a:solidFill>
              </a:rPr>
              <a:t>월 </a:t>
            </a:r>
            <a:r>
              <a:rPr lang="en-US" altLang="ko-KR" sz="1600" kern="0">
                <a:solidFill>
                  <a:srgbClr val="000000"/>
                </a:solidFill>
              </a:rPr>
              <a:t>9~10</a:t>
            </a:r>
            <a:r>
              <a:rPr lang="ko-KR" altLang="en-US" sz="1600" kern="0" dirty="0">
                <a:solidFill>
                  <a:srgbClr val="000000"/>
                </a:solidFill>
              </a:rPr>
              <a:t>일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장소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</a:rPr>
              <a:t> 포항공대 공학 </a:t>
            </a:r>
            <a:r>
              <a:rPr lang="en-US" altLang="ko-KR" sz="1600" kern="0" dirty="0">
                <a:solidFill>
                  <a:srgbClr val="000000"/>
                </a:solidFill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</a:rPr>
              <a:t>동 </a:t>
            </a:r>
            <a:r>
              <a:rPr lang="en-US" altLang="ko-KR" sz="1600" kern="0" dirty="0">
                <a:solidFill>
                  <a:srgbClr val="000000"/>
                </a:solidFill>
              </a:rPr>
              <a:t>007</a:t>
            </a:r>
            <a:r>
              <a:rPr lang="ko-KR" altLang="en-US" sz="1600" kern="0" dirty="0">
                <a:solidFill>
                  <a:srgbClr val="000000"/>
                </a:solidFill>
              </a:rPr>
              <a:t>호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857250" lvl="1" indent="-457200">
              <a:buFont typeface="Wingdings" pitchFamily="2" charset="2"/>
              <a:buChar char="§"/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교육 내용</a:t>
            </a:r>
            <a:r>
              <a:rPr lang="en-US" altLang="ko-KR" sz="1600" kern="0" dirty="0">
                <a:solidFill>
                  <a:srgbClr val="000000"/>
                </a:solidFill>
              </a:rPr>
              <a:t>: TRIZ</a:t>
            </a:r>
            <a:r>
              <a:rPr lang="ko-KR" altLang="en-US" sz="1600" kern="0" dirty="0">
                <a:solidFill>
                  <a:srgbClr val="000000"/>
                </a:solidFill>
              </a:rPr>
              <a:t>와 창의적 모순 해결 기법을 이용한 창의적 문제 해결법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kern="0" dirty="0">
              <a:solidFill>
                <a:srgbClr val="1D528D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76112" y="5934212"/>
            <a:ext cx="14285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&lt;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초청 강연 모습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&gt;</a:t>
            </a:r>
            <a:endParaRPr kumimoji="1" lang="ko-KR" altLang="ko-KR" sz="11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016" y="5934212"/>
            <a:ext cx="28280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&lt;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강연 참고 서적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–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생각의 창의성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TRIZ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&gt;</a:t>
            </a:r>
            <a:endParaRPr kumimoji="1" lang="ko-KR" altLang="ko-KR" sz="11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58" name="그림 57" descr="G:\사진\20131125 백업\DSC_346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73" y="3766100"/>
            <a:ext cx="29114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471" y="3536333"/>
            <a:ext cx="1693100" cy="235824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rcRect l="19429" t="1499" b="4965"/>
          <a:stretch/>
        </p:blipFill>
        <p:spPr>
          <a:xfrm>
            <a:off x="-11863" y="4248"/>
            <a:ext cx="1063432" cy="102344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26C14C-5E50-461E-BCA1-4934B23E7DA6}"/>
              </a:ext>
            </a:extLst>
          </p:cNvPr>
          <p:cNvSpPr/>
          <p:nvPr/>
        </p:nvSpPr>
        <p:spPr>
          <a:xfrm>
            <a:off x="1237316" y="240790"/>
            <a:ext cx="629348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붙임 </a:t>
            </a:r>
            <a:r>
              <a:rPr kumimoji="1" lang="en-US" altLang="ko-KR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2. 2019 </a:t>
            </a:r>
            <a:r>
              <a:rPr kumimoji="1" lang="ko-KR" altLang="en-US" sz="22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창의연구프로그램 주요 내용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1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STucDE.0evMscySv8f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Mr._AAckaGjkvD6gk.cw"/>
</p:tagLst>
</file>

<file path=ppt/theme/theme1.xml><?xml version="1.0" encoding="utf-8"?>
<a:theme xmlns:a="http://schemas.openxmlformats.org/drawingml/2006/main" name="디자인 사용자 지정">
  <a:themeElements>
    <a:clrScheme name="사용자 지정 1">
      <a:dk1>
        <a:srgbClr val="000000"/>
      </a:dk1>
      <a:lt1>
        <a:srgbClr val="FFFFFF"/>
      </a:lt1>
      <a:dk2>
        <a:srgbClr val="00334C"/>
      </a:dk2>
      <a:lt2>
        <a:srgbClr val="808080"/>
      </a:lt2>
      <a:accent1>
        <a:srgbClr val="BFD9E6"/>
      </a:accent1>
      <a:accent2>
        <a:srgbClr val="80B3CC"/>
      </a:accent2>
      <a:accent3>
        <a:srgbClr val="FFFFFF"/>
      </a:accent3>
      <a:accent4>
        <a:srgbClr val="000000"/>
      </a:accent4>
      <a:accent5>
        <a:srgbClr val="DCE9F0"/>
      </a:accent5>
      <a:accent6>
        <a:srgbClr val="73A2B9"/>
      </a:accent6>
      <a:hlink>
        <a:srgbClr val="408CB3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5E9FA"/>
        </a:solidFill>
        <a:ln w="3175">
          <a:solidFill>
            <a:schemeClr val="tx1"/>
          </a:solidFill>
          <a:miter lim="800000"/>
          <a:headEnd/>
          <a:tailEnd/>
        </a:ln>
      </a:spPr>
      <a:bodyPr rtlCol="0" anchor="ctr">
        <a:noAutofit/>
      </a:bodyPr>
      <a:lstStyle>
        <a:defPPr algn="ctr">
          <a:lnSpc>
            <a:spcPct val="150000"/>
          </a:lnSpc>
          <a:defRPr sz="1200" b="1" dirty="0" smtClean="0">
            <a:solidFill>
              <a:srgbClr val="00000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rgbClr val="3366FF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36000" tIns="45712" rIns="36000" bIns="45712" rtlCol="0">
        <a:spAutoFit/>
      </a:bodyPr>
      <a:lstStyle>
        <a:defPPr algn="ctr" fontAlgn="auto">
          <a:lnSpc>
            <a:spcPts val="1800"/>
          </a:lnSpc>
          <a:spcBef>
            <a:spcPts val="0"/>
          </a:spcBef>
          <a:spcAft>
            <a:spcPts val="0"/>
          </a:spcAft>
          <a:defRPr sz="1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12924</TotalTime>
  <Words>265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맑은 고딕</vt:lpstr>
      <vt:lpstr>Arial</vt:lpstr>
      <vt:lpstr>Calibri</vt:lpstr>
      <vt:lpstr>Calibri Light</vt:lpstr>
      <vt:lpstr>Wingdings</vt:lpstr>
      <vt:lpstr>디자인 사용자 지정</vt:lpstr>
      <vt:lpstr>1_Office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전교식(기계공학과)</cp:lastModifiedBy>
  <cp:revision>444</cp:revision>
  <cp:lastPrinted>2018-10-08T06:09:34Z</cp:lastPrinted>
  <dcterms:created xsi:type="dcterms:W3CDTF">2018-03-06T08:13:05Z</dcterms:created>
  <dcterms:modified xsi:type="dcterms:W3CDTF">2019-11-21T06:57:01Z</dcterms:modified>
</cp:coreProperties>
</file>