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6D51-70DC-B240-A958-4926F86FF2AF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C2A6-CD1F-D54F-B04D-627D272BB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6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6D51-70DC-B240-A958-4926F86FF2AF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C2A6-CD1F-D54F-B04D-627D272BB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6D51-70DC-B240-A958-4926F86FF2AF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C2A6-CD1F-D54F-B04D-627D272BB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2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6D51-70DC-B240-A958-4926F86FF2AF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C2A6-CD1F-D54F-B04D-627D272BB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7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6D51-70DC-B240-A958-4926F86FF2AF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C2A6-CD1F-D54F-B04D-627D272BB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8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6D51-70DC-B240-A958-4926F86FF2AF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C2A6-CD1F-D54F-B04D-627D272BB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6D51-70DC-B240-A958-4926F86FF2AF}" type="datetimeFigureOut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C2A6-CD1F-D54F-B04D-627D272BB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2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6D51-70DC-B240-A958-4926F86FF2AF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C2A6-CD1F-D54F-B04D-627D272BB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9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6D51-70DC-B240-A958-4926F86FF2AF}" type="datetimeFigureOut">
              <a:rPr lang="en-US" smtClean="0"/>
              <a:t>12/6/17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C2A6-CD1F-D54F-B04D-627D272BB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9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6D51-70DC-B240-A958-4926F86FF2AF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C2A6-CD1F-D54F-B04D-627D272BB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0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6D51-70DC-B240-A958-4926F86FF2AF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C2A6-CD1F-D54F-B04D-627D272BB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0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6D51-70DC-B240-A958-4926F86FF2AF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BC2A6-CD1F-D54F-B04D-627D272BB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3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Mining on Bank Marketing </a:t>
            </a:r>
            <a:r>
              <a:rPr lang="en-US" b="1" dirty="0" smtClean="0"/>
              <a:t>Campaign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12/06/2017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0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In-depth Analysis   </a:t>
            </a:r>
            <a:r>
              <a:rPr lang="mr-IN" sz="2000" dirty="0" smtClean="0"/>
              <a:t>–</a:t>
            </a:r>
            <a:r>
              <a:rPr lang="en-US" sz="2000" dirty="0" smtClean="0"/>
              <a:t> Training Algorithms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ogistic regression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bserve </a:t>
            </a:r>
            <a:r>
              <a:rPr lang="en-US" dirty="0"/>
              <a:t>if there is any unimportant feature that could be excluded from the </a:t>
            </a:r>
            <a:r>
              <a:rPr lang="en-US" dirty="0" smtClean="0"/>
              <a:t>data to improve performance of model </a:t>
            </a:r>
          </a:p>
          <a:p>
            <a:r>
              <a:rPr lang="en-US" dirty="0"/>
              <a:t>D</a:t>
            </a:r>
            <a:r>
              <a:rPr lang="en-US" dirty="0" smtClean="0"/>
              <a:t>ecision tree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 </a:t>
            </a:r>
            <a:r>
              <a:rPr lang="en-US" dirty="0"/>
              <a:t>a sense on how this algorithm would divide the data throughout the training </a:t>
            </a:r>
            <a:r>
              <a:rPr lang="en-US" dirty="0" smtClean="0"/>
              <a:t>process</a:t>
            </a:r>
          </a:p>
          <a:p>
            <a:r>
              <a:rPr lang="en-US" dirty="0"/>
              <a:t>R</a:t>
            </a:r>
            <a:r>
              <a:rPr lang="en-US" dirty="0" smtClean="0"/>
              <a:t>andom </a:t>
            </a:r>
            <a:r>
              <a:rPr lang="en-US" dirty="0"/>
              <a:t>forest </a:t>
            </a:r>
            <a:endParaRPr lang="en-US" dirty="0" smtClean="0"/>
          </a:p>
          <a:p>
            <a:pPr lvl="1"/>
            <a:r>
              <a:rPr lang="en-US" dirty="0" smtClean="0"/>
              <a:t>See whether better performance would be gained by </a:t>
            </a:r>
            <a:r>
              <a:rPr lang="en-US" dirty="0"/>
              <a:t>training decision trees ensemble.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dataset has a large group of samples and not </a:t>
            </a:r>
            <a:r>
              <a:rPr lang="en-US" dirty="0" smtClean="0"/>
              <a:t>much amount of </a:t>
            </a:r>
            <a:r>
              <a:rPr lang="en-US" dirty="0"/>
              <a:t>features, which should be suitable for random forest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3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In-depth Analysis   </a:t>
            </a:r>
            <a:r>
              <a:rPr lang="mr-IN" sz="2000" dirty="0"/>
              <a:t>–</a:t>
            </a:r>
            <a:r>
              <a:rPr lang="en-US" sz="2000" dirty="0"/>
              <a:t> Criteria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lassification report: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hows </a:t>
            </a:r>
            <a:r>
              <a:rPr lang="en-US" dirty="0"/>
              <a:t>the precision, recall, f1 score and support numbers </a:t>
            </a:r>
            <a:r>
              <a:rPr lang="en-US" dirty="0" smtClean="0"/>
              <a:t>of output </a:t>
            </a:r>
            <a:r>
              <a:rPr lang="en-US" dirty="0"/>
              <a:t>“yes</a:t>
            </a:r>
            <a:r>
              <a:rPr lang="en-US" dirty="0" smtClean="0"/>
              <a:t>”, </a:t>
            </a:r>
            <a:r>
              <a:rPr lang="en-US" dirty="0"/>
              <a:t>output “no</a:t>
            </a:r>
            <a:r>
              <a:rPr lang="en-US" dirty="0" smtClean="0"/>
              <a:t>” and all output together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this typical problem, precision and recall are both </a:t>
            </a:r>
            <a:r>
              <a:rPr lang="en-US" dirty="0" smtClean="0"/>
              <a:t>important </a:t>
            </a:r>
          </a:p>
          <a:p>
            <a:pPr lvl="2"/>
            <a:r>
              <a:rPr lang="en-US" dirty="0" smtClean="0"/>
              <a:t>Precision: how </a:t>
            </a:r>
            <a:r>
              <a:rPr lang="en-US" dirty="0"/>
              <a:t>many percentage of people that are predicted to subscribe a term deposit by the model really </a:t>
            </a:r>
            <a:r>
              <a:rPr lang="en-US" dirty="0" smtClean="0"/>
              <a:t>subscribed</a:t>
            </a:r>
          </a:p>
          <a:p>
            <a:pPr lvl="2"/>
            <a:r>
              <a:rPr lang="en-US" dirty="0" smtClean="0"/>
              <a:t>Recall: how </a:t>
            </a:r>
            <a:r>
              <a:rPr lang="en-US" dirty="0"/>
              <a:t>many percentage of people that actually subscribed are predicted to subscribe a term deposit by the model. </a:t>
            </a:r>
            <a:endParaRPr lang="en-US" dirty="0" smtClean="0"/>
          </a:p>
          <a:p>
            <a:pPr lvl="1"/>
            <a:r>
              <a:rPr lang="en-US" dirty="0" smtClean="0"/>
              <a:t>f1 score is used to determine which model would be better as it represents the harmonic mean of precision and recall. 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the </a:t>
            </a:r>
            <a:r>
              <a:rPr lang="en-US" dirty="0" smtClean="0"/>
              <a:t>dataset </a:t>
            </a:r>
            <a:r>
              <a:rPr lang="en-US" dirty="0"/>
              <a:t>is imbalanced with much fewer “yes” outputs, I focused on the improvement of f1 score for output “yes” other than the average/total f1 score or output “no” f1 </a:t>
            </a:r>
            <a:r>
              <a:rPr lang="en-US" dirty="0" smtClean="0"/>
              <a:t>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In-depth Analysis   </a:t>
            </a:r>
            <a:r>
              <a:rPr lang="mr-IN" sz="2000" dirty="0" smtClean="0"/>
              <a:t>–</a:t>
            </a:r>
            <a:r>
              <a:rPr lang="en-US" sz="2000" dirty="0" smtClean="0"/>
              <a:t> Imbalanced Data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dataset is imbalanced with only 11% output being “yes” and others being “</a:t>
            </a:r>
            <a:r>
              <a:rPr lang="en-US" dirty="0" smtClean="0"/>
              <a:t>no” </a:t>
            </a:r>
          </a:p>
          <a:p>
            <a:r>
              <a:rPr lang="en-US" dirty="0" smtClean="0"/>
              <a:t>Compare </a:t>
            </a:r>
            <a:r>
              <a:rPr lang="en-US" dirty="0"/>
              <a:t>the performance when class weight is balanced in the training model with the performance when class weight is not balanced in the training </a:t>
            </a:r>
            <a:r>
              <a:rPr lang="en-US" dirty="0" smtClean="0"/>
              <a:t>model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logistic regression, comparing the f1 score for output “yes”, the model with class weight balanced performs better than the model with class weight not balanced.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decision trees, however, the model with class weight balanced showed a worse performance than the model without class weight balanced.</a:t>
            </a:r>
          </a:p>
        </p:txBody>
      </p:sp>
    </p:spTree>
    <p:extLst>
      <p:ext uri="{BB962C8B-B14F-4D97-AF65-F5344CB8AC3E}">
        <p14:creationId xmlns:p14="http://schemas.microsoft.com/office/powerpoint/2010/main" val="1855966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In-depth Analysis   </a:t>
            </a:r>
            <a:r>
              <a:rPr lang="mr-IN" sz="2000" dirty="0" smtClean="0"/>
              <a:t>–</a:t>
            </a:r>
            <a:r>
              <a:rPr lang="en-US" sz="2000" dirty="0" smtClean="0"/>
              <a:t> Other important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Cross Validation:</a:t>
            </a:r>
          </a:p>
          <a:p>
            <a:pPr lvl="1"/>
            <a:r>
              <a:rPr lang="en-US" dirty="0" smtClean="0"/>
              <a:t>Randomly </a:t>
            </a:r>
            <a:r>
              <a:rPr lang="en-US" dirty="0"/>
              <a:t>shuffle the data and then split the data to 70% training set, 20% validation set and 10% test set. </a:t>
            </a:r>
            <a:r>
              <a:rPr lang="en-US" dirty="0" smtClean="0"/>
              <a:t>Training </a:t>
            </a:r>
            <a:r>
              <a:rPr lang="en-US" dirty="0"/>
              <a:t>set is used for fitting the model, validation set is used to validate the performance of the fitted model and test set is for the final comparison between models.</a:t>
            </a:r>
          </a:p>
          <a:p>
            <a:r>
              <a:rPr lang="en-US" dirty="0"/>
              <a:t>Data Normalization:</a:t>
            </a:r>
          </a:p>
          <a:p>
            <a:pPr lvl="1"/>
            <a:r>
              <a:rPr lang="en-US" dirty="0"/>
              <a:t>In logistic regression, because it is assigning coefficients for features, the range of each features would also affect the coefficients and prediction </a:t>
            </a:r>
            <a:r>
              <a:rPr lang="en-US" dirty="0" smtClean="0"/>
              <a:t>results. </a:t>
            </a:r>
            <a:r>
              <a:rPr lang="en-US" dirty="0" err="1" smtClean="0"/>
              <a:t>StandardScaler</a:t>
            </a:r>
            <a:r>
              <a:rPr lang="en-US" dirty="0" smtClean="0"/>
              <a:t> </a:t>
            </a:r>
            <a:r>
              <a:rPr lang="en-US" dirty="0"/>
              <a:t>is used to normalize the data. </a:t>
            </a:r>
            <a:r>
              <a:rPr lang="en-US" dirty="0" smtClean="0"/>
              <a:t>Training set </a:t>
            </a:r>
            <a:r>
              <a:rPr lang="en-US" dirty="0"/>
              <a:t>is used to fit the standard scaler and then </a:t>
            </a:r>
            <a:r>
              <a:rPr lang="en-US" dirty="0" smtClean="0"/>
              <a:t>transform </a:t>
            </a:r>
            <a:r>
              <a:rPr lang="en-US" dirty="0"/>
              <a:t>the </a:t>
            </a:r>
            <a:r>
              <a:rPr lang="en-US" dirty="0" smtClean="0"/>
              <a:t>training, validate </a:t>
            </a:r>
            <a:r>
              <a:rPr lang="en-US" dirty="0"/>
              <a:t>and test sets.</a:t>
            </a:r>
          </a:p>
          <a:p>
            <a:r>
              <a:rPr lang="en-US" dirty="0" err="1"/>
              <a:t>Hyperparameters</a:t>
            </a:r>
            <a:r>
              <a:rPr lang="en-US" dirty="0"/>
              <a:t> Tuning:</a:t>
            </a:r>
          </a:p>
          <a:p>
            <a:pPr lvl="1"/>
            <a:r>
              <a:rPr lang="en-US" dirty="0"/>
              <a:t>In each model training, </a:t>
            </a:r>
            <a:r>
              <a:rPr lang="en-US" dirty="0" err="1"/>
              <a:t>GridSearchCV</a:t>
            </a:r>
            <a:r>
              <a:rPr lang="en-US" dirty="0"/>
              <a:t> method is used to tune </a:t>
            </a:r>
            <a:r>
              <a:rPr lang="en-US" dirty="0" err="1"/>
              <a:t>hyperparameters</a:t>
            </a:r>
            <a:r>
              <a:rPr lang="en-US" dirty="0"/>
              <a:t>. 5-fold cross validation is used in grid search and the scoring function uses accuracy classification </a:t>
            </a:r>
            <a:r>
              <a:rPr lang="en-US" dirty="0" smtClean="0"/>
              <a:t>score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9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</a:t>
            </a:r>
            <a:r>
              <a:rPr lang="en-US" dirty="0" smtClean="0"/>
              <a:t>ogistic regression: </a:t>
            </a:r>
          </a:p>
          <a:p>
            <a:pPr lvl="1"/>
            <a:r>
              <a:rPr lang="en-US" dirty="0" smtClean="0"/>
              <a:t>Best performance: class weight balanced, unimportant features with coefficients lower than 0.02 dropped, f1 score for output ”yes” 0.59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unimportant </a:t>
            </a:r>
            <a:r>
              <a:rPr lang="en-US" dirty="0" smtClean="0"/>
              <a:t>and important features based on coefficients are </a:t>
            </a:r>
            <a:r>
              <a:rPr lang="en-US" dirty="0"/>
              <a:t>similar to what I see in the data exploration before training. 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ecision tree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Best performance:  class weight not balanced, all features included, f1 score for output “yes” 0.59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decision tree graphs, number of employees and duration are always the first two features to be chosen to split the data.</a:t>
            </a:r>
          </a:p>
          <a:p>
            <a:r>
              <a:rPr lang="en-US" dirty="0"/>
              <a:t>R</a:t>
            </a:r>
            <a:r>
              <a:rPr lang="en-US" dirty="0" smtClean="0"/>
              <a:t>andom forest: </a:t>
            </a:r>
          </a:p>
          <a:p>
            <a:pPr lvl="1"/>
            <a:r>
              <a:rPr lang="en-US" dirty="0" smtClean="0"/>
              <a:t>Best performance: f1 score for output “yes” 0.58</a:t>
            </a:r>
          </a:p>
          <a:p>
            <a:pPr lvl="1"/>
            <a:r>
              <a:rPr lang="en-US" dirty="0" smtClean="0"/>
              <a:t>Possible reasons it has a lower score than single decision tree: 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andom </a:t>
            </a:r>
            <a:r>
              <a:rPr lang="en-US" dirty="0"/>
              <a:t>forest is a bit </a:t>
            </a:r>
            <a:r>
              <a:rPr lang="en-US" dirty="0" smtClean="0"/>
              <a:t>overfitting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features are much smaller than </a:t>
            </a:r>
            <a:r>
              <a:rPr lang="en-US" dirty="0" smtClean="0"/>
              <a:t>number </a:t>
            </a:r>
            <a:r>
              <a:rPr lang="en-US" dirty="0"/>
              <a:t>of samples and </a:t>
            </a:r>
            <a:r>
              <a:rPr lang="en-US" dirty="0" smtClean="0"/>
              <a:t>single decision </a:t>
            </a:r>
            <a:r>
              <a:rPr lang="en-US" dirty="0"/>
              <a:t>tree is reasonably </a:t>
            </a:r>
            <a:r>
              <a:rPr lang="en-US" dirty="0" smtClean="0"/>
              <a:t>stable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91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Acknowledgements: </a:t>
            </a:r>
          </a:p>
          <a:p>
            <a:pPr lvl="1"/>
            <a:r>
              <a:rPr lang="en-US" dirty="0" smtClean="0"/>
              <a:t>UCI Repository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 packages</a:t>
            </a:r>
          </a:p>
          <a:p>
            <a:pPr lvl="1"/>
            <a:r>
              <a:rPr lang="en-US" dirty="0" smtClean="0"/>
              <a:t>Mentors from Springboard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4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redict </a:t>
            </a:r>
            <a:r>
              <a:rPr lang="en-US" dirty="0"/>
              <a:t>whether a bank’s phone call marketing campaign would make a specific client buy the product or not </a:t>
            </a:r>
            <a:r>
              <a:rPr lang="en-US" dirty="0" smtClean="0"/>
              <a:t>(binary classification)</a:t>
            </a:r>
          </a:p>
          <a:p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</a:t>
            </a:r>
            <a:endParaRPr lang="en-US" dirty="0" smtClean="0"/>
          </a:p>
          <a:p>
            <a:pPr lvl="1"/>
            <a:r>
              <a:rPr lang="en-US" dirty="0" smtClean="0"/>
              <a:t>client’s </a:t>
            </a:r>
            <a:r>
              <a:rPr lang="en-US" dirty="0"/>
              <a:t>personal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campaign </a:t>
            </a:r>
            <a:r>
              <a:rPr lang="en-US" dirty="0"/>
              <a:t>method information </a:t>
            </a:r>
          </a:p>
          <a:p>
            <a:pPr lvl="1"/>
            <a:r>
              <a:rPr lang="en-US" dirty="0" smtClean="0"/>
              <a:t>social </a:t>
            </a:r>
            <a:r>
              <a:rPr lang="en-US" dirty="0"/>
              <a:t>and economic context </a:t>
            </a:r>
            <a:r>
              <a:rPr lang="en-US" dirty="0" smtClean="0"/>
              <a:t>attributes </a:t>
            </a:r>
          </a:p>
          <a:p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/>
              <a:t>piece of the information would have a relatively more important effect on the success of the phone call marketing </a:t>
            </a:r>
            <a:r>
              <a:rPr lang="en-US" dirty="0" smtClean="0"/>
              <a:t>campaign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Banks or companies </a:t>
            </a:r>
            <a:r>
              <a:rPr lang="en-US" dirty="0"/>
              <a:t>that would like to use phone call as a marketing campaign method to sell </a:t>
            </a:r>
            <a:r>
              <a:rPr lang="en-US" dirty="0" smtClean="0"/>
              <a:t>products</a:t>
            </a:r>
          </a:p>
          <a:p>
            <a:pPr lvl="1"/>
            <a:r>
              <a:rPr lang="en-US" dirty="0" smtClean="0"/>
              <a:t>Find out </a:t>
            </a:r>
            <a:r>
              <a:rPr lang="en-US" dirty="0"/>
              <a:t>which specific way of phone call campaign tends to let people say yes to their </a:t>
            </a:r>
            <a:r>
              <a:rPr lang="en-US" dirty="0" smtClean="0"/>
              <a:t>products 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redict </a:t>
            </a:r>
            <a:r>
              <a:rPr lang="en-US" dirty="0"/>
              <a:t>whether they would buy this product or not before making the phone </a:t>
            </a:r>
            <a:r>
              <a:rPr lang="en-US" dirty="0" smtClean="0"/>
              <a:t>call so they could </a:t>
            </a:r>
            <a:r>
              <a:rPr lang="en-US" dirty="0" smtClean="0"/>
              <a:t>each out to people who have a higher campaign success rate and save time from reaching to people that have very low campaign success rates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9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btained </a:t>
            </a:r>
            <a:r>
              <a:rPr lang="en-US" dirty="0"/>
              <a:t>from the UC Irvine Machine Learning Repository. </a:t>
            </a:r>
          </a:p>
          <a:p>
            <a:r>
              <a:rPr lang="en-US" dirty="0"/>
              <a:t>R</a:t>
            </a:r>
            <a:r>
              <a:rPr lang="en-US" dirty="0" smtClean="0"/>
              <a:t>ecords </a:t>
            </a:r>
            <a:r>
              <a:rPr lang="en-US" dirty="0"/>
              <a:t>41,188 clients’ personal information, information of the marketing campaign phone call that reached them, their social and economic context attributes and whether the clients subscribed a term deposit or not in the end from a Portuguese banking institute.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ategorical </a:t>
            </a:r>
            <a:r>
              <a:rPr lang="en-US" dirty="0"/>
              <a:t>variables and numerical variables </a:t>
            </a:r>
            <a:r>
              <a:rPr lang="en-US" dirty="0" smtClean="0"/>
              <a:t>for input </a:t>
            </a:r>
            <a:r>
              <a:rPr lang="en-US" dirty="0"/>
              <a:t>and </a:t>
            </a:r>
            <a:r>
              <a:rPr lang="en-US" dirty="0" smtClean="0"/>
              <a:t>categorical variable for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1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329" y="2988621"/>
            <a:ext cx="6017341" cy="38693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Categorical variable and numerical variable:</a:t>
            </a:r>
          </a:p>
          <a:p>
            <a:pPr lvl="1"/>
            <a:r>
              <a:rPr lang="en-US" dirty="0" smtClean="0"/>
              <a:t>Side-by-side boxplots</a:t>
            </a:r>
          </a:p>
          <a:p>
            <a:pPr lvl="1"/>
            <a:r>
              <a:rPr lang="en-US" dirty="0" smtClean="0"/>
              <a:t>i.e. consumer price indicator vs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categorical variable:</a:t>
            </a:r>
          </a:p>
          <a:p>
            <a:pPr lvl="1"/>
            <a:r>
              <a:rPr lang="en-US" dirty="0" smtClean="0"/>
              <a:t>Table or bar chart that shows success rates of output for each category</a:t>
            </a:r>
          </a:p>
          <a:p>
            <a:pPr lvl="1"/>
            <a:r>
              <a:rPr lang="en-US" dirty="0" smtClean="0"/>
              <a:t>i.e. outcome of previous marketing campaign vs output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236" y="3311246"/>
            <a:ext cx="5825527" cy="32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9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Findings from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input </a:t>
            </a:r>
            <a:r>
              <a:rPr lang="en-US" dirty="0"/>
              <a:t>variables have strong relationships with the output </a:t>
            </a:r>
            <a:r>
              <a:rPr lang="en-US" dirty="0" smtClean="0"/>
              <a:t>variable, except the housing loan and personal loan input variables</a:t>
            </a:r>
          </a:p>
          <a:p>
            <a:r>
              <a:rPr lang="en-US" dirty="0" smtClean="0"/>
              <a:t>Input </a:t>
            </a:r>
            <a:r>
              <a:rPr lang="en-US" dirty="0"/>
              <a:t>variables do not seem to have much relationships between each </a:t>
            </a:r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i.e. different marital situation do not vary much on housing loans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01" y="4119281"/>
            <a:ext cx="4385597" cy="24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2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Numerical </a:t>
            </a:r>
            <a:r>
              <a:rPr lang="en-US" dirty="0" smtClean="0"/>
              <a:t>variables: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eft </a:t>
            </a:r>
            <a:r>
              <a:rPr lang="en-US" dirty="0"/>
              <a:t>at the </a:t>
            </a:r>
            <a:r>
              <a:rPr lang="en-US" dirty="0" smtClean="0"/>
              <a:t>same</a:t>
            </a:r>
          </a:p>
          <a:p>
            <a:r>
              <a:rPr lang="en-US" dirty="0"/>
              <a:t>C</a:t>
            </a:r>
            <a:r>
              <a:rPr lang="en-US" dirty="0" smtClean="0"/>
              <a:t>ategorical variables: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are separated by each category </a:t>
            </a:r>
          </a:p>
          <a:p>
            <a:pPr lvl="1"/>
            <a:r>
              <a:rPr lang="en-US" dirty="0" smtClean="0"/>
              <a:t>Others </a:t>
            </a:r>
            <a:r>
              <a:rPr lang="en-US" dirty="0"/>
              <a:t>regrouped some </a:t>
            </a:r>
            <a:r>
              <a:rPr lang="en-US" dirty="0" smtClean="0"/>
              <a:t>categories as they have similar meanings and very close success rates for output </a:t>
            </a:r>
            <a:r>
              <a:rPr lang="en-US" dirty="0"/>
              <a:t>and then </a:t>
            </a:r>
            <a:r>
              <a:rPr lang="en-US" dirty="0" smtClean="0"/>
              <a:t>separated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columns from categorical variables, 0 represents absence and 1 represents </a:t>
            </a:r>
            <a:r>
              <a:rPr lang="en-US" dirty="0" smtClean="0"/>
              <a:t>presence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of the columns </a:t>
            </a:r>
            <a:r>
              <a:rPr lang="en-US" dirty="0" smtClean="0"/>
              <a:t>in each </a:t>
            </a:r>
            <a:r>
              <a:rPr lang="en-US" dirty="0"/>
              <a:t>categorical variable is excluded because its information can be obtained from other </a:t>
            </a:r>
            <a:r>
              <a:rPr lang="en-US" dirty="0" smtClean="0"/>
              <a:t>columns of </a:t>
            </a:r>
            <a:r>
              <a:rPr lang="en-US" dirty="0"/>
              <a:t>this categorical </a:t>
            </a:r>
            <a:r>
              <a:rPr lang="en-US" dirty="0" smtClean="0"/>
              <a:t>variable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 with</a:t>
            </a:r>
            <a:r>
              <a:rPr lang="en-US" dirty="0" smtClean="0"/>
              <a:t> “unknown” values: </a:t>
            </a:r>
          </a:p>
          <a:p>
            <a:pPr lvl="1"/>
            <a:r>
              <a:rPr lang="en-US" dirty="0" smtClean="0"/>
              <a:t>Most of the unknown categories are treated as one separate category as the size is large enough to treat as a separate group </a:t>
            </a:r>
          </a:p>
          <a:p>
            <a:pPr lvl="1"/>
            <a:r>
              <a:rPr lang="en-US" dirty="0" smtClean="0"/>
              <a:t>For some columns that have very few unknown values, the unknown category is combined with other categories as it will not affect much on the result</a:t>
            </a:r>
          </a:p>
          <a:p>
            <a:r>
              <a:rPr lang="en-US" dirty="0" smtClean="0"/>
              <a:t>Dummy variable: </a:t>
            </a:r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ethod used to separate different categories in each categorical column</a:t>
            </a:r>
          </a:p>
          <a:p>
            <a:pPr lvl="1"/>
            <a:r>
              <a:rPr lang="en-US" dirty="0" smtClean="0"/>
              <a:t>Once the categorical column fed in, it returns several columns with each column regarded to one unique category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4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1113</Words>
  <Application>Microsoft Macintosh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Data Mining on Bank Marketing Campaign</vt:lpstr>
      <vt:lpstr>Problem to Solve</vt:lpstr>
      <vt:lpstr>Potential Clients</vt:lpstr>
      <vt:lpstr>Data Set</vt:lpstr>
      <vt:lpstr>Data Exploration</vt:lpstr>
      <vt:lpstr>Data Exploration</vt:lpstr>
      <vt:lpstr>Initial Findings from Exploration</vt:lpstr>
      <vt:lpstr>Data Wrangling</vt:lpstr>
      <vt:lpstr>Data Wrangling</vt:lpstr>
      <vt:lpstr>In-depth Analysis   – Training Algorithms</vt:lpstr>
      <vt:lpstr>In-depth Analysis   – Criteria Tool</vt:lpstr>
      <vt:lpstr>In-depth Analysis   – Imbalanced Data</vt:lpstr>
      <vt:lpstr>In-depth Analysis   – Other important methods</vt:lpstr>
      <vt:lpstr>Results Analysis</vt:lpstr>
      <vt:lpstr>Thank you!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on Bank Marketing Campaign</dc:title>
  <dc:creator>Yatong Ge</dc:creator>
  <cp:lastModifiedBy>Yatong Ge</cp:lastModifiedBy>
  <cp:revision>10</cp:revision>
  <dcterms:created xsi:type="dcterms:W3CDTF">2017-12-07T05:03:54Z</dcterms:created>
  <dcterms:modified xsi:type="dcterms:W3CDTF">2017-12-07T21:04:21Z</dcterms:modified>
</cp:coreProperties>
</file>