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1" r:id="rId3"/>
    <p:sldId id="257" r:id="rId4"/>
    <p:sldId id="259" r:id="rId5"/>
    <p:sldId id="272" r:id="rId6"/>
    <p:sldId id="271" r:id="rId7"/>
    <p:sldId id="262" r:id="rId8"/>
    <p:sldId id="273" r:id="rId9"/>
    <p:sldId id="266" r:id="rId10"/>
    <p:sldId id="267" r:id="rId11"/>
    <p:sldId id="268" r:id="rId12"/>
    <p:sldId id="264" r:id="rId13"/>
    <p:sldId id="260" r:id="rId14"/>
    <p:sldId id="265"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torho ㅤ" initials="Yㅤ" lastIdx="1" clrIdx="0">
    <p:extLst>
      <p:ext uri="{19B8F6BF-5375-455C-9EA6-DF929625EA0E}">
        <p15:presenceInfo xmlns:p15="http://schemas.microsoft.com/office/powerpoint/2012/main" userId="eaa54de802dec4f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F55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2289" autoAdjust="0"/>
  </p:normalViewPr>
  <p:slideViewPr>
    <p:cSldViewPr snapToGrid="0">
      <p:cViewPr varScale="1">
        <p:scale>
          <a:sx n="81" d="100"/>
          <a:sy n="81" d="100"/>
        </p:scale>
        <p:origin x="1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3E109A-8002-45C5-8EB7-A1A078BD634B}" type="datetimeFigureOut">
              <a:rPr lang="zh-CN" altLang="en-US" smtClean="0"/>
              <a:t>2022/9/16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6C235E-E139-486A-B6B4-611384C51B0F}" type="slidenum">
              <a:rPr lang="zh-CN" altLang="en-US" smtClean="0"/>
              <a:t>‹#›</a:t>
            </a:fld>
            <a:endParaRPr lang="zh-CN" altLang="en-US"/>
          </a:p>
        </p:txBody>
      </p:sp>
    </p:spTree>
    <p:extLst>
      <p:ext uri="{BB962C8B-B14F-4D97-AF65-F5344CB8AC3E}">
        <p14:creationId xmlns:p14="http://schemas.microsoft.com/office/powerpoint/2010/main" val="2049939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E75C9-01B2-4CFF-8516-B34074A4575B}" type="slidenum">
              <a:rPr lang="zh-CN" altLang="en-US" smtClean="0"/>
              <a:t>2</a:t>
            </a:fld>
            <a:endParaRPr lang="zh-CN" altLang="en-US"/>
          </a:p>
        </p:txBody>
      </p:sp>
    </p:spTree>
    <p:extLst>
      <p:ext uri="{BB962C8B-B14F-4D97-AF65-F5344CB8AC3E}">
        <p14:creationId xmlns:p14="http://schemas.microsoft.com/office/powerpoint/2010/main" val="2156247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4 elements in the tensor represent the coordinates of the AOI. The coordinates are normalized to the range of 0 to 1. The coordinates are in the order of left, top, right, bottom. </a:t>
            </a:r>
          </a:p>
          <a:p>
            <a:endParaRPr lang="zh-CN" altLang="en-US" dirty="0"/>
          </a:p>
        </p:txBody>
      </p:sp>
      <p:sp>
        <p:nvSpPr>
          <p:cNvPr id="4" name="灯片编号占位符 3"/>
          <p:cNvSpPr>
            <a:spLocks noGrp="1"/>
          </p:cNvSpPr>
          <p:nvPr>
            <p:ph type="sldNum" sz="quarter" idx="5"/>
          </p:nvPr>
        </p:nvSpPr>
        <p:spPr/>
        <p:txBody>
          <a:bodyPr/>
          <a:lstStyle/>
          <a:p>
            <a:fld id="{516C235E-E139-486A-B6B4-611384C51B0F}" type="slidenum">
              <a:rPr lang="zh-CN" altLang="en-US" smtClean="0"/>
              <a:t>10</a:t>
            </a:fld>
            <a:endParaRPr lang="zh-CN" altLang="en-US"/>
          </a:p>
        </p:txBody>
      </p:sp>
    </p:spTree>
    <p:extLst>
      <p:ext uri="{BB962C8B-B14F-4D97-AF65-F5344CB8AC3E}">
        <p14:creationId xmlns:p14="http://schemas.microsoft.com/office/powerpoint/2010/main" val="3297753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EE2171-3993-255B-0EFA-4092A6E137E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41EB441-CBA5-CA25-50CA-8D6F3EC9B1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B983CA8-C35F-F8C5-8D93-B008DEA94543}"/>
              </a:ext>
            </a:extLst>
          </p:cNvPr>
          <p:cNvSpPr>
            <a:spLocks noGrp="1"/>
          </p:cNvSpPr>
          <p:nvPr>
            <p:ph type="dt" sz="half" idx="10"/>
          </p:nvPr>
        </p:nvSpPr>
        <p:spPr/>
        <p:txBody>
          <a:bodyPr/>
          <a:lstStyle/>
          <a:p>
            <a:fld id="{A432289C-76F8-4069-A942-C8B8E58DC4EA}" type="datetimeFigureOut">
              <a:rPr lang="zh-CN" altLang="en-US" smtClean="0"/>
              <a:t>2022/9/16</a:t>
            </a:fld>
            <a:endParaRPr lang="zh-CN" altLang="en-US"/>
          </a:p>
        </p:txBody>
      </p:sp>
      <p:sp>
        <p:nvSpPr>
          <p:cNvPr id="5" name="页脚占位符 4">
            <a:extLst>
              <a:ext uri="{FF2B5EF4-FFF2-40B4-BE49-F238E27FC236}">
                <a16:creationId xmlns:a16="http://schemas.microsoft.com/office/drawing/2014/main" id="{D4B2FDB4-1A2D-C195-C353-F197D449E10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817C9DB-8ED3-73AC-68BA-E7AD295031D3}"/>
              </a:ext>
            </a:extLst>
          </p:cNvPr>
          <p:cNvSpPr>
            <a:spLocks noGrp="1"/>
          </p:cNvSpPr>
          <p:nvPr>
            <p:ph type="sldNum" sz="quarter" idx="12"/>
          </p:nvPr>
        </p:nvSpPr>
        <p:spPr/>
        <p:txBody>
          <a:bodyPr/>
          <a:lstStyle/>
          <a:p>
            <a:fld id="{980F4F7A-1136-49BA-BD8D-64E34022E166}" type="slidenum">
              <a:rPr lang="zh-CN" altLang="en-US" smtClean="0"/>
              <a:t>‹#›</a:t>
            </a:fld>
            <a:endParaRPr lang="zh-CN" altLang="en-US"/>
          </a:p>
        </p:txBody>
      </p:sp>
    </p:spTree>
    <p:extLst>
      <p:ext uri="{BB962C8B-B14F-4D97-AF65-F5344CB8AC3E}">
        <p14:creationId xmlns:p14="http://schemas.microsoft.com/office/powerpoint/2010/main" val="3749242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6FA9C6-F5C5-13B8-8DC5-44EA9C08B5D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348E8BF-B492-3B94-881D-04ED7B12C31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630033B-1EAF-ACE6-9A41-EB85A9F58D56}"/>
              </a:ext>
            </a:extLst>
          </p:cNvPr>
          <p:cNvSpPr>
            <a:spLocks noGrp="1"/>
          </p:cNvSpPr>
          <p:nvPr>
            <p:ph type="dt" sz="half" idx="10"/>
          </p:nvPr>
        </p:nvSpPr>
        <p:spPr/>
        <p:txBody>
          <a:bodyPr/>
          <a:lstStyle/>
          <a:p>
            <a:fld id="{A432289C-76F8-4069-A942-C8B8E58DC4EA}" type="datetimeFigureOut">
              <a:rPr lang="zh-CN" altLang="en-US" smtClean="0"/>
              <a:t>2022/9/16</a:t>
            </a:fld>
            <a:endParaRPr lang="zh-CN" altLang="en-US"/>
          </a:p>
        </p:txBody>
      </p:sp>
      <p:sp>
        <p:nvSpPr>
          <p:cNvPr id="5" name="页脚占位符 4">
            <a:extLst>
              <a:ext uri="{FF2B5EF4-FFF2-40B4-BE49-F238E27FC236}">
                <a16:creationId xmlns:a16="http://schemas.microsoft.com/office/drawing/2014/main" id="{FB0961BF-F387-C704-6B26-E0FD1EA58F8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1D74853-A43D-BCE5-DB37-9560A9589839}"/>
              </a:ext>
            </a:extLst>
          </p:cNvPr>
          <p:cNvSpPr>
            <a:spLocks noGrp="1"/>
          </p:cNvSpPr>
          <p:nvPr>
            <p:ph type="sldNum" sz="quarter" idx="12"/>
          </p:nvPr>
        </p:nvSpPr>
        <p:spPr/>
        <p:txBody>
          <a:bodyPr/>
          <a:lstStyle/>
          <a:p>
            <a:fld id="{980F4F7A-1136-49BA-BD8D-64E34022E166}" type="slidenum">
              <a:rPr lang="zh-CN" altLang="en-US" smtClean="0"/>
              <a:t>‹#›</a:t>
            </a:fld>
            <a:endParaRPr lang="zh-CN" altLang="en-US"/>
          </a:p>
        </p:txBody>
      </p:sp>
    </p:spTree>
    <p:extLst>
      <p:ext uri="{BB962C8B-B14F-4D97-AF65-F5344CB8AC3E}">
        <p14:creationId xmlns:p14="http://schemas.microsoft.com/office/powerpoint/2010/main" val="550627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553DE7A-D751-0A9E-9922-9133E1158C1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E614589-A84C-0B5E-BDC0-0E87DD61D82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9F3B8D7-22F0-A99F-265C-7CB54C0ABD81}"/>
              </a:ext>
            </a:extLst>
          </p:cNvPr>
          <p:cNvSpPr>
            <a:spLocks noGrp="1"/>
          </p:cNvSpPr>
          <p:nvPr>
            <p:ph type="dt" sz="half" idx="10"/>
          </p:nvPr>
        </p:nvSpPr>
        <p:spPr/>
        <p:txBody>
          <a:bodyPr/>
          <a:lstStyle/>
          <a:p>
            <a:fld id="{A432289C-76F8-4069-A942-C8B8E58DC4EA}" type="datetimeFigureOut">
              <a:rPr lang="zh-CN" altLang="en-US" smtClean="0"/>
              <a:t>2022/9/16</a:t>
            </a:fld>
            <a:endParaRPr lang="zh-CN" altLang="en-US"/>
          </a:p>
        </p:txBody>
      </p:sp>
      <p:sp>
        <p:nvSpPr>
          <p:cNvPr id="5" name="页脚占位符 4">
            <a:extLst>
              <a:ext uri="{FF2B5EF4-FFF2-40B4-BE49-F238E27FC236}">
                <a16:creationId xmlns:a16="http://schemas.microsoft.com/office/drawing/2014/main" id="{148F66F8-D3F7-A0B1-58A2-37617668D48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9F87FA4-E430-DF71-0CAD-611C6DFB1D88}"/>
              </a:ext>
            </a:extLst>
          </p:cNvPr>
          <p:cNvSpPr>
            <a:spLocks noGrp="1"/>
          </p:cNvSpPr>
          <p:nvPr>
            <p:ph type="sldNum" sz="quarter" idx="12"/>
          </p:nvPr>
        </p:nvSpPr>
        <p:spPr/>
        <p:txBody>
          <a:bodyPr/>
          <a:lstStyle/>
          <a:p>
            <a:fld id="{980F4F7A-1136-49BA-BD8D-64E34022E166}" type="slidenum">
              <a:rPr lang="zh-CN" altLang="en-US" smtClean="0"/>
              <a:t>‹#›</a:t>
            </a:fld>
            <a:endParaRPr lang="zh-CN" altLang="en-US"/>
          </a:p>
        </p:txBody>
      </p:sp>
    </p:spTree>
    <p:extLst>
      <p:ext uri="{BB962C8B-B14F-4D97-AF65-F5344CB8AC3E}">
        <p14:creationId xmlns:p14="http://schemas.microsoft.com/office/powerpoint/2010/main" val="3676188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目录页_五项目录">
    <p:spTree>
      <p:nvGrpSpPr>
        <p:cNvPr id="1" name=""/>
        <p:cNvGrpSpPr/>
        <p:nvPr/>
      </p:nvGrpSpPr>
      <p:grpSpPr>
        <a:xfrm>
          <a:off x="0" y="0"/>
          <a:ext cx="0" cy="0"/>
          <a:chOff x="0" y="0"/>
          <a:chExt cx="0" cy="0"/>
        </a:xfrm>
      </p:grpSpPr>
      <p:grpSp>
        <p:nvGrpSpPr>
          <p:cNvPr id="6" name="组 5"/>
          <p:cNvGrpSpPr/>
          <p:nvPr userDrawn="1"/>
        </p:nvGrpSpPr>
        <p:grpSpPr>
          <a:xfrm>
            <a:off x="-2024818" y="-1006438"/>
            <a:ext cx="8744932" cy="8460344"/>
            <a:chOff x="3447068" y="836877"/>
            <a:chExt cx="5039295" cy="4875300"/>
          </a:xfrm>
        </p:grpSpPr>
        <p:sp>
          <p:nvSpPr>
            <p:cNvPr id="2" name="椭圆 1"/>
            <p:cNvSpPr/>
            <p:nvPr userDrawn="1"/>
          </p:nvSpPr>
          <p:spPr>
            <a:xfrm>
              <a:off x="3447068" y="836877"/>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4" name="椭圆 1"/>
            <p:cNvSpPr/>
            <p:nvPr userDrawn="1"/>
          </p:nvSpPr>
          <p:spPr>
            <a:xfrm rot="8851590">
              <a:off x="3612779" y="1219979"/>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7" name="文本占位符 6"/>
          <p:cNvSpPr>
            <a:spLocks noGrp="1"/>
          </p:cNvSpPr>
          <p:nvPr>
            <p:ph type="body" sz="quarter" idx="13" hasCustomPrompt="1"/>
          </p:nvPr>
        </p:nvSpPr>
        <p:spPr>
          <a:xfrm>
            <a:off x="1604397" y="2011116"/>
            <a:ext cx="2776216" cy="1529527"/>
          </a:xfrm>
          <a:prstGeom prst="rect">
            <a:avLst/>
          </a:prstGeom>
        </p:spPr>
        <p:txBody>
          <a:bodyPr anchor="t"/>
          <a:lstStyle>
            <a:lvl1pPr marL="0" indent="0" algn="ctr">
              <a:lnSpc>
                <a:spcPct val="100000"/>
              </a:lnSpc>
              <a:buNone/>
              <a:defRPr sz="9600" b="1">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zh-CN" altLang="en-US"/>
              <a:t>标题</a:t>
            </a:r>
            <a:endParaRPr kumimoji="1" lang="zh-CN" altLang="en-US" dirty="0"/>
          </a:p>
        </p:txBody>
      </p:sp>
      <p:sp>
        <p:nvSpPr>
          <p:cNvPr id="8" name="文本占位符 6"/>
          <p:cNvSpPr>
            <a:spLocks noGrp="1"/>
          </p:cNvSpPr>
          <p:nvPr>
            <p:ph type="body" sz="quarter" idx="14" hasCustomPrompt="1"/>
          </p:nvPr>
        </p:nvSpPr>
        <p:spPr>
          <a:xfrm>
            <a:off x="1604397" y="3545510"/>
            <a:ext cx="2776216" cy="590556"/>
          </a:xfrm>
          <a:prstGeom prst="rect">
            <a:avLst/>
          </a:prstGeom>
        </p:spPr>
        <p:txBody>
          <a:bodyPr anchor="t"/>
          <a:lstStyle>
            <a:lvl1pPr marL="0" indent="0" algn="ctr">
              <a:lnSpc>
                <a:spcPct val="100000"/>
              </a:lnSpc>
              <a:buNone/>
              <a:defRPr sz="3200" b="1">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dirty="0"/>
              <a:t>CONTENTS</a:t>
            </a:r>
            <a:endParaRPr kumimoji="1" lang="zh-CN" altLang="en-US" dirty="0"/>
          </a:p>
        </p:txBody>
      </p:sp>
      <p:sp>
        <p:nvSpPr>
          <p:cNvPr id="9" name="文本占位符 6"/>
          <p:cNvSpPr>
            <a:spLocks noGrp="1"/>
          </p:cNvSpPr>
          <p:nvPr>
            <p:ph type="body" sz="quarter" idx="15" hasCustomPrompt="1"/>
          </p:nvPr>
        </p:nvSpPr>
        <p:spPr>
          <a:xfrm>
            <a:off x="7219023" y="1203145"/>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10" name="文本占位符 6"/>
          <p:cNvSpPr>
            <a:spLocks noGrp="1"/>
          </p:cNvSpPr>
          <p:nvPr>
            <p:ph type="body" sz="quarter" idx="16"/>
          </p:nvPr>
        </p:nvSpPr>
        <p:spPr>
          <a:xfrm>
            <a:off x="8151664" y="1203145"/>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zh-CN" altLang="en-US"/>
              <a:t>单击此处编辑母版文本样式</a:t>
            </a:r>
          </a:p>
        </p:txBody>
      </p:sp>
      <p:sp>
        <p:nvSpPr>
          <p:cNvPr id="15" name="文本占位符 6"/>
          <p:cNvSpPr>
            <a:spLocks noGrp="1"/>
          </p:cNvSpPr>
          <p:nvPr>
            <p:ph type="body" sz="quarter" idx="17" hasCustomPrompt="1"/>
          </p:nvPr>
        </p:nvSpPr>
        <p:spPr>
          <a:xfrm>
            <a:off x="7219023" y="2112101"/>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16" name="文本占位符 6"/>
          <p:cNvSpPr>
            <a:spLocks noGrp="1"/>
          </p:cNvSpPr>
          <p:nvPr>
            <p:ph type="body" sz="quarter" idx="18"/>
          </p:nvPr>
        </p:nvSpPr>
        <p:spPr>
          <a:xfrm>
            <a:off x="8151664" y="2112101"/>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zh-CN" altLang="en-US"/>
              <a:t>单击此处编辑母版文本样式</a:t>
            </a:r>
          </a:p>
        </p:txBody>
      </p:sp>
      <p:sp>
        <p:nvSpPr>
          <p:cNvPr id="17" name="文本占位符 6"/>
          <p:cNvSpPr>
            <a:spLocks noGrp="1"/>
          </p:cNvSpPr>
          <p:nvPr>
            <p:ph type="body" sz="quarter" idx="19" hasCustomPrompt="1"/>
          </p:nvPr>
        </p:nvSpPr>
        <p:spPr>
          <a:xfrm>
            <a:off x="7219023" y="3021057"/>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18" name="文本占位符 6"/>
          <p:cNvSpPr>
            <a:spLocks noGrp="1"/>
          </p:cNvSpPr>
          <p:nvPr>
            <p:ph type="body" sz="quarter" idx="20"/>
          </p:nvPr>
        </p:nvSpPr>
        <p:spPr>
          <a:xfrm>
            <a:off x="8151664" y="3021057"/>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zh-CN" altLang="en-US"/>
              <a:t>单击此处编辑母版文本样式</a:t>
            </a:r>
          </a:p>
        </p:txBody>
      </p:sp>
      <p:sp>
        <p:nvSpPr>
          <p:cNvPr id="21" name="文本占位符 6"/>
          <p:cNvSpPr>
            <a:spLocks noGrp="1"/>
          </p:cNvSpPr>
          <p:nvPr>
            <p:ph type="body" sz="quarter" idx="21" hasCustomPrompt="1"/>
          </p:nvPr>
        </p:nvSpPr>
        <p:spPr>
          <a:xfrm>
            <a:off x="7219023" y="3930013"/>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22" name="文本占位符 6"/>
          <p:cNvSpPr>
            <a:spLocks noGrp="1"/>
          </p:cNvSpPr>
          <p:nvPr>
            <p:ph type="body" sz="quarter" idx="22"/>
          </p:nvPr>
        </p:nvSpPr>
        <p:spPr>
          <a:xfrm>
            <a:off x="8151664" y="3930013"/>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zh-CN" altLang="en-US"/>
              <a:t>单击此处编辑母版文本样式</a:t>
            </a:r>
          </a:p>
        </p:txBody>
      </p:sp>
      <p:sp>
        <p:nvSpPr>
          <p:cNvPr id="23" name="文本占位符 6"/>
          <p:cNvSpPr>
            <a:spLocks noGrp="1"/>
          </p:cNvSpPr>
          <p:nvPr>
            <p:ph type="body" sz="quarter" idx="23" hasCustomPrompt="1"/>
          </p:nvPr>
        </p:nvSpPr>
        <p:spPr>
          <a:xfrm>
            <a:off x="7219023" y="4838969"/>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24" name="文本占位符 6"/>
          <p:cNvSpPr>
            <a:spLocks noGrp="1"/>
          </p:cNvSpPr>
          <p:nvPr>
            <p:ph type="body" sz="quarter" idx="24"/>
          </p:nvPr>
        </p:nvSpPr>
        <p:spPr>
          <a:xfrm>
            <a:off x="8151664" y="4838969"/>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zh-CN" altLang="en-US"/>
              <a:t>单击此处编辑母版文本样式</a:t>
            </a:r>
          </a:p>
        </p:txBody>
      </p:sp>
    </p:spTree>
    <p:extLst>
      <p:ext uri="{BB962C8B-B14F-4D97-AF65-F5344CB8AC3E}">
        <p14:creationId xmlns:p14="http://schemas.microsoft.com/office/powerpoint/2010/main" val="3023212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5F61E8-3512-C46A-6C5E-90B47270DB3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AA22AE9-27E8-BBCC-AA88-EE6715360C0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CCD1066-7386-3596-0934-BCF2455E5103}"/>
              </a:ext>
            </a:extLst>
          </p:cNvPr>
          <p:cNvSpPr>
            <a:spLocks noGrp="1"/>
          </p:cNvSpPr>
          <p:nvPr>
            <p:ph type="dt" sz="half" idx="10"/>
          </p:nvPr>
        </p:nvSpPr>
        <p:spPr/>
        <p:txBody>
          <a:bodyPr/>
          <a:lstStyle/>
          <a:p>
            <a:fld id="{A432289C-76F8-4069-A942-C8B8E58DC4EA}" type="datetimeFigureOut">
              <a:rPr lang="zh-CN" altLang="en-US" smtClean="0"/>
              <a:t>2022/9/16</a:t>
            </a:fld>
            <a:endParaRPr lang="zh-CN" altLang="en-US"/>
          </a:p>
        </p:txBody>
      </p:sp>
      <p:sp>
        <p:nvSpPr>
          <p:cNvPr id="5" name="页脚占位符 4">
            <a:extLst>
              <a:ext uri="{FF2B5EF4-FFF2-40B4-BE49-F238E27FC236}">
                <a16:creationId xmlns:a16="http://schemas.microsoft.com/office/drawing/2014/main" id="{E9CD8BD0-1F7B-E7F0-850A-8F2C32767F9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8AA741A-4756-202B-C92C-A791E3ECB715}"/>
              </a:ext>
            </a:extLst>
          </p:cNvPr>
          <p:cNvSpPr>
            <a:spLocks noGrp="1"/>
          </p:cNvSpPr>
          <p:nvPr>
            <p:ph type="sldNum" sz="quarter" idx="12"/>
          </p:nvPr>
        </p:nvSpPr>
        <p:spPr/>
        <p:txBody>
          <a:bodyPr/>
          <a:lstStyle/>
          <a:p>
            <a:fld id="{980F4F7A-1136-49BA-BD8D-64E34022E166}" type="slidenum">
              <a:rPr lang="zh-CN" altLang="en-US" smtClean="0"/>
              <a:t>‹#›</a:t>
            </a:fld>
            <a:endParaRPr lang="zh-CN" altLang="en-US"/>
          </a:p>
        </p:txBody>
      </p:sp>
    </p:spTree>
    <p:extLst>
      <p:ext uri="{BB962C8B-B14F-4D97-AF65-F5344CB8AC3E}">
        <p14:creationId xmlns:p14="http://schemas.microsoft.com/office/powerpoint/2010/main" val="731924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3DDB98-0E79-C458-4BD6-810BFC800E2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8370B6F-7EFF-8891-1304-6E5A565165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36A4434-ED56-7F45-1D8C-E49A6D529970}"/>
              </a:ext>
            </a:extLst>
          </p:cNvPr>
          <p:cNvSpPr>
            <a:spLocks noGrp="1"/>
          </p:cNvSpPr>
          <p:nvPr>
            <p:ph type="dt" sz="half" idx="10"/>
          </p:nvPr>
        </p:nvSpPr>
        <p:spPr/>
        <p:txBody>
          <a:bodyPr/>
          <a:lstStyle/>
          <a:p>
            <a:fld id="{A432289C-76F8-4069-A942-C8B8E58DC4EA}" type="datetimeFigureOut">
              <a:rPr lang="zh-CN" altLang="en-US" smtClean="0"/>
              <a:t>2022/9/16</a:t>
            </a:fld>
            <a:endParaRPr lang="zh-CN" altLang="en-US"/>
          </a:p>
        </p:txBody>
      </p:sp>
      <p:sp>
        <p:nvSpPr>
          <p:cNvPr id="5" name="页脚占位符 4">
            <a:extLst>
              <a:ext uri="{FF2B5EF4-FFF2-40B4-BE49-F238E27FC236}">
                <a16:creationId xmlns:a16="http://schemas.microsoft.com/office/drawing/2014/main" id="{7E1D775B-D8D1-6486-70A9-76C99D6ED4C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979A5F-5501-8D71-9144-9145BBFB29CF}"/>
              </a:ext>
            </a:extLst>
          </p:cNvPr>
          <p:cNvSpPr>
            <a:spLocks noGrp="1"/>
          </p:cNvSpPr>
          <p:nvPr>
            <p:ph type="sldNum" sz="quarter" idx="12"/>
          </p:nvPr>
        </p:nvSpPr>
        <p:spPr/>
        <p:txBody>
          <a:bodyPr/>
          <a:lstStyle/>
          <a:p>
            <a:fld id="{980F4F7A-1136-49BA-BD8D-64E34022E166}" type="slidenum">
              <a:rPr lang="zh-CN" altLang="en-US" smtClean="0"/>
              <a:t>‹#›</a:t>
            </a:fld>
            <a:endParaRPr lang="zh-CN" altLang="en-US"/>
          </a:p>
        </p:txBody>
      </p:sp>
    </p:spTree>
    <p:extLst>
      <p:ext uri="{BB962C8B-B14F-4D97-AF65-F5344CB8AC3E}">
        <p14:creationId xmlns:p14="http://schemas.microsoft.com/office/powerpoint/2010/main" val="2542544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42F357-6628-15A6-6C3B-910468254E6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C768FD2-6220-D6CA-F416-1132376A2BD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38A189F-8C2F-62F8-EAA5-D57624A36EB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0DA73DA-22A9-CFE8-3D8C-0BD067E10351}"/>
              </a:ext>
            </a:extLst>
          </p:cNvPr>
          <p:cNvSpPr>
            <a:spLocks noGrp="1"/>
          </p:cNvSpPr>
          <p:nvPr>
            <p:ph type="dt" sz="half" idx="10"/>
          </p:nvPr>
        </p:nvSpPr>
        <p:spPr/>
        <p:txBody>
          <a:bodyPr/>
          <a:lstStyle/>
          <a:p>
            <a:fld id="{A432289C-76F8-4069-A942-C8B8E58DC4EA}" type="datetimeFigureOut">
              <a:rPr lang="zh-CN" altLang="en-US" smtClean="0"/>
              <a:t>2022/9/16</a:t>
            </a:fld>
            <a:endParaRPr lang="zh-CN" altLang="en-US"/>
          </a:p>
        </p:txBody>
      </p:sp>
      <p:sp>
        <p:nvSpPr>
          <p:cNvPr id="6" name="页脚占位符 5">
            <a:extLst>
              <a:ext uri="{FF2B5EF4-FFF2-40B4-BE49-F238E27FC236}">
                <a16:creationId xmlns:a16="http://schemas.microsoft.com/office/drawing/2014/main" id="{AA394C3D-A251-8347-B146-93A15E9D770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4367003-47D7-AD2E-5896-0071DA0A2A24}"/>
              </a:ext>
            </a:extLst>
          </p:cNvPr>
          <p:cNvSpPr>
            <a:spLocks noGrp="1"/>
          </p:cNvSpPr>
          <p:nvPr>
            <p:ph type="sldNum" sz="quarter" idx="12"/>
          </p:nvPr>
        </p:nvSpPr>
        <p:spPr/>
        <p:txBody>
          <a:bodyPr/>
          <a:lstStyle/>
          <a:p>
            <a:fld id="{980F4F7A-1136-49BA-BD8D-64E34022E166}" type="slidenum">
              <a:rPr lang="zh-CN" altLang="en-US" smtClean="0"/>
              <a:t>‹#›</a:t>
            </a:fld>
            <a:endParaRPr lang="zh-CN" altLang="en-US"/>
          </a:p>
        </p:txBody>
      </p:sp>
    </p:spTree>
    <p:extLst>
      <p:ext uri="{BB962C8B-B14F-4D97-AF65-F5344CB8AC3E}">
        <p14:creationId xmlns:p14="http://schemas.microsoft.com/office/powerpoint/2010/main" val="1821217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F44386-3508-43AE-1B97-8614C080912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52D0BC0-D53B-321F-1C63-4C59F4C6C9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68FEBEC-4B03-3CF8-F1FC-CFE38C9BE84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608BB8F-D329-FB70-C6D8-9129C9256A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68FAF2E-31EA-57D7-2CE4-F6785EF5AEA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58BE0F2-8ED0-3291-C8F1-FD192240FCD5}"/>
              </a:ext>
            </a:extLst>
          </p:cNvPr>
          <p:cNvSpPr>
            <a:spLocks noGrp="1"/>
          </p:cNvSpPr>
          <p:nvPr>
            <p:ph type="dt" sz="half" idx="10"/>
          </p:nvPr>
        </p:nvSpPr>
        <p:spPr/>
        <p:txBody>
          <a:bodyPr/>
          <a:lstStyle/>
          <a:p>
            <a:fld id="{A432289C-76F8-4069-A942-C8B8E58DC4EA}" type="datetimeFigureOut">
              <a:rPr lang="zh-CN" altLang="en-US" smtClean="0"/>
              <a:t>2022/9/16</a:t>
            </a:fld>
            <a:endParaRPr lang="zh-CN" altLang="en-US"/>
          </a:p>
        </p:txBody>
      </p:sp>
      <p:sp>
        <p:nvSpPr>
          <p:cNvPr id="8" name="页脚占位符 7">
            <a:extLst>
              <a:ext uri="{FF2B5EF4-FFF2-40B4-BE49-F238E27FC236}">
                <a16:creationId xmlns:a16="http://schemas.microsoft.com/office/drawing/2014/main" id="{7954E001-4B86-023B-4768-5CA31A84933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2A4C55A-1B75-0A7A-5693-7FFC72BB4AD7}"/>
              </a:ext>
            </a:extLst>
          </p:cNvPr>
          <p:cNvSpPr>
            <a:spLocks noGrp="1"/>
          </p:cNvSpPr>
          <p:nvPr>
            <p:ph type="sldNum" sz="quarter" idx="12"/>
          </p:nvPr>
        </p:nvSpPr>
        <p:spPr/>
        <p:txBody>
          <a:bodyPr/>
          <a:lstStyle/>
          <a:p>
            <a:fld id="{980F4F7A-1136-49BA-BD8D-64E34022E166}" type="slidenum">
              <a:rPr lang="zh-CN" altLang="en-US" smtClean="0"/>
              <a:t>‹#›</a:t>
            </a:fld>
            <a:endParaRPr lang="zh-CN" altLang="en-US"/>
          </a:p>
        </p:txBody>
      </p:sp>
    </p:spTree>
    <p:extLst>
      <p:ext uri="{BB962C8B-B14F-4D97-AF65-F5344CB8AC3E}">
        <p14:creationId xmlns:p14="http://schemas.microsoft.com/office/powerpoint/2010/main" val="831325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86F25F-9E4A-80CB-57B6-1B64F2E96DB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E7842F4-23AB-6725-C4DF-7B7421E0D8CD}"/>
              </a:ext>
            </a:extLst>
          </p:cNvPr>
          <p:cNvSpPr>
            <a:spLocks noGrp="1"/>
          </p:cNvSpPr>
          <p:nvPr>
            <p:ph type="dt" sz="half" idx="10"/>
          </p:nvPr>
        </p:nvSpPr>
        <p:spPr/>
        <p:txBody>
          <a:bodyPr/>
          <a:lstStyle/>
          <a:p>
            <a:fld id="{A432289C-76F8-4069-A942-C8B8E58DC4EA}" type="datetimeFigureOut">
              <a:rPr lang="zh-CN" altLang="en-US" smtClean="0"/>
              <a:t>2022/9/16</a:t>
            </a:fld>
            <a:endParaRPr lang="zh-CN" altLang="en-US"/>
          </a:p>
        </p:txBody>
      </p:sp>
      <p:sp>
        <p:nvSpPr>
          <p:cNvPr id="4" name="页脚占位符 3">
            <a:extLst>
              <a:ext uri="{FF2B5EF4-FFF2-40B4-BE49-F238E27FC236}">
                <a16:creationId xmlns:a16="http://schemas.microsoft.com/office/drawing/2014/main" id="{DD07C868-C223-27F1-7CA8-E62EC3F13A2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0B1D488-ED43-089E-D490-C6C36F7DDD0E}"/>
              </a:ext>
            </a:extLst>
          </p:cNvPr>
          <p:cNvSpPr>
            <a:spLocks noGrp="1"/>
          </p:cNvSpPr>
          <p:nvPr>
            <p:ph type="sldNum" sz="quarter" idx="12"/>
          </p:nvPr>
        </p:nvSpPr>
        <p:spPr/>
        <p:txBody>
          <a:bodyPr/>
          <a:lstStyle/>
          <a:p>
            <a:fld id="{980F4F7A-1136-49BA-BD8D-64E34022E166}" type="slidenum">
              <a:rPr lang="zh-CN" altLang="en-US" smtClean="0"/>
              <a:t>‹#›</a:t>
            </a:fld>
            <a:endParaRPr lang="zh-CN" altLang="en-US"/>
          </a:p>
        </p:txBody>
      </p:sp>
    </p:spTree>
    <p:extLst>
      <p:ext uri="{BB962C8B-B14F-4D97-AF65-F5344CB8AC3E}">
        <p14:creationId xmlns:p14="http://schemas.microsoft.com/office/powerpoint/2010/main" val="818602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5A9A153-BEE7-EB32-E45A-E0540390E584}"/>
              </a:ext>
            </a:extLst>
          </p:cNvPr>
          <p:cNvSpPr>
            <a:spLocks noGrp="1"/>
          </p:cNvSpPr>
          <p:nvPr>
            <p:ph type="dt" sz="half" idx="10"/>
          </p:nvPr>
        </p:nvSpPr>
        <p:spPr/>
        <p:txBody>
          <a:bodyPr/>
          <a:lstStyle/>
          <a:p>
            <a:fld id="{A432289C-76F8-4069-A942-C8B8E58DC4EA}" type="datetimeFigureOut">
              <a:rPr lang="zh-CN" altLang="en-US" smtClean="0"/>
              <a:t>2022/9/16</a:t>
            </a:fld>
            <a:endParaRPr lang="zh-CN" altLang="en-US"/>
          </a:p>
        </p:txBody>
      </p:sp>
      <p:sp>
        <p:nvSpPr>
          <p:cNvPr id="3" name="页脚占位符 2">
            <a:extLst>
              <a:ext uri="{FF2B5EF4-FFF2-40B4-BE49-F238E27FC236}">
                <a16:creationId xmlns:a16="http://schemas.microsoft.com/office/drawing/2014/main" id="{97A64B5D-EDF5-C758-4AB7-5E87F560E7E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75BEA4F-9871-365A-9B0D-2E5D12C46997}"/>
              </a:ext>
            </a:extLst>
          </p:cNvPr>
          <p:cNvSpPr>
            <a:spLocks noGrp="1"/>
          </p:cNvSpPr>
          <p:nvPr>
            <p:ph type="sldNum" sz="quarter" idx="12"/>
          </p:nvPr>
        </p:nvSpPr>
        <p:spPr/>
        <p:txBody>
          <a:bodyPr/>
          <a:lstStyle/>
          <a:p>
            <a:fld id="{980F4F7A-1136-49BA-BD8D-64E34022E166}" type="slidenum">
              <a:rPr lang="zh-CN" altLang="en-US" smtClean="0"/>
              <a:t>‹#›</a:t>
            </a:fld>
            <a:endParaRPr lang="zh-CN" altLang="en-US"/>
          </a:p>
        </p:txBody>
      </p:sp>
    </p:spTree>
    <p:extLst>
      <p:ext uri="{BB962C8B-B14F-4D97-AF65-F5344CB8AC3E}">
        <p14:creationId xmlns:p14="http://schemas.microsoft.com/office/powerpoint/2010/main" val="3208477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177021-BAB8-0F60-CAB9-161025F8FB6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D328605-20C6-0A46-9079-B7F40FC56A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677537C-FD2F-351C-2768-799AFFD786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383136B-A338-5C12-430C-C91BF55F19A2}"/>
              </a:ext>
            </a:extLst>
          </p:cNvPr>
          <p:cNvSpPr>
            <a:spLocks noGrp="1"/>
          </p:cNvSpPr>
          <p:nvPr>
            <p:ph type="dt" sz="half" idx="10"/>
          </p:nvPr>
        </p:nvSpPr>
        <p:spPr/>
        <p:txBody>
          <a:bodyPr/>
          <a:lstStyle/>
          <a:p>
            <a:fld id="{A432289C-76F8-4069-A942-C8B8E58DC4EA}" type="datetimeFigureOut">
              <a:rPr lang="zh-CN" altLang="en-US" smtClean="0"/>
              <a:t>2022/9/16</a:t>
            </a:fld>
            <a:endParaRPr lang="zh-CN" altLang="en-US"/>
          </a:p>
        </p:txBody>
      </p:sp>
      <p:sp>
        <p:nvSpPr>
          <p:cNvPr id="6" name="页脚占位符 5">
            <a:extLst>
              <a:ext uri="{FF2B5EF4-FFF2-40B4-BE49-F238E27FC236}">
                <a16:creationId xmlns:a16="http://schemas.microsoft.com/office/drawing/2014/main" id="{4A467842-2583-EF75-FDC4-0892F32EB19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5E4047B-9BE9-4FE7-6016-E24A2EC8ADE8}"/>
              </a:ext>
            </a:extLst>
          </p:cNvPr>
          <p:cNvSpPr>
            <a:spLocks noGrp="1"/>
          </p:cNvSpPr>
          <p:nvPr>
            <p:ph type="sldNum" sz="quarter" idx="12"/>
          </p:nvPr>
        </p:nvSpPr>
        <p:spPr/>
        <p:txBody>
          <a:bodyPr/>
          <a:lstStyle/>
          <a:p>
            <a:fld id="{980F4F7A-1136-49BA-BD8D-64E34022E166}" type="slidenum">
              <a:rPr lang="zh-CN" altLang="en-US" smtClean="0"/>
              <a:t>‹#›</a:t>
            </a:fld>
            <a:endParaRPr lang="zh-CN" altLang="en-US"/>
          </a:p>
        </p:txBody>
      </p:sp>
    </p:spTree>
    <p:extLst>
      <p:ext uri="{BB962C8B-B14F-4D97-AF65-F5344CB8AC3E}">
        <p14:creationId xmlns:p14="http://schemas.microsoft.com/office/powerpoint/2010/main" val="1484723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4AC866-3600-E6FE-4281-E4B3752F4BC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EE2FA98-143D-E9D1-ED41-9C00B11373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4A50DC3-9038-4065-6903-F0E2BB5624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EEAF872-BA4E-7839-238C-417DBE6A0290}"/>
              </a:ext>
            </a:extLst>
          </p:cNvPr>
          <p:cNvSpPr>
            <a:spLocks noGrp="1"/>
          </p:cNvSpPr>
          <p:nvPr>
            <p:ph type="dt" sz="half" idx="10"/>
          </p:nvPr>
        </p:nvSpPr>
        <p:spPr/>
        <p:txBody>
          <a:bodyPr/>
          <a:lstStyle/>
          <a:p>
            <a:fld id="{A432289C-76F8-4069-A942-C8B8E58DC4EA}" type="datetimeFigureOut">
              <a:rPr lang="zh-CN" altLang="en-US" smtClean="0"/>
              <a:t>2022/9/16</a:t>
            </a:fld>
            <a:endParaRPr lang="zh-CN" altLang="en-US"/>
          </a:p>
        </p:txBody>
      </p:sp>
      <p:sp>
        <p:nvSpPr>
          <p:cNvPr id="6" name="页脚占位符 5">
            <a:extLst>
              <a:ext uri="{FF2B5EF4-FFF2-40B4-BE49-F238E27FC236}">
                <a16:creationId xmlns:a16="http://schemas.microsoft.com/office/drawing/2014/main" id="{EC5B47D4-C4B9-9FEA-57FF-0690F9D9066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4E24512-8092-F0A3-36FC-7E9F3BD19C74}"/>
              </a:ext>
            </a:extLst>
          </p:cNvPr>
          <p:cNvSpPr>
            <a:spLocks noGrp="1"/>
          </p:cNvSpPr>
          <p:nvPr>
            <p:ph type="sldNum" sz="quarter" idx="12"/>
          </p:nvPr>
        </p:nvSpPr>
        <p:spPr/>
        <p:txBody>
          <a:bodyPr/>
          <a:lstStyle/>
          <a:p>
            <a:fld id="{980F4F7A-1136-49BA-BD8D-64E34022E166}" type="slidenum">
              <a:rPr lang="zh-CN" altLang="en-US" smtClean="0"/>
              <a:t>‹#›</a:t>
            </a:fld>
            <a:endParaRPr lang="zh-CN" altLang="en-US"/>
          </a:p>
        </p:txBody>
      </p:sp>
    </p:spTree>
    <p:extLst>
      <p:ext uri="{BB962C8B-B14F-4D97-AF65-F5344CB8AC3E}">
        <p14:creationId xmlns:p14="http://schemas.microsoft.com/office/powerpoint/2010/main" val="392972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BBC391B-8717-D7A1-62C5-C4E38A8F6D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BDAE7FB-EE9B-36A7-955E-1A31523D5E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5157AA3-2268-2A52-D09A-F623CE506E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32289C-76F8-4069-A942-C8B8E58DC4EA}" type="datetimeFigureOut">
              <a:rPr lang="zh-CN" altLang="en-US" smtClean="0"/>
              <a:t>2022/9/16</a:t>
            </a:fld>
            <a:endParaRPr lang="zh-CN" altLang="en-US"/>
          </a:p>
        </p:txBody>
      </p:sp>
      <p:sp>
        <p:nvSpPr>
          <p:cNvPr id="5" name="页脚占位符 4">
            <a:extLst>
              <a:ext uri="{FF2B5EF4-FFF2-40B4-BE49-F238E27FC236}">
                <a16:creationId xmlns:a16="http://schemas.microsoft.com/office/drawing/2014/main" id="{9EDA6EF9-66DF-ABCA-EB62-63DCC747AE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C9A3CC5-2B8E-95EF-AB3B-36F4F26457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0F4F7A-1136-49BA-BD8D-64E34022E166}" type="slidenum">
              <a:rPr lang="zh-CN" altLang="en-US" smtClean="0"/>
              <a:t>‹#›</a:t>
            </a:fld>
            <a:endParaRPr lang="zh-CN" altLang="en-US"/>
          </a:p>
        </p:txBody>
      </p:sp>
    </p:spTree>
    <p:extLst>
      <p:ext uri="{BB962C8B-B14F-4D97-AF65-F5344CB8AC3E}">
        <p14:creationId xmlns:p14="http://schemas.microsoft.com/office/powerpoint/2010/main" val="3188376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31F69D-16DB-0152-5906-0229FD401E39}"/>
              </a:ext>
            </a:extLst>
          </p:cNvPr>
          <p:cNvSpPr>
            <a:spLocks noGrp="1"/>
          </p:cNvSpPr>
          <p:nvPr>
            <p:ph type="ctrTitle"/>
          </p:nvPr>
        </p:nvSpPr>
        <p:spPr>
          <a:xfrm>
            <a:off x="1364975" y="1686904"/>
            <a:ext cx="9144000" cy="2387600"/>
          </a:xfrm>
        </p:spPr>
        <p:txBody>
          <a:bodyPr>
            <a:normAutofit fontScale="90000"/>
          </a:bodyPr>
          <a:lstStyle/>
          <a:p>
            <a:r>
              <a:rPr lang="en-US" altLang="zh-CN" b="1" dirty="0">
                <a:solidFill>
                  <a:srgbClr val="2F5597"/>
                </a:solidFill>
                <a:latin typeface="Microsoft JhengHei" panose="020B0604030504040204" pitchFamily="34" charset="-120"/>
                <a:ea typeface="Microsoft JhengHei" panose="020B0604030504040204" pitchFamily="34" charset="-120"/>
              </a:rPr>
              <a:t>License plate recognition based on CRNN and CTC</a:t>
            </a:r>
            <a:br>
              <a:rPr lang="en-US" altLang="zh-CN" b="1" dirty="0">
                <a:solidFill>
                  <a:srgbClr val="2F5597"/>
                </a:solidFill>
              </a:rPr>
            </a:br>
            <a:endParaRPr lang="zh-CN" altLang="en-US" b="1" dirty="0">
              <a:solidFill>
                <a:srgbClr val="2F5597"/>
              </a:solidFill>
            </a:endParaRPr>
          </a:p>
        </p:txBody>
      </p:sp>
      <p:sp>
        <p:nvSpPr>
          <p:cNvPr id="3" name="副标题 2">
            <a:extLst>
              <a:ext uri="{FF2B5EF4-FFF2-40B4-BE49-F238E27FC236}">
                <a16:creationId xmlns:a16="http://schemas.microsoft.com/office/drawing/2014/main" id="{2A9A2786-3FEF-1D3E-7E1E-4B2249E6691B}"/>
              </a:ext>
            </a:extLst>
          </p:cNvPr>
          <p:cNvSpPr>
            <a:spLocks noGrp="1"/>
          </p:cNvSpPr>
          <p:nvPr>
            <p:ph type="subTitle" idx="1"/>
          </p:nvPr>
        </p:nvSpPr>
        <p:spPr>
          <a:xfrm>
            <a:off x="1524000" y="4357411"/>
            <a:ext cx="9144000" cy="1655762"/>
          </a:xfrm>
        </p:spPr>
        <p:txBody>
          <a:bodyPr>
            <a:normAutofit/>
          </a:bodyPr>
          <a:lstStyle/>
          <a:p>
            <a:pPr algn="r"/>
            <a:r>
              <a:rPr lang="zh-CN" altLang="en-US" sz="1800" dirty="0">
                <a:solidFill>
                  <a:schemeClr val="accent1">
                    <a:lumMod val="50000"/>
                  </a:schemeClr>
                </a:solidFill>
              </a:rPr>
              <a:t>王威虎 杨世搏 邓京雨 杨镇宇</a:t>
            </a:r>
          </a:p>
        </p:txBody>
      </p:sp>
      <p:sp>
        <p:nvSpPr>
          <p:cNvPr id="9" name="斜纹 8">
            <a:extLst>
              <a:ext uri="{FF2B5EF4-FFF2-40B4-BE49-F238E27FC236}">
                <a16:creationId xmlns:a16="http://schemas.microsoft.com/office/drawing/2014/main" id="{59203F88-C145-1A9F-781F-CABF4E3037A3}"/>
              </a:ext>
            </a:extLst>
          </p:cNvPr>
          <p:cNvSpPr/>
          <p:nvPr/>
        </p:nvSpPr>
        <p:spPr>
          <a:xfrm rot="16200000">
            <a:off x="0" y="4568024"/>
            <a:ext cx="2289976" cy="2289976"/>
          </a:xfrm>
          <a:prstGeom prst="diagStripe">
            <a:avLst/>
          </a:prstGeom>
          <a:solidFill>
            <a:srgbClr val="2F55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678838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B7A5EDA-DC19-B8B9-4497-CBC53D9249F6}"/>
              </a:ext>
            </a:extLst>
          </p:cNvPr>
          <p:cNvSpPr>
            <a:spLocks noGrp="1"/>
          </p:cNvSpPr>
          <p:nvPr>
            <p:ph idx="1"/>
          </p:nvPr>
        </p:nvSpPr>
        <p:spPr>
          <a:xfrm>
            <a:off x="167640" y="555142"/>
            <a:ext cx="2500059" cy="2469998"/>
          </a:xfrm>
        </p:spPr>
        <p:txBody>
          <a:bodyPr/>
          <a:lstStyle/>
          <a:p>
            <a:pPr marL="0" indent="0" algn="ctr">
              <a:buNone/>
            </a:pPr>
            <a:r>
              <a:rPr lang="en-US" altLang="zh-CN" sz="3200" b="1" dirty="0">
                <a:solidFill>
                  <a:srgbClr val="2F5597"/>
                </a:solidFill>
              </a:rPr>
              <a:t>Model</a:t>
            </a:r>
            <a:endParaRPr lang="zh-CN" altLang="en-US" b="1" dirty="0">
              <a:solidFill>
                <a:srgbClr val="2F5597"/>
              </a:solidFill>
            </a:endParaRPr>
          </a:p>
        </p:txBody>
      </p:sp>
      <p:sp>
        <p:nvSpPr>
          <p:cNvPr id="2" name="斜纹 1">
            <a:extLst>
              <a:ext uri="{FF2B5EF4-FFF2-40B4-BE49-F238E27FC236}">
                <a16:creationId xmlns:a16="http://schemas.microsoft.com/office/drawing/2014/main" id="{2E2E3519-FBB1-F775-5D1E-3507EF4F998C}"/>
              </a:ext>
            </a:extLst>
          </p:cNvPr>
          <p:cNvSpPr/>
          <p:nvPr/>
        </p:nvSpPr>
        <p:spPr>
          <a:xfrm rot="16200000">
            <a:off x="0" y="4568024"/>
            <a:ext cx="2289976" cy="2289976"/>
          </a:xfrm>
          <a:prstGeom prst="diagStripe">
            <a:avLst/>
          </a:prstGeom>
          <a:solidFill>
            <a:srgbClr val="2F55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文本框 3">
            <a:extLst>
              <a:ext uri="{FF2B5EF4-FFF2-40B4-BE49-F238E27FC236}">
                <a16:creationId xmlns:a16="http://schemas.microsoft.com/office/drawing/2014/main" id="{2C8D464A-963F-4741-82DF-CF9FA43B227E}"/>
              </a:ext>
            </a:extLst>
          </p:cNvPr>
          <p:cNvSpPr txBox="1"/>
          <p:nvPr/>
        </p:nvSpPr>
        <p:spPr>
          <a:xfrm>
            <a:off x="581148" y="1552195"/>
            <a:ext cx="9295002" cy="923330"/>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We use a model like ResNet50 to extract the AOI(Area of Interest) of the license plate image. The input of the model is 3-channel images, and the output is a tensor with shape(?, 4). </a:t>
            </a:r>
            <a:endParaRPr lang="zh-CN" altLang="en-US" dirty="0"/>
          </a:p>
        </p:txBody>
      </p:sp>
      <p:sp>
        <p:nvSpPr>
          <p:cNvPr id="5" name="文本框 4">
            <a:extLst>
              <a:ext uri="{FF2B5EF4-FFF2-40B4-BE49-F238E27FC236}">
                <a16:creationId xmlns:a16="http://schemas.microsoft.com/office/drawing/2014/main" id="{E9FD076C-EB12-4B52-93BE-11FB35FB57D8}"/>
              </a:ext>
            </a:extLst>
          </p:cNvPr>
          <p:cNvSpPr txBox="1"/>
          <p:nvPr/>
        </p:nvSpPr>
        <p:spPr>
          <a:xfrm>
            <a:off x="581148" y="2655808"/>
            <a:ext cx="9500112" cy="646331"/>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The CNN in CRNN consists of 10 convolutional layers,  which are used to extract the features of the license plate characters.</a:t>
            </a:r>
            <a:endParaRPr lang="zh-CN" altLang="en-US" dirty="0"/>
          </a:p>
        </p:txBody>
      </p:sp>
      <p:sp>
        <p:nvSpPr>
          <p:cNvPr id="8" name="文本框 7">
            <a:extLst>
              <a:ext uri="{FF2B5EF4-FFF2-40B4-BE49-F238E27FC236}">
                <a16:creationId xmlns:a16="http://schemas.microsoft.com/office/drawing/2014/main" id="{90B90008-82E3-457B-8150-60D618175854}"/>
              </a:ext>
            </a:extLst>
          </p:cNvPr>
          <p:cNvSpPr txBox="1"/>
          <p:nvPr/>
        </p:nvSpPr>
        <p:spPr>
          <a:xfrm>
            <a:off x="655321" y="3750415"/>
            <a:ext cx="8321040" cy="646331"/>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We use deep Bidirectional-LSTM model as the RNN part to recognize the characters in the license plate image.</a:t>
            </a:r>
            <a:endParaRPr lang="zh-CN" altLang="en-US" dirty="0"/>
          </a:p>
        </p:txBody>
      </p:sp>
      <p:sp>
        <p:nvSpPr>
          <p:cNvPr id="9" name="文本框 8">
            <a:extLst>
              <a:ext uri="{FF2B5EF4-FFF2-40B4-BE49-F238E27FC236}">
                <a16:creationId xmlns:a16="http://schemas.microsoft.com/office/drawing/2014/main" id="{3D1FDCC8-CBEB-4F98-AC2A-CA0795C66199}"/>
              </a:ext>
            </a:extLst>
          </p:cNvPr>
          <p:cNvSpPr txBox="1"/>
          <p:nvPr/>
        </p:nvSpPr>
        <p:spPr>
          <a:xfrm>
            <a:off x="655321" y="4936473"/>
            <a:ext cx="4479111" cy="369332"/>
          </a:xfrm>
          <a:prstGeom prst="rect">
            <a:avLst/>
          </a:prstGeom>
          <a:noFill/>
        </p:spPr>
        <p:txBody>
          <a:bodyPr wrap="none" rtlCol="0">
            <a:spAutoFit/>
          </a:bodyPr>
          <a:lstStyle/>
          <a:p>
            <a:pPr marL="285750" indent="-285750">
              <a:buFont typeface="Arial" panose="020B0604020202020204" pitchFamily="34" charset="0"/>
              <a:buChar char="•"/>
            </a:pPr>
            <a:r>
              <a:rPr lang="en-US" altLang="zh-CN" dirty="0"/>
              <a:t>The CTC part is used to train the model. </a:t>
            </a:r>
            <a:endParaRPr lang="zh-CN" altLang="en-US" dirty="0"/>
          </a:p>
        </p:txBody>
      </p:sp>
    </p:spTree>
    <p:extLst>
      <p:ext uri="{BB962C8B-B14F-4D97-AF65-F5344CB8AC3E}">
        <p14:creationId xmlns:p14="http://schemas.microsoft.com/office/powerpoint/2010/main" val="3951343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B7A5EDA-DC19-B8B9-4497-CBC53D9249F6}"/>
              </a:ext>
            </a:extLst>
          </p:cNvPr>
          <p:cNvSpPr>
            <a:spLocks noGrp="1"/>
          </p:cNvSpPr>
          <p:nvPr>
            <p:ph idx="1"/>
          </p:nvPr>
        </p:nvSpPr>
        <p:spPr>
          <a:xfrm>
            <a:off x="713232" y="405383"/>
            <a:ext cx="1738784" cy="1286257"/>
          </a:xfrm>
        </p:spPr>
        <p:txBody>
          <a:bodyPr/>
          <a:lstStyle/>
          <a:p>
            <a:pPr marL="0" indent="0" algn="ctr">
              <a:buNone/>
            </a:pPr>
            <a:r>
              <a:rPr lang="en-US" altLang="zh-CN" sz="3200" b="1" dirty="0">
                <a:solidFill>
                  <a:srgbClr val="2F5597"/>
                </a:solidFill>
              </a:rPr>
              <a:t>Model</a:t>
            </a:r>
            <a:endParaRPr lang="zh-CN" altLang="en-US" b="1" dirty="0">
              <a:solidFill>
                <a:srgbClr val="2F5597"/>
              </a:solidFill>
            </a:endParaRPr>
          </a:p>
        </p:txBody>
      </p:sp>
      <p:sp>
        <p:nvSpPr>
          <p:cNvPr id="4" name="文本框 3">
            <a:extLst>
              <a:ext uri="{FF2B5EF4-FFF2-40B4-BE49-F238E27FC236}">
                <a16:creationId xmlns:a16="http://schemas.microsoft.com/office/drawing/2014/main" id="{87A514DF-AB84-77FC-86FC-2D6839BA961F}"/>
              </a:ext>
            </a:extLst>
          </p:cNvPr>
          <p:cNvSpPr txBox="1"/>
          <p:nvPr/>
        </p:nvSpPr>
        <p:spPr>
          <a:xfrm>
            <a:off x="713232" y="1251046"/>
            <a:ext cx="7404608" cy="369332"/>
          </a:xfrm>
          <a:prstGeom prst="rect">
            <a:avLst/>
          </a:prstGeom>
          <a:noFill/>
        </p:spPr>
        <p:txBody>
          <a:bodyPr wrap="square">
            <a:spAutoFit/>
          </a:bodyPr>
          <a:lstStyle/>
          <a:p>
            <a:r>
              <a:rPr lang="zh-CN" altLang="en-US" dirty="0"/>
              <a:t>The </a:t>
            </a:r>
            <a:r>
              <a:rPr lang="en-US" altLang="zh-CN" dirty="0"/>
              <a:t>CRNN </a:t>
            </a:r>
            <a:r>
              <a:rPr lang="zh-CN" altLang="en-US" dirty="0"/>
              <a:t>model structure is shown in the following figure: </a:t>
            </a:r>
          </a:p>
        </p:txBody>
      </p:sp>
      <p:sp>
        <p:nvSpPr>
          <p:cNvPr id="6" name="斜纹 5">
            <a:extLst>
              <a:ext uri="{FF2B5EF4-FFF2-40B4-BE49-F238E27FC236}">
                <a16:creationId xmlns:a16="http://schemas.microsoft.com/office/drawing/2014/main" id="{31423EC5-2C93-462F-A71E-20DA28E046CC}"/>
              </a:ext>
            </a:extLst>
          </p:cNvPr>
          <p:cNvSpPr/>
          <p:nvPr/>
        </p:nvSpPr>
        <p:spPr>
          <a:xfrm rot="10800000">
            <a:off x="9902024" y="4568024"/>
            <a:ext cx="2289976" cy="2289976"/>
          </a:xfrm>
          <a:prstGeom prst="diagStripe">
            <a:avLst/>
          </a:prstGeom>
          <a:solidFill>
            <a:srgbClr val="2F55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7" name="图片 6">
            <a:extLst>
              <a:ext uri="{FF2B5EF4-FFF2-40B4-BE49-F238E27FC236}">
                <a16:creationId xmlns:a16="http://schemas.microsoft.com/office/drawing/2014/main" id="{493B2115-067A-4BFE-84DE-8C735F93963D}"/>
              </a:ext>
            </a:extLst>
          </p:cNvPr>
          <p:cNvPicPr>
            <a:picLocks noChangeAspect="1"/>
          </p:cNvPicPr>
          <p:nvPr/>
        </p:nvPicPr>
        <p:blipFill>
          <a:blip r:embed="rId2"/>
          <a:stretch>
            <a:fillRect/>
          </a:stretch>
        </p:blipFill>
        <p:spPr>
          <a:xfrm>
            <a:off x="2342155" y="1805351"/>
            <a:ext cx="4654762" cy="4097349"/>
          </a:xfrm>
          <a:prstGeom prst="rect">
            <a:avLst/>
          </a:prstGeom>
        </p:spPr>
      </p:pic>
      <p:pic>
        <p:nvPicPr>
          <p:cNvPr id="10" name="图片 9">
            <a:extLst>
              <a:ext uri="{FF2B5EF4-FFF2-40B4-BE49-F238E27FC236}">
                <a16:creationId xmlns:a16="http://schemas.microsoft.com/office/drawing/2014/main" id="{A0CF936E-D327-474F-8C71-0401D40A0D05}"/>
              </a:ext>
            </a:extLst>
          </p:cNvPr>
          <p:cNvPicPr>
            <a:picLocks noChangeAspect="1"/>
          </p:cNvPicPr>
          <p:nvPr/>
        </p:nvPicPr>
        <p:blipFill>
          <a:blip r:embed="rId3"/>
          <a:stretch>
            <a:fillRect/>
          </a:stretch>
        </p:blipFill>
        <p:spPr>
          <a:xfrm>
            <a:off x="6992821" y="2670744"/>
            <a:ext cx="4054191" cy="1516511"/>
          </a:xfrm>
          <a:prstGeom prst="rect">
            <a:avLst/>
          </a:prstGeom>
        </p:spPr>
      </p:pic>
      <p:sp>
        <p:nvSpPr>
          <p:cNvPr id="11" name="文本框 10">
            <a:extLst>
              <a:ext uri="{FF2B5EF4-FFF2-40B4-BE49-F238E27FC236}">
                <a16:creationId xmlns:a16="http://schemas.microsoft.com/office/drawing/2014/main" id="{29487562-77F6-4867-B679-38B64FE91520}"/>
              </a:ext>
            </a:extLst>
          </p:cNvPr>
          <p:cNvSpPr txBox="1"/>
          <p:nvPr/>
        </p:nvSpPr>
        <p:spPr>
          <a:xfrm>
            <a:off x="3855126" y="5903007"/>
            <a:ext cx="1120820" cy="369332"/>
          </a:xfrm>
          <a:prstGeom prst="rect">
            <a:avLst/>
          </a:prstGeom>
          <a:noFill/>
        </p:spPr>
        <p:txBody>
          <a:bodyPr wrap="none" rtlCol="0">
            <a:spAutoFit/>
          </a:bodyPr>
          <a:lstStyle/>
          <a:p>
            <a:r>
              <a:rPr lang="en-US" altLang="zh-CN" dirty="0"/>
              <a:t>CNN Part</a:t>
            </a:r>
            <a:endParaRPr lang="zh-CN" altLang="en-US" dirty="0"/>
          </a:p>
        </p:txBody>
      </p:sp>
      <p:sp>
        <p:nvSpPr>
          <p:cNvPr id="16" name="文本框 15">
            <a:extLst>
              <a:ext uri="{FF2B5EF4-FFF2-40B4-BE49-F238E27FC236}">
                <a16:creationId xmlns:a16="http://schemas.microsoft.com/office/drawing/2014/main" id="{E6F8CA50-132B-4156-8A2B-1D508E3FB3A6}"/>
              </a:ext>
            </a:extLst>
          </p:cNvPr>
          <p:cNvSpPr txBox="1"/>
          <p:nvPr/>
        </p:nvSpPr>
        <p:spPr>
          <a:xfrm>
            <a:off x="8392160" y="4383358"/>
            <a:ext cx="1111202" cy="369332"/>
          </a:xfrm>
          <a:prstGeom prst="rect">
            <a:avLst/>
          </a:prstGeom>
          <a:noFill/>
        </p:spPr>
        <p:txBody>
          <a:bodyPr wrap="none" rtlCol="0">
            <a:spAutoFit/>
          </a:bodyPr>
          <a:lstStyle/>
          <a:p>
            <a:r>
              <a:rPr lang="en-US" altLang="zh-CN" dirty="0"/>
              <a:t>RNN Part</a:t>
            </a:r>
            <a:endParaRPr lang="zh-CN" altLang="en-US" dirty="0"/>
          </a:p>
        </p:txBody>
      </p:sp>
    </p:spTree>
    <p:extLst>
      <p:ext uri="{BB962C8B-B14F-4D97-AF65-F5344CB8AC3E}">
        <p14:creationId xmlns:p14="http://schemas.microsoft.com/office/powerpoint/2010/main" val="3699971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7A0E97F-718E-CFF6-7390-7BB509715168}"/>
              </a:ext>
            </a:extLst>
          </p:cNvPr>
          <p:cNvSpPr>
            <a:spLocks noGrp="1"/>
          </p:cNvSpPr>
          <p:nvPr>
            <p:ph idx="1"/>
          </p:nvPr>
        </p:nvSpPr>
        <p:spPr>
          <a:xfrm>
            <a:off x="838200" y="3161444"/>
            <a:ext cx="10515600" cy="1563618"/>
          </a:xfrm>
        </p:spPr>
        <p:txBody>
          <a:bodyPr>
            <a:normAutofit/>
          </a:bodyPr>
          <a:lstStyle/>
          <a:p>
            <a:pPr marL="0" indent="0" algn="ctr">
              <a:buNone/>
            </a:pPr>
            <a:r>
              <a:rPr lang="en-US" altLang="zh-CN" sz="4400" b="1" dirty="0">
                <a:solidFill>
                  <a:srgbClr val="2F5597"/>
                </a:solidFill>
                <a:latin typeface="Microsoft JhengHei" panose="020B0604030504040204" pitchFamily="34" charset="-120"/>
                <a:ea typeface="Microsoft JhengHei" panose="020B0604030504040204" pitchFamily="34" charset="-120"/>
              </a:rPr>
              <a:t>Reference</a:t>
            </a:r>
            <a:endParaRPr lang="zh-CN" altLang="en-US" sz="4400" b="1" dirty="0">
              <a:solidFill>
                <a:srgbClr val="2F5597"/>
              </a:solidFill>
              <a:latin typeface="Microsoft JhengHei" panose="020B0604030504040204" pitchFamily="34" charset="-120"/>
              <a:ea typeface="Microsoft JhengHei" panose="020B0604030504040204" pitchFamily="34" charset="-120"/>
            </a:endParaRPr>
          </a:p>
        </p:txBody>
      </p:sp>
      <p:sp>
        <p:nvSpPr>
          <p:cNvPr id="2" name="斜纹 1">
            <a:extLst>
              <a:ext uri="{FF2B5EF4-FFF2-40B4-BE49-F238E27FC236}">
                <a16:creationId xmlns:a16="http://schemas.microsoft.com/office/drawing/2014/main" id="{CD6A17C8-8347-351B-5723-634C7AA887AA}"/>
              </a:ext>
            </a:extLst>
          </p:cNvPr>
          <p:cNvSpPr/>
          <p:nvPr/>
        </p:nvSpPr>
        <p:spPr>
          <a:xfrm rot="16200000">
            <a:off x="0" y="4568024"/>
            <a:ext cx="2289976" cy="2289976"/>
          </a:xfrm>
          <a:prstGeom prst="diagStripe">
            <a:avLst/>
          </a:prstGeom>
          <a:solidFill>
            <a:srgbClr val="2F55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747136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20B83E-EC5B-841D-740B-A06B09F4E462}"/>
              </a:ext>
            </a:extLst>
          </p:cNvPr>
          <p:cNvSpPr>
            <a:spLocks noGrp="1"/>
          </p:cNvSpPr>
          <p:nvPr>
            <p:ph type="title"/>
          </p:nvPr>
        </p:nvSpPr>
        <p:spPr>
          <a:xfrm>
            <a:off x="838200" y="474303"/>
            <a:ext cx="10515600" cy="1325563"/>
          </a:xfrm>
        </p:spPr>
        <p:txBody>
          <a:bodyPr>
            <a:normAutofit/>
          </a:bodyPr>
          <a:lstStyle/>
          <a:p>
            <a:r>
              <a:rPr lang="en-US" altLang="zh-CN" sz="4000" b="1" dirty="0">
                <a:solidFill>
                  <a:srgbClr val="2F5597"/>
                </a:solidFill>
                <a:latin typeface="Microsoft JhengHei" panose="020B0604030504040204" pitchFamily="34" charset="-120"/>
                <a:ea typeface="Microsoft JhengHei" panose="020B0604030504040204" pitchFamily="34" charset="-120"/>
              </a:rPr>
              <a:t>Reference</a:t>
            </a:r>
            <a:br>
              <a:rPr lang="zh-CN" altLang="en-US" sz="4000" b="1" dirty="0">
                <a:solidFill>
                  <a:srgbClr val="2F5597"/>
                </a:solidFill>
                <a:latin typeface="Microsoft JhengHei" panose="020B0604030504040204" pitchFamily="34" charset="-120"/>
                <a:ea typeface="Microsoft JhengHei" panose="020B0604030504040204" pitchFamily="34" charset="-120"/>
              </a:rPr>
            </a:br>
            <a:endParaRPr lang="zh-CN" altLang="en-US" sz="4000" dirty="0">
              <a:solidFill>
                <a:srgbClr val="2F5597"/>
              </a:solidFill>
            </a:endParaRPr>
          </a:p>
        </p:txBody>
      </p:sp>
      <p:sp>
        <p:nvSpPr>
          <p:cNvPr id="3" name="内容占位符 2">
            <a:extLst>
              <a:ext uri="{FF2B5EF4-FFF2-40B4-BE49-F238E27FC236}">
                <a16:creationId xmlns:a16="http://schemas.microsoft.com/office/drawing/2014/main" id="{17A0E97F-718E-CFF6-7390-7BB509715168}"/>
              </a:ext>
            </a:extLst>
          </p:cNvPr>
          <p:cNvSpPr>
            <a:spLocks noGrp="1"/>
          </p:cNvSpPr>
          <p:nvPr>
            <p:ph idx="1"/>
          </p:nvPr>
        </p:nvSpPr>
        <p:spPr>
          <a:xfrm>
            <a:off x="838200" y="1595036"/>
            <a:ext cx="10515600" cy="4351338"/>
          </a:xfrm>
        </p:spPr>
        <p:txBody>
          <a:bodyPr>
            <a:noAutofit/>
          </a:bodyPr>
          <a:lstStyle/>
          <a:p>
            <a:r>
              <a:rPr lang="en-US" altLang="zh-CN" sz="1000" dirty="0"/>
              <a:t>[1] [CRNN: An End-to-End Trainable Neural Network for Image-based Sequence Recognition and Its Application to Scene Text Recognition](https://arxiv.org/abs/1507.05717)</a:t>
            </a:r>
          </a:p>
          <a:p>
            <a:endParaRPr lang="en-US" altLang="zh-CN" sz="1000" dirty="0"/>
          </a:p>
          <a:p>
            <a:r>
              <a:rPr lang="en-US" altLang="zh-CN" sz="1000" dirty="0"/>
              <a:t>[2] [Connectionist Temporal Classification: Labelling Unsegmented Sequence Data with Recurrent Neural Networks](https://www.cs.toronto.edu/~graves/icml_2006.pdf)</a:t>
            </a:r>
          </a:p>
          <a:p>
            <a:endParaRPr lang="en-US" altLang="zh-CN" sz="1000" dirty="0"/>
          </a:p>
          <a:p>
            <a:r>
              <a:rPr lang="en-US" altLang="zh-CN" sz="1000" dirty="0"/>
              <a:t>[3] [CCPD: A Large-scale Chinese Commercial License Plate Dataset](https://arxiv.org/abs/1904.01906)</a:t>
            </a:r>
          </a:p>
          <a:p>
            <a:endParaRPr lang="en-US" altLang="zh-CN" sz="1000" dirty="0"/>
          </a:p>
          <a:p>
            <a:r>
              <a:rPr lang="en-US" altLang="zh-CN" sz="1000" dirty="0"/>
              <a:t>[4] [Deep Residual Learning for Image Recognition](https://arxiv.org/abs/1512.03385)</a:t>
            </a:r>
          </a:p>
          <a:p>
            <a:endParaRPr lang="en-US" altLang="zh-CN" sz="1000" dirty="0"/>
          </a:p>
          <a:p>
            <a:r>
              <a:rPr lang="en-US" altLang="zh-CN" sz="1000" dirty="0"/>
              <a:t>[5] [</a:t>
            </a:r>
            <a:r>
              <a:rPr lang="en-US" altLang="zh-CN" sz="1000" dirty="0" err="1"/>
              <a:t>VGGNet</a:t>
            </a:r>
            <a:r>
              <a:rPr lang="en-US" altLang="zh-CN" sz="1000" dirty="0"/>
              <a:t>](https://arxiv.org/abs/1409.1556)</a:t>
            </a:r>
          </a:p>
          <a:p>
            <a:endParaRPr lang="en-US" altLang="zh-CN" sz="1000" dirty="0"/>
          </a:p>
          <a:p>
            <a:r>
              <a:rPr lang="en-US" altLang="zh-CN" sz="1000" dirty="0"/>
              <a:t>[6] [Long Short-Term Memory](https://www.bioinf.jku.at/publications/older/2604.pdf)</a:t>
            </a:r>
          </a:p>
          <a:p>
            <a:endParaRPr lang="en-US" altLang="zh-CN" sz="1000" dirty="0"/>
          </a:p>
          <a:p>
            <a:r>
              <a:rPr lang="en-US" altLang="zh-CN" sz="1000" dirty="0"/>
              <a:t>[7] [LSTM: A Search Space Odyssey](https://arxiv.org/abs/1503.04069)</a:t>
            </a:r>
          </a:p>
          <a:p>
            <a:endParaRPr lang="en-US" altLang="zh-CN" sz="1000" dirty="0"/>
          </a:p>
          <a:p>
            <a:r>
              <a:rPr lang="en-US" altLang="zh-CN" sz="1000" dirty="0"/>
              <a:t>[8] [CTC Decoder](https://distill.pub/2017/ctc/)</a:t>
            </a:r>
          </a:p>
          <a:p>
            <a:endParaRPr lang="en-US" altLang="zh-CN" sz="1000" dirty="0"/>
          </a:p>
          <a:p>
            <a:r>
              <a:rPr lang="en-US" altLang="zh-CN" sz="1000" dirty="0"/>
              <a:t>[9] [CTC Loss](https://distill.pub/2017/ctc/)</a:t>
            </a:r>
          </a:p>
          <a:p>
            <a:endParaRPr lang="en-US" altLang="zh-CN" sz="1000" dirty="0"/>
          </a:p>
          <a:p>
            <a:r>
              <a:rPr lang="en-US" altLang="zh-CN" sz="1000" dirty="0"/>
              <a:t>[10] [</a:t>
            </a:r>
            <a:r>
              <a:rPr lang="en-US" altLang="zh-CN" sz="1000" dirty="0" err="1"/>
              <a:t>Pytorch</a:t>
            </a:r>
            <a:r>
              <a:rPr lang="en-US" altLang="zh-CN" sz="1000" dirty="0"/>
              <a:t>](https://pytorch.org/)</a:t>
            </a:r>
            <a:endParaRPr lang="zh-CN" altLang="en-US" sz="1000" dirty="0"/>
          </a:p>
        </p:txBody>
      </p:sp>
      <p:sp>
        <p:nvSpPr>
          <p:cNvPr id="6" name="斜纹 5">
            <a:extLst>
              <a:ext uri="{FF2B5EF4-FFF2-40B4-BE49-F238E27FC236}">
                <a16:creationId xmlns:a16="http://schemas.microsoft.com/office/drawing/2014/main" id="{F9A50C11-A5E9-AC2E-C32A-2314480F70D2}"/>
              </a:ext>
            </a:extLst>
          </p:cNvPr>
          <p:cNvSpPr/>
          <p:nvPr/>
        </p:nvSpPr>
        <p:spPr>
          <a:xfrm rot="10800000">
            <a:off x="9902024" y="4568024"/>
            <a:ext cx="2289976" cy="2289976"/>
          </a:xfrm>
          <a:prstGeom prst="diagStripe">
            <a:avLst/>
          </a:prstGeom>
          <a:solidFill>
            <a:srgbClr val="2F55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3051003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B27D21D-1423-B5DA-BCC1-DFE3B213E7A6}"/>
              </a:ext>
            </a:extLst>
          </p:cNvPr>
          <p:cNvSpPr>
            <a:spLocks noGrp="1"/>
          </p:cNvSpPr>
          <p:nvPr>
            <p:ph idx="1"/>
          </p:nvPr>
        </p:nvSpPr>
        <p:spPr>
          <a:xfrm>
            <a:off x="695077" y="1094306"/>
            <a:ext cx="10515600" cy="4351338"/>
          </a:xfrm>
        </p:spPr>
        <p:txBody>
          <a:bodyPr/>
          <a:lstStyle/>
          <a:p>
            <a:pPr marL="0" indent="0" algn="ctr">
              <a:buNone/>
            </a:pPr>
            <a:endParaRPr lang="en-US" altLang="zh-CN" sz="4400" b="1" dirty="0"/>
          </a:p>
          <a:p>
            <a:pPr marL="0" indent="0" algn="ctr">
              <a:buNone/>
            </a:pPr>
            <a:endParaRPr lang="en-US" altLang="zh-CN" sz="4400" b="1" dirty="0"/>
          </a:p>
          <a:p>
            <a:pPr marL="0" indent="0" algn="ctr">
              <a:buNone/>
            </a:pPr>
            <a:endParaRPr lang="en-US" altLang="zh-CN" sz="4400" b="1" dirty="0"/>
          </a:p>
          <a:p>
            <a:pPr marL="0" indent="0" algn="ctr">
              <a:buNone/>
            </a:pPr>
            <a:r>
              <a:rPr lang="en-US" altLang="zh-CN" sz="4400" b="1" dirty="0">
                <a:solidFill>
                  <a:srgbClr val="2F5597"/>
                </a:solidFill>
              </a:rPr>
              <a:t>Thanks</a:t>
            </a:r>
            <a:r>
              <a:rPr lang="en-US" altLang="zh-CN" sz="4400" b="1" dirty="0"/>
              <a:t>!</a:t>
            </a:r>
            <a:endParaRPr lang="zh-CN" altLang="en-US" b="1" dirty="0"/>
          </a:p>
        </p:txBody>
      </p:sp>
      <p:sp>
        <p:nvSpPr>
          <p:cNvPr id="4" name="斜纹 3">
            <a:extLst>
              <a:ext uri="{FF2B5EF4-FFF2-40B4-BE49-F238E27FC236}">
                <a16:creationId xmlns:a16="http://schemas.microsoft.com/office/drawing/2014/main" id="{1AF0079E-2FBA-747E-829A-5B9D5DEF6AB3}"/>
              </a:ext>
            </a:extLst>
          </p:cNvPr>
          <p:cNvSpPr/>
          <p:nvPr/>
        </p:nvSpPr>
        <p:spPr>
          <a:xfrm rot="16200000">
            <a:off x="0" y="4568024"/>
            <a:ext cx="2289976" cy="2289976"/>
          </a:xfrm>
          <a:prstGeom prst="diagStripe">
            <a:avLst/>
          </a:prstGeom>
          <a:solidFill>
            <a:srgbClr val="2F55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737976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8" name="椭圆 17">
            <a:extLst>
              <a:ext uri="{FF2B5EF4-FFF2-40B4-BE49-F238E27FC236}">
                <a16:creationId xmlns:a16="http://schemas.microsoft.com/office/drawing/2014/main" id="{2C8BECD9-D43D-F304-47CC-7CA3F0D5387A}"/>
              </a:ext>
            </a:extLst>
          </p:cNvPr>
          <p:cNvSpPr/>
          <p:nvPr/>
        </p:nvSpPr>
        <p:spPr>
          <a:xfrm>
            <a:off x="1273415" y="1803824"/>
            <a:ext cx="3379401" cy="3379401"/>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占位符 2"/>
          <p:cNvSpPr>
            <a:spLocks noGrp="1"/>
          </p:cNvSpPr>
          <p:nvPr>
            <p:ph type="body" sz="quarter" idx="14"/>
          </p:nvPr>
        </p:nvSpPr>
        <p:spPr>
          <a:xfrm>
            <a:off x="1390457" y="3232165"/>
            <a:ext cx="3145319" cy="700737"/>
          </a:xfrm>
        </p:spPr>
        <p:txBody>
          <a:bodyPr>
            <a:normAutofit lnSpcReduction="10000"/>
          </a:bodyPr>
          <a:lstStyle/>
          <a:p>
            <a:r>
              <a:rPr kumimoji="1" lang="en-US" altLang="zh-CN" sz="4000" dirty="0"/>
              <a:t>CONTENTS</a:t>
            </a:r>
            <a:endParaRPr kumimoji="1" lang="zh-CN" altLang="en-US" sz="4000" dirty="0"/>
          </a:p>
        </p:txBody>
      </p:sp>
      <p:sp>
        <p:nvSpPr>
          <p:cNvPr id="4" name="文本占位符 3"/>
          <p:cNvSpPr>
            <a:spLocks noGrp="1"/>
          </p:cNvSpPr>
          <p:nvPr>
            <p:ph type="body" sz="quarter" idx="15"/>
          </p:nvPr>
        </p:nvSpPr>
        <p:spPr>
          <a:xfrm>
            <a:off x="7320967" y="2200157"/>
            <a:ext cx="932642" cy="634634"/>
          </a:xfrm>
        </p:spPr>
        <p:txBody>
          <a:bodyPr>
            <a:normAutofit fontScale="92500" lnSpcReduction="20000"/>
          </a:bodyPr>
          <a:lstStyle/>
          <a:p>
            <a:r>
              <a:rPr kumimoji="1" lang="en-US" altLang="zh-CN" dirty="0"/>
              <a:t>01</a:t>
            </a:r>
            <a:endParaRPr kumimoji="1" lang="zh-CN" altLang="en-US" dirty="0"/>
          </a:p>
        </p:txBody>
      </p:sp>
      <p:sp>
        <p:nvSpPr>
          <p:cNvPr id="5" name="文本占位符 4"/>
          <p:cNvSpPr>
            <a:spLocks noGrp="1"/>
          </p:cNvSpPr>
          <p:nvPr>
            <p:ph type="body" sz="quarter" idx="16"/>
          </p:nvPr>
        </p:nvSpPr>
        <p:spPr>
          <a:xfrm>
            <a:off x="8277670" y="2200157"/>
            <a:ext cx="3253563" cy="634634"/>
          </a:xfrm>
        </p:spPr>
        <p:txBody>
          <a:bodyPr/>
          <a:lstStyle/>
          <a:p>
            <a:r>
              <a:rPr kumimoji="1" lang="en-US" altLang="zh-CN" b="1" dirty="0"/>
              <a:t>Introduction</a:t>
            </a:r>
            <a:endParaRPr kumimoji="1" lang="zh-CN" altLang="en-US" b="1" dirty="0"/>
          </a:p>
        </p:txBody>
      </p:sp>
      <p:sp>
        <p:nvSpPr>
          <p:cNvPr id="6" name="文本占位符 5"/>
          <p:cNvSpPr>
            <a:spLocks noGrp="1"/>
          </p:cNvSpPr>
          <p:nvPr>
            <p:ph type="body" sz="quarter" idx="17"/>
          </p:nvPr>
        </p:nvSpPr>
        <p:spPr>
          <a:xfrm>
            <a:off x="7320967" y="3109113"/>
            <a:ext cx="932642" cy="634634"/>
          </a:xfrm>
        </p:spPr>
        <p:txBody>
          <a:bodyPr>
            <a:normAutofit fontScale="92500" lnSpcReduction="20000"/>
          </a:bodyPr>
          <a:lstStyle/>
          <a:p>
            <a:r>
              <a:rPr kumimoji="1" lang="en-US" altLang="zh-CN" dirty="0"/>
              <a:t>0</a:t>
            </a:r>
            <a:r>
              <a:rPr kumimoji="1" lang="en-US" altLang="zh-CN" dirty="0">
                <a:solidFill>
                  <a:srgbClr val="2F5597"/>
                </a:solidFill>
              </a:rPr>
              <a:t>2</a:t>
            </a:r>
            <a:endParaRPr kumimoji="1" lang="zh-CN" altLang="en-US" dirty="0">
              <a:solidFill>
                <a:srgbClr val="2F5597"/>
              </a:solidFill>
            </a:endParaRPr>
          </a:p>
        </p:txBody>
      </p:sp>
      <p:sp>
        <p:nvSpPr>
          <p:cNvPr id="7" name="文本占位符 6"/>
          <p:cNvSpPr>
            <a:spLocks noGrp="1"/>
          </p:cNvSpPr>
          <p:nvPr>
            <p:ph type="body" sz="quarter" idx="18"/>
          </p:nvPr>
        </p:nvSpPr>
        <p:spPr>
          <a:xfrm>
            <a:off x="8269650" y="3109112"/>
            <a:ext cx="3253563" cy="634634"/>
          </a:xfrm>
        </p:spPr>
        <p:txBody>
          <a:bodyPr/>
          <a:lstStyle/>
          <a:p>
            <a:r>
              <a:rPr kumimoji="1" lang="en-US" altLang="zh-CN" b="1" dirty="0"/>
              <a:t>Our delivery</a:t>
            </a:r>
            <a:endParaRPr kumimoji="1" lang="zh-CN" altLang="en-US" b="1" dirty="0"/>
          </a:p>
        </p:txBody>
      </p:sp>
      <p:sp>
        <p:nvSpPr>
          <p:cNvPr id="12" name="文本占位符 11"/>
          <p:cNvSpPr>
            <a:spLocks noGrp="1"/>
          </p:cNvSpPr>
          <p:nvPr>
            <p:ph type="body" sz="quarter" idx="23"/>
          </p:nvPr>
        </p:nvSpPr>
        <p:spPr>
          <a:xfrm>
            <a:off x="7320967" y="4018069"/>
            <a:ext cx="932642" cy="634634"/>
          </a:xfrm>
        </p:spPr>
        <p:txBody>
          <a:bodyPr>
            <a:normAutofit fontScale="92500" lnSpcReduction="20000"/>
          </a:bodyPr>
          <a:lstStyle/>
          <a:p>
            <a:r>
              <a:rPr kumimoji="1" lang="en-US" altLang="zh-CN" dirty="0"/>
              <a:t>03</a:t>
            </a:r>
            <a:endParaRPr kumimoji="1" lang="zh-CN" altLang="en-US" dirty="0"/>
          </a:p>
        </p:txBody>
      </p:sp>
      <p:sp>
        <p:nvSpPr>
          <p:cNvPr id="13" name="文本占位符 12"/>
          <p:cNvSpPr>
            <a:spLocks noGrp="1"/>
          </p:cNvSpPr>
          <p:nvPr>
            <p:ph type="body" sz="quarter" idx="24"/>
          </p:nvPr>
        </p:nvSpPr>
        <p:spPr>
          <a:xfrm>
            <a:off x="8253609" y="4018067"/>
            <a:ext cx="3253563" cy="634634"/>
          </a:xfrm>
        </p:spPr>
        <p:txBody>
          <a:bodyPr/>
          <a:lstStyle/>
          <a:p>
            <a:r>
              <a:rPr kumimoji="1" lang="en-US" altLang="zh-CN" b="1" dirty="0"/>
              <a:t>Reference</a:t>
            </a:r>
            <a:endParaRPr kumimoji="1" lang="zh-CN" altLang="en-US" b="1" dirty="0"/>
          </a:p>
        </p:txBody>
      </p:sp>
    </p:spTree>
    <p:extLst>
      <p:ext uri="{BB962C8B-B14F-4D97-AF65-F5344CB8AC3E}">
        <p14:creationId xmlns:p14="http://schemas.microsoft.com/office/powerpoint/2010/main" val="193088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7A0E97F-718E-CFF6-7390-7BB509715168}"/>
              </a:ext>
            </a:extLst>
          </p:cNvPr>
          <p:cNvSpPr>
            <a:spLocks noGrp="1"/>
          </p:cNvSpPr>
          <p:nvPr>
            <p:ph idx="1"/>
          </p:nvPr>
        </p:nvSpPr>
        <p:spPr>
          <a:xfrm>
            <a:off x="838200" y="3161444"/>
            <a:ext cx="10515600" cy="1563618"/>
          </a:xfrm>
        </p:spPr>
        <p:txBody>
          <a:bodyPr>
            <a:normAutofit/>
          </a:bodyPr>
          <a:lstStyle/>
          <a:p>
            <a:pPr marL="0" indent="0" algn="ctr">
              <a:buNone/>
            </a:pPr>
            <a:r>
              <a:rPr lang="en-US" altLang="zh-CN" sz="4400" b="1" dirty="0">
                <a:solidFill>
                  <a:srgbClr val="2F5597"/>
                </a:solidFill>
                <a:latin typeface="Microsoft JhengHei" panose="020B0604030504040204" pitchFamily="34" charset="-120"/>
                <a:ea typeface="Microsoft JhengHei" panose="020B0604030504040204" pitchFamily="34" charset="-120"/>
              </a:rPr>
              <a:t>Introduction</a:t>
            </a:r>
            <a:endParaRPr lang="zh-CN" altLang="en-US" sz="4400" b="1" dirty="0">
              <a:solidFill>
                <a:srgbClr val="2F5597"/>
              </a:solidFill>
              <a:latin typeface="Microsoft JhengHei" panose="020B0604030504040204" pitchFamily="34" charset="-120"/>
              <a:ea typeface="Microsoft JhengHei" panose="020B0604030504040204" pitchFamily="34" charset="-120"/>
            </a:endParaRPr>
          </a:p>
        </p:txBody>
      </p:sp>
      <p:sp>
        <p:nvSpPr>
          <p:cNvPr id="4" name="斜纹 3">
            <a:extLst>
              <a:ext uri="{FF2B5EF4-FFF2-40B4-BE49-F238E27FC236}">
                <a16:creationId xmlns:a16="http://schemas.microsoft.com/office/drawing/2014/main" id="{EA572CEC-67C9-6865-3CE6-A71ACE40DB9B}"/>
              </a:ext>
            </a:extLst>
          </p:cNvPr>
          <p:cNvSpPr/>
          <p:nvPr/>
        </p:nvSpPr>
        <p:spPr>
          <a:xfrm rot="16200000">
            <a:off x="0" y="4568024"/>
            <a:ext cx="2289976" cy="2289976"/>
          </a:xfrm>
          <a:prstGeom prst="diagStripe">
            <a:avLst/>
          </a:prstGeom>
          <a:solidFill>
            <a:srgbClr val="2F55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3849503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7A0E97F-718E-CFF6-7390-7BB509715168}"/>
              </a:ext>
            </a:extLst>
          </p:cNvPr>
          <p:cNvSpPr>
            <a:spLocks noGrp="1"/>
          </p:cNvSpPr>
          <p:nvPr>
            <p:ph idx="1"/>
          </p:nvPr>
        </p:nvSpPr>
        <p:spPr>
          <a:xfrm>
            <a:off x="-62050" y="357632"/>
            <a:ext cx="5373190" cy="905691"/>
          </a:xfrm>
        </p:spPr>
        <p:txBody>
          <a:bodyPr/>
          <a:lstStyle/>
          <a:p>
            <a:pPr marL="0" indent="0" algn="ctr">
              <a:buNone/>
            </a:pPr>
            <a:r>
              <a:rPr lang="en-US" altLang="zh-CN" sz="3200" b="1" dirty="0">
                <a:solidFill>
                  <a:srgbClr val="2F5597"/>
                </a:solidFill>
              </a:rPr>
              <a:t>About  CRNN and CTC</a:t>
            </a:r>
            <a:endParaRPr lang="zh-CN" altLang="en-US" sz="3200" b="1" dirty="0">
              <a:solidFill>
                <a:srgbClr val="2F5597"/>
              </a:solidFill>
            </a:endParaRPr>
          </a:p>
        </p:txBody>
      </p:sp>
      <p:sp>
        <p:nvSpPr>
          <p:cNvPr id="5" name="文本框 4">
            <a:extLst>
              <a:ext uri="{FF2B5EF4-FFF2-40B4-BE49-F238E27FC236}">
                <a16:creationId xmlns:a16="http://schemas.microsoft.com/office/drawing/2014/main" id="{79428544-4049-3A06-3B98-1A90DFB57D61}"/>
              </a:ext>
            </a:extLst>
          </p:cNvPr>
          <p:cNvSpPr txBox="1"/>
          <p:nvPr/>
        </p:nvSpPr>
        <p:spPr>
          <a:xfrm>
            <a:off x="8291413" y="5639095"/>
            <a:ext cx="6094674" cy="369332"/>
          </a:xfrm>
          <a:prstGeom prst="rect">
            <a:avLst/>
          </a:prstGeom>
          <a:noFill/>
        </p:spPr>
        <p:txBody>
          <a:bodyPr wrap="square">
            <a:spAutoFit/>
          </a:bodyPr>
          <a:lstStyle/>
          <a:p>
            <a:r>
              <a:rPr lang="en-US" altLang="zh-CN" sz="1800" b="1" dirty="0">
                <a:solidFill>
                  <a:schemeClr val="tx2">
                    <a:lumMod val="50000"/>
                  </a:schemeClr>
                </a:solidFill>
              </a:rPr>
              <a:t>https://arxiv.org/abs/1507.05717</a:t>
            </a:r>
          </a:p>
        </p:txBody>
      </p:sp>
      <p:sp>
        <p:nvSpPr>
          <p:cNvPr id="7" name="文本框 6">
            <a:extLst>
              <a:ext uri="{FF2B5EF4-FFF2-40B4-BE49-F238E27FC236}">
                <a16:creationId xmlns:a16="http://schemas.microsoft.com/office/drawing/2014/main" id="{61F4E541-0936-E1A0-5C63-ED2A623727AC}"/>
              </a:ext>
            </a:extLst>
          </p:cNvPr>
          <p:cNvSpPr txBox="1"/>
          <p:nvPr/>
        </p:nvSpPr>
        <p:spPr>
          <a:xfrm>
            <a:off x="559525" y="1428703"/>
            <a:ext cx="8206511" cy="3693319"/>
          </a:xfrm>
          <a:prstGeom prst="rect">
            <a:avLst/>
          </a:prstGeom>
          <a:noFill/>
        </p:spPr>
        <p:txBody>
          <a:bodyPr wrap="square">
            <a:spAutoFit/>
          </a:bodyPr>
          <a:lstStyle/>
          <a:p>
            <a:r>
              <a:rPr lang="zh-CN" altLang="en-US" dirty="0"/>
              <a:t>The </a:t>
            </a:r>
            <a:r>
              <a:rPr lang="zh-CN" altLang="en-US" b="1" dirty="0"/>
              <a:t>CRNN</a:t>
            </a:r>
            <a:r>
              <a:rPr lang="zh-CN" altLang="en-US" dirty="0"/>
              <a:t>(</a:t>
            </a:r>
            <a:r>
              <a:rPr lang="zh-CN" altLang="en-US" b="1" dirty="0"/>
              <a:t>Convolutional Recurrent Neural Network</a:t>
            </a:r>
            <a:r>
              <a:rPr lang="zh-CN" altLang="en-US" dirty="0"/>
              <a:t>) is a deep learning model that combines the advantages of </a:t>
            </a:r>
            <a:r>
              <a:rPr lang="zh-CN" altLang="en-US" b="1" dirty="0"/>
              <a:t>CNN</a:t>
            </a:r>
            <a:r>
              <a:rPr lang="zh-CN" altLang="en-US" dirty="0"/>
              <a:t>(</a:t>
            </a:r>
            <a:r>
              <a:rPr lang="zh-CN" altLang="en-US" b="1" dirty="0"/>
              <a:t>Convolutional Neural Network</a:t>
            </a:r>
            <a:r>
              <a:rPr lang="zh-CN" altLang="en-US" dirty="0"/>
              <a:t>) and </a:t>
            </a:r>
            <a:r>
              <a:rPr lang="zh-CN" altLang="en-US" b="1" dirty="0"/>
              <a:t>RNN</a:t>
            </a:r>
            <a:r>
              <a:rPr lang="zh-CN" altLang="en-US" dirty="0"/>
              <a:t>(</a:t>
            </a:r>
            <a:r>
              <a:rPr lang="zh-CN" altLang="en-US" b="1" dirty="0"/>
              <a:t>Recurrent Neural Network</a:t>
            </a:r>
            <a:r>
              <a:rPr lang="zh-CN" altLang="en-US" dirty="0"/>
              <a:t>).</a:t>
            </a:r>
            <a:endParaRPr lang="en-US" altLang="zh-CN" dirty="0"/>
          </a:p>
          <a:p>
            <a:endParaRPr lang="en-US" altLang="zh-CN" dirty="0"/>
          </a:p>
          <a:p>
            <a:r>
              <a:rPr lang="en-US" altLang="zh-CN" b="1" dirty="0"/>
              <a:t>Transcription Layer for </a:t>
            </a:r>
            <a:r>
              <a:rPr lang="en-US" altLang="zh-CN" dirty="0"/>
              <a:t>converting the output of the </a:t>
            </a:r>
            <a:r>
              <a:rPr lang="zh-CN" altLang="en-US" b="1" dirty="0"/>
              <a:t>RNN</a:t>
            </a:r>
            <a:r>
              <a:rPr lang="en-US" altLang="zh-CN" dirty="0"/>
              <a:t> layer to text.</a:t>
            </a:r>
          </a:p>
          <a:p>
            <a:endParaRPr lang="en-US" altLang="zh-CN" dirty="0"/>
          </a:p>
          <a:p>
            <a:r>
              <a:rPr lang="zh-CN" altLang="en-US" dirty="0"/>
              <a:t>The </a:t>
            </a:r>
            <a:r>
              <a:rPr lang="zh-CN" altLang="en-US" b="1" dirty="0"/>
              <a:t>CTC</a:t>
            </a:r>
            <a:r>
              <a:rPr lang="zh-CN" altLang="en-US" dirty="0"/>
              <a:t>(</a:t>
            </a:r>
            <a:r>
              <a:rPr lang="zh-CN" altLang="en-US" b="1" dirty="0"/>
              <a:t>Connectionist Temporal Classification</a:t>
            </a:r>
            <a:r>
              <a:rPr lang="zh-CN" altLang="en-US" dirty="0"/>
              <a:t>) is a loss function that can be used to train the RNN model. It is widely used in the field of sequence recognition. </a:t>
            </a:r>
            <a:endParaRPr lang="en-US" altLang="zh-CN" dirty="0"/>
          </a:p>
          <a:p>
            <a:endParaRPr lang="en-US" altLang="zh-CN" dirty="0"/>
          </a:p>
          <a:p>
            <a:r>
              <a:rPr lang="zh-CN" altLang="en-US" dirty="0"/>
              <a:t>In this project, we use the CNN model to extract the features of the license plate image and select the area of interest, and then use the RNN model to recognize the characters in the license plate image. Finally, we use the CTC loss function to train the model.</a:t>
            </a:r>
          </a:p>
        </p:txBody>
      </p:sp>
      <p:sp>
        <p:nvSpPr>
          <p:cNvPr id="8" name="斜纹 7">
            <a:extLst>
              <a:ext uri="{FF2B5EF4-FFF2-40B4-BE49-F238E27FC236}">
                <a16:creationId xmlns:a16="http://schemas.microsoft.com/office/drawing/2014/main" id="{152F3A84-EF39-8518-882D-C7877135024C}"/>
              </a:ext>
            </a:extLst>
          </p:cNvPr>
          <p:cNvSpPr/>
          <p:nvPr/>
        </p:nvSpPr>
        <p:spPr>
          <a:xfrm rot="16200000">
            <a:off x="0" y="4568024"/>
            <a:ext cx="2289976" cy="2289976"/>
          </a:xfrm>
          <a:prstGeom prst="diagStripe">
            <a:avLst/>
          </a:prstGeom>
          <a:solidFill>
            <a:srgbClr val="2F55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4" name="图片 3">
            <a:extLst>
              <a:ext uri="{FF2B5EF4-FFF2-40B4-BE49-F238E27FC236}">
                <a16:creationId xmlns:a16="http://schemas.microsoft.com/office/drawing/2014/main" id="{E96AA87A-4289-4665-B356-A3BDD02D66A5}"/>
              </a:ext>
            </a:extLst>
          </p:cNvPr>
          <p:cNvPicPr>
            <a:picLocks noChangeAspect="1"/>
          </p:cNvPicPr>
          <p:nvPr/>
        </p:nvPicPr>
        <p:blipFill>
          <a:blip r:embed="rId2"/>
          <a:stretch>
            <a:fillRect/>
          </a:stretch>
        </p:blipFill>
        <p:spPr>
          <a:xfrm>
            <a:off x="9373461" y="1249833"/>
            <a:ext cx="2644369" cy="3703641"/>
          </a:xfrm>
          <a:prstGeom prst="rect">
            <a:avLst/>
          </a:prstGeom>
        </p:spPr>
      </p:pic>
    </p:spTree>
    <p:extLst>
      <p:ext uri="{BB962C8B-B14F-4D97-AF65-F5344CB8AC3E}">
        <p14:creationId xmlns:p14="http://schemas.microsoft.com/office/powerpoint/2010/main" val="667304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斜纹 3">
            <a:extLst>
              <a:ext uri="{FF2B5EF4-FFF2-40B4-BE49-F238E27FC236}">
                <a16:creationId xmlns:a16="http://schemas.microsoft.com/office/drawing/2014/main" id="{489458AD-EFD2-4BD7-B039-33FCA5652A77}"/>
              </a:ext>
            </a:extLst>
          </p:cNvPr>
          <p:cNvSpPr/>
          <p:nvPr/>
        </p:nvSpPr>
        <p:spPr>
          <a:xfrm rot="16200000">
            <a:off x="0" y="4568024"/>
            <a:ext cx="2289976" cy="2289976"/>
          </a:xfrm>
          <a:prstGeom prst="diagStripe">
            <a:avLst/>
          </a:prstGeom>
          <a:solidFill>
            <a:srgbClr val="2F55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内容占位符 2">
            <a:extLst>
              <a:ext uri="{FF2B5EF4-FFF2-40B4-BE49-F238E27FC236}">
                <a16:creationId xmlns:a16="http://schemas.microsoft.com/office/drawing/2014/main" id="{06E7A6B6-67EB-46DD-87D4-95360A8EB656}"/>
              </a:ext>
            </a:extLst>
          </p:cNvPr>
          <p:cNvSpPr>
            <a:spLocks noGrp="1"/>
          </p:cNvSpPr>
          <p:nvPr>
            <p:ph idx="1"/>
          </p:nvPr>
        </p:nvSpPr>
        <p:spPr>
          <a:xfrm>
            <a:off x="-115390" y="347819"/>
            <a:ext cx="5373190" cy="905691"/>
          </a:xfrm>
        </p:spPr>
        <p:txBody>
          <a:bodyPr/>
          <a:lstStyle/>
          <a:p>
            <a:pPr marL="0" indent="0" algn="ctr">
              <a:buNone/>
            </a:pPr>
            <a:r>
              <a:rPr lang="en-US" altLang="zh-CN" sz="3200" b="1" dirty="0">
                <a:solidFill>
                  <a:srgbClr val="2F5597"/>
                </a:solidFill>
              </a:rPr>
              <a:t>About  CRNN and CTC</a:t>
            </a:r>
            <a:endParaRPr lang="zh-CN" altLang="en-US" sz="3200" b="1" dirty="0">
              <a:solidFill>
                <a:srgbClr val="2F5597"/>
              </a:solidFill>
            </a:endParaRPr>
          </a:p>
        </p:txBody>
      </p:sp>
      <p:sp>
        <p:nvSpPr>
          <p:cNvPr id="8" name="文本框 7">
            <a:extLst>
              <a:ext uri="{FF2B5EF4-FFF2-40B4-BE49-F238E27FC236}">
                <a16:creationId xmlns:a16="http://schemas.microsoft.com/office/drawing/2014/main" id="{3C7FED74-4972-4ACF-81D3-2EFC3AA1E06C}"/>
              </a:ext>
            </a:extLst>
          </p:cNvPr>
          <p:cNvSpPr txBox="1"/>
          <p:nvPr/>
        </p:nvSpPr>
        <p:spPr>
          <a:xfrm>
            <a:off x="473977" y="1159476"/>
            <a:ext cx="6098796" cy="400110"/>
          </a:xfrm>
          <a:prstGeom prst="rect">
            <a:avLst/>
          </a:prstGeom>
          <a:noFill/>
        </p:spPr>
        <p:txBody>
          <a:bodyPr wrap="square">
            <a:spAutoFit/>
          </a:bodyPr>
          <a:lstStyle/>
          <a:p>
            <a:r>
              <a:rPr lang="en-US" altLang="zh-CN" sz="2000" b="1" dirty="0"/>
              <a:t>Alphabet</a:t>
            </a:r>
            <a:endParaRPr lang="zh-CN" altLang="en-US" sz="2000" b="1" dirty="0"/>
          </a:p>
        </p:txBody>
      </p:sp>
      <p:sp>
        <p:nvSpPr>
          <p:cNvPr id="12" name="文本框 11">
            <a:extLst>
              <a:ext uri="{FF2B5EF4-FFF2-40B4-BE49-F238E27FC236}">
                <a16:creationId xmlns:a16="http://schemas.microsoft.com/office/drawing/2014/main" id="{81169AC4-1805-42F9-A0B0-9BD98314447C}"/>
              </a:ext>
            </a:extLst>
          </p:cNvPr>
          <p:cNvSpPr txBox="1"/>
          <p:nvPr/>
        </p:nvSpPr>
        <p:spPr>
          <a:xfrm>
            <a:off x="876648" y="1624652"/>
            <a:ext cx="10616269" cy="1200329"/>
          </a:xfrm>
          <a:prstGeom prst="rect">
            <a:avLst/>
          </a:prstGeom>
          <a:noFill/>
        </p:spPr>
        <p:txBody>
          <a:bodyPr wrap="square">
            <a:spAutoFit/>
          </a:bodyPr>
          <a:lstStyle/>
          <a:p>
            <a:pPr marL="285750" indent="-285750">
              <a:buFont typeface="Arial" panose="020B0604020202020204" pitchFamily="34" charset="0"/>
              <a:buChar char="•"/>
            </a:pPr>
            <a:r>
              <a:rPr lang="en-US" altLang="zh-CN" dirty="0"/>
              <a:t>Alphabets of CRNN model is a list of characters that can be recognized by the model. </a:t>
            </a:r>
          </a:p>
          <a:p>
            <a:pPr marL="285750" indent="-285750">
              <a:buFont typeface="Arial" panose="020B0604020202020204" pitchFamily="34" charset="0"/>
              <a:buChar char="•"/>
            </a:pPr>
            <a:r>
              <a:rPr lang="en-US" altLang="zh-CN" dirty="0"/>
              <a:t>The length of the list is 68, including 26 lowercase letters, 26 uppercase letters, 10 numbers, 6 special characters and the blank character.</a:t>
            </a:r>
          </a:p>
          <a:p>
            <a:pPr marL="285750" indent="-285750">
              <a:buFont typeface="Arial" panose="020B0604020202020204" pitchFamily="34" charset="0"/>
              <a:buChar char="•"/>
            </a:pPr>
            <a:r>
              <a:rPr lang="en-US" altLang="zh-CN" dirty="0"/>
              <a:t>The blank character is used to represent the space between characters. </a:t>
            </a:r>
            <a:endParaRPr lang="zh-CN" altLang="en-US" dirty="0"/>
          </a:p>
        </p:txBody>
      </p:sp>
      <p:sp>
        <p:nvSpPr>
          <p:cNvPr id="18" name="文本框 17">
            <a:extLst>
              <a:ext uri="{FF2B5EF4-FFF2-40B4-BE49-F238E27FC236}">
                <a16:creationId xmlns:a16="http://schemas.microsoft.com/office/drawing/2014/main" id="{74709696-597E-499A-82F2-0AF0636CFEC0}"/>
              </a:ext>
            </a:extLst>
          </p:cNvPr>
          <p:cNvSpPr txBox="1"/>
          <p:nvPr/>
        </p:nvSpPr>
        <p:spPr>
          <a:xfrm>
            <a:off x="565557" y="3062545"/>
            <a:ext cx="11060886" cy="646331"/>
          </a:xfrm>
          <a:prstGeom prst="rect">
            <a:avLst/>
          </a:prstGeom>
          <a:noFill/>
        </p:spPr>
        <p:txBody>
          <a:bodyPr wrap="square">
            <a:spAutoFit/>
          </a:bodyPr>
          <a:lstStyle/>
          <a:p>
            <a:r>
              <a:rPr lang="en-US" altLang="zh-CN" dirty="0"/>
              <a:t>alphabets = ['0', '1', '2', '3', '4', '5', '6', '7', '8', '9', 'A', 'B', 'C', 'D', 'E', 'F', 'G', 'H', 'J', 'K', 'L', 'M', 'N', 'P', 'Q', 'R', 'S', 'T', 'U', 'V', 'W', 'X', 'Y', 'Z', 'a', 'b', 'c', 'd', 'e', 'f', 'g', 'h', '</a:t>
            </a:r>
            <a:r>
              <a:rPr lang="en-US" altLang="zh-CN" dirty="0" err="1"/>
              <a:t>i</a:t>
            </a:r>
            <a:r>
              <a:rPr lang="en-US" altLang="zh-CN" dirty="0"/>
              <a:t>', 'j', 'k', 'l', 'm', 'n', 'o', 'p', 'q', 'r', 's', 't', 'u', 'v', 'w', 'x', 'y', ‘z’, ‘</a:t>
            </a:r>
            <a:r>
              <a:rPr lang="en-US" altLang="zh-CN" dirty="0">
                <a:solidFill>
                  <a:srgbClr val="FF0000"/>
                </a:solidFill>
              </a:rPr>
              <a:t>_</a:t>
            </a:r>
            <a:r>
              <a:rPr lang="en-US" altLang="zh-CN" dirty="0"/>
              <a:t>’]</a:t>
            </a:r>
            <a:endParaRPr lang="zh-CN" altLang="en-US" dirty="0"/>
          </a:p>
        </p:txBody>
      </p:sp>
      <p:cxnSp>
        <p:nvCxnSpPr>
          <p:cNvPr id="21" name="直接箭头连接符 20">
            <a:extLst>
              <a:ext uri="{FF2B5EF4-FFF2-40B4-BE49-F238E27FC236}">
                <a16:creationId xmlns:a16="http://schemas.microsoft.com/office/drawing/2014/main" id="{67C9E3C6-7369-4F5D-948D-2E286ABC6074}"/>
              </a:ext>
            </a:extLst>
          </p:cNvPr>
          <p:cNvCxnSpPr>
            <a:cxnSpLocks/>
          </p:cNvCxnSpPr>
          <p:nvPr/>
        </p:nvCxnSpPr>
        <p:spPr>
          <a:xfrm>
            <a:off x="4405343" y="4327940"/>
            <a:ext cx="73710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3" name="文本框 22">
            <a:extLst>
              <a:ext uri="{FF2B5EF4-FFF2-40B4-BE49-F238E27FC236}">
                <a16:creationId xmlns:a16="http://schemas.microsoft.com/office/drawing/2014/main" id="{9FF63622-14CC-4372-8CE7-3E37189057A4}"/>
              </a:ext>
            </a:extLst>
          </p:cNvPr>
          <p:cNvSpPr txBox="1"/>
          <p:nvPr/>
        </p:nvSpPr>
        <p:spPr>
          <a:xfrm>
            <a:off x="5142451" y="4143274"/>
            <a:ext cx="1236236" cy="369332"/>
          </a:xfrm>
          <a:prstGeom prst="rect">
            <a:avLst/>
          </a:prstGeom>
          <a:noFill/>
        </p:spPr>
        <p:txBody>
          <a:bodyPr wrap="none" rtlCol="0">
            <a:spAutoFit/>
          </a:bodyPr>
          <a:lstStyle/>
          <a:p>
            <a:r>
              <a:rPr lang="en-US" altLang="zh-CN" dirty="0"/>
              <a:t>Y = “hello”</a:t>
            </a:r>
            <a:endParaRPr lang="zh-CN" altLang="en-US" dirty="0"/>
          </a:p>
        </p:txBody>
      </p:sp>
      <p:graphicFrame>
        <p:nvGraphicFramePr>
          <p:cNvPr id="24" name="对象 23">
            <a:extLst>
              <a:ext uri="{FF2B5EF4-FFF2-40B4-BE49-F238E27FC236}">
                <a16:creationId xmlns:a16="http://schemas.microsoft.com/office/drawing/2014/main" id="{31922186-1DF3-4518-A4B6-1081521BE6A4}"/>
              </a:ext>
            </a:extLst>
          </p:cNvPr>
          <p:cNvGraphicFramePr>
            <a:graphicFrameLocks noChangeAspect="1"/>
          </p:cNvGraphicFramePr>
          <p:nvPr>
            <p:extLst>
              <p:ext uri="{D42A27DB-BD31-4B8C-83A1-F6EECF244321}">
                <p14:modId xmlns:p14="http://schemas.microsoft.com/office/powerpoint/2010/main" val="1418987027"/>
              </p:ext>
            </p:extLst>
          </p:nvPr>
        </p:nvGraphicFramePr>
        <p:xfrm>
          <a:off x="1348723" y="4188148"/>
          <a:ext cx="2841260" cy="324458"/>
        </p:xfrm>
        <a:graphic>
          <a:graphicData uri="http://schemas.openxmlformats.org/presentationml/2006/ole">
            <mc:AlternateContent xmlns:mc="http://schemas.openxmlformats.org/markup-compatibility/2006">
              <mc:Choice xmlns:v="urn:schemas-microsoft-com:vml" Requires="v">
                <p:oleObj spid="_x0000_s1051" name="AxMath" r:id="rId3" imgW="2001240" imgH="228960" progId="Equation.AxMath">
                  <p:embed/>
                </p:oleObj>
              </mc:Choice>
              <mc:Fallback>
                <p:oleObj name="AxMath" r:id="rId3" imgW="2001240" imgH="228960" progId="Equation.AxMath">
                  <p:embed/>
                  <p:pic>
                    <p:nvPicPr>
                      <p:cNvPr id="0" name=""/>
                      <p:cNvPicPr/>
                      <p:nvPr/>
                    </p:nvPicPr>
                    <p:blipFill>
                      <a:blip r:embed="rId4"/>
                      <a:stretch>
                        <a:fillRect/>
                      </a:stretch>
                    </p:blipFill>
                    <p:spPr>
                      <a:xfrm>
                        <a:off x="1348723" y="4188148"/>
                        <a:ext cx="2841260" cy="324458"/>
                      </a:xfrm>
                      <a:prstGeom prst="rect">
                        <a:avLst/>
                      </a:prstGeom>
                    </p:spPr>
                  </p:pic>
                </p:oleObj>
              </mc:Fallback>
            </mc:AlternateContent>
          </a:graphicData>
        </a:graphic>
      </p:graphicFrame>
      <p:sp>
        <p:nvSpPr>
          <p:cNvPr id="26" name="文本框 25">
            <a:extLst>
              <a:ext uri="{FF2B5EF4-FFF2-40B4-BE49-F238E27FC236}">
                <a16:creationId xmlns:a16="http://schemas.microsoft.com/office/drawing/2014/main" id="{924051E4-9377-40CD-9079-AB85676F90D9}"/>
              </a:ext>
            </a:extLst>
          </p:cNvPr>
          <p:cNvSpPr txBox="1"/>
          <p:nvPr/>
        </p:nvSpPr>
        <p:spPr>
          <a:xfrm>
            <a:off x="565557" y="4568024"/>
            <a:ext cx="2406015" cy="400110"/>
          </a:xfrm>
          <a:prstGeom prst="rect">
            <a:avLst/>
          </a:prstGeom>
          <a:noFill/>
        </p:spPr>
        <p:txBody>
          <a:bodyPr wrap="square">
            <a:spAutoFit/>
          </a:bodyPr>
          <a:lstStyle/>
          <a:p>
            <a:r>
              <a:rPr lang="zh-CN" altLang="en-US" sz="2000" b="1" dirty="0"/>
              <a:t>B transform</a:t>
            </a:r>
          </a:p>
        </p:txBody>
      </p:sp>
      <p:sp>
        <p:nvSpPr>
          <p:cNvPr id="27" name="文本框 26">
            <a:extLst>
              <a:ext uri="{FF2B5EF4-FFF2-40B4-BE49-F238E27FC236}">
                <a16:creationId xmlns:a16="http://schemas.microsoft.com/office/drawing/2014/main" id="{A73A2B64-2AF6-4693-A780-BFB773AF248A}"/>
              </a:ext>
            </a:extLst>
          </p:cNvPr>
          <p:cNvSpPr txBox="1"/>
          <p:nvPr/>
        </p:nvSpPr>
        <p:spPr>
          <a:xfrm>
            <a:off x="2071591" y="5211835"/>
            <a:ext cx="2244525" cy="369332"/>
          </a:xfrm>
          <a:prstGeom prst="rect">
            <a:avLst/>
          </a:prstGeom>
          <a:noFill/>
        </p:spPr>
        <p:txBody>
          <a:bodyPr wrap="none" rtlCol="0">
            <a:spAutoFit/>
          </a:bodyPr>
          <a:lstStyle/>
          <a:p>
            <a:r>
              <a:rPr lang="en-US" altLang="zh-CN" dirty="0"/>
              <a:t>Y = “-</a:t>
            </a:r>
            <a:r>
              <a:rPr lang="en-US" altLang="zh-CN" dirty="0" err="1"/>
              <a:t>hhe</a:t>
            </a:r>
            <a:r>
              <a:rPr lang="en-US" altLang="zh-CN" dirty="0"/>
              <a:t>-</a:t>
            </a:r>
            <a:r>
              <a:rPr lang="en-US" altLang="zh-CN" dirty="0" err="1"/>
              <a:t>eell</a:t>
            </a:r>
            <a:r>
              <a:rPr lang="en-US" altLang="zh-CN" dirty="0"/>
              <a:t>-l-</a:t>
            </a:r>
            <a:r>
              <a:rPr lang="en-US" altLang="zh-CN" dirty="0" err="1"/>
              <a:t>oo</a:t>
            </a:r>
            <a:r>
              <a:rPr lang="en-US" altLang="zh-CN" dirty="0"/>
              <a:t>”</a:t>
            </a:r>
            <a:endParaRPr lang="zh-CN" altLang="en-US" dirty="0"/>
          </a:p>
        </p:txBody>
      </p:sp>
      <p:cxnSp>
        <p:nvCxnSpPr>
          <p:cNvPr id="28" name="直接箭头连接符 27">
            <a:extLst>
              <a:ext uri="{FF2B5EF4-FFF2-40B4-BE49-F238E27FC236}">
                <a16:creationId xmlns:a16="http://schemas.microsoft.com/office/drawing/2014/main" id="{4E59FE41-DB8D-4B34-8227-9F38133B619D}"/>
              </a:ext>
            </a:extLst>
          </p:cNvPr>
          <p:cNvCxnSpPr>
            <a:cxnSpLocks/>
          </p:cNvCxnSpPr>
          <p:nvPr/>
        </p:nvCxnSpPr>
        <p:spPr>
          <a:xfrm>
            <a:off x="4268183" y="5411521"/>
            <a:ext cx="73710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30" name="文本框 29">
            <a:extLst>
              <a:ext uri="{FF2B5EF4-FFF2-40B4-BE49-F238E27FC236}">
                <a16:creationId xmlns:a16="http://schemas.microsoft.com/office/drawing/2014/main" id="{47A998A5-11D9-423B-9525-CD8425999511}"/>
              </a:ext>
            </a:extLst>
          </p:cNvPr>
          <p:cNvSpPr txBox="1"/>
          <p:nvPr/>
        </p:nvSpPr>
        <p:spPr>
          <a:xfrm>
            <a:off x="5345230" y="5211835"/>
            <a:ext cx="830677" cy="369332"/>
          </a:xfrm>
          <a:prstGeom prst="rect">
            <a:avLst/>
          </a:prstGeom>
          <a:noFill/>
        </p:spPr>
        <p:txBody>
          <a:bodyPr wrap="none" rtlCol="0">
            <a:spAutoFit/>
          </a:bodyPr>
          <a:lstStyle/>
          <a:p>
            <a:r>
              <a:rPr lang="en-US" altLang="zh-CN" dirty="0"/>
              <a:t>“hello”</a:t>
            </a:r>
            <a:endParaRPr lang="zh-CN" altLang="en-US" dirty="0"/>
          </a:p>
        </p:txBody>
      </p:sp>
      <p:sp>
        <p:nvSpPr>
          <p:cNvPr id="31" name="文本框 30">
            <a:extLst>
              <a:ext uri="{FF2B5EF4-FFF2-40B4-BE49-F238E27FC236}">
                <a16:creationId xmlns:a16="http://schemas.microsoft.com/office/drawing/2014/main" id="{A4E88AD7-7D25-43BD-BD8D-3ED1F76600BB}"/>
              </a:ext>
            </a:extLst>
          </p:cNvPr>
          <p:cNvSpPr txBox="1"/>
          <p:nvPr/>
        </p:nvSpPr>
        <p:spPr>
          <a:xfrm>
            <a:off x="4480284" y="5072644"/>
            <a:ext cx="312906" cy="369332"/>
          </a:xfrm>
          <a:prstGeom prst="rect">
            <a:avLst/>
          </a:prstGeom>
          <a:noFill/>
        </p:spPr>
        <p:txBody>
          <a:bodyPr wrap="square" rtlCol="0">
            <a:spAutoFit/>
          </a:bodyPr>
          <a:lstStyle/>
          <a:p>
            <a:r>
              <a:rPr lang="en-US" altLang="zh-CN" b="1" dirty="0"/>
              <a:t>B</a:t>
            </a:r>
            <a:endParaRPr lang="zh-CN" altLang="en-US" b="1" dirty="0"/>
          </a:p>
        </p:txBody>
      </p:sp>
    </p:spTree>
    <p:extLst>
      <p:ext uri="{BB962C8B-B14F-4D97-AF65-F5344CB8AC3E}">
        <p14:creationId xmlns:p14="http://schemas.microsoft.com/office/powerpoint/2010/main" val="3255073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斜纹 3">
            <a:extLst>
              <a:ext uri="{FF2B5EF4-FFF2-40B4-BE49-F238E27FC236}">
                <a16:creationId xmlns:a16="http://schemas.microsoft.com/office/drawing/2014/main" id="{28DCD488-7BDB-4FF7-BADC-1E09CE24D062}"/>
              </a:ext>
            </a:extLst>
          </p:cNvPr>
          <p:cNvSpPr/>
          <p:nvPr/>
        </p:nvSpPr>
        <p:spPr>
          <a:xfrm rot="16200000">
            <a:off x="0" y="4568024"/>
            <a:ext cx="2289976" cy="2289976"/>
          </a:xfrm>
          <a:prstGeom prst="diagStripe">
            <a:avLst/>
          </a:prstGeom>
          <a:solidFill>
            <a:srgbClr val="2F55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6" name="图片 5">
            <a:extLst>
              <a:ext uri="{FF2B5EF4-FFF2-40B4-BE49-F238E27FC236}">
                <a16:creationId xmlns:a16="http://schemas.microsoft.com/office/drawing/2014/main" id="{A13B9702-63B6-47F2-AF4A-266FA7C89EBF}"/>
              </a:ext>
            </a:extLst>
          </p:cNvPr>
          <p:cNvPicPr>
            <a:picLocks noChangeAspect="1"/>
          </p:cNvPicPr>
          <p:nvPr/>
        </p:nvPicPr>
        <p:blipFill>
          <a:blip r:embed="rId2"/>
          <a:stretch>
            <a:fillRect/>
          </a:stretch>
        </p:blipFill>
        <p:spPr>
          <a:xfrm>
            <a:off x="1226446" y="988845"/>
            <a:ext cx="4320914" cy="5052498"/>
          </a:xfrm>
          <a:prstGeom prst="rect">
            <a:avLst/>
          </a:prstGeom>
        </p:spPr>
      </p:pic>
      <p:pic>
        <p:nvPicPr>
          <p:cNvPr id="8" name="图片 7">
            <a:extLst>
              <a:ext uri="{FF2B5EF4-FFF2-40B4-BE49-F238E27FC236}">
                <a16:creationId xmlns:a16="http://schemas.microsoft.com/office/drawing/2014/main" id="{53F12ED4-01BF-4D30-976F-5834CD7D5EF7}"/>
              </a:ext>
            </a:extLst>
          </p:cNvPr>
          <p:cNvPicPr>
            <a:picLocks noChangeAspect="1"/>
          </p:cNvPicPr>
          <p:nvPr/>
        </p:nvPicPr>
        <p:blipFill>
          <a:blip r:embed="rId3"/>
          <a:stretch>
            <a:fillRect/>
          </a:stretch>
        </p:blipFill>
        <p:spPr>
          <a:xfrm>
            <a:off x="7901024" y="2307219"/>
            <a:ext cx="3574090" cy="3734124"/>
          </a:xfrm>
          <a:prstGeom prst="rect">
            <a:avLst/>
          </a:prstGeom>
        </p:spPr>
      </p:pic>
      <p:sp>
        <p:nvSpPr>
          <p:cNvPr id="9" name="文本框 8">
            <a:extLst>
              <a:ext uri="{FF2B5EF4-FFF2-40B4-BE49-F238E27FC236}">
                <a16:creationId xmlns:a16="http://schemas.microsoft.com/office/drawing/2014/main" id="{36937889-2712-426F-9213-D8D390C56163}"/>
              </a:ext>
            </a:extLst>
          </p:cNvPr>
          <p:cNvSpPr txBox="1"/>
          <p:nvPr/>
        </p:nvSpPr>
        <p:spPr>
          <a:xfrm>
            <a:off x="5350914" y="5508860"/>
            <a:ext cx="1277914" cy="369332"/>
          </a:xfrm>
          <a:prstGeom prst="rect">
            <a:avLst/>
          </a:prstGeom>
          <a:noFill/>
        </p:spPr>
        <p:txBody>
          <a:bodyPr wrap="none" rtlCol="0">
            <a:spAutoFit/>
          </a:bodyPr>
          <a:lstStyle/>
          <a:p>
            <a:r>
              <a:rPr lang="en-US" altLang="zh-CN" dirty="0"/>
              <a:t>(32, 100, 3)</a:t>
            </a:r>
            <a:endParaRPr lang="zh-CN" altLang="en-US" dirty="0"/>
          </a:p>
        </p:txBody>
      </p:sp>
      <p:sp>
        <p:nvSpPr>
          <p:cNvPr id="10" name="文本框 9">
            <a:extLst>
              <a:ext uri="{FF2B5EF4-FFF2-40B4-BE49-F238E27FC236}">
                <a16:creationId xmlns:a16="http://schemas.microsoft.com/office/drawing/2014/main" id="{DAC0E3BA-601F-4B02-A07B-B9AF1C0AFD74}"/>
              </a:ext>
            </a:extLst>
          </p:cNvPr>
          <p:cNvSpPr txBox="1"/>
          <p:nvPr/>
        </p:nvSpPr>
        <p:spPr>
          <a:xfrm>
            <a:off x="5390148" y="3957979"/>
            <a:ext cx="1277914" cy="369332"/>
          </a:xfrm>
          <a:prstGeom prst="rect">
            <a:avLst/>
          </a:prstGeom>
          <a:noFill/>
        </p:spPr>
        <p:txBody>
          <a:bodyPr wrap="none" rtlCol="0">
            <a:spAutoFit/>
          </a:bodyPr>
          <a:lstStyle/>
          <a:p>
            <a:r>
              <a:rPr lang="en-US" altLang="zh-CN" dirty="0"/>
              <a:t>(1, 25, 512)</a:t>
            </a:r>
            <a:endParaRPr lang="zh-CN" altLang="en-US" dirty="0"/>
          </a:p>
        </p:txBody>
      </p:sp>
      <p:sp>
        <p:nvSpPr>
          <p:cNvPr id="11" name="文本框 10">
            <a:extLst>
              <a:ext uri="{FF2B5EF4-FFF2-40B4-BE49-F238E27FC236}">
                <a16:creationId xmlns:a16="http://schemas.microsoft.com/office/drawing/2014/main" id="{30C19FF0-53C2-49AB-8FEB-D8F8C5443D99}"/>
              </a:ext>
            </a:extLst>
          </p:cNvPr>
          <p:cNvSpPr txBox="1"/>
          <p:nvPr/>
        </p:nvSpPr>
        <p:spPr>
          <a:xfrm>
            <a:off x="5367155" y="3462163"/>
            <a:ext cx="1042273" cy="369332"/>
          </a:xfrm>
          <a:prstGeom prst="rect">
            <a:avLst/>
          </a:prstGeom>
          <a:noFill/>
        </p:spPr>
        <p:txBody>
          <a:bodyPr wrap="none" rtlCol="0">
            <a:spAutoFit/>
          </a:bodyPr>
          <a:lstStyle/>
          <a:p>
            <a:r>
              <a:rPr lang="en-US" altLang="zh-CN" dirty="0"/>
              <a:t>(25, 512)</a:t>
            </a:r>
            <a:endParaRPr lang="zh-CN" altLang="en-US" dirty="0"/>
          </a:p>
        </p:txBody>
      </p:sp>
      <p:sp>
        <p:nvSpPr>
          <p:cNvPr id="12" name="文本框 11">
            <a:extLst>
              <a:ext uri="{FF2B5EF4-FFF2-40B4-BE49-F238E27FC236}">
                <a16:creationId xmlns:a16="http://schemas.microsoft.com/office/drawing/2014/main" id="{747E6B44-BBB0-4E97-93E3-502B5E82C3ED}"/>
              </a:ext>
            </a:extLst>
          </p:cNvPr>
          <p:cNvSpPr txBox="1"/>
          <p:nvPr/>
        </p:nvSpPr>
        <p:spPr>
          <a:xfrm>
            <a:off x="5374775" y="1937887"/>
            <a:ext cx="777777" cy="369332"/>
          </a:xfrm>
          <a:prstGeom prst="rect">
            <a:avLst/>
          </a:prstGeom>
          <a:noFill/>
        </p:spPr>
        <p:txBody>
          <a:bodyPr wrap="none" rtlCol="0">
            <a:spAutoFit/>
          </a:bodyPr>
          <a:lstStyle/>
          <a:p>
            <a:r>
              <a:rPr lang="en-US" altLang="zh-CN" dirty="0"/>
              <a:t>(25, x)</a:t>
            </a:r>
            <a:endParaRPr lang="zh-CN" altLang="en-US" dirty="0"/>
          </a:p>
        </p:txBody>
      </p:sp>
      <p:sp>
        <p:nvSpPr>
          <p:cNvPr id="13" name="文本框 12">
            <a:extLst>
              <a:ext uri="{FF2B5EF4-FFF2-40B4-BE49-F238E27FC236}">
                <a16:creationId xmlns:a16="http://schemas.microsoft.com/office/drawing/2014/main" id="{DE98CE59-5C6C-4DEB-9FEF-03B55CB5E448}"/>
              </a:ext>
            </a:extLst>
          </p:cNvPr>
          <p:cNvSpPr txBox="1"/>
          <p:nvPr/>
        </p:nvSpPr>
        <p:spPr>
          <a:xfrm>
            <a:off x="6152552" y="1937887"/>
            <a:ext cx="3046027" cy="369332"/>
          </a:xfrm>
          <a:prstGeom prst="rect">
            <a:avLst/>
          </a:prstGeom>
          <a:noFill/>
        </p:spPr>
        <p:txBody>
          <a:bodyPr wrap="none" rtlCol="0">
            <a:spAutoFit/>
          </a:bodyPr>
          <a:lstStyle/>
          <a:p>
            <a:r>
              <a:rPr lang="en-US" altLang="zh-CN" dirty="0"/>
              <a:t>where x is length of alphabet</a:t>
            </a:r>
            <a:endParaRPr lang="zh-CN" altLang="en-US" dirty="0"/>
          </a:p>
        </p:txBody>
      </p:sp>
      <p:sp>
        <p:nvSpPr>
          <p:cNvPr id="14" name="内容占位符 2">
            <a:extLst>
              <a:ext uri="{FF2B5EF4-FFF2-40B4-BE49-F238E27FC236}">
                <a16:creationId xmlns:a16="http://schemas.microsoft.com/office/drawing/2014/main" id="{D24CA5B4-7479-4451-AF90-1073DFD091F1}"/>
              </a:ext>
            </a:extLst>
          </p:cNvPr>
          <p:cNvSpPr>
            <a:spLocks noGrp="1"/>
          </p:cNvSpPr>
          <p:nvPr>
            <p:ph idx="1"/>
          </p:nvPr>
        </p:nvSpPr>
        <p:spPr>
          <a:xfrm>
            <a:off x="174170" y="413811"/>
            <a:ext cx="5373190" cy="905691"/>
          </a:xfrm>
        </p:spPr>
        <p:txBody>
          <a:bodyPr/>
          <a:lstStyle/>
          <a:p>
            <a:pPr marL="0" indent="0" algn="ctr">
              <a:buNone/>
            </a:pPr>
            <a:r>
              <a:rPr lang="en-US" altLang="zh-CN" sz="3200" b="1" dirty="0">
                <a:solidFill>
                  <a:srgbClr val="2F5597"/>
                </a:solidFill>
              </a:rPr>
              <a:t>About  CRNN and CTC</a:t>
            </a:r>
            <a:endParaRPr lang="zh-CN" altLang="en-US" sz="3200" b="1" dirty="0">
              <a:solidFill>
                <a:srgbClr val="2F5597"/>
              </a:solidFill>
            </a:endParaRPr>
          </a:p>
        </p:txBody>
      </p:sp>
      <p:sp>
        <p:nvSpPr>
          <p:cNvPr id="15" name="文本框 14">
            <a:extLst>
              <a:ext uri="{FF2B5EF4-FFF2-40B4-BE49-F238E27FC236}">
                <a16:creationId xmlns:a16="http://schemas.microsoft.com/office/drawing/2014/main" id="{65376BB5-735D-49A8-8B6F-65256B91D1FD}"/>
              </a:ext>
            </a:extLst>
          </p:cNvPr>
          <p:cNvSpPr txBox="1"/>
          <p:nvPr/>
        </p:nvSpPr>
        <p:spPr>
          <a:xfrm>
            <a:off x="5390148" y="1031746"/>
            <a:ext cx="851515" cy="369332"/>
          </a:xfrm>
          <a:prstGeom prst="rect">
            <a:avLst/>
          </a:prstGeom>
          <a:noFill/>
        </p:spPr>
        <p:txBody>
          <a:bodyPr wrap="none" rtlCol="0">
            <a:spAutoFit/>
          </a:bodyPr>
          <a:lstStyle/>
          <a:p>
            <a:r>
              <a:rPr lang="en-US" altLang="zh-CN" dirty="0"/>
              <a:t>output</a:t>
            </a:r>
            <a:endParaRPr lang="zh-CN" altLang="en-US" dirty="0"/>
          </a:p>
        </p:txBody>
      </p:sp>
      <p:cxnSp>
        <p:nvCxnSpPr>
          <p:cNvPr id="16" name="直接箭头连接符 15">
            <a:extLst>
              <a:ext uri="{FF2B5EF4-FFF2-40B4-BE49-F238E27FC236}">
                <a16:creationId xmlns:a16="http://schemas.microsoft.com/office/drawing/2014/main" id="{0176D7C3-7333-44D9-B2A5-4D1D5131F69F}"/>
              </a:ext>
            </a:extLst>
          </p:cNvPr>
          <p:cNvCxnSpPr>
            <a:cxnSpLocks/>
          </p:cNvCxnSpPr>
          <p:nvPr/>
        </p:nvCxnSpPr>
        <p:spPr>
          <a:xfrm flipV="1">
            <a:off x="5731223" y="1319502"/>
            <a:ext cx="0" cy="65734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9" name="文本框 18">
            <a:extLst>
              <a:ext uri="{FF2B5EF4-FFF2-40B4-BE49-F238E27FC236}">
                <a16:creationId xmlns:a16="http://schemas.microsoft.com/office/drawing/2014/main" id="{83AFA765-C0DD-4A79-9050-A52CDF39FC22}"/>
              </a:ext>
            </a:extLst>
          </p:cNvPr>
          <p:cNvSpPr txBox="1"/>
          <p:nvPr/>
        </p:nvSpPr>
        <p:spPr>
          <a:xfrm>
            <a:off x="5763663" y="1484816"/>
            <a:ext cx="324128" cy="369332"/>
          </a:xfrm>
          <a:prstGeom prst="rect">
            <a:avLst/>
          </a:prstGeom>
          <a:noFill/>
        </p:spPr>
        <p:txBody>
          <a:bodyPr wrap="none" rtlCol="0">
            <a:spAutoFit/>
          </a:bodyPr>
          <a:lstStyle/>
          <a:p>
            <a:r>
              <a:rPr lang="en-US" altLang="zh-CN" b="1" dirty="0"/>
              <a:t>B</a:t>
            </a:r>
            <a:endParaRPr lang="zh-CN" altLang="en-US" b="1" dirty="0"/>
          </a:p>
        </p:txBody>
      </p:sp>
    </p:spTree>
    <p:extLst>
      <p:ext uri="{BB962C8B-B14F-4D97-AF65-F5344CB8AC3E}">
        <p14:creationId xmlns:p14="http://schemas.microsoft.com/office/powerpoint/2010/main" val="2418919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7A0E97F-718E-CFF6-7390-7BB509715168}"/>
              </a:ext>
            </a:extLst>
          </p:cNvPr>
          <p:cNvSpPr>
            <a:spLocks noGrp="1"/>
          </p:cNvSpPr>
          <p:nvPr>
            <p:ph idx="1"/>
          </p:nvPr>
        </p:nvSpPr>
        <p:spPr>
          <a:xfrm>
            <a:off x="838200" y="3161444"/>
            <a:ext cx="10515600" cy="1563618"/>
          </a:xfrm>
        </p:spPr>
        <p:txBody>
          <a:bodyPr>
            <a:normAutofit/>
          </a:bodyPr>
          <a:lstStyle/>
          <a:p>
            <a:pPr marL="0" indent="0" algn="ctr">
              <a:buNone/>
            </a:pPr>
            <a:r>
              <a:rPr lang="en-US" altLang="zh-CN" sz="4400" b="1" dirty="0">
                <a:solidFill>
                  <a:srgbClr val="2F5597"/>
                </a:solidFill>
                <a:latin typeface="Microsoft JhengHei" panose="020B0604030504040204" pitchFamily="34" charset="-120"/>
                <a:ea typeface="Microsoft JhengHei" panose="020B0604030504040204" pitchFamily="34" charset="-120"/>
              </a:rPr>
              <a:t>Our delivery</a:t>
            </a:r>
          </a:p>
        </p:txBody>
      </p:sp>
      <p:sp>
        <p:nvSpPr>
          <p:cNvPr id="5" name="斜纹 4">
            <a:extLst>
              <a:ext uri="{FF2B5EF4-FFF2-40B4-BE49-F238E27FC236}">
                <a16:creationId xmlns:a16="http://schemas.microsoft.com/office/drawing/2014/main" id="{2DC0D796-2860-F7C4-D1F0-3118404C9121}"/>
              </a:ext>
            </a:extLst>
          </p:cNvPr>
          <p:cNvSpPr/>
          <p:nvPr/>
        </p:nvSpPr>
        <p:spPr>
          <a:xfrm rot="16200000">
            <a:off x="0" y="4568024"/>
            <a:ext cx="2289976" cy="2289976"/>
          </a:xfrm>
          <a:prstGeom prst="diagStripe">
            <a:avLst/>
          </a:prstGeom>
          <a:solidFill>
            <a:srgbClr val="2F55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3308409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53D07AA5-F592-44EE-AD4F-F5396A1CD396}"/>
              </a:ext>
            </a:extLst>
          </p:cNvPr>
          <p:cNvSpPr txBox="1">
            <a:spLocks/>
          </p:cNvSpPr>
          <p:nvPr/>
        </p:nvSpPr>
        <p:spPr>
          <a:xfrm>
            <a:off x="129540" y="567904"/>
            <a:ext cx="3657600" cy="35364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tLang="zh-CN" sz="3200" b="1" dirty="0">
                <a:solidFill>
                  <a:srgbClr val="2F5597"/>
                </a:solidFill>
              </a:rPr>
              <a:t>Environment</a:t>
            </a:r>
            <a:endParaRPr lang="zh-CN" altLang="en-US" b="1" dirty="0">
              <a:solidFill>
                <a:srgbClr val="2F5597"/>
              </a:solidFill>
            </a:endParaRPr>
          </a:p>
        </p:txBody>
      </p:sp>
      <p:sp>
        <p:nvSpPr>
          <p:cNvPr id="5" name="文本框 4">
            <a:extLst>
              <a:ext uri="{FF2B5EF4-FFF2-40B4-BE49-F238E27FC236}">
                <a16:creationId xmlns:a16="http://schemas.microsoft.com/office/drawing/2014/main" id="{058EEEA9-3237-4124-98E9-384434AF4D48}"/>
              </a:ext>
            </a:extLst>
          </p:cNvPr>
          <p:cNvSpPr txBox="1"/>
          <p:nvPr/>
        </p:nvSpPr>
        <p:spPr>
          <a:xfrm>
            <a:off x="929640" y="1958340"/>
            <a:ext cx="2440092" cy="2585323"/>
          </a:xfrm>
          <a:prstGeom prst="rect">
            <a:avLst/>
          </a:prstGeom>
          <a:noFill/>
        </p:spPr>
        <p:txBody>
          <a:bodyPr wrap="none" rtlCol="0">
            <a:spAutoFit/>
          </a:bodyPr>
          <a:lstStyle/>
          <a:p>
            <a:pPr marL="285750" indent="-285750">
              <a:buFont typeface="Arial" panose="020B0604020202020204" pitchFamily="34" charset="0"/>
              <a:buChar char="•"/>
            </a:pPr>
            <a:r>
              <a:rPr lang="en-US" altLang="zh-CN" dirty="0"/>
              <a:t>Python</a:t>
            </a:r>
            <a:r>
              <a:rPr lang="zh-CN" altLang="en-US" dirty="0"/>
              <a:t>：</a:t>
            </a:r>
            <a:r>
              <a:rPr lang="en-US" altLang="zh-CN" dirty="0"/>
              <a:t>3.8</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err="1"/>
              <a:t>Pytorch</a:t>
            </a:r>
            <a:r>
              <a:rPr lang="zh-CN" altLang="en-US" dirty="0"/>
              <a:t>：</a:t>
            </a:r>
            <a:r>
              <a:rPr lang="en-US" altLang="zh-CN" dirty="0"/>
              <a:t>1.11.0</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CUDA</a:t>
            </a:r>
            <a:r>
              <a:rPr lang="zh-CN" altLang="en-US" dirty="0"/>
              <a:t>：</a:t>
            </a:r>
            <a:r>
              <a:rPr lang="en-US" altLang="zh-CN" dirty="0"/>
              <a:t>11.3</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CUDNN</a:t>
            </a:r>
            <a:r>
              <a:rPr lang="zh-CN" altLang="en-US" dirty="0"/>
              <a:t>：</a:t>
            </a:r>
            <a:r>
              <a:rPr lang="en-US" altLang="zh-CN" dirty="0"/>
              <a:t>8.0</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GPU Memory</a:t>
            </a:r>
            <a:r>
              <a:rPr lang="zh-CN" altLang="en-US" dirty="0"/>
              <a:t>：</a:t>
            </a:r>
            <a:r>
              <a:rPr lang="en-US" altLang="zh-CN" dirty="0"/>
              <a:t>6GB</a:t>
            </a:r>
          </a:p>
        </p:txBody>
      </p:sp>
      <p:sp>
        <p:nvSpPr>
          <p:cNvPr id="6" name="斜纹 5">
            <a:extLst>
              <a:ext uri="{FF2B5EF4-FFF2-40B4-BE49-F238E27FC236}">
                <a16:creationId xmlns:a16="http://schemas.microsoft.com/office/drawing/2014/main" id="{5D6D733B-CE49-462F-8F6D-D897F2EEF485}"/>
              </a:ext>
            </a:extLst>
          </p:cNvPr>
          <p:cNvSpPr/>
          <p:nvPr/>
        </p:nvSpPr>
        <p:spPr>
          <a:xfrm rot="10800000">
            <a:off x="9902024" y="4568024"/>
            <a:ext cx="2289976" cy="2289976"/>
          </a:xfrm>
          <a:prstGeom prst="diagStripe">
            <a:avLst/>
          </a:prstGeom>
          <a:solidFill>
            <a:srgbClr val="2F55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138813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B7A5EDA-DC19-B8B9-4497-CBC53D9249F6}"/>
              </a:ext>
            </a:extLst>
          </p:cNvPr>
          <p:cNvSpPr>
            <a:spLocks noGrp="1"/>
          </p:cNvSpPr>
          <p:nvPr>
            <p:ph idx="1"/>
          </p:nvPr>
        </p:nvSpPr>
        <p:spPr>
          <a:xfrm>
            <a:off x="100386" y="324064"/>
            <a:ext cx="6094674" cy="3536467"/>
          </a:xfrm>
        </p:spPr>
        <p:txBody>
          <a:bodyPr/>
          <a:lstStyle/>
          <a:p>
            <a:pPr marL="0" indent="0" algn="ctr">
              <a:buNone/>
            </a:pPr>
            <a:r>
              <a:rPr lang="en-US" altLang="zh-CN" sz="3200" b="1" dirty="0">
                <a:solidFill>
                  <a:srgbClr val="2F5597"/>
                </a:solidFill>
              </a:rPr>
              <a:t>Data set original from CCPD</a:t>
            </a:r>
            <a:endParaRPr lang="zh-CN" altLang="en-US" b="1" dirty="0">
              <a:solidFill>
                <a:srgbClr val="2F5597"/>
              </a:solidFill>
            </a:endParaRPr>
          </a:p>
        </p:txBody>
      </p:sp>
      <p:sp>
        <p:nvSpPr>
          <p:cNvPr id="7" name="文本框 6">
            <a:extLst>
              <a:ext uri="{FF2B5EF4-FFF2-40B4-BE49-F238E27FC236}">
                <a16:creationId xmlns:a16="http://schemas.microsoft.com/office/drawing/2014/main" id="{BD5926D7-3515-383B-86B6-D644EBB2A563}"/>
              </a:ext>
            </a:extLst>
          </p:cNvPr>
          <p:cNvSpPr txBox="1"/>
          <p:nvPr/>
        </p:nvSpPr>
        <p:spPr>
          <a:xfrm>
            <a:off x="511534" y="1561969"/>
            <a:ext cx="5956378" cy="923330"/>
          </a:xfrm>
          <a:prstGeom prst="rect">
            <a:avLst/>
          </a:prstGeom>
          <a:noFill/>
        </p:spPr>
        <p:txBody>
          <a:bodyPr wrap="square">
            <a:spAutoFit/>
          </a:bodyPr>
          <a:lstStyle/>
          <a:p>
            <a:pPr marL="285750" indent="-285750">
              <a:buFont typeface="Arial" panose="020B0604020202020204" pitchFamily="34" charset="0"/>
              <a:buChar char="•"/>
            </a:pPr>
            <a:r>
              <a:rPr lang="en-US" altLang="zh-CN" dirty="0"/>
              <a:t>The data set used in this project is the CCPD dataset, which contains more than 300,000 license plate images.</a:t>
            </a:r>
          </a:p>
          <a:p>
            <a:endParaRPr lang="en-US" altLang="zh-CN" dirty="0"/>
          </a:p>
        </p:txBody>
      </p:sp>
      <p:sp>
        <p:nvSpPr>
          <p:cNvPr id="8" name="斜纹 7">
            <a:extLst>
              <a:ext uri="{FF2B5EF4-FFF2-40B4-BE49-F238E27FC236}">
                <a16:creationId xmlns:a16="http://schemas.microsoft.com/office/drawing/2014/main" id="{BFA493DE-7966-54D0-C2F6-AFEA1619A5D2}"/>
              </a:ext>
            </a:extLst>
          </p:cNvPr>
          <p:cNvSpPr/>
          <p:nvPr/>
        </p:nvSpPr>
        <p:spPr>
          <a:xfrm rot="16200000">
            <a:off x="0" y="4568024"/>
            <a:ext cx="2289976" cy="2289976"/>
          </a:xfrm>
          <a:prstGeom prst="diagStripe">
            <a:avLst/>
          </a:prstGeom>
          <a:solidFill>
            <a:srgbClr val="2F55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文本框 8">
            <a:extLst>
              <a:ext uri="{FF2B5EF4-FFF2-40B4-BE49-F238E27FC236}">
                <a16:creationId xmlns:a16="http://schemas.microsoft.com/office/drawing/2014/main" id="{44A4DE2A-1920-4956-BAB7-A4305F8BB542}"/>
              </a:ext>
            </a:extLst>
          </p:cNvPr>
          <p:cNvSpPr txBox="1"/>
          <p:nvPr/>
        </p:nvSpPr>
        <p:spPr>
          <a:xfrm>
            <a:off x="511534" y="2983368"/>
            <a:ext cx="5523506" cy="1754326"/>
          </a:xfrm>
          <a:prstGeom prst="rect">
            <a:avLst/>
          </a:prstGeom>
          <a:noFill/>
        </p:spPr>
        <p:txBody>
          <a:bodyPr wrap="square">
            <a:spAutoFit/>
          </a:bodyPr>
          <a:lstStyle/>
          <a:p>
            <a:pPr marL="285750" indent="-285750">
              <a:buFont typeface="Arial" panose="020B0604020202020204" pitchFamily="34" charset="0"/>
              <a:buChar char="•"/>
            </a:pPr>
            <a:r>
              <a:rPr lang="en-US" altLang="zh-CN" dirty="0"/>
              <a:t>However, the CCPD dataset is not a standard dataset, and most of photos are token in Anhui Province, China, which causes the license plate characters starts with "</a:t>
            </a:r>
            <a:r>
              <a:rPr lang="zh-CN" altLang="en-US" dirty="0"/>
              <a:t>皖</a:t>
            </a:r>
            <a:r>
              <a:rPr lang="en-US" altLang="zh-CN" dirty="0"/>
              <a:t>". So we need to clean the data set. We use the following steps to clean the data set:</a:t>
            </a:r>
            <a:endParaRPr lang="zh-CN" altLang="en-US" dirty="0"/>
          </a:p>
        </p:txBody>
      </p:sp>
      <p:sp>
        <p:nvSpPr>
          <p:cNvPr id="10" name="文本框 9">
            <a:extLst>
              <a:ext uri="{FF2B5EF4-FFF2-40B4-BE49-F238E27FC236}">
                <a16:creationId xmlns:a16="http://schemas.microsoft.com/office/drawing/2014/main" id="{080F8F2D-A76C-451F-A4A8-7C583AFB210D}"/>
              </a:ext>
            </a:extLst>
          </p:cNvPr>
          <p:cNvSpPr txBox="1"/>
          <p:nvPr/>
        </p:nvSpPr>
        <p:spPr>
          <a:xfrm>
            <a:off x="6355080" y="2439132"/>
            <a:ext cx="6099810" cy="646331"/>
          </a:xfrm>
          <a:prstGeom prst="rect">
            <a:avLst/>
          </a:prstGeom>
          <a:noFill/>
        </p:spPr>
        <p:txBody>
          <a:bodyPr wrap="square">
            <a:spAutoFit/>
          </a:bodyPr>
          <a:lstStyle/>
          <a:p>
            <a:r>
              <a:rPr lang="en-US" altLang="zh-CN" dirty="0"/>
              <a:t>So we need to clean the data set. </a:t>
            </a:r>
          </a:p>
          <a:p>
            <a:r>
              <a:rPr lang="en-US" altLang="zh-CN" dirty="0"/>
              <a:t>We use the following steps to clean the data set:</a:t>
            </a:r>
            <a:endParaRPr lang="zh-CN" altLang="en-US" dirty="0"/>
          </a:p>
        </p:txBody>
      </p:sp>
      <p:sp>
        <p:nvSpPr>
          <p:cNvPr id="11" name="文本框 10">
            <a:extLst>
              <a:ext uri="{FF2B5EF4-FFF2-40B4-BE49-F238E27FC236}">
                <a16:creationId xmlns:a16="http://schemas.microsoft.com/office/drawing/2014/main" id="{FE4712B6-D44B-4B26-BB7D-80BA419825B3}"/>
              </a:ext>
            </a:extLst>
          </p:cNvPr>
          <p:cNvSpPr txBox="1"/>
          <p:nvPr/>
        </p:nvSpPr>
        <p:spPr>
          <a:xfrm>
            <a:off x="6195060" y="3495539"/>
            <a:ext cx="5730240" cy="1754326"/>
          </a:xfrm>
          <a:prstGeom prst="rect">
            <a:avLst/>
          </a:prstGeom>
          <a:noFill/>
        </p:spPr>
        <p:txBody>
          <a:bodyPr wrap="square" rtlCol="0">
            <a:spAutoFit/>
          </a:bodyPr>
          <a:lstStyle/>
          <a:p>
            <a:pPr marL="342900" indent="-342900">
              <a:buFont typeface="+mj-lt"/>
              <a:buAutoNum type="arabicPeriod"/>
            </a:pPr>
            <a:r>
              <a:rPr lang="en-US" altLang="zh-CN" dirty="0"/>
              <a:t>We uniformly selected a total of 20,000 license plate photos from different regions from all CCPD datasets.</a:t>
            </a:r>
          </a:p>
          <a:p>
            <a:pPr marL="342900" indent="-342900">
              <a:buFont typeface="+mj-lt"/>
              <a:buAutoNum type="arabicPeriod"/>
            </a:pPr>
            <a:r>
              <a:rPr lang="en-US" altLang="zh-CN" dirty="0"/>
              <a:t>We cropped the images of the dataset from 1</a:t>
            </a:r>
            <a:r>
              <a:rPr lang="en-US" altLang="zh-CN" baseline="30000" dirty="0"/>
              <a:t>st</a:t>
            </a:r>
            <a:r>
              <a:rPr lang="en-US" altLang="zh-CN" dirty="0"/>
              <a:t>.step to an Area of Interest (AOI) and save them to a new directory.</a:t>
            </a:r>
            <a:endParaRPr lang="zh-CN" altLang="en-US" dirty="0"/>
          </a:p>
        </p:txBody>
      </p:sp>
    </p:spTree>
    <p:extLst>
      <p:ext uri="{BB962C8B-B14F-4D97-AF65-F5344CB8AC3E}">
        <p14:creationId xmlns:p14="http://schemas.microsoft.com/office/powerpoint/2010/main" val="266610458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TotalTime>
  <Words>953</Words>
  <Application>Microsoft Office PowerPoint</Application>
  <PresentationFormat>宽屏</PresentationFormat>
  <Paragraphs>93</Paragraphs>
  <Slides>14</Slides>
  <Notes>2</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14</vt:i4>
      </vt:variant>
    </vt:vector>
  </HeadingPairs>
  <TitlesOfParts>
    <vt:vector size="21" baseType="lpstr">
      <vt:lpstr>Microsoft JhengHei</vt:lpstr>
      <vt:lpstr>等线</vt:lpstr>
      <vt:lpstr>等线 Light</vt:lpstr>
      <vt:lpstr>Microsoft YaHei</vt:lpstr>
      <vt:lpstr>Arial</vt:lpstr>
      <vt:lpstr>Office 主题​​</vt:lpstr>
      <vt:lpstr>AxMath</vt:lpstr>
      <vt:lpstr>License plate recognition based on CRNN and CTC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Reference </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License plate recognition based on CRNN and CTC </dc:title>
  <dc:creator>杨 世搏</dc:creator>
  <cp:lastModifiedBy>Yatorho ㅤ</cp:lastModifiedBy>
  <cp:revision>51</cp:revision>
  <dcterms:created xsi:type="dcterms:W3CDTF">2022-09-16T02:32:39Z</dcterms:created>
  <dcterms:modified xsi:type="dcterms:W3CDTF">2022-09-16T09:35:59Z</dcterms:modified>
</cp:coreProperties>
</file>