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6e7f75fc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6e7f75fc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6e7f75fc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6e7f75fc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6e7f75fc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6e7f75fc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6e7f75fc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6e7f75fc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e7f75f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e7f75f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6e7f75f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6e7f75f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6e7f75fc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6e7f75fc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6e7f75fc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6e7f75fc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6e7f75fc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6e7f75fc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6e7f75fc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6e7f75fc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6e7f75f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6e7f75f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6e7f75f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6e7f75f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6e7f75fc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6e7f75fc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6e7f75fc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6e7f75fc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6e7f75fc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6e7f75fc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6e7f75f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6e7f75f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6e7f75fc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6e7f75fc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6e7f75fc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6e7f75fc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e7f75fc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e7f75fc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6e7f75fc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6e7f75fc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6e7f75fc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e7f75fc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6e7f75fc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6e7f75fc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e7f75fc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e7f75fc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e7f75fc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e7f75fc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Without these layers, we found that the discriminator was unable to distinguish real music from fake music as long as the generator was able to figure out the discrete domain of the input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e7f75fc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e7f75fc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qnrb6IxCDccYGDXPy8Zp3b3JuVuBC8Ou/view" TargetMode="External"/><Relationship Id="rId4" Type="http://schemas.openxmlformats.org/officeDocument/2006/relationships/image" Target="../media/image1.png"/><Relationship Id="rId5" Type="http://schemas.openxmlformats.org/officeDocument/2006/relationships/hyperlink" Target="http://drive.google.com/file/d/16OnbmGD8IvgXIJUjzPkO_K3SX8Gdx-iU/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LPJsKyNffbsRG7JXdIjutDK8kPCGNZn2/view" TargetMode="External"/><Relationship Id="rId4" Type="http://schemas.openxmlformats.org/officeDocument/2006/relationships/image" Target="../media/image1.png"/><Relationship Id="rId5" Type="http://schemas.openxmlformats.org/officeDocument/2006/relationships/hyperlink" Target="http://drive.google.com/file/d/1mOyG0BSvkQcatjxi0FpTvn2poVMBJvxi/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soundcloud.com/yatri-patel-793078277/sets/lstm-gan-neural-networ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midiworld.com/" TargetMode="External"/><Relationship Id="rId4" Type="http://schemas.openxmlformats.org/officeDocument/2006/relationships/hyperlink" Target="http://drive.google.com/file/d/1gXYjjEw31HBVLjd6sTrT2ve6QmT0Dgtt/view" TargetMode="External"/><Relationship Id="rId5" Type="http://schemas.openxmlformats.org/officeDocument/2006/relationships/image" Target="../media/image1.png"/><Relationship Id="rId6" Type="http://schemas.openxmlformats.org/officeDocument/2006/relationships/hyperlink" Target="http://drive.google.com/file/d/1uQETh1NABUInehl6gT8h8rZ6m1Hom9eb/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Music Generation using </a:t>
            </a:r>
            <a:endParaRPr/>
          </a:p>
          <a:p>
            <a:pPr indent="0" lvl="0" marL="0" rtl="0" algn="ctr">
              <a:spcBef>
                <a:spcPts val="0"/>
              </a:spcBef>
              <a:spcAft>
                <a:spcPts val="0"/>
              </a:spcAft>
              <a:buNone/>
            </a:pPr>
            <a:r>
              <a:rPr lang="en"/>
              <a:t>LSTM and GAN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Yatri Patel</a:t>
            </a:r>
            <a:endParaRPr/>
          </a:p>
          <a:p>
            <a:pPr indent="0" lvl="0" marL="0" rtl="0" algn="ctr">
              <a:spcBef>
                <a:spcPts val="0"/>
              </a:spcBef>
              <a:spcAft>
                <a:spcPts val="0"/>
              </a:spcAft>
              <a:buNone/>
            </a:pPr>
            <a:r>
              <a:rPr lang="en"/>
              <a:t>jwb318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vs GAN</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LSTM starts with a series of same notes, and have the model predict, which is our encoded output.</a:t>
            </a:r>
            <a:endParaRPr/>
          </a:p>
          <a:p>
            <a:pPr indent="-342900" lvl="0" marL="457200" rtl="0" algn="l">
              <a:spcBef>
                <a:spcPts val="0"/>
              </a:spcBef>
              <a:spcAft>
                <a:spcPts val="0"/>
              </a:spcAft>
              <a:buSzPts val="1800"/>
              <a:buChar char="●"/>
            </a:pPr>
            <a:r>
              <a:rPr lang="en"/>
              <a:t>In GAN, </a:t>
            </a:r>
            <a:r>
              <a:rPr lang="en"/>
              <a:t>we feed the generator a random sequence of numbers sampled from a standard normal distribution and have it make its prediction.</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Outputs - LSTM</a:t>
            </a:r>
            <a:endParaRPr/>
          </a:p>
        </p:txBody>
      </p:sp>
      <p:sp>
        <p:nvSpPr>
          <p:cNvPr id="137" name="Google Shape;137;p23"/>
          <p:cNvSpPr txBox="1"/>
          <p:nvPr>
            <p:ph idx="1" type="body"/>
          </p:nvPr>
        </p:nvSpPr>
        <p:spPr>
          <a:xfrm>
            <a:off x="331200" y="1082100"/>
            <a:ext cx="8481600" cy="33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 of the LSTM model using :</a:t>
            </a:r>
            <a:endParaRPr/>
          </a:p>
          <a:p>
            <a:pPr indent="-342900" lvl="0" marL="457200" rtl="0" algn="l">
              <a:spcBef>
                <a:spcPts val="1600"/>
              </a:spcBef>
              <a:spcAft>
                <a:spcPts val="0"/>
              </a:spcAft>
              <a:buSzPts val="1800"/>
              <a:buChar char="●"/>
            </a:pPr>
            <a:r>
              <a:rPr lang="en"/>
              <a:t>Piano themed input:</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Movies themed input:</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8" name="Google Shape;138;p23" title="lstm_mov.mp3">
            <a:hlinkClick r:id="rId3"/>
          </p:cNvPr>
          <p:cNvPicPr preferRelativeResize="0"/>
          <p:nvPr/>
        </p:nvPicPr>
        <p:blipFill>
          <a:blip r:embed="rId4">
            <a:alphaModFix/>
          </a:blip>
          <a:stretch>
            <a:fillRect/>
          </a:stretch>
        </p:blipFill>
        <p:spPr>
          <a:xfrm>
            <a:off x="1231125" y="3762300"/>
            <a:ext cx="879425" cy="879425"/>
          </a:xfrm>
          <a:prstGeom prst="rect">
            <a:avLst/>
          </a:prstGeom>
          <a:noFill/>
          <a:ln>
            <a:noFill/>
          </a:ln>
        </p:spPr>
      </p:pic>
      <p:pic>
        <p:nvPicPr>
          <p:cNvPr id="139" name="Google Shape;139;p23" title="midi-song-lstm.mp3">
            <a:hlinkClick r:id="rId5"/>
          </p:cNvPr>
          <p:cNvPicPr preferRelativeResize="0"/>
          <p:nvPr/>
        </p:nvPicPr>
        <p:blipFill>
          <a:blip r:embed="rId4">
            <a:alphaModFix/>
          </a:blip>
          <a:stretch>
            <a:fillRect/>
          </a:stretch>
        </p:blipFill>
        <p:spPr>
          <a:xfrm>
            <a:off x="1231125" y="2132038"/>
            <a:ext cx="879425" cy="87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3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generated by Piano themed music as input</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4"/>
          <p:cNvPicPr preferRelativeResize="0"/>
          <p:nvPr/>
        </p:nvPicPr>
        <p:blipFill>
          <a:blip r:embed="rId3">
            <a:alphaModFix/>
          </a:blip>
          <a:stretch>
            <a:fillRect/>
          </a:stretch>
        </p:blipFill>
        <p:spPr>
          <a:xfrm>
            <a:off x="0" y="737961"/>
            <a:ext cx="9144000" cy="42454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5"/>
          <p:cNvPicPr preferRelativeResize="0"/>
          <p:nvPr/>
        </p:nvPicPr>
        <p:blipFill>
          <a:blip r:embed="rId3">
            <a:alphaModFix/>
          </a:blip>
          <a:stretch>
            <a:fillRect/>
          </a:stretch>
        </p:blipFill>
        <p:spPr>
          <a:xfrm>
            <a:off x="0" y="432665"/>
            <a:ext cx="9143999" cy="42781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6"/>
          <p:cNvPicPr preferRelativeResize="0"/>
          <p:nvPr/>
        </p:nvPicPr>
        <p:blipFill>
          <a:blip r:embed="rId3">
            <a:alphaModFix/>
          </a:blip>
          <a:stretch>
            <a:fillRect/>
          </a:stretch>
        </p:blipFill>
        <p:spPr>
          <a:xfrm>
            <a:off x="618565" y="0"/>
            <a:ext cx="790687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generated by Movie themed music as input</a:t>
            </a:r>
            <a:endParaRPr/>
          </a:p>
        </p:txBody>
      </p:sp>
      <p:sp>
        <p:nvSpPr>
          <p:cNvPr id="166" name="Google Shape;16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7"/>
          <p:cNvPicPr preferRelativeResize="0"/>
          <p:nvPr/>
        </p:nvPicPr>
        <p:blipFill>
          <a:blip r:embed="rId3">
            <a:alphaModFix/>
          </a:blip>
          <a:stretch>
            <a:fillRect/>
          </a:stretch>
        </p:blipFill>
        <p:spPr>
          <a:xfrm>
            <a:off x="0" y="664925"/>
            <a:ext cx="9144000" cy="427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28"/>
          <p:cNvPicPr preferRelativeResize="0"/>
          <p:nvPr/>
        </p:nvPicPr>
        <p:blipFill>
          <a:blip r:embed="rId3">
            <a:alphaModFix/>
          </a:blip>
          <a:stretch>
            <a:fillRect/>
          </a:stretch>
        </p:blipFill>
        <p:spPr>
          <a:xfrm>
            <a:off x="0" y="432665"/>
            <a:ext cx="9143999" cy="42781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9"/>
          <p:cNvPicPr preferRelativeResize="0"/>
          <p:nvPr/>
        </p:nvPicPr>
        <p:blipFill>
          <a:blip r:embed="rId3">
            <a:alphaModFix/>
          </a:blip>
          <a:stretch>
            <a:fillRect/>
          </a:stretch>
        </p:blipFill>
        <p:spPr>
          <a:xfrm>
            <a:off x="642097" y="0"/>
            <a:ext cx="7859807"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Outputs - GAN</a:t>
            </a:r>
            <a:endParaRPr/>
          </a:p>
        </p:txBody>
      </p:sp>
      <p:sp>
        <p:nvSpPr>
          <p:cNvPr id="187" name="Google Shape;18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 of the LSTM model using :</a:t>
            </a:r>
            <a:endParaRPr/>
          </a:p>
          <a:p>
            <a:pPr indent="-342900" lvl="0" marL="457200" rtl="0" algn="l">
              <a:spcBef>
                <a:spcPts val="1600"/>
              </a:spcBef>
              <a:spcAft>
                <a:spcPts val="0"/>
              </a:spcAft>
              <a:buSzPts val="1800"/>
              <a:buChar char="●"/>
            </a:pPr>
            <a:r>
              <a:rPr lang="en"/>
              <a:t>Piano themed input: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Movies themed input:</a:t>
            </a:r>
            <a:endParaRPr/>
          </a:p>
          <a:p>
            <a:pPr indent="0" lvl="0" marL="457200" rtl="0" algn="l">
              <a:spcBef>
                <a:spcPts val="1600"/>
              </a:spcBef>
              <a:spcAft>
                <a:spcPts val="1600"/>
              </a:spcAft>
              <a:buNone/>
            </a:pPr>
            <a:r>
              <a:t/>
            </a:r>
            <a:endParaRPr/>
          </a:p>
        </p:txBody>
      </p:sp>
      <p:pic>
        <p:nvPicPr>
          <p:cNvPr id="188" name="Google Shape;188;p30" title="gan-midi.mp3">
            <a:hlinkClick r:id="rId3"/>
          </p:cNvPr>
          <p:cNvPicPr preferRelativeResize="0"/>
          <p:nvPr/>
        </p:nvPicPr>
        <p:blipFill>
          <a:blip r:embed="rId4">
            <a:alphaModFix/>
          </a:blip>
          <a:stretch>
            <a:fillRect/>
          </a:stretch>
        </p:blipFill>
        <p:spPr>
          <a:xfrm>
            <a:off x="891150" y="2087000"/>
            <a:ext cx="875450" cy="875450"/>
          </a:xfrm>
          <a:prstGeom prst="rect">
            <a:avLst/>
          </a:prstGeom>
          <a:noFill/>
          <a:ln>
            <a:noFill/>
          </a:ln>
        </p:spPr>
      </p:pic>
      <p:pic>
        <p:nvPicPr>
          <p:cNvPr id="189" name="Google Shape;189;p30" title="gan-final-mov.mp3">
            <a:hlinkClick r:id="rId5"/>
          </p:cNvPr>
          <p:cNvPicPr preferRelativeResize="0"/>
          <p:nvPr/>
        </p:nvPicPr>
        <p:blipFill>
          <a:blip r:embed="rId4">
            <a:alphaModFix/>
          </a:blip>
          <a:stretch>
            <a:fillRect/>
          </a:stretch>
        </p:blipFill>
        <p:spPr>
          <a:xfrm>
            <a:off x="932144" y="3775425"/>
            <a:ext cx="793450" cy="793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332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generated by Piano themed music as input</a:t>
            </a:r>
            <a:endParaRPr/>
          </a:p>
        </p:txBody>
      </p:sp>
      <p:sp>
        <p:nvSpPr>
          <p:cNvPr id="195" name="Google Shape;19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31"/>
          <p:cNvPicPr preferRelativeResize="0"/>
          <p:nvPr/>
        </p:nvPicPr>
        <p:blipFill>
          <a:blip r:embed="rId3">
            <a:alphaModFix/>
          </a:blip>
          <a:stretch>
            <a:fillRect/>
          </a:stretch>
        </p:blipFill>
        <p:spPr>
          <a:xfrm>
            <a:off x="155850" y="905350"/>
            <a:ext cx="8832301" cy="41252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Data Source</a:t>
            </a:r>
            <a:endParaRPr/>
          </a:p>
          <a:p>
            <a:pPr indent="-317500" lvl="1" marL="914400" rtl="0" algn="l">
              <a:spcBef>
                <a:spcPts val="0"/>
              </a:spcBef>
              <a:spcAft>
                <a:spcPts val="0"/>
              </a:spcAft>
              <a:buSzPts val="1400"/>
              <a:buChar char="○"/>
            </a:pPr>
            <a:r>
              <a:rPr lang="en"/>
              <a:t>Input music types</a:t>
            </a:r>
            <a:endParaRPr/>
          </a:p>
          <a:p>
            <a:pPr indent="-317500" lvl="1" marL="914400" rtl="0" algn="l">
              <a:spcBef>
                <a:spcPts val="0"/>
              </a:spcBef>
              <a:spcAft>
                <a:spcPts val="0"/>
              </a:spcAft>
              <a:buSzPts val="1400"/>
              <a:buChar char="○"/>
            </a:pPr>
            <a:r>
              <a:rPr lang="en"/>
              <a:t>Pre-processing</a:t>
            </a:r>
            <a:endParaRPr/>
          </a:p>
          <a:p>
            <a:pPr indent="-342900" lvl="0" marL="457200" rtl="0" algn="l">
              <a:spcBef>
                <a:spcPts val="0"/>
              </a:spcBef>
              <a:spcAft>
                <a:spcPts val="0"/>
              </a:spcAft>
              <a:buSzPts val="1800"/>
              <a:buChar char="●"/>
            </a:pPr>
            <a:r>
              <a:rPr lang="en"/>
              <a:t>Model types</a:t>
            </a:r>
            <a:endParaRPr/>
          </a:p>
          <a:p>
            <a:pPr indent="-317500" lvl="1" marL="914400" rtl="0" algn="l">
              <a:spcBef>
                <a:spcPts val="0"/>
              </a:spcBef>
              <a:spcAft>
                <a:spcPts val="0"/>
              </a:spcAft>
              <a:buSzPts val="1400"/>
              <a:buChar char="○"/>
            </a:pPr>
            <a:r>
              <a:rPr lang="en"/>
              <a:t>LSTM </a:t>
            </a:r>
            <a:r>
              <a:rPr lang="en"/>
              <a:t>structure</a:t>
            </a:r>
            <a:endParaRPr/>
          </a:p>
          <a:p>
            <a:pPr indent="-317500" lvl="1" marL="914400" rtl="0" algn="l">
              <a:spcBef>
                <a:spcPts val="0"/>
              </a:spcBef>
              <a:spcAft>
                <a:spcPts val="0"/>
              </a:spcAft>
              <a:buSzPts val="1400"/>
              <a:buChar char="○"/>
            </a:pPr>
            <a:r>
              <a:rPr lang="en"/>
              <a:t>GAN structure</a:t>
            </a:r>
            <a:endParaRPr/>
          </a:p>
          <a:p>
            <a:pPr indent="-342900" lvl="0" marL="457200" rtl="0" algn="l">
              <a:spcBef>
                <a:spcPts val="0"/>
              </a:spcBef>
              <a:spcAft>
                <a:spcPts val="0"/>
              </a:spcAft>
              <a:buSzPts val="1800"/>
              <a:buChar char="●"/>
            </a:pPr>
            <a:r>
              <a:rPr lang="en"/>
              <a:t>Output</a:t>
            </a:r>
            <a:endParaRPr/>
          </a:p>
          <a:p>
            <a:pPr indent="-342900" lvl="0" marL="457200" rtl="0" algn="l">
              <a:spcBef>
                <a:spcPts val="0"/>
              </a:spcBef>
              <a:spcAft>
                <a:spcPts val="0"/>
              </a:spcAft>
              <a:buSzPts val="1800"/>
              <a:buChar char="●"/>
            </a:pPr>
            <a:r>
              <a:rPr lang="en"/>
              <a:t>Final Thoughts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3" name="Google Shape;203;p32"/>
          <p:cNvPicPr preferRelativeResize="0"/>
          <p:nvPr/>
        </p:nvPicPr>
        <p:blipFill>
          <a:blip r:embed="rId3">
            <a:alphaModFix/>
          </a:blip>
          <a:stretch>
            <a:fillRect/>
          </a:stretch>
        </p:blipFill>
        <p:spPr>
          <a:xfrm>
            <a:off x="0" y="432665"/>
            <a:ext cx="9143999" cy="42781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0" name="Google Shape;210;p33"/>
          <p:cNvPicPr preferRelativeResize="0"/>
          <p:nvPr/>
        </p:nvPicPr>
        <p:blipFill>
          <a:blip r:embed="rId3">
            <a:alphaModFix/>
          </a:blip>
          <a:stretch>
            <a:fillRect/>
          </a:stretch>
        </p:blipFill>
        <p:spPr>
          <a:xfrm>
            <a:off x="642097" y="0"/>
            <a:ext cx="7859807"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generated by Movie themed music as input</a:t>
            </a:r>
            <a:endParaRPr/>
          </a:p>
        </p:txBody>
      </p:sp>
      <p:sp>
        <p:nvSpPr>
          <p:cNvPr id="216" name="Google Shape;21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7" name="Google Shape;217;p34"/>
          <p:cNvPicPr preferRelativeResize="0"/>
          <p:nvPr/>
        </p:nvPicPr>
        <p:blipFill>
          <a:blip r:embed="rId3">
            <a:alphaModFix/>
          </a:blip>
          <a:stretch>
            <a:fillRect/>
          </a:stretch>
        </p:blipFill>
        <p:spPr>
          <a:xfrm>
            <a:off x="43350" y="745500"/>
            <a:ext cx="9057301" cy="42303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4" name="Google Shape;224;p35"/>
          <p:cNvPicPr preferRelativeResize="0"/>
          <p:nvPr/>
        </p:nvPicPr>
        <p:blipFill>
          <a:blip r:embed="rId3">
            <a:alphaModFix/>
          </a:blip>
          <a:stretch>
            <a:fillRect/>
          </a:stretch>
        </p:blipFill>
        <p:spPr>
          <a:xfrm>
            <a:off x="0" y="432665"/>
            <a:ext cx="9143999" cy="42781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1" name="Google Shape;231;p36"/>
          <p:cNvPicPr preferRelativeResize="0"/>
          <p:nvPr/>
        </p:nvPicPr>
        <p:blipFill>
          <a:blip r:embed="rId3">
            <a:alphaModFix/>
          </a:blip>
          <a:stretch>
            <a:fillRect/>
          </a:stretch>
        </p:blipFill>
        <p:spPr>
          <a:xfrm>
            <a:off x="642097" y="0"/>
            <a:ext cx="7859807"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Thoughts</a:t>
            </a:r>
            <a:endParaRPr/>
          </a:p>
        </p:txBody>
      </p:sp>
      <p:sp>
        <p:nvSpPr>
          <p:cNvPr id="237" name="Google Shape;23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Improve the output:</a:t>
            </a:r>
            <a:endParaRPr/>
          </a:p>
          <a:p>
            <a:pPr indent="-317500" lvl="1" marL="914400" rtl="0" algn="l">
              <a:spcBef>
                <a:spcPts val="0"/>
              </a:spcBef>
              <a:spcAft>
                <a:spcPts val="0"/>
              </a:spcAft>
              <a:buSzPts val="1400"/>
              <a:buChar char="○"/>
            </a:pPr>
            <a:r>
              <a:rPr lang="en"/>
              <a:t>Add more LSTM layers in the GAN network</a:t>
            </a:r>
            <a:endParaRPr/>
          </a:p>
          <a:p>
            <a:pPr indent="-317500" lvl="1" marL="914400" rtl="0" algn="l">
              <a:spcBef>
                <a:spcPts val="0"/>
              </a:spcBef>
              <a:spcAft>
                <a:spcPts val="0"/>
              </a:spcAft>
              <a:buSzPts val="1400"/>
              <a:buChar char="○"/>
            </a:pPr>
            <a:r>
              <a:rPr lang="en"/>
              <a:t>LSTM : train longer with more epochs</a:t>
            </a:r>
            <a:endParaRPr/>
          </a:p>
          <a:p>
            <a:pPr indent="-317500" lvl="1" marL="914400" rtl="0" algn="l">
              <a:spcBef>
                <a:spcPts val="0"/>
              </a:spcBef>
              <a:spcAft>
                <a:spcPts val="0"/>
              </a:spcAft>
              <a:buSzPts val="1400"/>
              <a:buChar char="○"/>
            </a:pPr>
            <a:r>
              <a:rPr lang="en"/>
              <a:t>Make different neural networks for different instruments and then combine them for a multi-</a:t>
            </a:r>
            <a:r>
              <a:rPr lang="en"/>
              <a:t>instrumental</a:t>
            </a:r>
            <a:r>
              <a:rPr lang="en"/>
              <a:t> music</a:t>
            </a:r>
            <a:endParaRPr/>
          </a:p>
          <a:p>
            <a:pPr indent="-342900" lvl="0" marL="457200" rtl="0" algn="l">
              <a:spcBef>
                <a:spcPts val="0"/>
              </a:spcBef>
              <a:spcAft>
                <a:spcPts val="0"/>
              </a:spcAft>
              <a:buSzPts val="1800"/>
              <a:buChar char="●"/>
            </a:pPr>
            <a:r>
              <a:rPr lang="en"/>
              <a:t>LSTM outperformed GAN in terms of quality</a:t>
            </a:r>
            <a:endParaRPr/>
          </a:p>
          <a:p>
            <a:pPr indent="-342900" lvl="0" marL="457200" rtl="0" algn="l">
              <a:spcBef>
                <a:spcPts val="0"/>
              </a:spcBef>
              <a:spcAft>
                <a:spcPts val="0"/>
              </a:spcAft>
              <a:buSzPts val="1800"/>
              <a:buChar char="●"/>
            </a:pPr>
            <a:r>
              <a:rPr lang="en"/>
              <a:t>GAN was much faster</a:t>
            </a:r>
            <a:endParaRPr/>
          </a:p>
          <a:p>
            <a:pPr indent="-342900" lvl="0" marL="457200" rtl="0" algn="l">
              <a:spcBef>
                <a:spcPts val="0"/>
              </a:spcBef>
              <a:spcAft>
                <a:spcPts val="0"/>
              </a:spcAft>
              <a:buSzPts val="1800"/>
              <a:buChar char="●"/>
            </a:pPr>
            <a:r>
              <a:rPr lang="en"/>
              <a:t>Listen to the playlist and </a:t>
            </a:r>
            <a:r>
              <a:rPr lang="en"/>
              <a:t>decide</a:t>
            </a:r>
            <a:r>
              <a:rPr lang="en"/>
              <a:t> which one is better qualitatively:</a:t>
            </a:r>
            <a:endParaRPr/>
          </a:p>
          <a:p>
            <a:pPr indent="0" lvl="0" marL="457200" rtl="0" algn="l">
              <a:spcBef>
                <a:spcPts val="1600"/>
              </a:spcBef>
              <a:spcAft>
                <a:spcPts val="1600"/>
              </a:spcAft>
              <a:buNone/>
            </a:pPr>
            <a:r>
              <a:rPr lang="en" u="sng">
                <a:solidFill>
                  <a:schemeClr val="hlink"/>
                </a:solidFill>
                <a:hlinkClick r:id="rId3"/>
              </a:rPr>
              <a:t>https://soundcloud.com/yatri-patel-793078277/sets/lstm-gan-neural-network</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nvSpPr>
        <p:spPr>
          <a:xfrm>
            <a:off x="2773050" y="2031600"/>
            <a:ext cx="3597900" cy="10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3"/>
                </a:solidFill>
                <a:latin typeface="Average"/>
                <a:ea typeface="Average"/>
                <a:cs typeface="Average"/>
                <a:sym typeface="Average"/>
              </a:rPr>
              <a:t>Thank you!</a:t>
            </a:r>
            <a:endParaRPr sz="4800">
              <a:solidFill>
                <a:schemeClr val="accent3"/>
              </a:solidFill>
              <a:latin typeface="Average"/>
              <a:ea typeface="Average"/>
              <a:cs typeface="Average"/>
              <a:sym typeface="Average"/>
            </a:endParaRPr>
          </a:p>
          <a:p>
            <a:pPr indent="0" lvl="0" marL="0" rtl="0" algn="l">
              <a:spcBef>
                <a:spcPts val="0"/>
              </a:spcBef>
              <a:spcAft>
                <a:spcPts val="0"/>
              </a:spcAft>
              <a:buNone/>
            </a:pPr>
            <a:r>
              <a:t/>
            </a:r>
            <a:endParaRPr sz="3600">
              <a:solidFill>
                <a:schemeClr val="accent4"/>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2" name="Google Shape;72;p15"/>
          <p:cNvSpPr txBox="1"/>
          <p:nvPr>
            <p:ph idx="1" type="body"/>
          </p:nvPr>
        </p:nvSpPr>
        <p:spPr>
          <a:xfrm>
            <a:off x="311700" y="1152475"/>
            <a:ext cx="6345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image was generated using GAN and was sold for over $400k</a:t>
            </a:r>
            <a:endParaRPr/>
          </a:p>
          <a:p>
            <a:pPr indent="-342900" lvl="0" marL="457200" rtl="0" algn="l">
              <a:spcBef>
                <a:spcPts val="0"/>
              </a:spcBef>
              <a:spcAft>
                <a:spcPts val="0"/>
              </a:spcAft>
              <a:buSzPts val="1800"/>
              <a:buChar char="●"/>
            </a:pPr>
            <a:r>
              <a:rPr lang="en"/>
              <a:t>Can Neural Networks understand music and generate it?</a:t>
            </a:r>
            <a:endParaRPr/>
          </a:p>
        </p:txBody>
      </p:sp>
      <p:pic>
        <p:nvPicPr>
          <p:cNvPr id="73" name="Google Shape;73;p15"/>
          <p:cNvPicPr preferRelativeResize="0"/>
          <p:nvPr/>
        </p:nvPicPr>
        <p:blipFill>
          <a:blip r:embed="rId3">
            <a:alphaModFix/>
          </a:blip>
          <a:stretch>
            <a:fillRect/>
          </a:stretch>
        </p:blipFill>
        <p:spPr>
          <a:xfrm>
            <a:off x="6729475" y="1403300"/>
            <a:ext cx="2000651" cy="2819151"/>
          </a:xfrm>
          <a:prstGeom prst="rect">
            <a:avLst/>
          </a:prstGeom>
          <a:noFill/>
          <a:ln>
            <a:noFill/>
          </a:ln>
        </p:spPr>
      </p:pic>
      <p:pic>
        <p:nvPicPr>
          <p:cNvPr id="74" name="Google Shape;74;p15"/>
          <p:cNvPicPr preferRelativeResize="0"/>
          <p:nvPr/>
        </p:nvPicPr>
        <p:blipFill>
          <a:blip r:embed="rId4">
            <a:alphaModFix/>
          </a:blip>
          <a:stretch>
            <a:fillRect/>
          </a:stretch>
        </p:blipFill>
        <p:spPr>
          <a:xfrm>
            <a:off x="640947" y="2571747"/>
            <a:ext cx="1650700" cy="1650700"/>
          </a:xfrm>
          <a:prstGeom prst="rect">
            <a:avLst/>
          </a:prstGeom>
          <a:noFill/>
          <a:ln>
            <a:noFill/>
          </a:ln>
        </p:spPr>
      </p:pic>
      <p:sp>
        <p:nvSpPr>
          <p:cNvPr id="75" name="Google Shape;75;p15"/>
          <p:cNvSpPr txBox="1"/>
          <p:nvPr/>
        </p:nvSpPr>
        <p:spPr>
          <a:xfrm>
            <a:off x="920600" y="4176100"/>
            <a:ext cx="10914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MuseGAN</a:t>
            </a:r>
            <a:endParaRPr>
              <a:solidFill>
                <a:schemeClr val="dk1"/>
              </a:solidFill>
              <a:latin typeface="Average"/>
              <a:ea typeface="Average"/>
              <a:cs typeface="Average"/>
              <a:sym typeface="Average"/>
            </a:endParaRPr>
          </a:p>
        </p:txBody>
      </p:sp>
      <p:pic>
        <p:nvPicPr>
          <p:cNvPr id="76" name="Google Shape;76;p15"/>
          <p:cNvPicPr preferRelativeResize="0"/>
          <p:nvPr/>
        </p:nvPicPr>
        <p:blipFill rotWithShape="1">
          <a:blip r:embed="rId5">
            <a:alphaModFix/>
          </a:blip>
          <a:srcRect b="0" l="0" r="0" t="58545"/>
          <a:stretch/>
        </p:blipFill>
        <p:spPr>
          <a:xfrm>
            <a:off x="3354925" y="2931875"/>
            <a:ext cx="2311276" cy="718575"/>
          </a:xfrm>
          <a:prstGeom prst="rect">
            <a:avLst/>
          </a:prstGeom>
          <a:noFill/>
          <a:ln>
            <a:noFill/>
          </a:ln>
        </p:spPr>
      </p:pic>
      <p:sp>
        <p:nvSpPr>
          <p:cNvPr id="77" name="Google Shape;77;p15"/>
          <p:cNvSpPr txBox="1"/>
          <p:nvPr/>
        </p:nvSpPr>
        <p:spPr>
          <a:xfrm>
            <a:off x="3440163" y="4176100"/>
            <a:ext cx="21408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Average"/>
                <a:ea typeface="Average"/>
                <a:cs typeface="Average"/>
                <a:sym typeface="Average"/>
              </a:rPr>
              <a:t>YES! It can!</a:t>
            </a:r>
            <a:endParaRPr sz="3000">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MIDI file format</a:t>
            </a:r>
            <a:endParaRPr/>
          </a:p>
          <a:p>
            <a:pPr indent="-342900" lvl="0" marL="457200" rtl="0" algn="l">
              <a:spcBef>
                <a:spcPts val="0"/>
              </a:spcBef>
              <a:spcAft>
                <a:spcPts val="0"/>
              </a:spcAft>
              <a:buSzPts val="1800"/>
              <a:buChar char="●"/>
            </a:pPr>
            <a:r>
              <a:rPr lang="en"/>
              <a:t>Web </a:t>
            </a:r>
            <a:r>
              <a:rPr lang="en"/>
              <a:t>scrapped</a:t>
            </a:r>
            <a:r>
              <a:rPr lang="en"/>
              <a:t> from </a:t>
            </a:r>
            <a:r>
              <a:rPr lang="en" u="sng">
                <a:solidFill>
                  <a:schemeClr val="hlink"/>
                </a:solidFill>
                <a:hlinkClick r:id="rId3"/>
              </a:rPr>
              <a:t>https://www.midiworld.com/</a:t>
            </a:r>
            <a:r>
              <a:rPr lang="en"/>
              <a:t> </a:t>
            </a:r>
            <a:endParaRPr/>
          </a:p>
          <a:p>
            <a:pPr indent="-342900" lvl="0" marL="457200" rtl="0" algn="l">
              <a:spcBef>
                <a:spcPts val="0"/>
              </a:spcBef>
              <a:spcAft>
                <a:spcPts val="0"/>
              </a:spcAft>
              <a:buSzPts val="1800"/>
              <a:buChar char="●"/>
            </a:pPr>
            <a:r>
              <a:rPr lang="en"/>
              <a:t>Two keywords:</a:t>
            </a:r>
            <a:endParaRPr/>
          </a:p>
          <a:p>
            <a:pPr indent="-317500" lvl="1" marL="914400" rtl="0" algn="l">
              <a:spcBef>
                <a:spcPts val="0"/>
              </a:spcBef>
              <a:spcAft>
                <a:spcPts val="0"/>
              </a:spcAft>
              <a:buSzPts val="1400"/>
              <a:buChar char="○"/>
            </a:pPr>
            <a:r>
              <a:rPr lang="en"/>
              <a:t>Piano : 92 files</a:t>
            </a:r>
            <a:endParaRPr/>
          </a:p>
          <a:p>
            <a:pPr indent="-317500" lvl="1" marL="914400" rtl="0" algn="l">
              <a:spcBef>
                <a:spcPts val="0"/>
              </a:spcBef>
              <a:spcAft>
                <a:spcPts val="0"/>
              </a:spcAft>
              <a:buSzPts val="1400"/>
              <a:buChar char="○"/>
            </a:pPr>
            <a:r>
              <a:rPr lang="en"/>
              <a:t>Movie themes : 91 files</a:t>
            </a:r>
            <a:endParaRPr/>
          </a:p>
          <a:p>
            <a:pPr indent="0" lvl="0" marL="0" rtl="0" algn="l">
              <a:spcBef>
                <a:spcPts val="1600"/>
              </a:spcBef>
              <a:spcAft>
                <a:spcPts val="0"/>
              </a:spcAft>
              <a:buNone/>
            </a:pPr>
            <a:r>
              <a:rPr lang="en"/>
              <a:t>Input file sample:</a:t>
            </a:r>
            <a:endParaRPr/>
          </a:p>
          <a:p>
            <a:pPr indent="-342900" lvl="0" marL="457200" rtl="0" algn="l">
              <a:spcBef>
                <a:spcPts val="1600"/>
              </a:spcBef>
              <a:spcAft>
                <a:spcPts val="0"/>
              </a:spcAft>
              <a:buSzPts val="1800"/>
              <a:buChar char="●"/>
            </a:pPr>
            <a:r>
              <a:rPr lang="en"/>
              <a:t>Piano:  </a:t>
            </a:r>
            <a:endParaRPr/>
          </a:p>
          <a:p>
            <a:pPr indent="0" lvl="0" marL="0" rtl="0" algn="l">
              <a:spcBef>
                <a:spcPts val="1600"/>
              </a:spcBef>
              <a:spcAft>
                <a:spcPts val="1600"/>
              </a:spcAft>
              <a:buNone/>
            </a:pPr>
            <a:r>
              <a:t/>
            </a:r>
            <a:endParaRPr/>
          </a:p>
        </p:txBody>
      </p:sp>
      <p:pic>
        <p:nvPicPr>
          <p:cNvPr id="84" name="Google Shape;84;p16" title="Final-Fantasy-7-Judgement-Day-Pi.mp3">
            <a:hlinkClick r:id="rId4"/>
          </p:cNvPr>
          <p:cNvPicPr preferRelativeResize="0"/>
          <p:nvPr/>
        </p:nvPicPr>
        <p:blipFill>
          <a:blip r:embed="rId5">
            <a:alphaModFix/>
          </a:blip>
          <a:stretch>
            <a:fillRect/>
          </a:stretch>
        </p:blipFill>
        <p:spPr>
          <a:xfrm>
            <a:off x="891150" y="3845775"/>
            <a:ext cx="572700" cy="572700"/>
          </a:xfrm>
          <a:prstGeom prst="rect">
            <a:avLst/>
          </a:prstGeom>
          <a:noFill/>
          <a:ln>
            <a:noFill/>
          </a:ln>
        </p:spPr>
      </p:pic>
      <p:sp>
        <p:nvSpPr>
          <p:cNvPr id="85" name="Google Shape;85;p16"/>
          <p:cNvSpPr txBox="1"/>
          <p:nvPr/>
        </p:nvSpPr>
        <p:spPr>
          <a:xfrm>
            <a:off x="2243450" y="3331975"/>
            <a:ext cx="2642100" cy="131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Movie Themed</a:t>
            </a:r>
            <a:endParaRPr sz="1800">
              <a:solidFill>
                <a:schemeClr val="accent3"/>
              </a:solidFill>
              <a:latin typeface="Average"/>
              <a:ea typeface="Average"/>
              <a:cs typeface="Average"/>
              <a:sym typeface="Average"/>
            </a:endParaRPr>
          </a:p>
        </p:txBody>
      </p:sp>
      <p:pic>
        <p:nvPicPr>
          <p:cNvPr id="86" name="Google Shape;86;p16" title="1939-Nocturn.mp3">
            <a:hlinkClick r:id="rId6"/>
          </p:cNvPr>
          <p:cNvPicPr preferRelativeResize="0"/>
          <p:nvPr/>
        </p:nvPicPr>
        <p:blipFill>
          <a:blip r:embed="rId5">
            <a:alphaModFix/>
          </a:blip>
          <a:stretch>
            <a:fillRect/>
          </a:stretch>
        </p:blipFill>
        <p:spPr>
          <a:xfrm>
            <a:off x="2962625" y="3845775"/>
            <a:ext cx="5727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the  Music21  module,  I  was  able  to  pre-process  the data to get respective notes and chords. </a:t>
            </a:r>
            <a:endParaRPr/>
          </a:p>
          <a:p>
            <a:pPr indent="0" lvl="0" marL="457200" rtl="0" algn="l">
              <a:spcBef>
                <a:spcPts val="160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846600" y="1909571"/>
            <a:ext cx="4304600" cy="2942925"/>
          </a:xfrm>
          <a:prstGeom prst="rect">
            <a:avLst/>
          </a:prstGeom>
          <a:noFill/>
          <a:ln>
            <a:noFill/>
          </a:ln>
        </p:spPr>
      </p:pic>
      <p:sp>
        <p:nvSpPr>
          <p:cNvPr id="94" name="Google Shape;94;p17"/>
          <p:cNvSpPr txBox="1"/>
          <p:nvPr/>
        </p:nvSpPr>
        <p:spPr>
          <a:xfrm>
            <a:off x="5507250" y="2452545"/>
            <a:ext cx="3004500" cy="185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Get notes, pitch and chord from the files</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MIDI : metadata for the mp3 files</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The sequence is prepared using notes, which is further categorised using one-hot key method</a:t>
            </a:r>
            <a:endParaRPr>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00" name="Google Shape;100;p18"/>
          <p:cNvSpPr txBox="1"/>
          <p:nvPr>
            <p:ph idx="1" type="body"/>
          </p:nvPr>
        </p:nvSpPr>
        <p:spPr>
          <a:xfrm>
            <a:off x="311700" y="1152475"/>
            <a:ext cx="5413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LSTM :</a:t>
            </a:r>
            <a:endParaRPr/>
          </a:p>
          <a:p>
            <a:pPr indent="-317500" lvl="1" marL="914400" rtl="0" algn="l">
              <a:spcBef>
                <a:spcPts val="0"/>
              </a:spcBef>
              <a:spcAft>
                <a:spcPts val="0"/>
              </a:spcAft>
              <a:buSzPts val="1400"/>
              <a:buChar char="○"/>
            </a:pPr>
            <a:r>
              <a:rPr lang="en"/>
              <a:t>An LSTM is a recurrent neural network </a:t>
            </a:r>
            <a:endParaRPr/>
          </a:p>
          <a:p>
            <a:pPr indent="-317500" lvl="1" marL="914400" rtl="0" algn="l">
              <a:spcBef>
                <a:spcPts val="0"/>
              </a:spcBef>
              <a:spcAft>
                <a:spcPts val="0"/>
              </a:spcAft>
              <a:buSzPts val="1400"/>
              <a:buChar char="○"/>
            </a:pPr>
            <a:r>
              <a:rPr lang="en"/>
              <a:t>This model architecture shares feature weights over time which allows it to output somewhat coherent patterns</a:t>
            </a:r>
            <a:r>
              <a:rPr lang="en"/>
              <a:t>.</a:t>
            </a:r>
            <a:endParaRPr/>
          </a:p>
          <a:p>
            <a:pPr indent="-342900" lvl="0" marL="457200" rtl="0" algn="l">
              <a:spcBef>
                <a:spcPts val="0"/>
              </a:spcBef>
              <a:spcAft>
                <a:spcPts val="0"/>
              </a:spcAft>
              <a:buSzPts val="1800"/>
              <a:buChar char="●"/>
            </a:pPr>
            <a:r>
              <a:rPr lang="en"/>
              <a:t>C-RNN-GAN :</a:t>
            </a:r>
            <a:endParaRPr/>
          </a:p>
          <a:p>
            <a:pPr indent="-317500" lvl="1" marL="914400" rtl="0" algn="l">
              <a:spcBef>
                <a:spcPts val="0"/>
              </a:spcBef>
              <a:spcAft>
                <a:spcPts val="0"/>
              </a:spcAft>
              <a:buSzPts val="1400"/>
              <a:buChar char="○"/>
            </a:pPr>
            <a:r>
              <a:rPr lang="en"/>
              <a:t>C-RNN-GAN  is  a  recurrent  neural  network  with adversarial training.</a:t>
            </a:r>
            <a:endParaRPr/>
          </a:p>
          <a:p>
            <a:pPr indent="-317500" lvl="1" marL="914400" rtl="0" algn="l">
              <a:spcBef>
                <a:spcPts val="0"/>
              </a:spcBef>
              <a:spcAft>
                <a:spcPts val="0"/>
              </a:spcAft>
              <a:buSzPts val="1400"/>
              <a:buChar char="○"/>
            </a:pPr>
            <a:r>
              <a:rPr lang="en"/>
              <a:t>Hence, it has LSTM in its layers</a:t>
            </a:r>
            <a:endParaRPr/>
          </a:p>
        </p:txBody>
      </p:sp>
      <p:pic>
        <p:nvPicPr>
          <p:cNvPr id="101" name="Google Shape;101;p18"/>
          <p:cNvPicPr preferRelativeResize="0"/>
          <p:nvPr/>
        </p:nvPicPr>
        <p:blipFill>
          <a:blip r:embed="rId3">
            <a:alphaModFix/>
          </a:blip>
          <a:stretch>
            <a:fillRect/>
          </a:stretch>
        </p:blipFill>
        <p:spPr>
          <a:xfrm>
            <a:off x="6016988" y="822075"/>
            <a:ext cx="2196600" cy="1442424"/>
          </a:xfrm>
          <a:prstGeom prst="rect">
            <a:avLst/>
          </a:prstGeom>
          <a:noFill/>
          <a:ln>
            <a:noFill/>
          </a:ln>
        </p:spPr>
      </p:pic>
      <p:pic>
        <p:nvPicPr>
          <p:cNvPr id="102" name="Google Shape;102;p18"/>
          <p:cNvPicPr preferRelativeResize="0"/>
          <p:nvPr/>
        </p:nvPicPr>
        <p:blipFill rotWithShape="1">
          <a:blip r:embed="rId4">
            <a:alphaModFix/>
          </a:blip>
          <a:srcRect b="0" l="0" r="0" t="12846"/>
          <a:stretch/>
        </p:blipFill>
        <p:spPr>
          <a:xfrm>
            <a:off x="4141088" y="2965050"/>
            <a:ext cx="3111176" cy="2040600"/>
          </a:xfrm>
          <a:prstGeom prst="rect">
            <a:avLst/>
          </a:prstGeom>
          <a:noFill/>
          <a:ln>
            <a:noFill/>
          </a:ln>
        </p:spPr>
      </p:pic>
      <p:sp>
        <p:nvSpPr>
          <p:cNvPr id="103" name="Google Shape;103;p18"/>
          <p:cNvSpPr txBox="1"/>
          <p:nvPr/>
        </p:nvSpPr>
        <p:spPr>
          <a:xfrm>
            <a:off x="6609638" y="2264500"/>
            <a:ext cx="10113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LSTM Cell</a:t>
            </a:r>
            <a:endParaRPr>
              <a:solidFill>
                <a:schemeClr val="accent3"/>
              </a:solidFill>
              <a:latin typeface="Average"/>
              <a:ea typeface="Average"/>
              <a:cs typeface="Average"/>
              <a:sym typeface="Average"/>
            </a:endParaRPr>
          </a:p>
        </p:txBody>
      </p:sp>
      <p:sp>
        <p:nvSpPr>
          <p:cNvPr id="104" name="Google Shape;104;p18"/>
          <p:cNvSpPr txBox="1"/>
          <p:nvPr/>
        </p:nvSpPr>
        <p:spPr>
          <a:xfrm>
            <a:off x="7326025" y="3716250"/>
            <a:ext cx="1411800" cy="5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C-RNN-GAN cell</a:t>
            </a:r>
            <a:endParaRPr>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model</a:t>
            </a:r>
            <a:endParaRPr/>
          </a:p>
        </p:txBody>
      </p:sp>
      <p:sp>
        <p:nvSpPr>
          <p:cNvPr id="110" name="Google Shape;110;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3 LSTM layers are important in the music generation as without those the model didn’t predict any nodes.</a:t>
            </a:r>
            <a:endParaRPr/>
          </a:p>
          <a:p>
            <a:pPr indent="-342900" lvl="0" marL="457200" rtl="0" algn="l">
              <a:spcBef>
                <a:spcPts val="0"/>
              </a:spcBef>
              <a:spcAft>
                <a:spcPts val="0"/>
              </a:spcAft>
              <a:buSzPts val="1800"/>
              <a:buChar char="●"/>
            </a:pPr>
            <a:r>
              <a:rPr lang="en"/>
              <a:t>Dropout layer prevents the model from overfitting and the music to be similar to the input files.</a:t>
            </a:r>
            <a:endParaRPr/>
          </a:p>
          <a:p>
            <a:pPr indent="0" lvl="0" marL="457200" rtl="0" algn="l">
              <a:spcBef>
                <a:spcPts val="1600"/>
              </a:spcBef>
              <a:spcAft>
                <a:spcPts val="1600"/>
              </a:spcAft>
              <a:buNone/>
            </a:pPr>
            <a:r>
              <a:t/>
            </a:r>
            <a:endParaRPr/>
          </a:p>
        </p:txBody>
      </p:sp>
      <p:pic>
        <p:nvPicPr>
          <p:cNvPr id="111" name="Google Shape;111;p19"/>
          <p:cNvPicPr preferRelativeResize="0"/>
          <p:nvPr/>
        </p:nvPicPr>
        <p:blipFill>
          <a:blip r:embed="rId3">
            <a:alphaModFix/>
          </a:blip>
          <a:stretch>
            <a:fillRect/>
          </a:stretch>
        </p:blipFill>
        <p:spPr>
          <a:xfrm>
            <a:off x="4790596" y="1222971"/>
            <a:ext cx="4041700" cy="311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 model - Discriminator</a:t>
            </a:r>
            <a:endParaRPr/>
          </a:p>
        </p:txBody>
      </p:sp>
      <p:sp>
        <p:nvSpPr>
          <p:cNvPr id="117" name="Google Shape;117;p2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a:t>
            </a:r>
            <a:r>
              <a:rPr lang="en"/>
              <a:t>n this model, the first two layers are LSTM layers. </a:t>
            </a:r>
            <a:endParaRPr/>
          </a:p>
          <a:p>
            <a:pPr indent="-342900" lvl="0" marL="457200" rtl="0" algn="l">
              <a:spcBef>
                <a:spcPts val="0"/>
              </a:spcBef>
              <a:spcAft>
                <a:spcPts val="0"/>
              </a:spcAft>
              <a:buSzPts val="1800"/>
              <a:buChar char="●"/>
            </a:pPr>
            <a:r>
              <a:rPr lang="en"/>
              <a:t>Allows the discriminator to learn from our music inputs as sequential data during training.</a:t>
            </a:r>
            <a:endParaRPr/>
          </a:p>
          <a:p>
            <a:pPr indent="-342900" lvl="0" marL="457200" rtl="0" algn="l">
              <a:spcBef>
                <a:spcPts val="0"/>
              </a:spcBef>
              <a:spcAft>
                <a:spcPts val="0"/>
              </a:spcAft>
              <a:buSzPts val="1800"/>
              <a:buChar char="●"/>
            </a:pPr>
            <a:r>
              <a:rPr lang="en"/>
              <a:t>Without them it was unable to distinguish between real and fake music, as long as generator was able to know the discrete domain of the input.</a:t>
            </a:r>
            <a:endParaRPr/>
          </a:p>
        </p:txBody>
      </p:sp>
      <p:pic>
        <p:nvPicPr>
          <p:cNvPr id="118" name="Google Shape;118;p20"/>
          <p:cNvPicPr preferRelativeResize="0"/>
          <p:nvPr/>
        </p:nvPicPr>
        <p:blipFill>
          <a:blip r:embed="rId3">
            <a:alphaModFix/>
          </a:blip>
          <a:stretch>
            <a:fillRect/>
          </a:stretch>
        </p:blipFill>
        <p:spPr>
          <a:xfrm>
            <a:off x="4717125" y="1759563"/>
            <a:ext cx="4267200" cy="22022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 model - Generator</a:t>
            </a:r>
            <a:endParaRPr/>
          </a:p>
        </p:txBody>
      </p:sp>
      <p:sp>
        <p:nvSpPr>
          <p:cNvPr id="124" name="Google Shape;124;p2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Generator here is a simple Multi-layered perceptron that received random inputs equal to the size of the latent dimension.</a:t>
            </a:r>
            <a:endParaRPr/>
          </a:p>
          <a:p>
            <a:pPr indent="-342900" lvl="0" marL="457200" rtl="0" algn="l">
              <a:spcBef>
                <a:spcPts val="0"/>
              </a:spcBef>
              <a:spcAft>
                <a:spcPts val="0"/>
              </a:spcAft>
              <a:buSzPts val="1800"/>
              <a:buChar char="●"/>
            </a:pPr>
            <a:r>
              <a:rPr lang="en"/>
              <a:t>Here, latent dimension is 1000 which improved the learning without having much difference in running time.</a:t>
            </a:r>
            <a:endParaRPr/>
          </a:p>
        </p:txBody>
      </p:sp>
      <p:pic>
        <p:nvPicPr>
          <p:cNvPr id="125" name="Google Shape;125;p21"/>
          <p:cNvPicPr preferRelativeResize="0"/>
          <p:nvPr/>
        </p:nvPicPr>
        <p:blipFill>
          <a:blip r:embed="rId3">
            <a:alphaModFix/>
          </a:blip>
          <a:stretch>
            <a:fillRect/>
          </a:stretch>
        </p:blipFill>
        <p:spPr>
          <a:xfrm>
            <a:off x="4622925" y="1251850"/>
            <a:ext cx="4267201" cy="32176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