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Segoe UI" panose="020B0502040204020203"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r>
              <a:rPr lang="en-US" dirty="0">
                <a:solidFill>
                  <a:schemeClr val="tx1"/>
                </a:solidFill>
                <a:latin typeface="Franklin Gothic" panose="020B0604020202020204" charset="0"/>
                <a:ea typeface="Franklin Gothic"/>
                <a:cs typeface="Times New Roman" panose="02020603050405020304" pitchFamily="18" charset="0"/>
                <a:sym typeface="Franklin Gothic"/>
              </a:rPr>
              <a:t>AICTE</a:t>
            </a:r>
            <a:endParaRPr dirty="0">
              <a:solidFill>
                <a:schemeClr val="tx1"/>
              </a:solidFill>
              <a:latin typeface="Franklin Gothic" panose="020B0604020202020204"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dirty="0">
              <a:latin typeface="Franklin Gothic" panose="020B060402020202020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PS Code: </a:t>
            </a:r>
            <a:r>
              <a:rPr lang="en-US" dirty="0">
                <a:solidFill>
                  <a:schemeClr val="tx1"/>
                </a:solidFill>
                <a:latin typeface="Franklin Gothic" panose="020B0604020202020204" charset="0"/>
                <a:ea typeface="Franklin Gothic"/>
                <a:cs typeface="Times New Roman" panose="02020603050405020304" pitchFamily="18" charset="0"/>
                <a:sym typeface="Franklin Gothic"/>
              </a:rPr>
              <a:t>1459</a:t>
            </a:r>
            <a:endParaRPr dirty="0">
              <a:solidFill>
                <a:schemeClr val="tx1"/>
              </a:solidFill>
              <a:latin typeface="Franklin Gothic" panose="020B0604020202020204"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   </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Problem Statement Title: </a:t>
            </a:r>
            <a:r>
              <a:rPr lang="en-US" b="0" i="0" dirty="0">
                <a:solidFill>
                  <a:srgbClr val="212529"/>
                </a:solidFill>
                <a:effectLst/>
                <a:latin typeface="Franklin Gothic" panose="020B0604020202020204" charset="0"/>
                <a:cs typeface="Times New Roman" panose="02020603050405020304" pitchFamily="18" charset="0"/>
              </a:rPr>
              <a:t>Integration of Multiple Data-bases of AICTE in order to fetch Coherent Information</a:t>
            </a:r>
            <a:endParaRPr dirty="0">
              <a:latin typeface="Franklin Gothic" panose="020B0604020202020204"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Team Name: </a:t>
            </a:r>
            <a:r>
              <a:rPr lang="en-US" dirty="0">
                <a:solidFill>
                  <a:schemeClr val="tx1"/>
                </a:solidFill>
                <a:latin typeface="Franklin Gothic" panose="020B0604020202020204" charset="0"/>
                <a:ea typeface="Franklin Gothic"/>
                <a:cs typeface="Times New Roman" panose="02020603050405020304" pitchFamily="18" charset="0"/>
                <a:sym typeface="Franklin Gothic"/>
              </a:rPr>
              <a:t>HACK N’HEXA</a:t>
            </a:r>
            <a:endParaRPr dirty="0">
              <a:solidFill>
                <a:schemeClr val="tx1"/>
              </a:solidFill>
              <a:latin typeface="Franklin Gothic" panose="020B0604020202020204"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Team Leader Name: </a:t>
            </a:r>
            <a:r>
              <a:rPr lang="en-US" dirty="0">
                <a:latin typeface="Franklin Gothic" panose="020B0604020202020204" charset="0"/>
                <a:ea typeface="Franklin Gothic"/>
                <a:cs typeface="Times New Roman" panose="02020603050405020304" pitchFamily="18" charset="0"/>
                <a:sym typeface="Franklin Gothic"/>
              </a:rPr>
              <a:t>SHRESTY BOHRA </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Institute Code (AISHE): </a:t>
            </a:r>
            <a:r>
              <a:rPr lang="en-US" dirty="0">
                <a:solidFill>
                  <a:schemeClr val="tx1"/>
                </a:solidFill>
                <a:latin typeface="Franklin Gothic" panose="020B0604020202020204" charset="0"/>
                <a:ea typeface="Franklin Gothic"/>
                <a:cs typeface="Times New Roman" panose="02020603050405020304" pitchFamily="18" charset="0"/>
                <a:sym typeface="Franklin Gothic"/>
              </a:rPr>
              <a:t>U-0147</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Institute Name: </a:t>
            </a:r>
            <a:r>
              <a:rPr lang="en-US" dirty="0">
                <a:solidFill>
                  <a:schemeClr val="tx1"/>
                </a:solidFill>
                <a:latin typeface="Franklin Gothic" panose="020B0604020202020204" charset="0"/>
                <a:ea typeface="Franklin Gothic"/>
                <a:cs typeface="Times New Roman" panose="02020603050405020304" pitchFamily="18" charset="0"/>
                <a:sym typeface="Franklin Gothic"/>
              </a:rPr>
              <a:t>Pandit Deendayal Energy University</a:t>
            </a:r>
            <a:endParaRPr lang="en-US"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US" dirty="0">
                <a:solidFill>
                  <a:schemeClr val="tx1"/>
                </a:solidFill>
                <a:latin typeface="Franklin Gothic" panose="020B0604020202020204" charset="0"/>
                <a:ea typeface="Franklin Gothic"/>
                <a:cs typeface="Times New Roman" panose="02020603050405020304" pitchFamily="18" charset="0"/>
                <a:sym typeface="Franklin Gothic"/>
              </a:rPr>
              <a:t>Multiple Database Integration</a:t>
            </a:r>
            <a:endParaRPr dirty="0">
              <a:solidFill>
                <a:schemeClr val="tx1"/>
              </a:solidFill>
              <a:latin typeface="Franklin Gothic" panose="020B0604020202020204" charset="0"/>
              <a:cs typeface="Times New Roman" panose="02020603050405020304" pitchFamily="18"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62561" y="-2730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2800" dirty="0"/>
              <a:t>Idea/Approach Details</a:t>
            </a:r>
            <a:endParaRPr sz="2800" dirty="0"/>
          </a:p>
        </p:txBody>
      </p:sp>
      <p:sp>
        <p:nvSpPr>
          <p:cNvPr id="218" name="Google Shape;218;p2"/>
          <p:cNvSpPr txBox="1">
            <a:spLocks noGrp="1"/>
          </p:cNvSpPr>
          <p:nvPr>
            <p:ph type="body" idx="1"/>
          </p:nvPr>
        </p:nvSpPr>
        <p:spPr>
          <a:xfrm>
            <a:off x="162561" y="721506"/>
            <a:ext cx="6655880" cy="585836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387350" lvl="0" indent="-285750" algn="just" rtl="0">
              <a:lnSpc>
                <a:spcPct val="100000"/>
              </a:lnSpc>
              <a:spcBef>
                <a:spcPts val="500"/>
              </a:spcBef>
              <a:spcAft>
                <a:spcPts val="0"/>
              </a:spcAft>
              <a:buClr>
                <a:schemeClr val="dk1"/>
              </a:buClr>
              <a:buSzPts val="1600"/>
              <a:buFont typeface="Wingdings" panose="05000000000000000000" pitchFamily="2" charset="2"/>
              <a:buChar char="Ø"/>
            </a:pPr>
            <a:r>
              <a:rPr lang="en-US" dirty="0"/>
              <a:t> </a:t>
            </a:r>
            <a:r>
              <a:rPr lang="en-US" sz="1500" b="1" dirty="0">
                <a:latin typeface="Times New Roman" panose="02020603050405020304" pitchFamily="18" charset="0"/>
                <a:cs typeface="Times New Roman" panose="02020603050405020304" pitchFamily="18" charset="0"/>
              </a:rPr>
              <a:t>Idea</a:t>
            </a:r>
            <a:r>
              <a:rPr lang="en-US" sz="1500" dirty="0">
                <a:latin typeface="Times New Roman" panose="02020603050405020304" pitchFamily="18" charset="0"/>
                <a:cs typeface="Times New Roman" panose="02020603050405020304" pitchFamily="18" charset="0"/>
              </a:rPr>
              <a:t>: </a:t>
            </a:r>
            <a:r>
              <a:rPr lang="en-US" sz="1400" b="0" i="0" u="none" strike="noStrike" baseline="0" dirty="0">
                <a:solidFill>
                  <a:schemeClr val="tx1"/>
                </a:solidFill>
                <a:latin typeface="Times New Roman" panose="02020603050405020304" pitchFamily="18" charset="0"/>
                <a:cs typeface="Times New Roman" panose="02020603050405020304" pitchFamily="18" charset="0"/>
              </a:rPr>
              <a:t>The idea is to consolidate and streamline the diverse data sources of AICTE to enable seamless access and retrieval of accurate and pertinent information. This integration seeks to enhance the efficiency of data-driven processes and decision-making in the domain of technical education regulation and management </a:t>
            </a:r>
            <a:r>
              <a:rPr lang="en-US" sz="1400" dirty="0">
                <a:solidFill>
                  <a:schemeClr val="tx1"/>
                </a:solidFill>
                <a:latin typeface="Times New Roman" panose="02020603050405020304" pitchFamily="18" charset="0"/>
                <a:cs typeface="Times New Roman" panose="02020603050405020304" pitchFamily="18" charset="0"/>
              </a:rPr>
              <a:t>.</a:t>
            </a:r>
          </a:p>
          <a:p>
            <a:pPr marL="387350" lvl="0" indent="-285750" algn="l" rtl="0">
              <a:lnSpc>
                <a:spcPct val="100000"/>
              </a:lnSpc>
              <a:spcBef>
                <a:spcPts val="500"/>
              </a:spcBef>
              <a:spcAft>
                <a:spcPts val="0"/>
              </a:spcAft>
              <a:buClr>
                <a:schemeClr val="dk1"/>
              </a:buClr>
              <a:buSzPts val="1600"/>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Our Approach:</a:t>
            </a:r>
          </a:p>
          <a:p>
            <a:pPr marL="387350" lvl="0" indent="-285750" algn="l" rtl="0">
              <a:lnSpc>
                <a:spcPct val="100000"/>
              </a:lnSpc>
              <a:spcBef>
                <a:spcPts val="500"/>
              </a:spcBef>
              <a:spcAft>
                <a:spcPts val="0"/>
              </a:spcAft>
              <a:buClr>
                <a:schemeClr val="dk1"/>
              </a:buClr>
              <a:buSzPts val="1600"/>
              <a:buFont typeface="Arial" panose="020B0604020202020204" pitchFamily="34" charset="0"/>
              <a:buChar char="•"/>
            </a:pPr>
            <a:r>
              <a:rPr lang="en-IN" sz="1400" b="0" i="0" u="none" strike="noStrike" baseline="0" dirty="0">
                <a:solidFill>
                  <a:srgbClr val="000000"/>
                </a:solidFill>
                <a:latin typeface="Times New Roman" panose="02020603050405020304" pitchFamily="18" charset="0"/>
              </a:rPr>
              <a:t>Data Integration: Consolidate and standardize multiple databases. </a:t>
            </a:r>
          </a:p>
          <a:p>
            <a:pPr marL="387350" lvl="0" indent="-285750" algn="l" rtl="0">
              <a:lnSpc>
                <a:spcPct val="100000"/>
              </a:lnSpc>
              <a:spcBef>
                <a:spcPts val="500"/>
              </a:spcBef>
              <a:spcAft>
                <a:spcPts val="0"/>
              </a:spcAft>
              <a:buClr>
                <a:schemeClr val="dk1"/>
              </a:buClr>
              <a:buSzPts val="160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Advanced Search: Optimize and implement powerful algorithms for speed and accuracy. </a:t>
            </a:r>
          </a:p>
          <a:p>
            <a:pPr marL="387350" lvl="0" indent="-285750" algn="l" rtl="0">
              <a:lnSpc>
                <a:spcPct val="100000"/>
              </a:lnSpc>
              <a:spcBef>
                <a:spcPts val="500"/>
              </a:spcBef>
              <a:spcAft>
                <a:spcPts val="0"/>
              </a:spcAft>
              <a:buClr>
                <a:schemeClr val="dk1"/>
              </a:buClr>
              <a:buSzPts val="160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Data Quality &amp; Security: Ensure data consistency, accuracy, and security through APIs and backup.</a:t>
            </a:r>
          </a:p>
          <a:p>
            <a:pPr marL="387350" lvl="0" indent="-285750" algn="l" rtl="0">
              <a:lnSpc>
                <a:spcPct val="100000"/>
              </a:lnSpc>
              <a:spcBef>
                <a:spcPts val="500"/>
              </a:spcBef>
              <a:spcAft>
                <a:spcPts val="0"/>
              </a:spcAft>
              <a:buClr>
                <a:schemeClr val="dk1"/>
              </a:buClr>
              <a:buSzPts val="160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User-Friendly Interface: Create an accessible website for easy access and support. </a:t>
            </a:r>
          </a:p>
          <a:p>
            <a:pPr marL="387350" lvl="0" indent="-285750" algn="l" rtl="0">
              <a:lnSpc>
                <a:spcPct val="100000"/>
              </a:lnSpc>
              <a:spcBef>
                <a:spcPts val="500"/>
              </a:spcBef>
              <a:spcAft>
                <a:spcPts val="0"/>
              </a:spcAft>
              <a:buClr>
                <a:schemeClr val="dk1"/>
              </a:buClr>
              <a:buSzPts val="1600"/>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Scalability: Design for future growth, enhancing AICTE's data retrieval efficiency. </a:t>
            </a:r>
          </a:p>
          <a:p>
            <a:pPr marL="387350" lvl="0" indent="-285750" algn="l" rtl="0">
              <a:lnSpc>
                <a:spcPct val="100000"/>
              </a:lnSpc>
              <a:spcBef>
                <a:spcPts val="500"/>
              </a:spcBef>
              <a:spcAft>
                <a:spcPts val="0"/>
              </a:spcAft>
              <a:buClr>
                <a:schemeClr val="dk1"/>
              </a:buClr>
              <a:buSzPts val="1600"/>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Flow</a:t>
            </a:r>
            <a:r>
              <a:rPr lang="en-US" sz="1500" dirty="0">
                <a:latin typeface="Times New Roman" panose="02020603050405020304" pitchFamily="18" charset="0"/>
                <a:cs typeface="Times New Roman" panose="02020603050405020304" pitchFamily="18" charset="0"/>
              </a:rPr>
              <a:t>: </a:t>
            </a:r>
          </a:p>
          <a:p>
            <a:pPr marL="387350" lvl="0" indent="-285750" algn="l" rtl="0">
              <a:lnSpc>
                <a:spcPct val="100000"/>
              </a:lnSpc>
              <a:spcBef>
                <a:spcPts val="500"/>
              </a:spcBef>
              <a:spcAft>
                <a:spcPts val="0"/>
              </a:spcAft>
              <a:buClr>
                <a:schemeClr val="dk1"/>
              </a:buClr>
              <a:buSzPts val="1600"/>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End Users: </a:t>
            </a:r>
            <a:r>
              <a:rPr lang="en-US" sz="1400" b="0" i="0" u="none" strike="noStrike" baseline="0" dirty="0">
                <a:solidFill>
                  <a:srgbClr val="374151"/>
                </a:solidFill>
                <a:latin typeface="Times New Roman" panose="02020603050405020304" pitchFamily="18" charset="0"/>
                <a:cs typeface="Times New Roman" panose="02020603050405020304" pitchFamily="18" charset="0"/>
              </a:rPr>
              <a:t>The primary end users are educational institutions or Accreditation Bodies, government regulatory authorities, and students. Academic Researchers, Policy Makers, Education Consultants, Credential Verifiers are also key users.</a:t>
            </a:r>
          </a:p>
          <a:p>
            <a:pPr marL="387350" lvl="0" indent="-285750" algn="just" rtl="0">
              <a:lnSpc>
                <a:spcPct val="100000"/>
              </a:lnSpc>
              <a:spcBef>
                <a:spcPts val="500"/>
              </a:spcBef>
              <a:spcAft>
                <a:spcPts val="0"/>
              </a:spcAft>
              <a:buClr>
                <a:schemeClr val="dk1"/>
              </a:buClr>
              <a:buSzPts val="1600"/>
              <a:buFont typeface="Wingdings" panose="05000000000000000000" pitchFamily="2" charset="2"/>
              <a:buChar char="Ø"/>
            </a:pPr>
            <a:r>
              <a:rPr lang="en-US" sz="1500" b="1" dirty="0">
                <a:latin typeface="Times New Roman" panose="02020603050405020304" pitchFamily="18" charset="0"/>
                <a:cs typeface="Times New Roman" panose="02020603050405020304" pitchFamily="18" charset="0"/>
              </a:rPr>
              <a:t>Applicability:</a:t>
            </a:r>
            <a:r>
              <a:rPr lang="en-US" sz="1300" b="1" dirty="0">
                <a:latin typeface="Times New Roman" panose="02020603050405020304" pitchFamily="18" charset="0"/>
                <a:cs typeface="Times New Roman" panose="02020603050405020304" pitchFamily="18" charset="0"/>
              </a:rPr>
              <a:t> </a:t>
            </a:r>
            <a:r>
              <a:rPr lang="en-US" sz="1400" b="0" i="0" u="none" strike="noStrike" baseline="0" dirty="0">
                <a:solidFill>
                  <a:srgbClr val="343541"/>
                </a:solidFill>
                <a:latin typeface="Times New Roman" panose="02020603050405020304" pitchFamily="18" charset="0"/>
                <a:cs typeface="Times New Roman" panose="02020603050405020304" pitchFamily="18" charset="0"/>
              </a:rPr>
              <a:t>The retrieve coherent information is highly applicable in streamlining and enhancing the technical education ecosystem in India. By centralizing and standardizing data, </a:t>
            </a:r>
            <a:r>
              <a:rPr lang="en-US" sz="1400" b="0" i="0" u="none" strike="noStrike" baseline="0" dirty="0">
                <a:solidFill>
                  <a:srgbClr val="374151"/>
                </a:solidFill>
                <a:latin typeface="Times New Roman" panose="02020603050405020304" pitchFamily="18" charset="0"/>
                <a:cs typeface="Times New Roman" panose="02020603050405020304" pitchFamily="18" charset="0"/>
              </a:rPr>
              <a:t>It empowers students, institutions, employers, and regulators, improving search, and ensuring quality. This enhances decision-making and data accessibility across the technical education landscape. </a:t>
            </a:r>
            <a:endParaRPr sz="1400" dirty="0">
              <a:latin typeface="Times New Roman" panose="02020603050405020304" pitchFamily="18" charset="0"/>
              <a:cs typeface="Times New Roman" panose="02020603050405020304" pitchFamily="18" charset="0"/>
            </a:endParaRPr>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233921" y="3806558"/>
            <a:ext cx="4716656" cy="294984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i="0" dirty="0">
                <a:solidFill>
                  <a:schemeClr val="lt2"/>
                </a:solidFill>
                <a:latin typeface="Franklin Gothic"/>
                <a:ea typeface="Franklin Gothic"/>
                <a:cs typeface="Franklin Gothic"/>
                <a:sym typeface="Franklin Gothic"/>
              </a:rPr>
              <a:t>Describe your Technology stack here</a:t>
            </a:r>
            <a:r>
              <a:rPr lang="en-US" sz="160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19" name="Picture 18">
            <a:extLst>
              <a:ext uri="{FF2B5EF4-FFF2-40B4-BE49-F238E27FC236}">
                <a16:creationId xmlns:a16="http://schemas.microsoft.com/office/drawing/2014/main" id="{4B21CD2C-CF66-FEB1-03BE-2D41A1058451}"/>
              </a:ext>
            </a:extLst>
          </p:cNvPr>
          <p:cNvPicPr>
            <a:picLocks noChangeAspect="1"/>
          </p:cNvPicPr>
          <p:nvPr/>
        </p:nvPicPr>
        <p:blipFill>
          <a:blip r:embed="rId3"/>
          <a:stretch>
            <a:fillRect/>
          </a:stretch>
        </p:blipFill>
        <p:spPr>
          <a:xfrm>
            <a:off x="6897302" y="0"/>
            <a:ext cx="5132137" cy="3806558"/>
          </a:xfrm>
          <a:prstGeom prst="rect">
            <a:avLst/>
          </a:prstGeom>
        </p:spPr>
      </p:pic>
      <p:pic>
        <p:nvPicPr>
          <p:cNvPr id="21" name="Picture 20">
            <a:extLst>
              <a:ext uri="{FF2B5EF4-FFF2-40B4-BE49-F238E27FC236}">
                <a16:creationId xmlns:a16="http://schemas.microsoft.com/office/drawing/2014/main" id="{B241CBD3-B75F-D7B6-5E2A-598B957F9713}"/>
              </a:ext>
            </a:extLst>
          </p:cNvPr>
          <p:cNvPicPr>
            <a:picLocks noChangeAspect="1"/>
          </p:cNvPicPr>
          <p:nvPr/>
        </p:nvPicPr>
        <p:blipFill>
          <a:blip r:embed="rId4"/>
          <a:stretch>
            <a:fillRect/>
          </a:stretch>
        </p:blipFill>
        <p:spPr>
          <a:xfrm>
            <a:off x="7233921" y="4094480"/>
            <a:ext cx="4598838" cy="25771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80044" y="142910"/>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2800" dirty="0">
                <a:latin typeface="Times New Roman" panose="02020603050405020304" pitchFamily="18" charset="0"/>
                <a:cs typeface="Times New Roman" panose="02020603050405020304" pitchFamily="18" charset="0"/>
              </a:rPr>
              <a:t>Idea/Approach Details</a:t>
            </a:r>
            <a:endParaRPr sz="2800" dirty="0">
              <a:latin typeface="Times New Roman" panose="02020603050405020304" pitchFamily="18" charset="0"/>
              <a:cs typeface="Times New Roman" panose="02020603050405020304" pitchFamily="18" charset="0"/>
            </a:endParaRPr>
          </a:p>
        </p:txBody>
      </p:sp>
      <p:sp>
        <p:nvSpPr>
          <p:cNvPr id="228" name="Google Shape;228;p3"/>
          <p:cNvSpPr txBox="1">
            <a:spLocks noGrp="1"/>
          </p:cNvSpPr>
          <p:nvPr>
            <p:ph type="body" idx="2"/>
          </p:nvPr>
        </p:nvSpPr>
        <p:spPr>
          <a:xfrm>
            <a:off x="80044" y="885038"/>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174595" y="1272718"/>
            <a:ext cx="4838701" cy="544237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just">
              <a:buFont typeface="Arial" panose="020B0604020202020204" pitchFamily="34" charset="0"/>
              <a:buChar char="•"/>
            </a:pPr>
            <a:r>
              <a:rPr lang="en-US" sz="1200" b="1" i="0" u="none" strike="noStrike" baseline="0" dirty="0">
                <a:solidFill>
                  <a:srgbClr val="374151"/>
                </a:solidFill>
                <a:latin typeface="Segoe UI" panose="020B0502040204020203" pitchFamily="34" charset="0"/>
              </a:rPr>
              <a:t>Advanced Technologies Integration: </a:t>
            </a:r>
            <a:r>
              <a:rPr lang="en-US" sz="1200" b="0" i="0" u="none" strike="noStrike" baseline="0" dirty="0">
                <a:solidFill>
                  <a:srgbClr val="374151"/>
                </a:solidFill>
                <a:latin typeface="Segoe UI" panose="020B0502040204020203" pitchFamily="34" charset="0"/>
              </a:rPr>
              <a:t>Utilizing the integrated data for the implementation of cutting-edge technologies such as artificial intelligence, machine learning, data science, blockchain, and IoT to enhance educational processes, ensure data security, </a:t>
            </a:r>
            <a:r>
              <a:rPr lang="en-US" sz="1200" b="0" i="0" u="none" strike="noStrike" baseline="0" dirty="0">
                <a:solidFill>
                  <a:srgbClr val="000000"/>
                </a:solidFill>
                <a:latin typeface="Calibri" panose="020F0502020204030204" pitchFamily="34" charset="0"/>
              </a:rPr>
              <a:t>to predict student’s performance , automate administrative tasks, and conduct in-depth research on education and workforce trends. </a:t>
            </a:r>
            <a:endParaRPr lang="en-US" sz="1200" b="0" i="0" u="none" strike="noStrike" baseline="0" dirty="0">
              <a:solidFill>
                <a:srgbClr val="000000"/>
              </a:solidFill>
              <a:latin typeface="Segoe UI" panose="020B0502040204020203" pitchFamily="34" charset="0"/>
            </a:endParaRPr>
          </a:p>
          <a:p>
            <a:pPr algn="just">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Policy Alignment</a:t>
            </a:r>
            <a:r>
              <a:rPr lang="en-US" sz="1200" b="0" i="0" u="none" strike="noStrike" baseline="0" dirty="0">
                <a:solidFill>
                  <a:srgbClr val="374151"/>
                </a:solidFill>
                <a:latin typeface="Segoe UI" panose="020B0502040204020203" pitchFamily="34" charset="0"/>
              </a:rPr>
              <a:t>: Government uses integrated data to align policies and investments with national development goals in technical education. </a:t>
            </a:r>
            <a:endParaRPr lang="en-US" sz="1200" b="0" i="0" u="none" strike="noStrike" baseline="0" dirty="0">
              <a:solidFill>
                <a:srgbClr val="000000"/>
              </a:solidFill>
              <a:latin typeface="Segoe UI" panose="020B0502040204020203" pitchFamily="34" charset="0"/>
            </a:endParaRPr>
          </a:p>
          <a:p>
            <a:pPr algn="just">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Elevating India's Education Ecosystem</a:t>
            </a:r>
            <a:r>
              <a:rPr lang="en-US" sz="1200" b="0" i="0" u="none" strike="noStrike" baseline="0" dirty="0">
                <a:solidFill>
                  <a:srgbClr val="374151"/>
                </a:solidFill>
                <a:latin typeface="Segoe UI" panose="020B0502040204020203" pitchFamily="34" charset="0"/>
              </a:rPr>
              <a:t>: Integrated data supports career guidance services and educational startups, elevating India's education ecosystem.</a:t>
            </a:r>
          </a:p>
          <a:p>
            <a:pPr>
              <a:buFont typeface="Arial" panose="020B0604020202020204" pitchFamily="34" charset="0"/>
              <a:buChar char="•"/>
            </a:pPr>
            <a:r>
              <a:rPr lang="en-US" sz="1200" b="1" i="0" u="none" strike="noStrike" baseline="0" dirty="0">
                <a:solidFill>
                  <a:srgbClr val="000000"/>
                </a:solidFill>
                <a:latin typeface="Times New Roman" panose="02020603050405020304" pitchFamily="18" charset="0"/>
                <a:cs typeface="Times New Roman" panose="02020603050405020304" pitchFamily="18" charset="0"/>
              </a:rPr>
              <a:t>Global Education Partnerships</a:t>
            </a:r>
            <a:r>
              <a:rPr lang="en-US" sz="1200" b="0" i="0" u="none" strike="noStrike" baseline="0" dirty="0">
                <a:solidFill>
                  <a:srgbClr val="374151"/>
                </a:solidFill>
                <a:latin typeface="Times New Roman" panose="02020603050405020304" pitchFamily="18" charset="0"/>
                <a:cs typeface="Times New Roman" panose="02020603050405020304" pitchFamily="18" charset="0"/>
              </a:rPr>
              <a:t>: AICTE can foster international collaborations by sharing standardized data with global educational bodies in the field of technical education. </a:t>
            </a:r>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i="0" u="none" strike="noStrike" baseline="0" dirty="0">
                <a:solidFill>
                  <a:srgbClr val="374151"/>
                </a:solidFill>
                <a:latin typeface="Times New Roman" panose="02020603050405020304" pitchFamily="18" charset="0"/>
                <a:cs typeface="Times New Roman" panose="02020603050405020304" pitchFamily="18" charset="0"/>
              </a:rPr>
              <a:t>Enhanced Decision-Making and Stakeholder Communication: </a:t>
            </a:r>
            <a:r>
              <a:rPr lang="en-US" sz="1200" b="0" i="0" u="none" strike="noStrike" baseline="0" dirty="0">
                <a:solidFill>
                  <a:srgbClr val="374151"/>
                </a:solidFill>
                <a:latin typeface="Times New Roman" panose="02020603050405020304" pitchFamily="18" charset="0"/>
                <a:cs typeface="Times New Roman" panose="02020603050405020304" pitchFamily="18" charset="0"/>
              </a:rPr>
              <a:t>Integrated data enables better decision-making for policy and funding, addressing education gaps, and enhancing communication with stakeholders through reports and dashboards. </a:t>
            </a:r>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i="0" u="none" strike="noStrike" baseline="0" dirty="0">
                <a:solidFill>
                  <a:srgbClr val="374151"/>
                </a:solidFill>
                <a:latin typeface="Times New Roman" panose="02020603050405020304" pitchFamily="18" charset="0"/>
                <a:cs typeface="Times New Roman" panose="02020603050405020304" pitchFamily="18" charset="0"/>
              </a:rPr>
              <a:t>Educational Enrichment:- </a:t>
            </a:r>
            <a:r>
              <a:rPr lang="en-US" sz="1200" b="0" i="0" u="none" strike="noStrike" baseline="0" dirty="0">
                <a:solidFill>
                  <a:srgbClr val="374151"/>
                </a:solidFill>
                <a:latin typeface="Times New Roman" panose="02020603050405020304" pitchFamily="18" charset="0"/>
                <a:cs typeface="Times New Roman" panose="02020603050405020304" pitchFamily="18" charset="0"/>
              </a:rPr>
              <a:t>Enhanced course selection, scholarship access, faculty development, student achievement, data-driven decision-making, improved accreditation, ensuring higher quality of education.  </a:t>
            </a:r>
            <a:r>
              <a:rPr lang="en-US" sz="1200" dirty="0">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5189988" y="105158"/>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 stopper here</a:t>
            </a:r>
            <a:endParaRPr dirty="0"/>
          </a:p>
        </p:txBody>
      </p:sp>
      <p:sp>
        <p:nvSpPr>
          <p:cNvPr id="232" name="Google Shape;232;p3"/>
          <p:cNvSpPr txBox="1"/>
          <p:nvPr/>
        </p:nvSpPr>
        <p:spPr>
          <a:xfrm>
            <a:off x="5189988" y="526873"/>
            <a:ext cx="6466142" cy="618821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1" dirty="0">
                <a:solidFill>
                  <a:schemeClr val="dk1"/>
                </a:solidFill>
                <a:latin typeface="Times New Roman" panose="02020603050405020304" pitchFamily="18" charset="0"/>
                <a:cs typeface="Times New Roman" panose="02020603050405020304" pitchFamily="18" charset="0"/>
                <a:sym typeface="Libre Franklin"/>
              </a:rPr>
              <a:t>Dependencies</a:t>
            </a:r>
          </a:p>
          <a:p>
            <a:pPr marL="171450" indent="-171450">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Database Systems</a:t>
            </a:r>
            <a:r>
              <a:rPr lang="en-US" sz="1200" b="0" i="0" u="none" strike="noStrike" baseline="0" dirty="0">
                <a:solidFill>
                  <a:srgbClr val="374151"/>
                </a:solidFill>
                <a:latin typeface="Segoe UI" panose="020B0502040204020203" pitchFamily="34" charset="0"/>
              </a:rPr>
              <a:t>: Access to multiple external databases is crucial for consolidating data from various technical institutions.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Web Development Tools</a:t>
            </a:r>
            <a:r>
              <a:rPr lang="en-US" sz="1200" b="0" i="0" u="none" strike="noStrike" baseline="0" dirty="0">
                <a:solidFill>
                  <a:srgbClr val="374151"/>
                </a:solidFill>
                <a:latin typeface="Segoe UI" panose="020B0502040204020203" pitchFamily="34" charset="0"/>
              </a:rPr>
              <a:t>: Tools for creating a user-friendly web platform that allows seamless access to integrated data.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ETL (Extract, Transform, Load) Software</a:t>
            </a:r>
            <a:r>
              <a:rPr lang="en-US" sz="1200" b="0" i="0" u="none" strike="noStrike" baseline="0" dirty="0">
                <a:solidFill>
                  <a:srgbClr val="374151"/>
                </a:solidFill>
                <a:latin typeface="Segoe UI" panose="020B0502040204020203" pitchFamily="34" charset="0"/>
              </a:rPr>
              <a:t>: ETL tools and software for collecting, transforming, and loading data from diverse sources into a unified format.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Data Validation and Quality Checks: </a:t>
            </a:r>
            <a:r>
              <a:rPr lang="en-US" sz="1200" b="0" i="0" u="none" strike="noStrike" baseline="0" dirty="0">
                <a:solidFill>
                  <a:srgbClr val="374151"/>
                </a:solidFill>
                <a:latin typeface="Segoe UI" panose="020B0502040204020203" pitchFamily="34" charset="0"/>
              </a:rPr>
              <a:t>Automated processes and tools to perform data validation and quality checks regularly, identifying and rectifying inconsistencies.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374151"/>
                </a:solidFill>
                <a:latin typeface="Segoe UI" panose="020B0502040204020203" pitchFamily="34" charset="0"/>
              </a:rPr>
              <a:t>Data Backup and Recovery, API Development: </a:t>
            </a:r>
            <a:r>
              <a:rPr lang="en-US" sz="1200" b="0" i="0" u="none" strike="noStrike" baseline="0" dirty="0">
                <a:solidFill>
                  <a:srgbClr val="374151"/>
                </a:solidFill>
                <a:latin typeface="Segoe UI" panose="020B0502040204020203" pitchFamily="34" charset="0"/>
              </a:rPr>
              <a:t>Essential resources for data backup and recovery hardware and API development tools to ensure data resilience and efficient database integration.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Data Encryption and Access Control</a:t>
            </a:r>
            <a:r>
              <a:rPr lang="en-US" sz="1200" b="0" i="0" u="none" strike="noStrike" baseline="0" dirty="0">
                <a:solidFill>
                  <a:srgbClr val="374151"/>
                </a:solidFill>
                <a:latin typeface="Segoe UI" panose="020B0502040204020203" pitchFamily="34" charset="0"/>
              </a:rPr>
              <a:t>: Tools for encrypting sensitive data and implementing access control mechanisms to secure data from unauthorized access.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374151"/>
                </a:solidFill>
                <a:latin typeface="Segoe UI" panose="020B0502040204020203" pitchFamily="34" charset="0"/>
              </a:rPr>
              <a:t>Data Integration Tools and Data Integrity Measures: </a:t>
            </a:r>
            <a:r>
              <a:rPr lang="en-US" sz="1200" b="0" i="0" u="none" strike="noStrike" baseline="0" dirty="0">
                <a:solidFill>
                  <a:srgbClr val="374151"/>
                </a:solidFill>
                <a:latin typeface="Segoe UI" panose="020B0502040204020203" pitchFamily="34" charset="0"/>
              </a:rPr>
              <a:t>Tools and mechanisms for data preparation, transformation, integration, and ensuring data integrity during transfer and storage.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Data Indexing Tools: </a:t>
            </a:r>
            <a:r>
              <a:rPr lang="en-US" sz="1200" b="0" i="0" u="none" strike="noStrike" baseline="0" dirty="0">
                <a:solidFill>
                  <a:srgbClr val="374151"/>
                </a:solidFill>
                <a:latin typeface="Segoe UI" panose="020B0502040204020203" pitchFamily="34" charset="0"/>
              </a:rPr>
              <a:t>Tools and software for creating indexes, optimizing search algorithms, and improving data retrieval speed.</a:t>
            </a:r>
            <a:endParaRPr lang="en-US" sz="1200" dirty="0">
              <a:solidFill>
                <a:srgbClr val="374151"/>
              </a:solidFill>
              <a:latin typeface="Segoe UI" panose="020B0502040204020203" pitchFamily="34" charset="0"/>
            </a:endParaRPr>
          </a:p>
          <a:p>
            <a:pPr marL="171450" indent="-171450">
              <a:buFont typeface="Wingdings" panose="05000000000000000000" pitchFamily="2" charset="2"/>
              <a:buChar char="Ø"/>
            </a:pPr>
            <a:r>
              <a:rPr lang="en-US" sz="1600" b="1" i="0" u="none" strike="noStrike" baseline="0" dirty="0">
                <a:solidFill>
                  <a:srgbClr val="374151"/>
                </a:solidFill>
                <a:latin typeface="Times New Roman" panose="02020603050405020304" pitchFamily="18" charset="0"/>
                <a:cs typeface="Times New Roman" panose="02020603050405020304" pitchFamily="18" charset="0"/>
              </a:rPr>
              <a:t>Uniqueness </a:t>
            </a:r>
          </a:p>
          <a:p>
            <a:pPr marL="171450" indent="-171450">
              <a:buFont typeface="Arial" panose="020B0604020202020204" pitchFamily="34" charset="0"/>
              <a:buChar char="•"/>
            </a:pPr>
            <a:r>
              <a:rPr lang="en-US" sz="1200" b="1" i="0" u="none" strike="noStrike" baseline="0" dirty="0">
                <a:solidFill>
                  <a:srgbClr val="000000"/>
                </a:solidFill>
                <a:latin typeface="Segoe UI" panose="020B0502040204020203" pitchFamily="34" charset="0"/>
              </a:rPr>
              <a:t>Comprehensive Integration: </a:t>
            </a:r>
            <a:r>
              <a:rPr lang="en-US" sz="1200" b="0" i="0" u="none" strike="noStrike" baseline="0" dirty="0">
                <a:solidFill>
                  <a:srgbClr val="374151"/>
                </a:solidFill>
                <a:latin typeface="Segoe UI" panose="020B0502040204020203" pitchFamily="34" charset="0"/>
              </a:rPr>
              <a:t>Combines data from diverse sources for a holistic view.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374151"/>
                </a:solidFill>
                <a:latin typeface="Segoe UI" panose="020B0502040204020203" pitchFamily="34" charset="0"/>
              </a:rPr>
              <a:t>Advanced Search and Indexing: </a:t>
            </a:r>
            <a:r>
              <a:rPr lang="en-US" sz="1200" b="0" i="0" u="none" strike="noStrike" baseline="0" dirty="0">
                <a:solidFill>
                  <a:srgbClr val="374151"/>
                </a:solidFill>
                <a:latin typeface="Segoe UI" panose="020B0502040204020203" pitchFamily="34" charset="0"/>
              </a:rPr>
              <a:t>Employs state-of-the-art search algorithms and indexing techniques for faster and precise data retrieval.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374151"/>
                </a:solidFill>
                <a:latin typeface="Segoe UI" panose="020B0502040204020203" pitchFamily="34" charset="0"/>
              </a:rPr>
              <a:t>Automated Data Validation: </a:t>
            </a:r>
            <a:r>
              <a:rPr lang="en-US" sz="1200" b="0" i="0" u="none" strike="noStrike" baseline="0" dirty="0">
                <a:solidFill>
                  <a:srgbClr val="374151"/>
                </a:solidFill>
                <a:latin typeface="Segoe UI" panose="020B0502040204020203" pitchFamily="34" charset="0"/>
              </a:rPr>
              <a:t>Implements automated processes to systematically verify and maintain data quality and reliability, reducing the need for manual checks.</a:t>
            </a:r>
          </a:p>
          <a:p>
            <a:pPr marL="171450" indent="-171450">
              <a:buFont typeface="Arial" panose="020B0604020202020204" pitchFamily="34" charset="0"/>
              <a:buChar char="•"/>
            </a:pPr>
            <a:r>
              <a:rPr lang="en-US" sz="1200" b="1" i="0" u="none" strike="noStrike" baseline="0" dirty="0">
                <a:solidFill>
                  <a:srgbClr val="343541"/>
                </a:solidFill>
                <a:latin typeface="Segoe UI" panose="020B0502040204020203" pitchFamily="34" charset="0"/>
              </a:rPr>
              <a:t>API Integration: </a:t>
            </a:r>
            <a:r>
              <a:rPr lang="en-US" sz="1200" b="0" i="0" u="none" strike="noStrike" baseline="0" dirty="0">
                <a:solidFill>
                  <a:srgbClr val="343541"/>
                </a:solidFill>
                <a:latin typeface="Segoe UI" panose="020B0502040204020203" pitchFamily="34" charset="0"/>
              </a:rPr>
              <a:t>Smooth database connections through well-designed APIs and implement backup solutions. </a:t>
            </a:r>
            <a:endParaRPr lang="en-US" sz="1200" b="0" i="0" u="none" strike="noStrike" baseline="0" dirty="0">
              <a:solidFill>
                <a:srgbClr val="000000"/>
              </a:solidFill>
              <a:latin typeface="Segoe UI" panose="020B0502040204020203" pitchFamily="34" charset="0"/>
            </a:endParaRPr>
          </a:p>
          <a:p>
            <a:pPr marL="171450" indent="-171450">
              <a:buFont typeface="Arial" panose="020B0604020202020204" pitchFamily="34" charset="0"/>
              <a:buChar char="•"/>
            </a:pPr>
            <a:r>
              <a:rPr lang="en-US" sz="1200" b="1" i="0" u="none" strike="noStrike" baseline="0" dirty="0">
                <a:solidFill>
                  <a:srgbClr val="374151"/>
                </a:solidFill>
                <a:latin typeface="Segoe UI" panose="020B0502040204020203" pitchFamily="34" charset="0"/>
              </a:rPr>
              <a:t>Data Consistency: </a:t>
            </a:r>
            <a:r>
              <a:rPr lang="en-US" sz="1200" b="0" i="0" u="none" strike="noStrike" baseline="0" dirty="0">
                <a:solidFill>
                  <a:srgbClr val="374151"/>
                </a:solidFill>
                <a:latin typeface="Segoe UI" panose="020B0502040204020203" pitchFamily="34" charset="0"/>
              </a:rPr>
              <a:t>Establishes a system of routine checks and validation procedures.</a:t>
            </a:r>
          </a:p>
          <a:p>
            <a:pPr marL="171450" indent="-171450">
              <a:buFont typeface="Wingdings" panose="05000000000000000000" pitchFamily="2" charset="2"/>
              <a:buChar char="Ø"/>
            </a:pPr>
            <a:r>
              <a:rPr lang="en-US" sz="1600" b="1" dirty="0">
                <a:solidFill>
                  <a:srgbClr val="374151"/>
                </a:solidFill>
                <a:latin typeface="Times New Roman" panose="02020603050405020304" pitchFamily="18" charset="0"/>
                <a:cs typeface="Times New Roman" panose="02020603050405020304" pitchFamily="18" charset="0"/>
                <a:sym typeface="Libre Franklin"/>
              </a:rPr>
              <a:t>Show stopper</a:t>
            </a:r>
          </a:p>
          <a:p>
            <a:pPr marL="171450" indent="-171450">
              <a:buFont typeface="Arial" panose="020B0604020202020204" pitchFamily="34" charset="0"/>
              <a:buChar char="•"/>
            </a:pPr>
            <a:r>
              <a:rPr lang="en-US" sz="1200" b="0" i="0" u="none" strike="noStrike" baseline="0" dirty="0">
                <a:solidFill>
                  <a:srgbClr val="374151"/>
                </a:solidFill>
                <a:latin typeface="Segoe UI" panose="020B0502040204020203" pitchFamily="34" charset="0"/>
              </a:rPr>
              <a:t>Weak Data Security: Poses a major risk to the project. </a:t>
            </a:r>
          </a:p>
          <a:p>
            <a:pPr marL="171450" indent="-171450">
              <a:buFont typeface="Arial" panose="020B0604020202020204" pitchFamily="34" charset="0"/>
              <a:buChar char="•"/>
            </a:pPr>
            <a:r>
              <a:rPr lang="en-US" sz="1200" b="0" i="0" u="none" strike="noStrike" baseline="0" dirty="0">
                <a:solidFill>
                  <a:srgbClr val="374151"/>
                </a:solidFill>
                <a:latin typeface="Segoe UI" panose="020B0502040204020203" pitchFamily="34" charset="0"/>
              </a:rPr>
              <a:t>Data Quality and Standardization Issues: Hampers reliable integration and disrupts efficient data handling. </a:t>
            </a:r>
            <a:endParaRPr lang="en-US" sz="1200" b="1" dirty="0">
              <a:solidFill>
                <a:schemeClr val="dk1"/>
              </a:solidFill>
              <a:latin typeface="Times New Roman" panose="02020603050405020304" pitchFamily="18" charset="0"/>
              <a:cs typeface="Times New Roman" panose="02020603050405020304" pitchFamily="18" charset="0"/>
              <a:sym typeface="Libre Franklin"/>
            </a:endParaRPr>
          </a:p>
          <a:p>
            <a:pPr marR="0" lvl="0" algn="l" rtl="0">
              <a:lnSpc>
                <a:spcPct val="90000"/>
              </a:lnSpc>
              <a:spcBef>
                <a:spcPts val="0"/>
              </a:spcBef>
              <a:spcAft>
                <a:spcPts val="0"/>
              </a:spcAft>
              <a:buClr>
                <a:schemeClr val="dk1"/>
              </a:buClr>
              <a:buSzPts val="1600"/>
            </a:pPr>
            <a:endParaRPr lang="en-US" sz="1200" b="1" dirty="0">
              <a:solidFill>
                <a:schemeClr val="dk1"/>
              </a:solidFill>
              <a:latin typeface="Times New Roman" panose="02020603050405020304" pitchFamily="18" charset="0"/>
              <a:cs typeface="Times New Roman" panose="02020603050405020304" pitchFamily="18" charset="0"/>
              <a:sym typeface="Libre Franklin"/>
            </a:endParaRPr>
          </a:p>
          <a:p>
            <a:pPr marR="0" lvl="0" algn="l" rtl="0">
              <a:lnSpc>
                <a:spcPct val="90000"/>
              </a:lnSpc>
              <a:spcBef>
                <a:spcPts val="0"/>
              </a:spcBef>
              <a:spcAft>
                <a:spcPts val="0"/>
              </a:spcAft>
              <a:buClr>
                <a:schemeClr val="dk1"/>
              </a:buClr>
              <a:buSzPts val="1600"/>
            </a:pP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a:solidFill>
                  <a:schemeClr val="tx1"/>
                </a:solidFill>
              </a:rPr>
              <a:t>SHRESTY BOHRA</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a:solidFill>
                  <a:schemeClr val="tx1"/>
                </a:solidFill>
              </a:rPr>
              <a:t>KHUSHAL JAIN</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a:solidFill>
                  <a:schemeClr val="tx1"/>
                </a:solidFill>
              </a:rPr>
              <a:t>YATRI PATEL</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III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US" sz="1200" b="1" dirty="0">
                <a:solidFill>
                  <a:schemeClr val="tx1"/>
                </a:solidFill>
              </a:rPr>
              <a:t>RASHI  BATRA</a:t>
            </a:r>
            <a:endParaRPr lang="en-IN" dirty="0">
              <a:solidFill>
                <a:schemeClr val="tx1"/>
              </a:solidFill>
            </a:endParaRPr>
          </a:p>
          <a:p>
            <a:pPr marL="0" lvl="0" indent="0" algn="l" rtl="0">
              <a:lnSpc>
                <a:spcPct val="90000"/>
              </a:lnSpc>
              <a:spcBef>
                <a:spcPts val="1000"/>
              </a:spcBef>
              <a:spcAft>
                <a:spcPts val="0"/>
              </a:spcAft>
              <a:buClr>
                <a:schemeClr val="dk1"/>
              </a:buClr>
              <a:buSzPts val="1200"/>
              <a:buNone/>
            </a:pPr>
            <a:r>
              <a:rPr lang="en-IN" sz="1200" dirty="0"/>
              <a:t>Branch (</a:t>
            </a:r>
            <a:r>
              <a:rPr lang="en-IN" sz="1200" dirty="0" err="1"/>
              <a:t>Btech</a:t>
            </a:r>
            <a:r>
              <a:rPr lang="en-IN" sz="1200" dirty="0"/>
              <a:t>/</a:t>
            </a:r>
            <a:r>
              <a:rPr lang="en-IN" sz="1200" dirty="0" err="1"/>
              <a:t>Mtech</a:t>
            </a:r>
            <a:r>
              <a:rPr lang="en-IN" sz="1200" dirty="0"/>
              <a:t>/PhD etc): </a:t>
            </a:r>
            <a:r>
              <a:rPr lang="en-IN" sz="1200" dirty="0" err="1"/>
              <a:t>Btech</a:t>
            </a:r>
            <a:r>
              <a:rPr lang="en-IN" sz="1200" dirty="0"/>
              <a:t>			Stream (ECE, CSE etc): CSE		 	Year (I,II,III,IV): III </a:t>
            </a:r>
            <a:endParaRPr lang="en-IN"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US" sz="1200" b="1" dirty="0">
                <a:solidFill>
                  <a:schemeClr val="tx1"/>
                </a:solidFill>
              </a:rPr>
              <a:t>TANYA KHUNTETA</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t>
            </a:r>
            <a:r>
              <a:rPr lang="en-US" sz="1200" b="1" dirty="0">
                <a:solidFill>
                  <a:schemeClr val="tx1"/>
                </a:solidFill>
              </a:rPr>
              <a:t>AARYAN PATEL</a:t>
            </a:r>
            <a:endParaRPr dirty="0">
              <a:solidFill>
                <a:schemeClr val="tx1"/>
              </a:solidFill>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(ECE, CSE </a:t>
            </a:r>
            <a:r>
              <a:rPr lang="en-US" sz="1200" dirty="0" err="1"/>
              <a:t>etc</a:t>
            </a:r>
            <a:r>
              <a:rPr lang="en-US" sz="1200" dirty="0"/>
              <a:t>): CSE			Year (I,II,III,IV): III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PAYAL CHAUDHARI</a:t>
            </a:r>
            <a:endParaRPr dirty="0"/>
          </a:p>
          <a:p>
            <a:pPr marL="0" lvl="0" indent="0" algn="l" rtl="0">
              <a:lnSpc>
                <a:spcPct val="90000"/>
              </a:lnSpc>
              <a:spcBef>
                <a:spcPts val="1000"/>
              </a:spcBef>
              <a:spcAft>
                <a:spcPts val="0"/>
              </a:spcAft>
              <a:buClr>
                <a:schemeClr val="dk1"/>
              </a:buClr>
              <a:buSzPts val="1200"/>
              <a:buNone/>
            </a:pPr>
            <a:r>
              <a:rPr lang="en-US" sz="1200" dirty="0"/>
              <a:t>Category (Academic/Industry): Academic		Expertise (AI/ML/Blockchain </a:t>
            </a:r>
            <a:r>
              <a:rPr lang="en-US" sz="1200" dirty="0" err="1"/>
              <a:t>etc</a:t>
            </a:r>
            <a:r>
              <a:rPr lang="en-US" sz="1200" dirty="0"/>
              <a:t>):Blockchain, Cloud Security, IOT	</a:t>
            </a:r>
          </a:p>
          <a:p>
            <a:pPr marL="0" lvl="0" indent="0" algn="l" rtl="0">
              <a:lnSpc>
                <a:spcPct val="90000"/>
              </a:lnSpc>
              <a:spcBef>
                <a:spcPts val="1000"/>
              </a:spcBef>
              <a:spcAft>
                <a:spcPts val="0"/>
              </a:spcAft>
              <a:buClr>
                <a:schemeClr val="dk1"/>
              </a:buClr>
              <a:buSzPts val="1200"/>
              <a:buNone/>
            </a:pPr>
            <a:r>
              <a:rPr lang="en-US" sz="1200" dirty="0"/>
              <a:t>Domain Experience (in years):   18</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1103</Words>
  <Application>Microsoft Office PowerPoint</Application>
  <PresentationFormat>Widescreen</PresentationFormat>
  <Paragraphs>70</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Libre Franklin</vt:lpstr>
      <vt:lpstr>Noto Sans Symbols</vt:lpstr>
      <vt:lpstr>Franklin Gothic</vt:lpstr>
      <vt:lpstr>Segoe UI</vt:lpstr>
      <vt:lpstr>Times New Roman</vt:lpstr>
      <vt:lpstr>Arial</vt:lpstr>
      <vt:lpstr>Calibri</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YatriPatel</cp:lastModifiedBy>
  <cp:revision>2</cp:revision>
  <dcterms:created xsi:type="dcterms:W3CDTF">2022-02-11T07:14:46Z</dcterms:created>
  <dcterms:modified xsi:type="dcterms:W3CDTF">2023-10-28T19:30:22Z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