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205400" cy="32404050"/>
  <p:notesSz cx="10234613" cy="70993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96" autoAdjust="0"/>
  </p:normalViewPr>
  <p:slideViewPr>
    <p:cSldViewPr>
      <p:cViewPr>
        <p:scale>
          <a:sx n="30" d="100"/>
          <a:sy n="30" d="100"/>
        </p:scale>
        <p:origin x="1152" y="2784"/>
      </p:cViewPr>
      <p:guideLst>
        <p:guide orient="horz" pos="10206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9001127"/>
            <a:ext cx="35644455" cy="12256532"/>
          </a:xfrm>
        </p:spPr>
        <p:txBody>
          <a:bodyPr anchor="b"/>
          <a:lstStyle>
            <a:lvl1pPr>
              <a:defRPr sz="31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21602700"/>
            <a:ext cx="30531816" cy="5040630"/>
          </a:xfrm>
        </p:spPr>
        <p:txBody>
          <a:bodyPr anchor="t">
            <a:normAutofit/>
          </a:bodyPr>
          <a:lstStyle>
            <a:lvl1pPr marL="0" indent="0" algn="l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3915" y="1297667"/>
            <a:ext cx="8281035" cy="2764845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270" y="1297667"/>
            <a:ext cx="28443555" cy="27648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1" y="25923240"/>
            <a:ext cx="36192021" cy="5520690"/>
          </a:xfrm>
        </p:spPr>
        <p:txBody>
          <a:bodyPr anchor="t"/>
          <a:lstStyle>
            <a:lvl1pPr algn="l">
              <a:defRPr sz="17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1" y="18204778"/>
            <a:ext cx="28991121" cy="771846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70" y="7258507"/>
            <a:ext cx="17282160" cy="216891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2610" y="7258507"/>
            <a:ext cx="17282160" cy="216891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253409"/>
            <a:ext cx="17282160" cy="3022875"/>
          </a:xfrm>
        </p:spPr>
        <p:txBody>
          <a:bodyPr anchor="b">
            <a:noAutofit/>
          </a:bodyPr>
          <a:lstStyle>
            <a:lvl1pPr marL="0" indent="0" algn="ctr">
              <a:buNone/>
              <a:defRPr sz="9500" b="1">
                <a:solidFill>
                  <a:schemeClr val="tx2"/>
                </a:solidFill>
              </a:defRPr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10276284"/>
            <a:ext cx="17282160" cy="18669836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82610" y="7253409"/>
            <a:ext cx="17282160" cy="3022875"/>
          </a:xfrm>
        </p:spPr>
        <p:txBody>
          <a:bodyPr anchor="b">
            <a:noAutofit/>
          </a:bodyPr>
          <a:lstStyle>
            <a:lvl1pPr marL="0" indent="0" algn="ctr">
              <a:buNone/>
              <a:defRPr sz="9500" b="1">
                <a:solidFill>
                  <a:schemeClr val="tx2"/>
                </a:solidFill>
              </a:defRPr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82610" y="10276284"/>
            <a:ext cx="17282160" cy="18669836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5" y="25966445"/>
            <a:ext cx="36724590" cy="2808351"/>
          </a:xfrm>
        </p:spPr>
        <p:txBody>
          <a:bodyPr anchor="b"/>
          <a:lstStyle>
            <a:lvl1pPr algn="ctr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78" y="28803600"/>
            <a:ext cx="36724595" cy="2880360"/>
          </a:xfrm>
        </p:spPr>
        <p:txBody>
          <a:bodyPr>
            <a:normAutofit/>
          </a:bodyPr>
          <a:lstStyle>
            <a:lvl1pPr marL="0" indent="0" algn="ctr">
              <a:buNone/>
              <a:defRPr sz="7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40180" y="1800225"/>
            <a:ext cx="36724590" cy="23354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778" y="25965188"/>
            <a:ext cx="36724590" cy="2809608"/>
          </a:xfrm>
        </p:spPr>
        <p:txBody>
          <a:bodyPr anchor="b"/>
          <a:lstStyle>
            <a:lvl1pPr algn="ctr">
              <a:defRPr sz="104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39964995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778" y="28803600"/>
            <a:ext cx="36724590" cy="2894762"/>
          </a:xfrm>
        </p:spPr>
        <p:txBody>
          <a:bodyPr>
            <a:normAutofit/>
          </a:bodyPr>
          <a:lstStyle>
            <a:lvl1pPr marL="0" indent="0" algn="ctr">
              <a:buNone/>
              <a:defRPr sz="7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1297665"/>
            <a:ext cx="36004500" cy="540067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560945"/>
            <a:ext cx="36004500" cy="2268283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64995" y="0"/>
            <a:ext cx="3240405" cy="32404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64995" y="25923240"/>
            <a:ext cx="3240405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12698" y="26691336"/>
            <a:ext cx="2592324" cy="1872234"/>
          </a:xfrm>
          <a:prstGeom prst="bracketPair">
            <a:avLst>
              <a:gd name="adj" fmla="val 17949"/>
            </a:avLst>
          </a:prstGeom>
          <a:ln w="19050">
            <a:solidFill>
              <a:srgbClr xmlns:mc="http://schemas.openxmlformats.org/markup-compatibility/2006" xmlns:a14="http://schemas.microsoft.com/office/drawing/2010/main" val="FFFFFF" mc:Ignorable=""/>
            </a:solidFill>
          </a:ln>
        </p:spPr>
        <p:txBody>
          <a:bodyPr vert="horz" lIns="0" tIns="0" rIns="0" bIns="0" rtlCol="0" anchor="ctr"/>
          <a:lstStyle>
            <a:lvl1pPr algn="ctr">
              <a:defRPr sz="85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055AA845-1471-43A7-ACE3-0096553EC67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35848152" y="19130391"/>
            <a:ext cx="11185403" cy="172821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35680136" y="7776972"/>
            <a:ext cx="11521435" cy="172821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bg2"/>
                </a:solidFill>
              </a:defRPr>
            </a:lvl1pPr>
          </a:lstStyle>
          <a:p>
            <a:fld id="{1E7F3A3C-C807-4F9D-BEB9-D0EC9141D27F}" type="datetimeFigureOut">
              <a:rPr lang="en-CA" smtClean="0"/>
              <a:t>29/03/2010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0" rtl="0" eaLnBrk="1" latinLnBrk="0" hangingPunct="1">
        <a:spcBef>
          <a:spcPct val="0"/>
        </a:spcBef>
        <a:buNone/>
        <a:defRPr sz="21700" kern="1200" cap="none" spc="-472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620203" indent="-1080135" algn="l" defTabSz="43205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3024378" indent="-1080135" algn="l" defTabSz="432054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752594" indent="-1080135" algn="l" defTabSz="432054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048756" indent="-1080135" algn="l" defTabSz="432054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344918" indent="-1080135" algn="l" defTabSz="432054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6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209026" indent="-864108" algn="l" defTabSz="43205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6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073134" indent="-864108" algn="l" defTabSz="432054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9937242" indent="-864108" algn="l" defTabSz="432054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1350" indent="-864108" algn="l" defTabSz="432054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-71708" y="1"/>
            <a:ext cx="39964740" cy="4454854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777164" y="792313"/>
            <a:ext cx="306754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CA" sz="11600" b="1" dirty="0" smtClean="0">
                <a:latin typeface="+mj-lt"/>
              </a:rPr>
              <a:t>A Task-Focused Approach to Support Sharing </a:t>
            </a:r>
            <a:r>
              <a:rPr lang="en-CA" sz="11600" b="1" dirty="0" smtClean="0">
                <a:latin typeface="+mj-lt"/>
              </a:rPr>
              <a:t>And </a:t>
            </a:r>
            <a:r>
              <a:rPr lang="en-CA" sz="11600" b="1" dirty="0" smtClean="0">
                <a:latin typeface="+mj-lt"/>
              </a:rPr>
              <a:t>Interruption Recovery in Web Browsers</a:t>
            </a:r>
            <a:endParaRPr lang="en-CA" sz="116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31" y="1008337"/>
            <a:ext cx="6032421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0" b="1" dirty="0" smtClean="0">
                <a:latin typeface="+mj-lt"/>
              </a:rPr>
              <a:t>Tab4</a:t>
            </a:r>
            <a:endParaRPr lang="en-CA" sz="20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74075" y="4425154"/>
            <a:ext cx="2031325" cy="215196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Mohan Raj </a:t>
            </a:r>
            <a:r>
              <a:rPr lang="en-CA" sz="6000" dirty="0" err="1" smtClean="0">
                <a:solidFill>
                  <a:schemeClr val="bg2"/>
                </a:solidFill>
                <a:latin typeface="Segoe UI Semibold" pitchFamily="34" charset="0"/>
              </a:rPr>
              <a:t>Rajamanickam</a:t>
            </a:r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, Billy </a:t>
            </a:r>
            <a:r>
              <a:rPr lang="en-CA" sz="6000" dirty="0" smtClean="0">
                <a:solidFill>
                  <a:schemeClr val="bg2"/>
                </a:solidFill>
                <a:latin typeface="Segoe UI Semibold" pitchFamily="34" charset="0"/>
              </a:rPr>
              <a:t>Lam</a:t>
            </a:r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, Russell </a:t>
            </a:r>
            <a:r>
              <a:rPr lang="en-CA" sz="6000" dirty="0" err="1" smtClean="0">
                <a:solidFill>
                  <a:schemeClr val="bg2"/>
                </a:solidFill>
                <a:latin typeface="Segoe UI Semibold" pitchFamily="34" charset="0"/>
              </a:rPr>
              <a:t>MacKenzie</a:t>
            </a:r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, Tao </a:t>
            </a:r>
            <a:r>
              <a:rPr lang="en-CA" sz="6000" dirty="0" smtClean="0">
                <a:solidFill>
                  <a:schemeClr val="bg2"/>
                </a:solidFill>
                <a:latin typeface="Segoe UI Semibold" pitchFamily="34" charset="0"/>
              </a:rPr>
              <a:t>Su</a:t>
            </a:r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. </a:t>
            </a:r>
          </a:p>
          <a:p>
            <a:r>
              <a:rPr lang="en-CA" sz="6000" dirty="0" smtClean="0">
                <a:solidFill>
                  <a:schemeClr val="bg2"/>
                </a:solidFill>
                <a:latin typeface="Segoe UI Semibold" pitchFamily="34" charset="0"/>
              </a:rPr>
              <a:t>The University of British Columbia. </a:t>
            </a:r>
            <a:r>
              <a:rPr lang="en-CA" sz="6000" dirty="0" smtClean="0">
                <a:solidFill>
                  <a:schemeClr val="bg2"/>
                </a:solidFill>
                <a:latin typeface="Segoe UI Light" pitchFamily="34" charset="0"/>
              </a:rPr>
              <a:t>tabfour@googlegroup.com</a:t>
            </a:r>
            <a:endParaRPr lang="en-CA" sz="6000" dirty="0">
              <a:solidFill>
                <a:schemeClr val="bg2"/>
              </a:solidFill>
              <a:latin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489132" y="862574"/>
            <a:ext cx="0" cy="3592281"/>
          </a:xfrm>
          <a:prstGeom prst="line">
            <a:avLst/>
          </a:prstGeom>
          <a:ln w="508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8452" y="6751554"/>
            <a:ext cx="9937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0" dirty="0" smtClean="0">
                <a:latin typeface="Segoe UI Semibold" pitchFamily="34" charset="0"/>
                <a:ea typeface="Tahoma" pitchFamily="34" charset="0"/>
                <a:cs typeface="Tahoma" pitchFamily="34" charset="0"/>
              </a:rPr>
              <a:t>Task-Focused Browsing</a:t>
            </a:r>
            <a:endParaRPr lang="en-CA" sz="7000" dirty="0">
              <a:latin typeface="Segoe UI Semibold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631" y="7812258"/>
            <a:ext cx="1071294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spc="-150" dirty="0" smtClean="0">
                <a:latin typeface="Segoe UI Semibold" pitchFamily="34" charset="0"/>
                <a:ea typeface="Tahoma" pitchFamily="34" charset="0"/>
                <a:cs typeface="Segoe UI" pitchFamily="34" charset="0"/>
              </a:rPr>
              <a:t>Tab4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 is a prototype browser interface designed to better support users whom regularly use browsers for myriad tasks. Specifically, the </a:t>
            </a:r>
            <a:r>
              <a:rPr lang="en-CA" sz="4000" spc="-150" dirty="0" smtClean="0">
                <a:latin typeface="Segoe UI Semibold" pitchFamily="34" charset="0"/>
                <a:ea typeface="Tahoma" pitchFamily="34" charset="0"/>
                <a:cs typeface="Tahoma" pitchFamily="34" charset="0"/>
              </a:rPr>
              <a:t>Tab4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 browser interface enables the following features related to tasks and their </a:t>
            </a:r>
            <a:r>
              <a:rPr lang="en-CA" sz="4000" spc="-150" dirty="0" err="1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artifacts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 (i.e. tabs, bookmarks and annotations).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Webpages can be grouped into tasks, providing a unified target for resumption.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Tasks and pages can be annotated, supporting resumption after long intervals.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Tahoma" pitchFamily="34" charset="0"/>
              </a:rPr>
              <a:t>Tasks can be shared through a novel web-service easily.</a:t>
            </a:r>
            <a:endParaRPr lang="en-CA" sz="4000" spc="-150" dirty="0">
              <a:latin typeface="Segoe UI Light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80420" y="5976889"/>
            <a:ext cx="0" cy="1693062"/>
          </a:xfrm>
          <a:prstGeom prst="line">
            <a:avLst/>
          </a:prstGeom>
          <a:ln w="508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0380" y="16571927"/>
            <a:ext cx="107129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Through a series of interviews to explore users’ browsing habits, we generated a set of five design requirements that aid the development of </a:t>
            </a:r>
            <a:r>
              <a:rPr lang="en-CA" sz="4000" spc="-150" dirty="0" smtClean="0">
                <a:latin typeface="Segoe UI Semibold" pitchFamily="34" charset="0"/>
                <a:ea typeface="Tahoma" pitchFamily="34" charset="0"/>
                <a:cs typeface="Segoe UI" pitchFamily="34" charset="0"/>
              </a:rPr>
              <a:t>Tab4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Support the grouping of webpages into tasks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Facilitate task switching and resumption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Include navigation </a:t>
            </a:r>
            <a:r>
              <a:rPr lang="en-CA" sz="4000" spc="-150" dirty="0" err="1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artifacts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 (i.e. bookmarks) as part of a task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Allow annotation of webpages and tasks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Ease sharing of pages and tasks between users</a:t>
            </a:r>
            <a:endParaRPr lang="en-CA" sz="4000" spc="-150" dirty="0">
              <a:latin typeface="Segoe UI Ligh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8452" y="15536530"/>
            <a:ext cx="9937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0" dirty="0" smtClean="0">
                <a:latin typeface="Segoe UI Semibold" pitchFamily="34" charset="0"/>
                <a:ea typeface="Tahoma" pitchFamily="34" charset="0"/>
                <a:cs typeface="Tahoma" pitchFamily="34" charset="0"/>
              </a:rPr>
              <a:t>Design Requirements</a:t>
            </a:r>
            <a:endParaRPr lang="en-CA" sz="7000" dirty="0">
              <a:latin typeface="Segoe UI Semibold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80420" y="14761865"/>
            <a:ext cx="0" cy="1693062"/>
          </a:xfrm>
          <a:prstGeom prst="line">
            <a:avLst/>
          </a:prstGeom>
          <a:ln w="508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011412" y="27491594"/>
            <a:ext cx="119533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We identified the following areas which are worthy of further investigations: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including browsing history as part of the task </a:t>
            </a:r>
            <a:r>
              <a:rPr lang="en-CA" sz="4000" spc="-150" dirty="0" err="1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artifacts</a:t>
            </a:r>
            <a:endParaRPr lang="en-CA" sz="4000" spc="-150" dirty="0" smtClean="0">
              <a:latin typeface="Segoe UI Light" pitchFamily="34" charset="0"/>
              <a:ea typeface="Tahoma" pitchFamily="34" charset="0"/>
              <a:cs typeface="Segoe UI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long-term, real-world usage of a functionally complete system, with logging and critical incident interviews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incorporate our interface as a plug-in to existing browsers, such as Mozilla Firefox or Google Chrome</a:t>
            </a:r>
            <a:endParaRPr lang="en-CA" sz="4000" spc="-150" dirty="0">
              <a:latin typeface="Segoe UI Ligh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87476" y="26456197"/>
            <a:ext cx="9937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0" dirty="0" smtClean="0">
                <a:latin typeface="Segoe UI Semibold" pitchFamily="34" charset="0"/>
                <a:ea typeface="Tahoma" pitchFamily="34" charset="0"/>
                <a:cs typeface="Tahoma" pitchFamily="34" charset="0"/>
              </a:rPr>
              <a:t>Future Directions</a:t>
            </a:r>
            <a:endParaRPr lang="en-CA" sz="7000" dirty="0">
              <a:latin typeface="Segoe UI Semibold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8299444" y="25681532"/>
            <a:ext cx="0" cy="1693062"/>
          </a:xfrm>
          <a:prstGeom prst="line">
            <a:avLst/>
          </a:prstGeom>
          <a:ln w="508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011412" y="19884295"/>
            <a:ext cx="119533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Our experiment evaluates the suitability of the </a:t>
            </a:r>
            <a:r>
              <a:rPr lang="en-CA" sz="4000" spc="-150" dirty="0" smtClean="0">
                <a:latin typeface="Segoe UI Semibold" pitchFamily="34" charset="0"/>
                <a:ea typeface="Tahoma" pitchFamily="34" charset="0"/>
                <a:cs typeface="Segoe UI" pitchFamily="34" charset="0"/>
              </a:rPr>
              <a:t>Tab4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 browser to support task switching in a high-pressure, interruption-ridden settings. 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Eight </a:t>
            </a:r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participants were asked to use our prototype for two 15-minute sessions to perform specific tasks while getting interrupted occasionally by the experimenter.</a:t>
            </a:r>
          </a:p>
          <a:p>
            <a:r>
              <a:rPr lang="en-CA" sz="4000" spc="-150" dirty="0" smtClean="0">
                <a:latin typeface="Segoe UI Light" pitchFamily="34" charset="0"/>
                <a:ea typeface="Tahoma" pitchFamily="34" charset="0"/>
                <a:cs typeface="Segoe UI" pitchFamily="34" charset="0"/>
              </a:rPr>
              <a:t>All subjects indicated task-based browsing is useful, making it easier to complete the assigned tasks, and that they would use task-based browsing if available in their primary browser.</a:t>
            </a:r>
            <a:endParaRPr lang="en-CA" sz="4000" spc="-150" dirty="0">
              <a:latin typeface="Segoe UI Ligh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87476" y="18848898"/>
            <a:ext cx="9937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0" dirty="0" smtClean="0">
                <a:latin typeface="Segoe UI Semibold" pitchFamily="34" charset="0"/>
                <a:ea typeface="Tahoma" pitchFamily="34" charset="0"/>
                <a:cs typeface="Tahoma" pitchFamily="34" charset="0"/>
              </a:rPr>
              <a:t>Evaluation</a:t>
            </a:r>
            <a:endParaRPr lang="en-CA" sz="7000" dirty="0">
              <a:latin typeface="Segoe UI Semibold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8299444" y="18074233"/>
            <a:ext cx="0" cy="1693062"/>
          </a:xfrm>
          <a:prstGeom prst="line">
            <a:avLst/>
          </a:prstGeom>
          <a:ln w="508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:\Study\CPSC544\project\source\Tab4\doc\tab4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252" y="4909289"/>
            <a:ext cx="15829359" cy="12372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9" y="23834873"/>
            <a:ext cx="12284849" cy="79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316" y="25055465"/>
            <a:ext cx="9361040" cy="67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Cloud 2"/>
          <p:cNvSpPr/>
          <p:nvPr/>
        </p:nvSpPr>
        <p:spPr>
          <a:xfrm>
            <a:off x="12889732" y="27040972"/>
            <a:ext cx="4176464" cy="2654443"/>
          </a:xfrm>
          <a:prstGeom prst="cloud">
            <a:avLst/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0" b="1" dirty="0" smtClean="0">
                <a:solidFill>
                  <a:schemeClr val="tx2"/>
                </a:solidFill>
                <a:latin typeface="Segoe UI Light" pitchFamily="34" charset="0"/>
              </a:rPr>
              <a:t>web service</a:t>
            </a:r>
            <a:endParaRPr lang="en-CA" sz="5000" b="1" dirty="0">
              <a:solidFill>
                <a:schemeClr val="tx2"/>
              </a:solidFill>
              <a:latin typeface="Segoe UI Light" pitchFamily="34" charset="0"/>
            </a:endParaRPr>
          </a:p>
        </p:txBody>
      </p:sp>
      <p:cxnSp>
        <p:nvCxnSpPr>
          <p:cNvPr id="1025" name="Curved Connector 1024"/>
          <p:cNvCxnSpPr>
            <a:stCxn id="3" idx="1"/>
            <a:endCxn id="29" idx="2"/>
          </p:cNvCxnSpPr>
          <p:nvPr/>
        </p:nvCxnSpPr>
        <p:spPr>
          <a:xfrm rot="16200000" flipH="1">
            <a:off x="17870818" y="26799735"/>
            <a:ext cx="2063164" cy="7848872"/>
          </a:xfrm>
          <a:prstGeom prst="curvedConnector3">
            <a:avLst>
              <a:gd name="adj1" fmla="val 111080"/>
            </a:avLst>
          </a:prstGeom>
          <a:ln w="762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436520" y="30668082"/>
            <a:ext cx="1448345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5000" dirty="0" smtClean="0">
                <a:latin typeface="Segoe UI Semibold" pitchFamily="34" charset="0"/>
              </a:rPr>
              <a:t>load</a:t>
            </a:r>
            <a:endParaRPr lang="en-CA" sz="5000" dirty="0">
              <a:latin typeface="Segoe UI Semibold" pitchFamily="34" charset="0"/>
            </a:endParaRPr>
          </a:p>
        </p:txBody>
      </p:sp>
      <p:pic>
        <p:nvPicPr>
          <p:cNvPr id="1041" name="Picture 5" descr="C:\Users\Tao\AppData\Local\Temp\S@H_964ETS9%)B3KZ9$A68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3"/>
          <a:stretch/>
        </p:blipFill>
        <p:spPr bwMode="auto">
          <a:xfrm>
            <a:off x="11849584" y="17542016"/>
            <a:ext cx="8817011" cy="711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050" name="Right Arrow Callout 1049"/>
          <p:cNvSpPr/>
          <p:nvPr/>
        </p:nvSpPr>
        <p:spPr>
          <a:xfrm>
            <a:off x="11884445" y="5904881"/>
            <a:ext cx="6189863" cy="5616624"/>
          </a:xfrm>
          <a:prstGeom prst="rightArrowCallout">
            <a:avLst>
              <a:gd name="adj1" fmla="val 167628"/>
              <a:gd name="adj2" fmla="val 83814"/>
              <a:gd name="adj3" fmla="val 17130"/>
              <a:gd name="adj4" fmla="val 82870"/>
            </a:avLst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The “Active” task sidebar shows currently active tasks. Since these bookmarks are specific to the “CHI SRC” task, they don’t interfere the users while using other tasks.</a:t>
            </a:r>
            <a:endParaRPr lang="en-CA" sz="4000" spc="-15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62" name="Right Arrow Callout 61"/>
          <p:cNvSpPr/>
          <p:nvPr/>
        </p:nvSpPr>
        <p:spPr>
          <a:xfrm>
            <a:off x="11884445" y="12673633"/>
            <a:ext cx="6189863" cy="3781294"/>
          </a:xfrm>
          <a:prstGeom prst="rightArrowCallout">
            <a:avLst>
              <a:gd name="adj1" fmla="val 167628"/>
              <a:gd name="adj2" fmla="val 83814"/>
              <a:gd name="adj3" fmla="val 17130"/>
              <a:gd name="adj4" fmla="val 82685"/>
            </a:avLst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The “Inactive” sidebar lists two tasks which are currently suspended; </a:t>
            </a:r>
            <a:r>
              <a:rPr lang="en-CA" sz="4000" spc="-150" dirty="0" smtClean="0">
                <a:solidFill>
                  <a:schemeClr val="tx1"/>
                </a:solidFill>
                <a:latin typeface="Segoe UI Light" pitchFamily="34" charset="0"/>
              </a:rPr>
              <a:t>double-clicking </a:t>
            </a:r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activates these </a:t>
            </a:r>
            <a:r>
              <a:rPr lang="en-CA" sz="4000" spc="-150" dirty="0" smtClean="0">
                <a:solidFill>
                  <a:schemeClr val="tx1"/>
                </a:solidFill>
                <a:latin typeface="Segoe UI Light" pitchFamily="34" charset="0"/>
              </a:rPr>
              <a:t>tasks.</a:t>
            </a:r>
            <a:endParaRPr lang="en-CA" sz="4000" spc="-15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1051" name="Left Arrow Callout 1050"/>
          <p:cNvSpPr/>
          <p:nvPr/>
        </p:nvSpPr>
        <p:spPr>
          <a:xfrm>
            <a:off x="20090532" y="18074234"/>
            <a:ext cx="7200800" cy="6192687"/>
          </a:xfrm>
          <a:prstGeom prst="leftArrowCallout">
            <a:avLst>
              <a:gd name="adj1" fmla="val 121871"/>
              <a:gd name="adj2" fmla="val 60936"/>
              <a:gd name="adj3" fmla="val 15742"/>
              <a:gd name="adj4" fmla="val 84258"/>
            </a:avLst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A task can be shared as regular hypertext by dragging and dropping it into a document or an email. The hypertext contains information of all the </a:t>
            </a:r>
            <a:r>
              <a:rPr lang="en-CA" sz="4000" spc="-150" dirty="0" err="1">
                <a:solidFill>
                  <a:schemeClr val="tx1"/>
                </a:solidFill>
                <a:latin typeface="Segoe UI Light" pitchFamily="34" charset="0"/>
              </a:rPr>
              <a:t>artifacts</a:t>
            </a:r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, including tabs, bookmarks and annotations, as shown in the email client in the image.</a:t>
            </a:r>
            <a:endParaRPr lang="en-CA" sz="4000" spc="-15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64" name="Left Arrow Callout 63"/>
          <p:cNvSpPr/>
          <p:nvPr/>
        </p:nvSpPr>
        <p:spPr>
          <a:xfrm>
            <a:off x="32835948" y="5634413"/>
            <a:ext cx="6120680" cy="2035538"/>
          </a:xfrm>
          <a:prstGeom prst="leftArrowCallout">
            <a:avLst>
              <a:gd name="adj1" fmla="val 121871"/>
              <a:gd name="adj2" fmla="val 60936"/>
              <a:gd name="adj3" fmla="val 15742"/>
              <a:gd name="adj4" fmla="val 85438"/>
            </a:avLst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Additional task bar to group multiple tabs</a:t>
            </a:r>
            <a:endParaRPr lang="en-CA" sz="4000" spc="-15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cxnSp>
        <p:nvCxnSpPr>
          <p:cNvPr id="31" name="Curved Connector 30"/>
          <p:cNvCxnSpPr>
            <a:stCxn id="28" idx="0"/>
            <a:endCxn id="3" idx="3"/>
          </p:cNvCxnSpPr>
          <p:nvPr/>
        </p:nvCxnSpPr>
        <p:spPr>
          <a:xfrm rot="16200000" flipH="1">
            <a:off x="9255709" y="21470487"/>
            <a:ext cx="3357869" cy="8086640"/>
          </a:xfrm>
          <a:prstGeom prst="curvedConnector3">
            <a:avLst>
              <a:gd name="adj1" fmla="val -6808"/>
            </a:avLst>
          </a:prstGeom>
          <a:ln w="762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3500581" y="25195474"/>
            <a:ext cx="1741952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5000" dirty="0" smtClean="0">
                <a:latin typeface="Segoe UI Semibold" pitchFamily="34" charset="0"/>
              </a:rPr>
              <a:t>share</a:t>
            </a:r>
            <a:endParaRPr lang="en-CA" sz="5000" dirty="0">
              <a:latin typeface="Segoe UI Semibold" pitchFamily="34" charset="0"/>
            </a:endParaRPr>
          </a:p>
        </p:txBody>
      </p:sp>
      <p:sp>
        <p:nvSpPr>
          <p:cNvPr id="74" name="Left Arrow Callout 73"/>
          <p:cNvSpPr/>
          <p:nvPr/>
        </p:nvSpPr>
        <p:spPr>
          <a:xfrm>
            <a:off x="32835948" y="9433273"/>
            <a:ext cx="6120680" cy="6984776"/>
          </a:xfrm>
          <a:prstGeom prst="leftArrowCallout">
            <a:avLst>
              <a:gd name="adj1" fmla="val 121871"/>
              <a:gd name="adj2" fmla="val 60936"/>
              <a:gd name="adj3" fmla="val 15742"/>
              <a:gd name="adj4" fmla="val 84258"/>
            </a:avLst>
          </a:prstGeom>
          <a:solidFill>
            <a:schemeClr val="bg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162000" rtlCol="0" anchor="ctr"/>
          <a:lstStyle/>
          <a:p>
            <a:r>
              <a:rPr lang="en-CA" sz="4000" spc="-150" dirty="0">
                <a:solidFill>
                  <a:schemeClr val="tx1"/>
                </a:solidFill>
                <a:latin typeface="Segoe UI Light" pitchFamily="34" charset="0"/>
              </a:rPr>
              <a:t>Hovering over a task in the sidebar causes a transient popup to appear. The popup shows a thumbnail view of a tab within the task, and supports annotations in the text box at the bottom of the popup.</a:t>
            </a:r>
            <a:endParaRPr lang="en-CA" sz="4000" spc="-15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cxnSp>
        <p:nvCxnSpPr>
          <p:cNvPr id="37" name="Straight Arrow Connector 36"/>
          <p:cNvCxnSpPr>
            <a:stCxn id="74" idx="1"/>
          </p:cNvCxnSpPr>
          <p:nvPr/>
        </p:nvCxnSpPr>
        <p:spPr>
          <a:xfrm flipH="1">
            <a:off x="25491132" y="12925661"/>
            <a:ext cx="7344816" cy="0"/>
          </a:xfrm>
          <a:prstGeom prst="straightConnector1">
            <a:avLst/>
          </a:prstGeom>
          <a:ln w="762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0" y="4454855"/>
            <a:ext cx="3996474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xmlns:mc="http://schemas.openxmlformats.org/markup-compatibility/2006" xmlns:a14="http://schemas.microsoft.com/office/drawing/2010/main" val="000000" mc:Ignorable=""/>
              </a:clrFrom>
              <a:clrTo>
                <a:srgbClr xmlns:mc="http://schemas.openxmlformats.org/markup-compatibility/2006" xmlns:a14="http://schemas.microsoft.com/office/drawing/2010/main" val="000000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36" y="858523"/>
            <a:ext cx="311333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xmlns:mc="http://schemas.openxmlformats.org/markup-compatibility/2006" xmlns:a14="http://schemas.microsoft.com/office/drawing/2010/main" val="2F2B2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675E47" mc:Ignorable=""/>
      </a:dk2>
      <a:lt2>
        <a:srgbClr xmlns:mc="http://schemas.openxmlformats.org/markup-compatibility/2006" xmlns:a14="http://schemas.microsoft.com/office/drawing/2010/main" val="DFDCB7" mc:Ignorable=""/>
      </a:lt2>
      <a:accent1>
        <a:srgbClr xmlns:mc="http://schemas.openxmlformats.org/markup-compatibility/2006" xmlns:a14="http://schemas.microsoft.com/office/drawing/2010/main" val="A9A57C" mc:Ignorable=""/>
      </a:accent1>
      <a:accent2>
        <a:srgbClr xmlns:mc="http://schemas.openxmlformats.org/markup-compatibility/2006" xmlns:a14="http://schemas.microsoft.com/office/drawing/2010/main" val="9CBEBD" mc:Ignorable=""/>
      </a:accent2>
      <a:accent3>
        <a:srgbClr xmlns:mc="http://schemas.openxmlformats.org/markup-compatibility/2006" xmlns:a14="http://schemas.microsoft.com/office/drawing/2010/main" val="D2CB6C" mc:Ignorable=""/>
      </a:accent3>
      <a:accent4>
        <a:srgbClr xmlns:mc="http://schemas.openxmlformats.org/markup-compatibility/2006" xmlns:a14="http://schemas.microsoft.com/office/drawing/2010/main" val="95A39D" mc:Ignorable=""/>
      </a:accent4>
      <a:accent5>
        <a:srgbClr xmlns:mc="http://schemas.openxmlformats.org/markup-compatibility/2006" xmlns:a14="http://schemas.microsoft.com/office/drawing/2010/main" val="C89F5D" mc:Ignorable=""/>
      </a:accent5>
      <a:accent6>
        <a:srgbClr xmlns:mc="http://schemas.openxmlformats.org/markup-compatibility/2006" xmlns:a14="http://schemas.microsoft.com/office/drawing/2010/main" val="B1A089" mc:Ignorable=""/>
      </a:accent6>
      <a:hlink>
        <a:srgbClr xmlns:mc="http://schemas.openxmlformats.org/markup-compatibility/2006" xmlns:a14="http://schemas.microsoft.com/office/drawing/2010/main" val="D25814" mc:Ignorable=""/>
      </a:hlink>
      <a:folHlink>
        <a:srgbClr xmlns:mc="http://schemas.openxmlformats.org/markup-compatibility/2006" xmlns:a14="http://schemas.microsoft.com/office/drawing/2010/main" val="849A0A" mc:Ignorable="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</TotalTime>
  <Words>466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Su</dc:creator>
  <cp:lastModifiedBy>Tao Su</cp:lastModifiedBy>
  <cp:revision>31</cp:revision>
  <cp:lastPrinted>2010-03-30T05:38:56Z</cp:lastPrinted>
  <dcterms:created xsi:type="dcterms:W3CDTF">2010-03-30T04:43:18Z</dcterms:created>
  <dcterms:modified xsi:type="dcterms:W3CDTF">2010-03-30T08:24:49Z</dcterms:modified>
</cp:coreProperties>
</file>