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66" r:id="rId5"/>
    <p:sldId id="265" r:id="rId6"/>
    <p:sldId id="268" r:id="rId7"/>
    <p:sldId id="267" r:id="rId8"/>
    <p:sldId id="269" r:id="rId9"/>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290" d="100"/>
          <a:sy n="290" d="100"/>
        </p:scale>
        <p:origin x="-12948" y="-2766"/>
      </p:cViewPr>
      <p:guideLst>
        <p:guide orient="horz" pos="206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1D942-5B0E-49BE-8ED8-9AF7A1494948}" type="datetimeFigureOut">
              <a:rPr lang="zh-HK" altLang="en-US" smtClean="0"/>
              <a:t>23/11/2021</a:t>
            </a:fld>
            <a:endParaRPr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6042A-337C-46D2-8D8B-434434D7AB4A}" type="slidenum">
              <a:rPr lang="zh-HK" altLang="en-US" smtClean="0"/>
              <a:t>‹#›</a:t>
            </a:fld>
            <a:endParaRPr lang="zh-HK" altLang="en-US"/>
          </a:p>
        </p:txBody>
      </p:sp>
    </p:spTree>
    <p:extLst>
      <p:ext uri="{BB962C8B-B14F-4D97-AF65-F5344CB8AC3E}">
        <p14:creationId xmlns:p14="http://schemas.microsoft.com/office/powerpoint/2010/main" val="1900946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98BA4A-F2BF-4476-A4CC-E902A5D517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zh-HK" altLang="en-US"/>
          </a:p>
        </p:txBody>
      </p:sp>
      <p:sp>
        <p:nvSpPr>
          <p:cNvPr id="3" name="副標題 2">
            <a:extLst>
              <a:ext uri="{FF2B5EF4-FFF2-40B4-BE49-F238E27FC236}">
                <a16:creationId xmlns:a16="http://schemas.microsoft.com/office/drawing/2014/main" id="{D0377BEE-1CA7-4DB9-8397-C31B618CE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HK" altLang="en-US"/>
          </a:p>
        </p:txBody>
      </p:sp>
      <p:sp>
        <p:nvSpPr>
          <p:cNvPr id="4" name="日期版面配置區 3">
            <a:extLst>
              <a:ext uri="{FF2B5EF4-FFF2-40B4-BE49-F238E27FC236}">
                <a16:creationId xmlns:a16="http://schemas.microsoft.com/office/drawing/2014/main" id="{805BC472-CC10-45D1-BACE-0012913AD773}"/>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5" name="頁尾版面配置區 4">
            <a:extLst>
              <a:ext uri="{FF2B5EF4-FFF2-40B4-BE49-F238E27FC236}">
                <a16:creationId xmlns:a16="http://schemas.microsoft.com/office/drawing/2014/main" id="{1EFFC778-BC64-4873-BC78-D63D6C12DBCF}"/>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1B7C4FB8-4176-4301-B587-2114E287B012}"/>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106548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A61C6-9DD9-412E-853E-0256A8C42274}"/>
              </a:ext>
            </a:extLst>
          </p:cNvPr>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2F7D6956-BCE7-43F8-A07B-5A447DD4FBB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1266F86C-8D42-4981-994F-4EE2907583B0}"/>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5" name="頁尾版面配置區 4">
            <a:extLst>
              <a:ext uri="{FF2B5EF4-FFF2-40B4-BE49-F238E27FC236}">
                <a16:creationId xmlns:a16="http://schemas.microsoft.com/office/drawing/2014/main" id="{C43C4D25-C948-4665-BED9-32B92B026D6B}"/>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43F219B8-4B1D-44B7-A879-F4A317BE2C21}"/>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240752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083F8DD-3813-40C8-84B1-CFA26CD5660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zh-HK" altLang="en-US"/>
          </a:p>
        </p:txBody>
      </p:sp>
      <p:sp>
        <p:nvSpPr>
          <p:cNvPr id="3" name="直排文字版面配置區 2">
            <a:extLst>
              <a:ext uri="{FF2B5EF4-FFF2-40B4-BE49-F238E27FC236}">
                <a16:creationId xmlns:a16="http://schemas.microsoft.com/office/drawing/2014/main" id="{4838E733-3984-42AF-8CB7-59F1FCEDA72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610A7E7B-9215-4D8F-A0BB-411098BE3DEE}"/>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5" name="頁尾版面配置區 4">
            <a:extLst>
              <a:ext uri="{FF2B5EF4-FFF2-40B4-BE49-F238E27FC236}">
                <a16:creationId xmlns:a16="http://schemas.microsoft.com/office/drawing/2014/main" id="{576A10D3-FF7C-497B-9F3C-15F5EF427824}"/>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BCDBE460-DF1F-4C91-889F-B78B431D34A7}"/>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282387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CC6F25-5FEC-4A3D-9C18-444312CE578E}"/>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115EEAB4-47BC-4224-A7C0-2B602395C57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CF09C97B-0D75-47AA-A02F-917B3C70887C}"/>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5" name="頁尾版面配置區 4">
            <a:extLst>
              <a:ext uri="{FF2B5EF4-FFF2-40B4-BE49-F238E27FC236}">
                <a16:creationId xmlns:a16="http://schemas.microsoft.com/office/drawing/2014/main" id="{A6B4266A-EF59-4DC6-A45A-89DE03CFACA3}"/>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90979A3C-69F1-4E3C-87AC-B5A3D87BDF58}"/>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313745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0C014E-632F-4347-BA01-A0EBB8A458E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1C515F66-B7F6-4D15-AD12-F07237579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8F22B05-EBEF-4BBD-A50C-D94CF80C158A}"/>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5" name="頁尾版面配置區 4">
            <a:extLst>
              <a:ext uri="{FF2B5EF4-FFF2-40B4-BE49-F238E27FC236}">
                <a16:creationId xmlns:a16="http://schemas.microsoft.com/office/drawing/2014/main" id="{F4A0447D-62AC-4A61-9F09-B710EEC89E3B}"/>
              </a:ext>
            </a:extLst>
          </p:cNvPr>
          <p:cNvSpPr>
            <a:spLocks noGrp="1"/>
          </p:cNvSpPr>
          <p:nvPr>
            <p:ph type="ftr" sz="quarter" idx="11"/>
          </p:nvPr>
        </p:nvSpPr>
        <p:spPr/>
        <p:txBody>
          <a:bodyPr/>
          <a:lstStyle/>
          <a:p>
            <a:endParaRPr lang="zh-HK" altLang="en-US"/>
          </a:p>
        </p:txBody>
      </p:sp>
      <p:sp>
        <p:nvSpPr>
          <p:cNvPr id="6" name="投影片編號版面配置區 5">
            <a:extLst>
              <a:ext uri="{FF2B5EF4-FFF2-40B4-BE49-F238E27FC236}">
                <a16:creationId xmlns:a16="http://schemas.microsoft.com/office/drawing/2014/main" id="{7A9322CB-4AB9-4AB0-B163-5DBB7CD22F47}"/>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215036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0224B-395C-48DC-A39D-2468F80A3C74}"/>
              </a:ext>
            </a:extLst>
          </p:cNvPr>
          <p:cNvSpPr>
            <a:spLocks noGrp="1"/>
          </p:cNvSpPr>
          <p:nvPr>
            <p:ph type="title"/>
          </p:nvPr>
        </p:nvSpPr>
        <p:spPr/>
        <p:txBody>
          <a:body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5BB96519-3908-4F84-95F6-DCDBC2E3AA3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a:extLst>
              <a:ext uri="{FF2B5EF4-FFF2-40B4-BE49-F238E27FC236}">
                <a16:creationId xmlns:a16="http://schemas.microsoft.com/office/drawing/2014/main" id="{9DDD316A-4EF7-4F0C-B090-62F19DB3017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4">
            <a:extLst>
              <a:ext uri="{FF2B5EF4-FFF2-40B4-BE49-F238E27FC236}">
                <a16:creationId xmlns:a16="http://schemas.microsoft.com/office/drawing/2014/main" id="{6D9C002E-4C35-4853-B7A5-B1D6B168A487}"/>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6" name="頁尾版面配置區 5">
            <a:extLst>
              <a:ext uri="{FF2B5EF4-FFF2-40B4-BE49-F238E27FC236}">
                <a16:creationId xmlns:a16="http://schemas.microsoft.com/office/drawing/2014/main" id="{D0B1DB90-15B6-4A2B-AFD2-A99155332C29}"/>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46BCD4DB-9C4D-4CBB-B061-77FC41066BF6}"/>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150071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1860AF-3710-429C-88C3-CD597FD972D8}"/>
              </a:ext>
            </a:extLst>
          </p:cNvPr>
          <p:cNvSpPr>
            <a:spLocks noGrp="1"/>
          </p:cNvSpPr>
          <p:nvPr>
            <p:ph type="title"/>
          </p:nvPr>
        </p:nvSpPr>
        <p:spPr>
          <a:xfrm>
            <a:off x="839788" y="365125"/>
            <a:ext cx="10515600" cy="1325563"/>
          </a:xfrm>
        </p:spPr>
        <p:txBody>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C29EB931-DC4E-4D89-96BF-AA35766F1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A0F01B5-BC1B-4B6C-8023-09515C7D3B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a:extLst>
              <a:ext uri="{FF2B5EF4-FFF2-40B4-BE49-F238E27FC236}">
                <a16:creationId xmlns:a16="http://schemas.microsoft.com/office/drawing/2014/main" id="{00DEC13B-092B-4E69-887F-D6011746D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C6AF13B-1A1D-4DA9-BEA7-4D79D4B359A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6">
            <a:extLst>
              <a:ext uri="{FF2B5EF4-FFF2-40B4-BE49-F238E27FC236}">
                <a16:creationId xmlns:a16="http://schemas.microsoft.com/office/drawing/2014/main" id="{A09C8CB5-9EC8-405C-9195-A17D49B3F343}"/>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8" name="頁尾版面配置區 7">
            <a:extLst>
              <a:ext uri="{FF2B5EF4-FFF2-40B4-BE49-F238E27FC236}">
                <a16:creationId xmlns:a16="http://schemas.microsoft.com/office/drawing/2014/main" id="{72A58ABA-FB2B-4C4B-97D4-4874776303F8}"/>
              </a:ext>
            </a:extLst>
          </p:cNvPr>
          <p:cNvSpPr>
            <a:spLocks noGrp="1"/>
          </p:cNvSpPr>
          <p:nvPr>
            <p:ph type="ftr" sz="quarter" idx="11"/>
          </p:nvPr>
        </p:nvSpPr>
        <p:spPr/>
        <p:txBody>
          <a:bodyPr/>
          <a:lstStyle/>
          <a:p>
            <a:endParaRPr lang="zh-HK" altLang="en-US"/>
          </a:p>
        </p:txBody>
      </p:sp>
      <p:sp>
        <p:nvSpPr>
          <p:cNvPr id="9" name="投影片編號版面配置區 8">
            <a:extLst>
              <a:ext uri="{FF2B5EF4-FFF2-40B4-BE49-F238E27FC236}">
                <a16:creationId xmlns:a16="http://schemas.microsoft.com/office/drawing/2014/main" id="{0598E6F0-6584-4A20-8DBB-C9B2EA794EC7}"/>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351008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A1198F-C6B1-480C-AC38-53196E9240E1}"/>
              </a:ext>
            </a:extLst>
          </p:cNvPr>
          <p:cNvSpPr>
            <a:spLocks noGrp="1"/>
          </p:cNvSpPr>
          <p:nvPr>
            <p:ph type="title"/>
          </p:nvPr>
        </p:nvSpPr>
        <p:spPr/>
        <p:txBody>
          <a:bodyPr/>
          <a:lstStyle/>
          <a:p>
            <a:r>
              <a:rPr lang="zh-TW" altLang="en-US"/>
              <a:t>按一下以編輯母片標題樣式</a:t>
            </a:r>
            <a:endParaRPr lang="zh-HK" altLang="en-US"/>
          </a:p>
        </p:txBody>
      </p:sp>
      <p:sp>
        <p:nvSpPr>
          <p:cNvPr id="3" name="日期版面配置區 2">
            <a:extLst>
              <a:ext uri="{FF2B5EF4-FFF2-40B4-BE49-F238E27FC236}">
                <a16:creationId xmlns:a16="http://schemas.microsoft.com/office/drawing/2014/main" id="{D55FD912-A758-4B74-9CE4-E61F34F3BEBF}"/>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4" name="頁尾版面配置區 3">
            <a:extLst>
              <a:ext uri="{FF2B5EF4-FFF2-40B4-BE49-F238E27FC236}">
                <a16:creationId xmlns:a16="http://schemas.microsoft.com/office/drawing/2014/main" id="{88F22E41-90AE-4FCD-B4FC-B25F554C7465}"/>
              </a:ext>
            </a:extLst>
          </p:cNvPr>
          <p:cNvSpPr>
            <a:spLocks noGrp="1"/>
          </p:cNvSpPr>
          <p:nvPr>
            <p:ph type="ftr" sz="quarter" idx="11"/>
          </p:nvPr>
        </p:nvSpPr>
        <p:spPr/>
        <p:txBody>
          <a:bodyPr/>
          <a:lstStyle/>
          <a:p>
            <a:endParaRPr lang="zh-HK" altLang="en-US"/>
          </a:p>
        </p:txBody>
      </p:sp>
      <p:sp>
        <p:nvSpPr>
          <p:cNvPr id="5" name="投影片編號版面配置區 4">
            <a:extLst>
              <a:ext uri="{FF2B5EF4-FFF2-40B4-BE49-F238E27FC236}">
                <a16:creationId xmlns:a16="http://schemas.microsoft.com/office/drawing/2014/main" id="{4BCCAB4E-5FEB-4545-B242-4716DC75262C}"/>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412175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4D7FCEA-1439-4AA1-96F4-14955DDB4D9E}"/>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3" name="頁尾版面配置區 2">
            <a:extLst>
              <a:ext uri="{FF2B5EF4-FFF2-40B4-BE49-F238E27FC236}">
                <a16:creationId xmlns:a16="http://schemas.microsoft.com/office/drawing/2014/main" id="{6C48FECE-649C-4235-A2CE-239572B15311}"/>
              </a:ext>
            </a:extLst>
          </p:cNvPr>
          <p:cNvSpPr>
            <a:spLocks noGrp="1"/>
          </p:cNvSpPr>
          <p:nvPr>
            <p:ph type="ftr" sz="quarter" idx="11"/>
          </p:nvPr>
        </p:nvSpPr>
        <p:spPr/>
        <p:txBody>
          <a:bodyPr/>
          <a:lstStyle/>
          <a:p>
            <a:endParaRPr lang="zh-HK" altLang="en-US"/>
          </a:p>
        </p:txBody>
      </p:sp>
      <p:sp>
        <p:nvSpPr>
          <p:cNvPr id="4" name="投影片編號版面配置區 3">
            <a:extLst>
              <a:ext uri="{FF2B5EF4-FFF2-40B4-BE49-F238E27FC236}">
                <a16:creationId xmlns:a16="http://schemas.microsoft.com/office/drawing/2014/main" id="{3E0BDB6D-DB4A-463F-9725-85470F4B45FE}"/>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231033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422D2-7850-4A7C-92F4-183686A153E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內容版面配置區 2">
            <a:extLst>
              <a:ext uri="{FF2B5EF4-FFF2-40B4-BE49-F238E27FC236}">
                <a16:creationId xmlns:a16="http://schemas.microsoft.com/office/drawing/2014/main" id="{C3A3C770-27F4-4E87-9BCD-FDAF1D9EF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a:extLst>
              <a:ext uri="{FF2B5EF4-FFF2-40B4-BE49-F238E27FC236}">
                <a16:creationId xmlns:a16="http://schemas.microsoft.com/office/drawing/2014/main" id="{B7605E74-090A-4D93-B3A6-7C9A4FA9E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169BB75-E521-4C37-9621-62ABE9DC0ADF}"/>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6" name="頁尾版面配置區 5">
            <a:extLst>
              <a:ext uri="{FF2B5EF4-FFF2-40B4-BE49-F238E27FC236}">
                <a16:creationId xmlns:a16="http://schemas.microsoft.com/office/drawing/2014/main" id="{3F01D810-3E66-46BC-B83E-851F7AAB7F95}"/>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6302A396-BB85-4A8B-AEE8-E2D45A78EB3E}"/>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242529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6CC85D-B0D9-4A99-B0F8-6394DF947B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zh-HK" altLang="en-US"/>
          </a:p>
        </p:txBody>
      </p:sp>
      <p:sp>
        <p:nvSpPr>
          <p:cNvPr id="3" name="圖片版面配置區 2">
            <a:extLst>
              <a:ext uri="{FF2B5EF4-FFF2-40B4-BE49-F238E27FC236}">
                <a16:creationId xmlns:a16="http://schemas.microsoft.com/office/drawing/2014/main" id="{CCD9C5F9-1E7C-4A64-8ADB-A3770A807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字版面配置區 3">
            <a:extLst>
              <a:ext uri="{FF2B5EF4-FFF2-40B4-BE49-F238E27FC236}">
                <a16:creationId xmlns:a16="http://schemas.microsoft.com/office/drawing/2014/main" id="{C46AFEEF-BF3A-412F-A2ED-E5C40B1A8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9330B98-0A8D-4ADC-BE8F-54013ABBD789}"/>
              </a:ext>
            </a:extLst>
          </p:cNvPr>
          <p:cNvSpPr>
            <a:spLocks noGrp="1"/>
          </p:cNvSpPr>
          <p:nvPr>
            <p:ph type="dt" sz="half" idx="10"/>
          </p:nvPr>
        </p:nvSpPr>
        <p:spPr/>
        <p:txBody>
          <a:bodyPr/>
          <a:lstStyle/>
          <a:p>
            <a:fld id="{8AE7052C-7B88-416B-A61D-5AB0B31D52C0}" type="datetimeFigureOut">
              <a:rPr lang="zh-HK" altLang="en-US" smtClean="0"/>
              <a:t>23/11/2021</a:t>
            </a:fld>
            <a:endParaRPr lang="zh-HK" altLang="en-US"/>
          </a:p>
        </p:txBody>
      </p:sp>
      <p:sp>
        <p:nvSpPr>
          <p:cNvPr id="6" name="頁尾版面配置區 5">
            <a:extLst>
              <a:ext uri="{FF2B5EF4-FFF2-40B4-BE49-F238E27FC236}">
                <a16:creationId xmlns:a16="http://schemas.microsoft.com/office/drawing/2014/main" id="{45148AE0-63B2-4D64-9023-6F0578A51B0A}"/>
              </a:ext>
            </a:extLst>
          </p:cNvPr>
          <p:cNvSpPr>
            <a:spLocks noGrp="1"/>
          </p:cNvSpPr>
          <p:nvPr>
            <p:ph type="ftr" sz="quarter" idx="11"/>
          </p:nvPr>
        </p:nvSpPr>
        <p:spPr/>
        <p:txBody>
          <a:bodyPr/>
          <a:lstStyle/>
          <a:p>
            <a:endParaRPr lang="zh-HK" altLang="en-US"/>
          </a:p>
        </p:txBody>
      </p:sp>
      <p:sp>
        <p:nvSpPr>
          <p:cNvPr id="7" name="投影片編號版面配置區 6">
            <a:extLst>
              <a:ext uri="{FF2B5EF4-FFF2-40B4-BE49-F238E27FC236}">
                <a16:creationId xmlns:a16="http://schemas.microsoft.com/office/drawing/2014/main" id="{AAF3D7B5-79B2-42A4-AE80-0B51069B6C4A}"/>
              </a:ext>
            </a:extLst>
          </p:cNvPr>
          <p:cNvSpPr>
            <a:spLocks noGrp="1"/>
          </p:cNvSpPr>
          <p:nvPr>
            <p:ph type="sldNum" sz="quarter" idx="12"/>
          </p:nvPr>
        </p:nvSpPr>
        <p:spPr/>
        <p:txBody>
          <a:body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427288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0605B78-8599-4CBC-B45E-6DEF3F84B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zh-HK" altLang="en-US"/>
          </a:p>
        </p:txBody>
      </p:sp>
      <p:sp>
        <p:nvSpPr>
          <p:cNvPr id="3" name="文字版面配置區 2">
            <a:extLst>
              <a:ext uri="{FF2B5EF4-FFF2-40B4-BE49-F238E27FC236}">
                <a16:creationId xmlns:a16="http://schemas.microsoft.com/office/drawing/2014/main" id="{B2008C21-AFAC-4664-8CC3-369684120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DE0FEE76-A8B3-48A4-954A-7357B5CE6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7052C-7B88-416B-A61D-5AB0B31D52C0}" type="datetimeFigureOut">
              <a:rPr lang="zh-HK" altLang="en-US" smtClean="0"/>
              <a:t>23/11/2021</a:t>
            </a:fld>
            <a:endParaRPr lang="zh-HK" altLang="en-US"/>
          </a:p>
        </p:txBody>
      </p:sp>
      <p:sp>
        <p:nvSpPr>
          <p:cNvPr id="5" name="頁尾版面配置區 4">
            <a:extLst>
              <a:ext uri="{FF2B5EF4-FFF2-40B4-BE49-F238E27FC236}">
                <a16:creationId xmlns:a16="http://schemas.microsoft.com/office/drawing/2014/main" id="{028F1D10-DDD5-4C97-98E0-590F6A5EB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投影片編號版面配置區 5">
            <a:extLst>
              <a:ext uri="{FF2B5EF4-FFF2-40B4-BE49-F238E27FC236}">
                <a16:creationId xmlns:a16="http://schemas.microsoft.com/office/drawing/2014/main" id="{F695DEE6-EE8C-43BF-B7CB-A29812128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9E8CE-5090-41C2-AF00-CFB47A2702A5}" type="slidenum">
              <a:rPr lang="zh-HK" altLang="en-US" smtClean="0"/>
              <a:t>‹#›</a:t>
            </a:fld>
            <a:endParaRPr lang="zh-HK" altLang="en-US"/>
          </a:p>
        </p:txBody>
      </p:sp>
    </p:spTree>
    <p:extLst>
      <p:ext uri="{BB962C8B-B14F-4D97-AF65-F5344CB8AC3E}">
        <p14:creationId xmlns:p14="http://schemas.microsoft.com/office/powerpoint/2010/main" val="1391716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scatter chart&#10;&#10;Description automatically generated">
            <a:extLst>
              <a:ext uri="{FF2B5EF4-FFF2-40B4-BE49-F238E27FC236}">
                <a16:creationId xmlns:a16="http://schemas.microsoft.com/office/drawing/2014/main" id="{8D00DE6C-91F3-4E81-90CB-02BFD0D26967}"/>
              </a:ext>
            </a:extLst>
          </p:cNvPr>
          <p:cNvPicPr>
            <a:picLocks noChangeAspect="1"/>
          </p:cNvPicPr>
          <p:nvPr/>
        </p:nvPicPr>
        <p:blipFill rotWithShape="1">
          <a:blip r:embed="rId2">
            <a:extLst>
              <a:ext uri="{28A0092B-C50C-407E-A947-70E740481C1C}">
                <a14:useLocalDpi xmlns:a14="http://schemas.microsoft.com/office/drawing/2010/main" val="0"/>
              </a:ext>
            </a:extLst>
          </a:blip>
          <a:srcRect l="21807" t="14036" r="10788" b="14808"/>
          <a:stretch/>
        </p:blipFill>
        <p:spPr>
          <a:xfrm>
            <a:off x="642546" y="0"/>
            <a:ext cx="11549454" cy="6858000"/>
          </a:xfrm>
          <a:prstGeom prst="rect">
            <a:avLst/>
          </a:prstGeom>
        </p:spPr>
      </p:pic>
      <p:sp>
        <p:nvSpPr>
          <p:cNvPr id="27" name="Rectangle 2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277E4C02-4B9A-4D5F-82D8-4B391EBC5D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ltLang="zh-HK" sz="4800" dirty="0"/>
              <a:t>Similarity of topics key words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299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D02B49-F179-4A24-9422-97181B791CFD}"/>
              </a:ext>
            </a:extLst>
          </p:cNvPr>
          <p:cNvPicPr>
            <a:picLocks noChangeAspect="1"/>
          </p:cNvPicPr>
          <p:nvPr/>
        </p:nvPicPr>
        <p:blipFill>
          <a:blip r:embed="rId2"/>
          <a:stretch>
            <a:fillRect/>
          </a:stretch>
        </p:blipFill>
        <p:spPr>
          <a:xfrm>
            <a:off x="7861954" y="263951"/>
            <a:ext cx="4133142" cy="3534924"/>
          </a:xfrm>
          <a:prstGeom prst="rect">
            <a:avLst/>
          </a:prstGeom>
        </p:spPr>
      </p:pic>
      <p:sp>
        <p:nvSpPr>
          <p:cNvPr id="2" name="標題 1">
            <a:extLst>
              <a:ext uri="{FF2B5EF4-FFF2-40B4-BE49-F238E27FC236}">
                <a16:creationId xmlns:a16="http://schemas.microsoft.com/office/drawing/2014/main" id="{277E4C02-4B9A-4D5F-82D8-4B391EBC5DF0}"/>
              </a:ext>
            </a:extLst>
          </p:cNvPr>
          <p:cNvSpPr>
            <a:spLocks noGrp="1"/>
          </p:cNvSpPr>
          <p:nvPr>
            <p:ph type="title"/>
          </p:nvPr>
        </p:nvSpPr>
        <p:spPr>
          <a:xfrm>
            <a:off x="838200" y="365125"/>
            <a:ext cx="6735617" cy="1325563"/>
          </a:xfrm>
        </p:spPr>
        <p:txBody>
          <a:bodyPr/>
          <a:lstStyle/>
          <a:p>
            <a:r>
              <a:rPr lang="en-US" altLang="zh-HK" dirty="0"/>
              <a:t>Similarity of topics key words</a:t>
            </a:r>
            <a:endParaRPr lang="zh-HK" altLang="en-US" dirty="0"/>
          </a:p>
        </p:txBody>
      </p:sp>
      <p:sp>
        <p:nvSpPr>
          <p:cNvPr id="3" name="內容版面配置區 2">
            <a:extLst>
              <a:ext uri="{FF2B5EF4-FFF2-40B4-BE49-F238E27FC236}">
                <a16:creationId xmlns:a16="http://schemas.microsoft.com/office/drawing/2014/main" id="{D29A2310-BB56-401A-AEC4-925BD8B0FD8E}"/>
              </a:ext>
            </a:extLst>
          </p:cNvPr>
          <p:cNvSpPr>
            <a:spLocks noGrp="1"/>
          </p:cNvSpPr>
          <p:nvPr>
            <p:ph idx="1"/>
          </p:nvPr>
        </p:nvSpPr>
        <p:spPr>
          <a:xfrm>
            <a:off x="838201" y="1825625"/>
            <a:ext cx="6735617" cy="4351338"/>
          </a:xfrm>
        </p:spPr>
        <p:txBody>
          <a:bodyPr>
            <a:noAutofit/>
          </a:bodyPr>
          <a:lstStyle/>
          <a:p>
            <a:pPr algn="just"/>
            <a:r>
              <a:rPr lang="en-US" sz="1600" dirty="0"/>
              <a:t>Among the 4005 talks with unique topics, some of the keys words appears very frequently while some don’t</a:t>
            </a:r>
          </a:p>
          <a:p>
            <a:pPr algn="just"/>
            <a:r>
              <a:rPr lang="en-US" sz="1600" dirty="0"/>
              <a:t>A brief look into the topics by its key words, 458 distinct key words are found. Output shows the key words ranked by “views” and “</a:t>
            </a:r>
            <a:r>
              <a:rPr lang="en-US" sz="1600" dirty="0" err="1"/>
              <a:t>views_avg</a:t>
            </a:r>
            <a:r>
              <a:rPr lang="en-US" sz="1600" dirty="0"/>
              <a:t>” </a:t>
            </a:r>
          </a:p>
          <a:p>
            <a:pPr lvl="1" algn="just">
              <a:buFontTx/>
              <a:buChar char="-"/>
            </a:pPr>
            <a:r>
              <a:rPr lang="en-US" sz="1600" dirty="0"/>
              <a:t>views: total views of the talks with the key word</a:t>
            </a:r>
          </a:p>
          <a:p>
            <a:pPr lvl="1" algn="just">
              <a:buFontTx/>
              <a:buChar char="-"/>
            </a:pPr>
            <a:r>
              <a:rPr lang="en-US" sz="1600" dirty="0"/>
              <a:t>"</a:t>
            </a:r>
            <a:r>
              <a:rPr lang="en-US" sz="1600" dirty="0" err="1"/>
              <a:t>topic_count</a:t>
            </a:r>
            <a:r>
              <a:rPr lang="en-US" sz="1600" dirty="0"/>
              <a:t>“: count of key word appears in 4005 talks</a:t>
            </a:r>
          </a:p>
          <a:p>
            <a:pPr lvl="1" algn="just">
              <a:buFontTx/>
              <a:buChar char="-"/>
            </a:pPr>
            <a:r>
              <a:rPr lang="en-US" sz="1600" dirty="0" err="1"/>
              <a:t>views_avg</a:t>
            </a:r>
            <a:r>
              <a:rPr lang="en-US" sz="1600" dirty="0"/>
              <a:t>:  “Views” divided by "</a:t>
            </a:r>
            <a:r>
              <a:rPr lang="en-US" sz="1600" dirty="0" err="1"/>
              <a:t>topic_count</a:t>
            </a:r>
            <a:r>
              <a:rPr lang="en-US" sz="1600" dirty="0"/>
              <a:t>"</a:t>
            </a:r>
          </a:p>
          <a:p>
            <a:pPr algn="just"/>
            <a:r>
              <a:rPr lang="en-US" sz="1600" dirty="0"/>
              <a:t>Word2vec analysis: a natural language processing using a neural network model to learn word associations from a large corpus of text. With the limited resource and time, an open-source training dataset "word2vec-google-news-300“ is used for the word embedding and its similarity. Among the 4005 talks topics and 458 distinct keywords, 380 out of 458 words appeared in the google training dataset, which is justify for our project scope.</a:t>
            </a:r>
          </a:p>
          <a:p>
            <a:pPr algn="just"/>
            <a:r>
              <a:rPr lang="en-US" sz="1600" dirty="0"/>
              <a:t>due to the use of large size </a:t>
            </a:r>
            <a:r>
              <a:rPr lang="en-US" sz="1600" dirty="0" err="1"/>
              <a:t>gensim</a:t>
            </a:r>
            <a:r>
              <a:rPr lang="en-US" sz="1600" dirty="0"/>
              <a:t> word2vec </a:t>
            </a:r>
            <a:r>
              <a:rPr lang="en-US" sz="1600" dirty="0" err="1"/>
              <a:t>api</a:t>
            </a:r>
            <a:r>
              <a:rPr lang="en-US" sz="1600" dirty="0"/>
              <a:t>, </a:t>
            </a:r>
            <a:r>
              <a:rPr lang="en-US" sz="1600" dirty="0" err="1"/>
              <a:t>colab</a:t>
            </a:r>
            <a:r>
              <a:rPr lang="en-US" sz="1600" dirty="0"/>
              <a:t> is used during data processing and plot graph</a:t>
            </a:r>
            <a:endParaRPr lang="zh-HK" altLang="en-US" sz="1600" dirty="0"/>
          </a:p>
        </p:txBody>
      </p:sp>
      <p:pic>
        <p:nvPicPr>
          <p:cNvPr id="5" name="Picture 4">
            <a:extLst>
              <a:ext uri="{FF2B5EF4-FFF2-40B4-BE49-F238E27FC236}">
                <a16:creationId xmlns:a16="http://schemas.microsoft.com/office/drawing/2014/main" id="{EEF0A17E-79D2-41AD-94A5-2BC3EE65A246}"/>
              </a:ext>
            </a:extLst>
          </p:cNvPr>
          <p:cNvPicPr>
            <a:picLocks noChangeAspect="1"/>
          </p:cNvPicPr>
          <p:nvPr/>
        </p:nvPicPr>
        <p:blipFill rotWithShape="1">
          <a:blip r:embed="rId3"/>
          <a:srcRect t="2009"/>
          <a:stretch/>
        </p:blipFill>
        <p:spPr>
          <a:xfrm>
            <a:off x="7937369" y="3666899"/>
            <a:ext cx="3271198" cy="3021418"/>
          </a:xfrm>
          <a:prstGeom prst="rect">
            <a:avLst/>
          </a:prstGeom>
        </p:spPr>
      </p:pic>
    </p:spTree>
    <p:extLst>
      <p:ext uri="{BB962C8B-B14F-4D97-AF65-F5344CB8AC3E}">
        <p14:creationId xmlns:p14="http://schemas.microsoft.com/office/powerpoint/2010/main" val="188343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7E4C02-4B9A-4D5F-82D8-4B391EBC5DF0}"/>
              </a:ext>
            </a:extLst>
          </p:cNvPr>
          <p:cNvSpPr>
            <a:spLocks noGrp="1"/>
          </p:cNvSpPr>
          <p:nvPr>
            <p:ph type="title"/>
          </p:nvPr>
        </p:nvSpPr>
        <p:spPr>
          <a:xfrm>
            <a:off x="838200" y="0"/>
            <a:ext cx="6735617" cy="1325563"/>
          </a:xfrm>
        </p:spPr>
        <p:txBody>
          <a:bodyPr/>
          <a:lstStyle/>
          <a:p>
            <a:r>
              <a:rPr lang="en-US" altLang="zh-HK" dirty="0"/>
              <a:t>Word2vec analysis</a:t>
            </a:r>
            <a:endParaRPr lang="zh-HK" altLang="en-US" dirty="0"/>
          </a:p>
        </p:txBody>
      </p:sp>
      <p:sp>
        <p:nvSpPr>
          <p:cNvPr id="3" name="內容版面配置區 2">
            <a:extLst>
              <a:ext uri="{FF2B5EF4-FFF2-40B4-BE49-F238E27FC236}">
                <a16:creationId xmlns:a16="http://schemas.microsoft.com/office/drawing/2014/main" id="{D29A2310-BB56-401A-AEC4-925BD8B0FD8E}"/>
              </a:ext>
            </a:extLst>
          </p:cNvPr>
          <p:cNvSpPr>
            <a:spLocks noGrp="1"/>
          </p:cNvSpPr>
          <p:nvPr>
            <p:ph idx="1"/>
          </p:nvPr>
        </p:nvSpPr>
        <p:spPr>
          <a:xfrm>
            <a:off x="838201" y="2888620"/>
            <a:ext cx="10477499" cy="1175177"/>
          </a:xfrm>
        </p:spPr>
        <p:txBody>
          <a:bodyPr>
            <a:noAutofit/>
          </a:bodyPr>
          <a:lstStyle/>
          <a:p>
            <a:pPr algn="just"/>
            <a:r>
              <a:rPr lang="en-US" sz="1600" dirty="0"/>
              <a:t>With using “</a:t>
            </a:r>
            <a:r>
              <a:rPr lang="en-US" sz="1600" dirty="0" err="1"/>
              <a:t>tsne.plot</a:t>
            </a:r>
            <a:r>
              <a:rPr lang="en-US" sz="1600" dirty="0"/>
              <a:t>” and principal components analysis to plot the trained word2vec models result of the 380 key words, we can understand the clustering of the key words according to their similarity. </a:t>
            </a:r>
          </a:p>
          <a:p>
            <a:pPr algn="just"/>
            <a:r>
              <a:rPr lang="en-US" sz="1600" dirty="0"/>
              <a:t>The size of the nodes refers to the number of topics having the key words, and the color refers to the “views”</a:t>
            </a:r>
          </a:p>
          <a:p>
            <a:pPr algn="just"/>
            <a:r>
              <a:rPr lang="en-US" altLang="zh-HK" sz="1600" dirty="0"/>
              <a:t>Other than focusing on big dark nodes (</a:t>
            </a:r>
            <a:r>
              <a:rPr lang="en-US" altLang="zh-HK" sz="1600" dirty="0" err="1"/>
              <a:t>existing_hot_topics</a:t>
            </a:r>
            <a:r>
              <a:rPr lang="en-US" altLang="zh-HK" sz="1600" dirty="0"/>
              <a:t>), small dark nodes (</a:t>
            </a:r>
            <a:r>
              <a:rPr lang="en-US" altLang="zh-HK" sz="1600" dirty="0" err="1"/>
              <a:t>upcoming_topics</a:t>
            </a:r>
            <a:r>
              <a:rPr lang="en-US" altLang="zh-HK" sz="1600" dirty="0"/>
              <a:t>) should also be focused.</a:t>
            </a:r>
            <a:endParaRPr lang="zh-HK" altLang="en-US" sz="1600" dirty="0"/>
          </a:p>
        </p:txBody>
      </p:sp>
      <p:pic>
        <p:nvPicPr>
          <p:cNvPr id="8" name="Picture 7">
            <a:extLst>
              <a:ext uri="{FF2B5EF4-FFF2-40B4-BE49-F238E27FC236}">
                <a16:creationId xmlns:a16="http://schemas.microsoft.com/office/drawing/2014/main" id="{B588FFA1-8B54-43CB-B167-077F47784C8D}"/>
              </a:ext>
            </a:extLst>
          </p:cNvPr>
          <p:cNvPicPr>
            <a:picLocks noChangeAspect="1"/>
          </p:cNvPicPr>
          <p:nvPr/>
        </p:nvPicPr>
        <p:blipFill>
          <a:blip r:embed="rId2"/>
          <a:stretch>
            <a:fillRect/>
          </a:stretch>
        </p:blipFill>
        <p:spPr>
          <a:xfrm>
            <a:off x="838200" y="937027"/>
            <a:ext cx="10477500" cy="1933575"/>
          </a:xfrm>
          <a:prstGeom prst="rect">
            <a:avLst/>
          </a:prstGeom>
        </p:spPr>
      </p:pic>
      <p:pic>
        <p:nvPicPr>
          <p:cNvPr id="9" name="Picture 8">
            <a:extLst>
              <a:ext uri="{FF2B5EF4-FFF2-40B4-BE49-F238E27FC236}">
                <a16:creationId xmlns:a16="http://schemas.microsoft.com/office/drawing/2014/main" id="{C5213D38-7FAB-466F-8184-72ACA365453F}"/>
              </a:ext>
            </a:extLst>
          </p:cNvPr>
          <p:cNvPicPr>
            <a:picLocks noChangeAspect="1"/>
          </p:cNvPicPr>
          <p:nvPr/>
        </p:nvPicPr>
        <p:blipFill>
          <a:blip r:embed="rId3"/>
          <a:stretch>
            <a:fillRect/>
          </a:stretch>
        </p:blipFill>
        <p:spPr>
          <a:xfrm>
            <a:off x="838200" y="4443197"/>
            <a:ext cx="2710218" cy="2186446"/>
          </a:xfrm>
          <a:prstGeom prst="rect">
            <a:avLst/>
          </a:prstGeom>
        </p:spPr>
      </p:pic>
      <p:pic>
        <p:nvPicPr>
          <p:cNvPr id="10" name="Picture 9">
            <a:extLst>
              <a:ext uri="{FF2B5EF4-FFF2-40B4-BE49-F238E27FC236}">
                <a16:creationId xmlns:a16="http://schemas.microsoft.com/office/drawing/2014/main" id="{660D7E8D-27E6-4AA7-B8C9-B7AAF3B17653}"/>
              </a:ext>
            </a:extLst>
          </p:cNvPr>
          <p:cNvPicPr>
            <a:picLocks noChangeAspect="1"/>
          </p:cNvPicPr>
          <p:nvPr/>
        </p:nvPicPr>
        <p:blipFill rotWithShape="1">
          <a:blip r:embed="rId4"/>
          <a:srcRect b="10108"/>
          <a:stretch/>
        </p:blipFill>
        <p:spPr>
          <a:xfrm>
            <a:off x="3776822" y="4443196"/>
            <a:ext cx="4498848" cy="2186446"/>
          </a:xfrm>
          <a:prstGeom prst="rect">
            <a:avLst/>
          </a:prstGeom>
        </p:spPr>
      </p:pic>
      <p:sp>
        <p:nvSpPr>
          <p:cNvPr id="11" name="標題 1">
            <a:extLst>
              <a:ext uri="{FF2B5EF4-FFF2-40B4-BE49-F238E27FC236}">
                <a16:creationId xmlns:a16="http://schemas.microsoft.com/office/drawing/2014/main" id="{310A46FA-45BF-43D5-84D6-8C207C7C59BA}"/>
              </a:ext>
            </a:extLst>
          </p:cNvPr>
          <p:cNvSpPr txBox="1">
            <a:spLocks/>
          </p:cNvSpPr>
          <p:nvPr/>
        </p:nvSpPr>
        <p:spPr>
          <a:xfrm>
            <a:off x="1479645" y="4223064"/>
            <a:ext cx="1427328" cy="248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HK" sz="1100" b="1" u="sng" dirty="0"/>
              <a:t>Business related </a:t>
            </a:r>
            <a:endParaRPr lang="zh-HK" altLang="en-US" sz="1100" b="1" u="sng" dirty="0"/>
          </a:p>
        </p:txBody>
      </p:sp>
      <p:sp>
        <p:nvSpPr>
          <p:cNvPr id="12" name="標題 1">
            <a:extLst>
              <a:ext uri="{FF2B5EF4-FFF2-40B4-BE49-F238E27FC236}">
                <a16:creationId xmlns:a16="http://schemas.microsoft.com/office/drawing/2014/main" id="{BBB14DDE-4333-43DA-B352-F5CBA5F45DBA}"/>
              </a:ext>
            </a:extLst>
          </p:cNvPr>
          <p:cNvSpPr txBox="1">
            <a:spLocks/>
          </p:cNvSpPr>
          <p:nvPr/>
        </p:nvSpPr>
        <p:spPr>
          <a:xfrm>
            <a:off x="3776821" y="4223064"/>
            <a:ext cx="3064850" cy="248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HK" sz="1100" b="1" u="sng" dirty="0"/>
              <a:t>Future and Self-growing related </a:t>
            </a:r>
            <a:endParaRPr lang="zh-HK" altLang="en-US" sz="1100" b="1" u="sng" dirty="0"/>
          </a:p>
        </p:txBody>
      </p:sp>
      <p:pic>
        <p:nvPicPr>
          <p:cNvPr id="13" name="Picture 12">
            <a:extLst>
              <a:ext uri="{FF2B5EF4-FFF2-40B4-BE49-F238E27FC236}">
                <a16:creationId xmlns:a16="http://schemas.microsoft.com/office/drawing/2014/main" id="{6D143491-EC12-4060-80AC-4AE1CFB93591}"/>
              </a:ext>
            </a:extLst>
          </p:cNvPr>
          <p:cNvPicPr>
            <a:picLocks noChangeAspect="1"/>
          </p:cNvPicPr>
          <p:nvPr/>
        </p:nvPicPr>
        <p:blipFill>
          <a:blip r:embed="rId5"/>
          <a:stretch>
            <a:fillRect/>
          </a:stretch>
        </p:blipFill>
        <p:spPr>
          <a:xfrm>
            <a:off x="8504075" y="4441202"/>
            <a:ext cx="3035576" cy="2188439"/>
          </a:xfrm>
          <a:prstGeom prst="rect">
            <a:avLst/>
          </a:prstGeom>
        </p:spPr>
      </p:pic>
      <p:sp>
        <p:nvSpPr>
          <p:cNvPr id="14" name="標題 1">
            <a:extLst>
              <a:ext uri="{FF2B5EF4-FFF2-40B4-BE49-F238E27FC236}">
                <a16:creationId xmlns:a16="http://schemas.microsoft.com/office/drawing/2014/main" id="{7CA014D8-3D49-4F7F-A0A3-E0CF69522FFE}"/>
              </a:ext>
            </a:extLst>
          </p:cNvPr>
          <p:cNvSpPr txBox="1">
            <a:spLocks/>
          </p:cNvSpPr>
          <p:nvPr/>
        </p:nvSpPr>
        <p:spPr>
          <a:xfrm>
            <a:off x="8504074" y="4223063"/>
            <a:ext cx="3035577" cy="248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HK" sz="1100" b="1" u="sng" dirty="0"/>
              <a:t>technology related </a:t>
            </a:r>
            <a:endParaRPr lang="zh-HK" altLang="en-US" sz="1100" b="1" u="sng" dirty="0"/>
          </a:p>
        </p:txBody>
      </p:sp>
    </p:spTree>
    <p:extLst>
      <p:ext uri="{BB962C8B-B14F-4D97-AF65-F5344CB8AC3E}">
        <p14:creationId xmlns:p14="http://schemas.microsoft.com/office/powerpoint/2010/main" val="11007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931178D-8E9A-4663-9E54-F9F89BCB2388}"/>
              </a:ext>
            </a:extLst>
          </p:cNvPr>
          <p:cNvPicPr>
            <a:picLocks noChangeAspect="1"/>
          </p:cNvPicPr>
          <p:nvPr/>
        </p:nvPicPr>
        <p:blipFill rotWithShape="1">
          <a:blip r:embed="rId2">
            <a:extLst>
              <a:ext uri="{28A0092B-C50C-407E-A947-70E740481C1C}">
                <a14:useLocalDpi xmlns:a14="http://schemas.microsoft.com/office/drawing/2010/main" val="0"/>
              </a:ext>
            </a:extLst>
          </a:blip>
          <a:srcRect l="10522" t="10149" r="8769" b="9453"/>
          <a:stretch/>
        </p:blipFill>
        <p:spPr>
          <a:xfrm>
            <a:off x="67761" y="51179"/>
            <a:ext cx="12056478" cy="6755641"/>
          </a:xfrm>
          <a:prstGeom prst="rect">
            <a:avLst/>
          </a:prstGeom>
        </p:spPr>
      </p:pic>
      <p:sp>
        <p:nvSpPr>
          <p:cNvPr id="12" name="標題 1">
            <a:extLst>
              <a:ext uri="{FF2B5EF4-FFF2-40B4-BE49-F238E27FC236}">
                <a16:creationId xmlns:a16="http://schemas.microsoft.com/office/drawing/2014/main" id="{5EB8EA67-8460-4914-B067-C9FE5531A5AD}"/>
              </a:ext>
            </a:extLst>
          </p:cNvPr>
          <p:cNvSpPr>
            <a:spLocks noGrp="1"/>
          </p:cNvSpPr>
          <p:nvPr>
            <p:ph type="title"/>
          </p:nvPr>
        </p:nvSpPr>
        <p:spPr>
          <a:xfrm>
            <a:off x="483359" y="269591"/>
            <a:ext cx="1427328" cy="426445"/>
          </a:xfrm>
        </p:spPr>
        <p:txBody>
          <a:bodyPr>
            <a:normAutofit/>
          </a:bodyPr>
          <a:lstStyle/>
          <a:p>
            <a:r>
              <a:rPr lang="en-US" altLang="zh-HK" sz="1100" b="1" dirty="0"/>
              <a:t>By views </a:t>
            </a:r>
            <a:endParaRPr lang="zh-HK" altLang="en-US" sz="1100" b="1" dirty="0"/>
          </a:p>
        </p:txBody>
      </p:sp>
      <p:sp>
        <p:nvSpPr>
          <p:cNvPr id="13" name="Rectangle 12">
            <a:extLst>
              <a:ext uri="{FF2B5EF4-FFF2-40B4-BE49-F238E27FC236}">
                <a16:creationId xmlns:a16="http://schemas.microsoft.com/office/drawing/2014/main" id="{C75486C6-F20C-4FEA-9F7A-13F128A6D1AC}"/>
              </a:ext>
            </a:extLst>
          </p:cNvPr>
          <p:cNvSpPr/>
          <p:nvPr/>
        </p:nvSpPr>
        <p:spPr>
          <a:xfrm>
            <a:off x="2915321" y="591671"/>
            <a:ext cx="2904565" cy="1559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600" dirty="0">
                <a:solidFill>
                  <a:srgbClr val="0070C0"/>
                </a:solidFill>
              </a:rPr>
              <a:t>science and education</a:t>
            </a:r>
          </a:p>
        </p:txBody>
      </p:sp>
      <p:sp>
        <p:nvSpPr>
          <p:cNvPr id="14" name="Rectangle 13">
            <a:extLst>
              <a:ext uri="{FF2B5EF4-FFF2-40B4-BE49-F238E27FC236}">
                <a16:creationId xmlns:a16="http://schemas.microsoft.com/office/drawing/2014/main" id="{8C2C0453-DF6B-4E91-A919-7984016864AB}"/>
              </a:ext>
            </a:extLst>
          </p:cNvPr>
          <p:cNvSpPr/>
          <p:nvPr/>
        </p:nvSpPr>
        <p:spPr>
          <a:xfrm>
            <a:off x="2983130" y="4131814"/>
            <a:ext cx="2137510" cy="1559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600" dirty="0">
                <a:solidFill>
                  <a:srgbClr val="0070C0"/>
                </a:solidFill>
              </a:rPr>
              <a:t>Health and disease </a:t>
            </a:r>
          </a:p>
        </p:txBody>
      </p:sp>
      <p:sp>
        <p:nvSpPr>
          <p:cNvPr id="15" name="Rectangle 14">
            <a:extLst>
              <a:ext uri="{FF2B5EF4-FFF2-40B4-BE49-F238E27FC236}">
                <a16:creationId xmlns:a16="http://schemas.microsoft.com/office/drawing/2014/main" id="{74AC17C6-EE0C-4B0A-83A6-8EDDA0754F73}"/>
              </a:ext>
            </a:extLst>
          </p:cNvPr>
          <p:cNvSpPr/>
          <p:nvPr/>
        </p:nvSpPr>
        <p:spPr>
          <a:xfrm>
            <a:off x="5992008" y="1912946"/>
            <a:ext cx="2269865" cy="1179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600" dirty="0">
                <a:solidFill>
                  <a:srgbClr val="0070C0"/>
                </a:solidFill>
              </a:rPr>
              <a:t>technology</a:t>
            </a:r>
          </a:p>
        </p:txBody>
      </p:sp>
      <p:sp>
        <p:nvSpPr>
          <p:cNvPr id="16" name="Rectangle 15">
            <a:extLst>
              <a:ext uri="{FF2B5EF4-FFF2-40B4-BE49-F238E27FC236}">
                <a16:creationId xmlns:a16="http://schemas.microsoft.com/office/drawing/2014/main" id="{6B5B5DD4-45E9-4A78-B2FD-F09B45E646FF}"/>
              </a:ext>
            </a:extLst>
          </p:cNvPr>
          <p:cNvSpPr/>
          <p:nvPr/>
        </p:nvSpPr>
        <p:spPr>
          <a:xfrm>
            <a:off x="5992009" y="3092824"/>
            <a:ext cx="944932" cy="129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600" dirty="0">
                <a:solidFill>
                  <a:srgbClr val="0070C0"/>
                </a:solidFill>
              </a:rPr>
              <a:t>business</a:t>
            </a:r>
          </a:p>
        </p:txBody>
      </p:sp>
      <p:sp>
        <p:nvSpPr>
          <p:cNvPr id="18" name="Rectangle 17">
            <a:extLst>
              <a:ext uri="{FF2B5EF4-FFF2-40B4-BE49-F238E27FC236}">
                <a16:creationId xmlns:a16="http://schemas.microsoft.com/office/drawing/2014/main" id="{7B0EB36D-37D7-422E-BB8A-D02BC4E1EA97}"/>
              </a:ext>
            </a:extLst>
          </p:cNvPr>
          <p:cNvSpPr/>
          <p:nvPr/>
        </p:nvSpPr>
        <p:spPr>
          <a:xfrm>
            <a:off x="9907792" y="3794760"/>
            <a:ext cx="1137095" cy="1250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600" dirty="0">
                <a:solidFill>
                  <a:srgbClr val="0070C0"/>
                </a:solidFill>
              </a:rPr>
              <a:t>Human</a:t>
            </a:r>
          </a:p>
          <a:p>
            <a:pPr algn="r"/>
            <a:r>
              <a:rPr lang="en-US" sz="600" dirty="0">
                <a:solidFill>
                  <a:srgbClr val="0070C0"/>
                </a:solidFill>
              </a:rPr>
              <a:t>and</a:t>
            </a:r>
          </a:p>
          <a:p>
            <a:pPr algn="r"/>
            <a:r>
              <a:rPr lang="en-US" sz="600" dirty="0">
                <a:solidFill>
                  <a:srgbClr val="0070C0"/>
                </a:solidFill>
              </a:rPr>
              <a:t>religion</a:t>
            </a:r>
          </a:p>
        </p:txBody>
      </p:sp>
      <p:sp>
        <p:nvSpPr>
          <p:cNvPr id="19" name="Rectangle 18">
            <a:extLst>
              <a:ext uri="{FF2B5EF4-FFF2-40B4-BE49-F238E27FC236}">
                <a16:creationId xmlns:a16="http://schemas.microsoft.com/office/drawing/2014/main" id="{C6397DB5-6C1C-4B9C-866E-7409557B48F2}"/>
              </a:ext>
            </a:extLst>
          </p:cNvPr>
          <p:cNvSpPr/>
          <p:nvPr/>
        </p:nvSpPr>
        <p:spPr>
          <a:xfrm>
            <a:off x="11141705" y="4420048"/>
            <a:ext cx="455039" cy="7221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330BE8D-E544-4296-A89C-578477C116AC}"/>
              </a:ext>
            </a:extLst>
          </p:cNvPr>
          <p:cNvSpPr/>
          <p:nvPr/>
        </p:nvSpPr>
        <p:spPr>
          <a:xfrm>
            <a:off x="10068269" y="1715845"/>
            <a:ext cx="1431658" cy="1250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600" dirty="0">
                <a:solidFill>
                  <a:srgbClr val="0070C0"/>
                </a:solidFill>
              </a:rPr>
              <a:t>Entertainment </a:t>
            </a:r>
          </a:p>
          <a:p>
            <a:pPr algn="r"/>
            <a:r>
              <a:rPr lang="en-US" sz="600" dirty="0">
                <a:solidFill>
                  <a:srgbClr val="0070C0"/>
                </a:solidFill>
              </a:rPr>
              <a:t>and </a:t>
            </a:r>
          </a:p>
          <a:p>
            <a:pPr algn="r"/>
            <a:r>
              <a:rPr lang="en-US" sz="600" dirty="0">
                <a:solidFill>
                  <a:srgbClr val="0070C0"/>
                </a:solidFill>
              </a:rPr>
              <a:t>happiness</a:t>
            </a:r>
          </a:p>
        </p:txBody>
      </p:sp>
      <p:sp>
        <p:nvSpPr>
          <p:cNvPr id="25" name="Rectangle 24">
            <a:extLst>
              <a:ext uri="{FF2B5EF4-FFF2-40B4-BE49-F238E27FC236}">
                <a16:creationId xmlns:a16="http://schemas.microsoft.com/office/drawing/2014/main" id="{5E7BB261-169E-4553-A5E3-85ACA058EDFF}"/>
              </a:ext>
            </a:extLst>
          </p:cNvPr>
          <p:cNvSpPr/>
          <p:nvPr/>
        </p:nvSpPr>
        <p:spPr>
          <a:xfrm>
            <a:off x="6936941" y="3092824"/>
            <a:ext cx="2849316" cy="1403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600" dirty="0">
                <a:solidFill>
                  <a:srgbClr val="0070C0"/>
                </a:solidFill>
              </a:rPr>
              <a:t>Future and self development</a:t>
            </a:r>
          </a:p>
        </p:txBody>
      </p:sp>
      <p:sp>
        <p:nvSpPr>
          <p:cNvPr id="26" name="Oval 25">
            <a:extLst>
              <a:ext uri="{FF2B5EF4-FFF2-40B4-BE49-F238E27FC236}">
                <a16:creationId xmlns:a16="http://schemas.microsoft.com/office/drawing/2014/main" id="{49DCD7E0-8445-4AFE-AF23-D1ABD735DD2B}"/>
              </a:ext>
            </a:extLst>
          </p:cNvPr>
          <p:cNvSpPr/>
          <p:nvPr/>
        </p:nvSpPr>
        <p:spPr>
          <a:xfrm>
            <a:off x="9192985" y="3333750"/>
            <a:ext cx="389165" cy="38916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233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C95DF5DC-8941-4A2E-9C33-9BCCEB36BF7B}"/>
              </a:ext>
            </a:extLst>
          </p:cNvPr>
          <p:cNvPicPr>
            <a:picLocks noChangeAspect="1"/>
          </p:cNvPicPr>
          <p:nvPr/>
        </p:nvPicPr>
        <p:blipFill rotWithShape="1">
          <a:blip r:embed="rId2">
            <a:extLst>
              <a:ext uri="{28A0092B-C50C-407E-A947-70E740481C1C}">
                <a14:useLocalDpi xmlns:a14="http://schemas.microsoft.com/office/drawing/2010/main" val="0"/>
              </a:ext>
            </a:extLst>
          </a:blip>
          <a:srcRect l="10572" t="10150" r="8929" b="9333"/>
          <a:stretch/>
        </p:blipFill>
        <p:spPr>
          <a:xfrm>
            <a:off x="1" y="-1483"/>
            <a:ext cx="12192000" cy="6859483"/>
          </a:xfrm>
          <a:prstGeom prst="rect">
            <a:avLst/>
          </a:prstGeom>
        </p:spPr>
      </p:pic>
      <p:sp>
        <p:nvSpPr>
          <p:cNvPr id="12" name="標題 1">
            <a:extLst>
              <a:ext uri="{FF2B5EF4-FFF2-40B4-BE49-F238E27FC236}">
                <a16:creationId xmlns:a16="http://schemas.microsoft.com/office/drawing/2014/main" id="{5EB8EA67-8460-4914-B067-C9FE5531A5AD}"/>
              </a:ext>
            </a:extLst>
          </p:cNvPr>
          <p:cNvSpPr>
            <a:spLocks noGrp="1"/>
          </p:cNvSpPr>
          <p:nvPr>
            <p:ph type="title"/>
          </p:nvPr>
        </p:nvSpPr>
        <p:spPr>
          <a:xfrm>
            <a:off x="483359" y="269591"/>
            <a:ext cx="1427328" cy="426445"/>
          </a:xfrm>
        </p:spPr>
        <p:txBody>
          <a:bodyPr>
            <a:normAutofit/>
          </a:bodyPr>
          <a:lstStyle/>
          <a:p>
            <a:r>
              <a:rPr lang="en-US" altLang="zh-HK" sz="1100" b="1" dirty="0"/>
              <a:t>By comments </a:t>
            </a:r>
            <a:endParaRPr lang="zh-HK" altLang="en-US" sz="1100" b="1" dirty="0"/>
          </a:p>
        </p:txBody>
      </p:sp>
    </p:spTree>
    <p:extLst>
      <p:ext uri="{BB962C8B-B14F-4D97-AF65-F5344CB8AC3E}">
        <p14:creationId xmlns:p14="http://schemas.microsoft.com/office/powerpoint/2010/main" val="2902954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E699E8FD0D834E81614B5D92711E06" ma:contentTypeVersion="5" ma:contentTypeDescription="Create a new document." ma:contentTypeScope="" ma:versionID="7e162cb5c1d92ff49cb5f61410865497">
  <xsd:schema xmlns:xsd="http://www.w3.org/2001/XMLSchema" xmlns:xs="http://www.w3.org/2001/XMLSchema" xmlns:p="http://schemas.microsoft.com/office/2006/metadata/properties" xmlns:ns3="d8eee6bb-258f-4f45-98d3-846573f062db" xmlns:ns4="13548eea-f176-4abe-b8b6-1fa31ca053f5" targetNamespace="http://schemas.microsoft.com/office/2006/metadata/properties" ma:root="true" ma:fieldsID="7b326f7a4f42512a757a01a854757c9a" ns3:_="" ns4:_="">
    <xsd:import namespace="d8eee6bb-258f-4f45-98d3-846573f062db"/>
    <xsd:import namespace="13548eea-f176-4abe-b8b6-1fa31ca053f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eee6bb-258f-4f45-98d3-846573f06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548eea-f176-4abe-b8b6-1fa31ca053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28C83B-C2D3-4C2F-B37E-3613112E7B48}">
  <ds:schemaRefs>
    <ds:schemaRef ds:uri="http://schemas.microsoft.com/sharepoint/v3/contenttype/forms"/>
  </ds:schemaRefs>
</ds:datastoreItem>
</file>

<file path=customXml/itemProps2.xml><?xml version="1.0" encoding="utf-8"?>
<ds:datastoreItem xmlns:ds="http://schemas.openxmlformats.org/officeDocument/2006/customXml" ds:itemID="{587552C8-5466-4F27-8B81-E137734B4B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eee6bb-258f-4f45-98d3-846573f062db"/>
    <ds:schemaRef ds:uri="13548eea-f176-4abe-b8b6-1fa31ca05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2253D9-148E-47A8-ABC7-B422F3F5144E}">
  <ds:schemaRefs>
    <ds:schemaRef ds:uri="d8eee6bb-258f-4f45-98d3-846573f062db"/>
    <ds:schemaRef ds:uri="http://schemas.microsoft.com/office/2006/documentManagement/types"/>
    <ds:schemaRef ds:uri="http://purl.org/dc/dcmitype/"/>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13548eea-f176-4abe-b8b6-1fa31ca053f5"/>
  </ds:schemaRefs>
</ds:datastoreItem>
</file>

<file path=docProps/app.xml><?xml version="1.0" encoding="utf-8"?>
<Properties xmlns="http://schemas.openxmlformats.org/officeDocument/2006/extended-properties" xmlns:vt="http://schemas.openxmlformats.org/officeDocument/2006/docPropsVTypes">
  <TotalTime>70</TotalTime>
  <Words>320</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佈景主題</vt:lpstr>
      <vt:lpstr>Similarity of topics key words</vt:lpstr>
      <vt:lpstr>Similarity of topics key words</vt:lpstr>
      <vt:lpstr>Word2vec analysis</vt:lpstr>
      <vt:lpstr>By views </vt:lpstr>
      <vt:lpstr>By comments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Analysis</dc:title>
  <dc:creator>Au-Yeung Angus</dc:creator>
  <cp:lastModifiedBy>Au-Yeung Angus</cp:lastModifiedBy>
  <cp:revision>10</cp:revision>
  <dcterms:created xsi:type="dcterms:W3CDTF">2021-11-23T02:06:18Z</dcterms:created>
  <dcterms:modified xsi:type="dcterms:W3CDTF">2021-11-23T03:16:42Z</dcterms:modified>
</cp:coreProperties>
</file>