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48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1D942-5B0E-49BE-8ED8-9AF7A1494948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6042A-337C-46D2-8D8B-434434D7AB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09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dirty="0"/>
              <a:t>http://ceadserv1.nku.edu/longa//geomed/ppa/doc/LocalI/LocalI.htm</a:t>
            </a:r>
            <a:endParaRPr lang="zh-HK" altLang="en-US" dirty="0"/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042A-337C-46D2-8D8B-434434D7AB4A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137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8BA4A-F2BF-4476-A4CC-E902A5D51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377BEE-1CA7-4DB9-8397-C31B618CE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5BC472-CC10-45D1-BACE-0012913A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FC778-BC64-4873-BC78-D63D6C12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7C4FB8-4176-4301-B587-2114E287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6548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A61C6-9DD9-412E-853E-0256A8C4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7D6956-BCE7-43F8-A07B-5A447DD4F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66F86C-8D42-4981-994F-4EE29075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C4D25-C948-4665-BED9-32B92B02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219B8-4B1D-44B7-A879-F4A317BE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752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83F8DD-3813-40C8-84B1-CFA26CD56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38E733-3984-42AF-8CB7-59F1FCED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0A7E7B-9215-4D8F-A0BB-411098BE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6A10D3-FF7C-497B-9F3C-15F5EF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DBE460-DF1F-4C91-889F-B78B431D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2387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C6F25-5FEC-4A3D-9C18-444312CE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EEAB4-47BC-4224-A7C0-2B602395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9C97B-0D75-47AA-A02F-917B3C70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B4266A-EF59-4DC6-A45A-89DE03CF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79A3C-69F1-4E3C-87AC-B5A3D87B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3745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C014E-632F-4347-BA01-A0EBB8A4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515F66-B7F6-4D15-AD12-F0723757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22B05-EBEF-4BBD-A50C-D94CF80C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0447D-62AC-4A61-9F09-B710EEC8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322CB-4AB9-4AB0-B163-5DBB7CD2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036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0224B-395C-48DC-A39D-2468F80A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96519-3908-4F84-95F6-DCDBC2E3A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DD316A-4EF7-4F0C-B090-62F19DB30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9C002E-4C35-4853-B7A5-B1D6B168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B1DB90-15B6-4A2B-AFD2-A9915533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BCD4DB-9C4D-4CBB-B061-77FC4106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0071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860AF-3710-429C-88C3-CD597FD9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9EB931-DC4E-4D89-96BF-AA35766F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0F01B5-BC1B-4B6C-8023-09515C7D3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DEC13B-092B-4E69-887F-D6011746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C6AF13B-1A1D-4DA9-BEA7-4D79D4B35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9C8CB5-9EC8-405C-9195-A17D49B3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A58ABA-FB2B-4C4B-97D4-48747763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98E6F0-6584-4A20-8DBB-C9B2EA79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1008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1198F-C6B1-480C-AC38-53196E92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5FD912-A758-4B74-9CE4-E61F34F3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F22E41-90AE-4FCD-B4FC-B25F554C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CCAB4E-5FEB-4545-B242-4716DC75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2175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D7FCEA-1439-4AA1-96F4-14955DDB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48FECE-649C-4235-A2CE-239572B1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0BDB6D-DB4A-463F-9725-85470F4B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033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422D2-7850-4A7C-92F4-183686A1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A3C770-27F4-4E87-9BCD-FDAF1D9E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605E74-090A-4D93-B3A6-7C9A4FA9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69BB75-E521-4C37-9621-62ABE9DC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1D810-3E66-46BC-B83E-851F7AAB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02A396-BB85-4A8B-AEE8-E2D45A78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2529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CC85D-B0D9-4A99-B0F8-6394DF94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D9C5F9-1E7C-4A64-8ADB-A3770A807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6AFEEF-BF3A-412F-A2ED-E5C40B1A8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330B98-0A8D-4ADC-BE8F-54013ABB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148AE0-63B2-4D64-9023-6F0578A5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F3D7B5-79B2-42A4-AE80-0B51069B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288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605B78-8599-4CBC-B45E-6DEF3F84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08C21-AFAC-4664-8CC3-36968412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0FEE76-A8B3-48A4-954A-7357B5CE6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052C-7B88-416B-A61D-5AB0B31D52C0}" type="datetimeFigureOut">
              <a:rPr lang="zh-HK" altLang="en-US" smtClean="0"/>
              <a:t>20/11/2021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F1D10-DDD5-4C97-98E0-590F6A5EB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95DEE6-EE8C-43BF-B7CB-A29812128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9E8CE-5090-41C2-AF00-CFB47A2702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171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7A953-7831-4BB4-AF62-EDC0D3280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Ted Analysis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EC53CE-C06F-4C09-9BB8-E332950CD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Network Spatial Analysis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2233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164D5-8EC0-4901-82A2-0577D545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Views Distribution</a:t>
            </a:r>
            <a:endParaRPr lang="zh-HK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E91686-203C-4583-8905-E412BE828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14" y="2912939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888E34-3AC2-4434-8733-E2CECED982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914" y="2912939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03E92-6903-4086-8DC4-403D261E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Correlation Analysis: Moran’s I</a:t>
            </a:r>
            <a:endParaRPr lang="zh-HK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EE1CFEF-A84F-4421-B46E-FF6C3215F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44634"/>
              </p:ext>
            </p:extLst>
          </p:nvPr>
        </p:nvGraphicFramePr>
        <p:xfrm>
          <a:off x="5849856" y="5760198"/>
          <a:ext cx="59996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79">
                  <a:extLst>
                    <a:ext uri="{9D8B030D-6E8A-4147-A177-3AD203B41FA5}">
                      <a16:colId xmlns:a16="http://schemas.microsoft.com/office/drawing/2014/main" val="1359629536"/>
                    </a:ext>
                  </a:extLst>
                </a:gridCol>
                <a:gridCol w="1999879">
                  <a:extLst>
                    <a:ext uri="{9D8B030D-6E8A-4147-A177-3AD203B41FA5}">
                      <a16:colId xmlns:a16="http://schemas.microsoft.com/office/drawing/2014/main" val="1731050324"/>
                    </a:ext>
                  </a:extLst>
                </a:gridCol>
                <a:gridCol w="1999879">
                  <a:extLst>
                    <a:ext uri="{9D8B030D-6E8A-4147-A177-3AD203B41FA5}">
                      <a16:colId xmlns:a16="http://schemas.microsoft.com/office/drawing/2014/main" val="99337906"/>
                    </a:ext>
                  </a:extLst>
                </a:gridCol>
              </a:tblGrid>
              <a:tr h="283671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Expected value E(I)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Variance VAR(I)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Z score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037199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-3.9231e-03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8.6938e-05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20.1828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46716"/>
                  </a:ext>
                </a:extLst>
              </a:tr>
            </a:tbl>
          </a:graphicData>
        </a:graphic>
      </p:graphicFrame>
      <p:pic>
        <p:nvPicPr>
          <p:cNvPr id="2053" name="Picture 5">
            <a:extLst>
              <a:ext uri="{FF2B5EF4-FFF2-40B4-BE49-F238E27FC236}">
                <a16:creationId xmlns:a16="http://schemas.microsoft.com/office/drawing/2014/main" id="{9C13C20C-9C55-4D85-9061-1141D4288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4" y="1743120"/>
            <a:ext cx="5534319" cy="401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5FE571D-2382-4C7E-8FA2-DE27E8A1B18A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4778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Converting the network into spatial adjacency matrix</a:t>
            </a:r>
          </a:p>
          <a:p>
            <a:pPr lvl="1"/>
            <a:r>
              <a:rPr lang="en-US" altLang="zh-HK" dirty="0" err="1"/>
              <a:t>W</a:t>
            </a:r>
            <a:r>
              <a:rPr lang="en-US" altLang="zh-HK" sz="1200" dirty="0" err="1"/>
              <a:t>ij</a:t>
            </a:r>
            <a:r>
              <a:rPr lang="en-US" altLang="zh-HK" sz="1200" dirty="0"/>
              <a:t> </a:t>
            </a:r>
            <a:r>
              <a:rPr lang="en-US" altLang="zh-HK" dirty="0"/>
              <a:t> = 1 </a:t>
            </a:r>
            <a:r>
              <a:rPr lang="en-US" altLang="zh-HK" sz="2800" dirty="0"/>
              <a:t>if connected by edge</a:t>
            </a:r>
            <a:endParaRPr lang="en-US" altLang="zh-HK" dirty="0"/>
          </a:p>
          <a:p>
            <a:r>
              <a:rPr lang="en-US" altLang="zh-HK" dirty="0"/>
              <a:t>The global metrics, Moran’s I shows a positive weak spatial correlation</a:t>
            </a:r>
          </a:p>
          <a:p>
            <a:r>
              <a:rPr lang="en-US" altLang="zh-HK" dirty="0"/>
              <a:t>Randomness hypothesis:</a:t>
            </a:r>
          </a:p>
          <a:p>
            <a:pPr lvl="1"/>
            <a:r>
              <a:rPr lang="en-US" altLang="zh-HK" dirty="0"/>
              <a:t>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413122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E9052-64B9-49DB-9118-9BB92B3B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Clustering Analysis: LISA</a:t>
            </a:r>
            <a:endParaRPr lang="zh-HK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8A448C3-5C1C-4193-995B-22D8C8C2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19529"/>
              </p:ext>
            </p:extLst>
          </p:nvPr>
        </p:nvGraphicFramePr>
        <p:xfrm>
          <a:off x="4967141" y="1624700"/>
          <a:ext cx="6980807" cy="232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695">
                  <a:extLst>
                    <a:ext uri="{9D8B030D-6E8A-4147-A177-3AD203B41FA5}">
                      <a16:colId xmlns:a16="http://schemas.microsoft.com/office/drawing/2014/main" val="1919150051"/>
                    </a:ext>
                  </a:extLst>
                </a:gridCol>
                <a:gridCol w="959528">
                  <a:extLst>
                    <a:ext uri="{9D8B030D-6E8A-4147-A177-3AD203B41FA5}">
                      <a16:colId xmlns:a16="http://schemas.microsoft.com/office/drawing/2014/main" val="2172280285"/>
                    </a:ext>
                  </a:extLst>
                </a:gridCol>
                <a:gridCol w="959528">
                  <a:extLst>
                    <a:ext uri="{9D8B030D-6E8A-4147-A177-3AD203B41FA5}">
                      <a16:colId xmlns:a16="http://schemas.microsoft.com/office/drawing/2014/main" val="1095216626"/>
                    </a:ext>
                  </a:extLst>
                </a:gridCol>
                <a:gridCol w="959528">
                  <a:extLst>
                    <a:ext uri="{9D8B030D-6E8A-4147-A177-3AD203B41FA5}">
                      <a16:colId xmlns:a16="http://schemas.microsoft.com/office/drawing/2014/main" val="2404363577"/>
                    </a:ext>
                  </a:extLst>
                </a:gridCol>
                <a:gridCol w="959528">
                  <a:extLst>
                    <a:ext uri="{9D8B030D-6E8A-4147-A177-3AD203B41FA5}">
                      <a16:colId xmlns:a16="http://schemas.microsoft.com/office/drawing/2014/main" val="3838814239"/>
                    </a:ext>
                  </a:extLst>
                </a:gridCol>
              </a:tblGrid>
              <a:tr h="16293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LISA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E(Ii)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VAR(Ii)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Z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230446"/>
                  </a:ext>
                </a:extLst>
              </a:tr>
              <a:tr h="408494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Do schools kill creativity?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 dirty="0">
                          <a:solidFill>
                            <a:schemeClr val="tx1"/>
                          </a:solidFill>
                          <a:effectLst/>
                        </a:rPr>
                        <a:t>9.6962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 dirty="0">
                          <a:solidFill>
                            <a:schemeClr val="tx1"/>
                          </a:solidFill>
                          <a:effectLst/>
                        </a:rPr>
                        <a:t>-0.0004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0.9446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9.9771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117499"/>
                  </a:ext>
                </a:extLst>
              </a:tr>
              <a:tr h="40733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Averting the climate crisis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-0.1395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 dirty="0">
                          <a:solidFill>
                            <a:schemeClr val="tx1"/>
                          </a:solidFill>
                          <a:effectLst/>
                        </a:rPr>
                        <a:t>-0.0004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 dirty="0">
                          <a:solidFill>
                            <a:schemeClr val="tx1"/>
                          </a:solidFill>
                          <a:effectLst/>
                        </a:rPr>
                        <a:t>0.9582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-0.1421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550269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Simplicity sells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 dirty="0">
                          <a:solidFill>
                            <a:schemeClr val="tx1"/>
                          </a:solidFill>
                          <a:effectLst/>
                        </a:rPr>
                        <a:t>-0.0015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-0.0004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0.9582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-0.0011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708351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Greening the ghetto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-0.0004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0.9582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0.0005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491333"/>
                  </a:ext>
                </a:extLst>
              </a:tr>
              <a:tr h="40799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best stats you've ever seen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0.3454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-0.0004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>
                          <a:solidFill>
                            <a:schemeClr val="tx1"/>
                          </a:solidFill>
                          <a:effectLst/>
                        </a:rPr>
                        <a:t>0.9576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HK" dirty="0">
                          <a:solidFill>
                            <a:schemeClr val="tx1"/>
                          </a:solidFill>
                          <a:effectLst/>
                        </a:rPr>
                        <a:t>0.3533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743917"/>
                  </a:ext>
                </a:extLst>
              </a:tr>
            </a:tbl>
          </a:graphicData>
        </a:graphic>
      </p:graphicFrame>
      <p:pic>
        <p:nvPicPr>
          <p:cNvPr id="8" name="Picture 10">
            <a:extLst>
              <a:ext uri="{FF2B5EF4-FFF2-40B4-BE49-F238E27FC236}">
                <a16:creationId xmlns:a16="http://schemas.microsoft.com/office/drawing/2014/main" id="{FF9C7CAD-F328-4131-82A9-47C4EC57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97" y="4141885"/>
            <a:ext cx="3462751" cy="25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2D241D4-5728-49A5-AC93-2013F2D34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41" y="4267416"/>
            <a:ext cx="3518056" cy="23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E7EDFD5-13CE-44EF-954E-5B12FF4FCEE2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9694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By computing LISA, it provides the clustering effect among the ted talks</a:t>
            </a:r>
          </a:p>
          <a:p>
            <a:r>
              <a:rPr lang="en-US" altLang="zh-HK" dirty="0"/>
              <a:t>Using a 95 percent confidence level,</a:t>
            </a:r>
            <a:r>
              <a:rPr lang="zh-HK" altLang="en-US" dirty="0"/>
              <a:t> </a:t>
            </a:r>
            <a:r>
              <a:rPr lang="en-US" altLang="zh-HK" dirty="0"/>
              <a:t>red</a:t>
            </a:r>
            <a:r>
              <a:rPr lang="zh-HK" altLang="en-US" dirty="0"/>
              <a:t> </a:t>
            </a:r>
            <a:r>
              <a:rPr lang="en-US" altLang="zh-HK" dirty="0"/>
              <a:t>points</a:t>
            </a:r>
            <a:r>
              <a:rPr lang="zh-HK" altLang="en-US" dirty="0"/>
              <a:t> </a:t>
            </a:r>
            <a:r>
              <a:rPr lang="en-US" altLang="zh-HK" dirty="0"/>
              <a:t>are</a:t>
            </a:r>
            <a:r>
              <a:rPr lang="zh-HK" altLang="en-US" dirty="0"/>
              <a:t> </a:t>
            </a:r>
            <a:r>
              <a:rPr lang="en-US" altLang="zh-HK" dirty="0"/>
              <a:t>the</a:t>
            </a:r>
            <a:r>
              <a:rPr lang="zh-HK" altLang="en-US" dirty="0"/>
              <a:t> </a:t>
            </a:r>
            <a:r>
              <a:rPr lang="en-US" altLang="zh-HK" dirty="0"/>
              <a:t>ted</a:t>
            </a:r>
            <a:r>
              <a:rPr lang="zh-HK" altLang="en-US" dirty="0"/>
              <a:t> </a:t>
            </a:r>
            <a:r>
              <a:rPr lang="en-US" altLang="zh-HK" dirty="0"/>
              <a:t>talks</a:t>
            </a:r>
            <a:r>
              <a:rPr lang="zh-HK" altLang="en-US" dirty="0"/>
              <a:t> </a:t>
            </a:r>
            <a:r>
              <a:rPr lang="en-US" altLang="zh-HK" dirty="0"/>
              <a:t>with</a:t>
            </a:r>
            <a:r>
              <a:rPr lang="zh-HK" altLang="en-US" dirty="0"/>
              <a:t> </a:t>
            </a:r>
            <a:r>
              <a:rPr lang="en-US" altLang="zh-HK" dirty="0"/>
              <a:t>high LISA and blue points are the ted talks with low LISA.</a:t>
            </a:r>
          </a:p>
        </p:txBody>
      </p:sp>
    </p:spTree>
    <p:extLst>
      <p:ext uri="{BB962C8B-B14F-4D97-AF65-F5344CB8AC3E}">
        <p14:creationId xmlns:p14="http://schemas.microsoft.com/office/powerpoint/2010/main" val="320470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E29C9-B848-4A9D-8454-D2691B3F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Ted Talks in the High-High Cluster</a:t>
            </a:r>
            <a:endParaRPr lang="zh-HK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FFBBF2-BD4D-4FF8-856A-C433004C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4" y="2336966"/>
            <a:ext cx="6406537" cy="30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D5AEE66-9641-4B42-90F1-E3C471842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7880"/>
              </p:ext>
            </p:extLst>
          </p:nvPr>
        </p:nvGraphicFramePr>
        <p:xfrm>
          <a:off x="6512351" y="6492875"/>
          <a:ext cx="59996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79">
                  <a:extLst>
                    <a:ext uri="{9D8B030D-6E8A-4147-A177-3AD203B41FA5}">
                      <a16:colId xmlns:a16="http://schemas.microsoft.com/office/drawing/2014/main" val="1359629536"/>
                    </a:ext>
                  </a:extLst>
                </a:gridCol>
                <a:gridCol w="1999879">
                  <a:extLst>
                    <a:ext uri="{9D8B030D-6E8A-4147-A177-3AD203B41FA5}">
                      <a16:colId xmlns:a16="http://schemas.microsoft.com/office/drawing/2014/main" val="1731050324"/>
                    </a:ext>
                  </a:extLst>
                </a:gridCol>
                <a:gridCol w="1999879">
                  <a:extLst>
                    <a:ext uri="{9D8B030D-6E8A-4147-A177-3AD203B41FA5}">
                      <a16:colId xmlns:a16="http://schemas.microsoft.com/office/drawing/2014/main" val="99337906"/>
                    </a:ext>
                  </a:extLst>
                </a:gridCol>
              </a:tblGrid>
              <a:tr h="283671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Red: High LISA Talk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Gray: Related Talks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Blue: Median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037199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8C5D6BB9-3983-48F7-A754-0666B3D4C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04" y="1225486"/>
            <a:ext cx="5467069" cy="53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9DF17D6-C321-40BC-98FC-AF5EA61C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29779"/>
              </p:ext>
            </p:extLst>
          </p:nvPr>
        </p:nvGraphicFramePr>
        <p:xfrm>
          <a:off x="309263" y="5369775"/>
          <a:ext cx="59996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637">
                  <a:extLst>
                    <a:ext uri="{9D8B030D-6E8A-4147-A177-3AD203B41FA5}">
                      <a16:colId xmlns:a16="http://schemas.microsoft.com/office/drawing/2014/main" val="1359629536"/>
                    </a:ext>
                  </a:extLst>
                </a:gridCol>
              </a:tblGrid>
              <a:tr h="250042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LISA of Ted Talks in High-High Cluster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037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86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E4C02-4B9A-4D5F-82D8-4B391EBC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Conclusion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A2310-BB56-401A-AEC4-925BD8B0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ted talks generally exhibits a weak positive correlation in the related lists.</a:t>
            </a:r>
          </a:p>
          <a:p>
            <a:r>
              <a:rPr lang="en-US" altLang="zh-HK" dirty="0"/>
              <a:t>From the High-High cluster, the local spatial relationship can be clearly observed.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4427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699E8FD0D834E81614B5D92711E06" ma:contentTypeVersion="5" ma:contentTypeDescription="Create a new document." ma:contentTypeScope="" ma:versionID="7e162cb5c1d92ff49cb5f61410865497">
  <xsd:schema xmlns:xsd="http://www.w3.org/2001/XMLSchema" xmlns:xs="http://www.w3.org/2001/XMLSchema" xmlns:p="http://schemas.microsoft.com/office/2006/metadata/properties" xmlns:ns3="d8eee6bb-258f-4f45-98d3-846573f062db" xmlns:ns4="13548eea-f176-4abe-b8b6-1fa31ca053f5" targetNamespace="http://schemas.microsoft.com/office/2006/metadata/properties" ma:root="true" ma:fieldsID="7b326f7a4f42512a757a01a854757c9a" ns3:_="" ns4:_="">
    <xsd:import namespace="d8eee6bb-258f-4f45-98d3-846573f062db"/>
    <xsd:import namespace="13548eea-f176-4abe-b8b6-1fa31ca053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ee6bb-258f-4f45-98d3-846573f06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48eea-f176-4abe-b8b6-1fa31ca053f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552C8-5466-4F27-8B81-E137734B4B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eee6bb-258f-4f45-98d3-846573f062db"/>
    <ds:schemaRef ds:uri="13548eea-f176-4abe-b8b6-1fa31ca05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28C83B-C2D3-4C2F-B37E-3613112E7B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2253D9-148E-47A8-ABC7-B422F3F5144E}">
  <ds:schemaRefs>
    <ds:schemaRef ds:uri="d8eee6bb-258f-4f45-98d3-846573f062db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3548eea-f176-4abe-b8b6-1fa31ca053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寬螢幕</PresentationFormat>
  <Paragraphs>58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Ted Analysis</vt:lpstr>
      <vt:lpstr>Views Distribution</vt:lpstr>
      <vt:lpstr>Correlation Analysis: Moran’s I</vt:lpstr>
      <vt:lpstr>Clustering Analysis: LISA</vt:lpstr>
      <vt:lpstr>Ted Talks in the High-High Cluster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Analysis</dc:title>
  <dc:creator>LEE, Yat Shun [Alumni]</dc:creator>
  <cp:lastModifiedBy>LEE, Yat Shun [Alumni]</cp:lastModifiedBy>
  <cp:revision>10</cp:revision>
  <dcterms:created xsi:type="dcterms:W3CDTF">2021-11-20T13:01:03Z</dcterms:created>
  <dcterms:modified xsi:type="dcterms:W3CDTF">2021-11-20T14:45:33Z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0x01010066E699E8FD0D834E81614B5D92711E06</vt:lpwstr>
  </property>
</Properties>
</file>