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notesMasterIdLst>
    <p:notesMasterId r:id="rId55"/>
  </p:notesMasterIdLst>
  <p:sldIdLst>
    <p:sldId id="256" r:id="rId2"/>
    <p:sldId id="622" r:id="rId3"/>
    <p:sldId id="623" r:id="rId4"/>
    <p:sldId id="624" r:id="rId5"/>
    <p:sldId id="625" r:id="rId6"/>
    <p:sldId id="626" r:id="rId7"/>
    <p:sldId id="628" r:id="rId8"/>
    <p:sldId id="627" r:id="rId9"/>
    <p:sldId id="629" r:id="rId10"/>
    <p:sldId id="630" r:id="rId11"/>
    <p:sldId id="631" r:id="rId12"/>
    <p:sldId id="616" r:id="rId13"/>
    <p:sldId id="633" r:id="rId14"/>
    <p:sldId id="635" r:id="rId15"/>
    <p:sldId id="636" r:id="rId16"/>
    <p:sldId id="637" r:id="rId17"/>
    <p:sldId id="638" r:id="rId18"/>
    <p:sldId id="639" r:id="rId19"/>
    <p:sldId id="640" r:id="rId20"/>
    <p:sldId id="641" r:id="rId21"/>
    <p:sldId id="642" r:id="rId22"/>
    <p:sldId id="658" r:id="rId23"/>
    <p:sldId id="643" r:id="rId24"/>
    <p:sldId id="657" r:id="rId25"/>
    <p:sldId id="645" r:id="rId26"/>
    <p:sldId id="646" r:id="rId27"/>
    <p:sldId id="647" r:id="rId28"/>
    <p:sldId id="648" r:id="rId29"/>
    <p:sldId id="651" r:id="rId30"/>
    <p:sldId id="652" r:id="rId31"/>
    <p:sldId id="654" r:id="rId32"/>
    <p:sldId id="656" r:id="rId33"/>
    <p:sldId id="655" r:id="rId34"/>
    <p:sldId id="669" r:id="rId35"/>
    <p:sldId id="670" r:id="rId36"/>
    <p:sldId id="671" r:id="rId37"/>
    <p:sldId id="678" r:id="rId38"/>
    <p:sldId id="673" r:id="rId39"/>
    <p:sldId id="674" r:id="rId40"/>
    <p:sldId id="675" r:id="rId41"/>
    <p:sldId id="676" r:id="rId42"/>
    <p:sldId id="679" r:id="rId43"/>
    <p:sldId id="680" r:id="rId44"/>
    <p:sldId id="681" r:id="rId45"/>
    <p:sldId id="682" r:id="rId46"/>
    <p:sldId id="689" r:id="rId47"/>
    <p:sldId id="683" r:id="rId48"/>
    <p:sldId id="684" r:id="rId49"/>
    <p:sldId id="685" r:id="rId50"/>
    <p:sldId id="686" r:id="rId51"/>
    <p:sldId id="687" r:id="rId52"/>
    <p:sldId id="688" r:id="rId53"/>
    <p:sldId id="690" r:id="rId54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8F"/>
    <a:srgbClr val="DCE8F6"/>
    <a:srgbClr val="0070C0"/>
    <a:srgbClr val="C6C6C6"/>
    <a:srgbClr val="A4C694"/>
    <a:srgbClr val="8FB8E1"/>
    <a:srgbClr val="ADC6E7"/>
    <a:srgbClr val="C8E38D"/>
    <a:srgbClr val="2B91AF"/>
    <a:srgbClr val="EBA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5615" autoAdjust="0"/>
  </p:normalViewPr>
  <p:slideViewPr>
    <p:cSldViewPr snapToGrid="0">
      <p:cViewPr varScale="1">
        <p:scale>
          <a:sx n="85" d="100"/>
          <a:sy n="85" d="100"/>
        </p:scale>
        <p:origin x="120" y="2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customXml" Target="../customXml/item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E5D1DF1-A142-4BB0-8177-47C5C26B041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CA9F81B-5622-4C13-9B7F-7F438405C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63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E547-8D8C-4E1B-ADEE-3E1AC0CD7A53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4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E510-B2D1-4104-9D22-0BA0A465A460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2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77FD-05DF-4884-AE03-632FF0EEC466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95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0018-1AB0-428E-AAFB-912F156462FB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58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6D25-1D78-42DB-9033-DD5CDEE4A7F6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81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549C-D86C-4913-B68F-DD69DA5E6D3B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1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8133-B243-486E-85C6-6E61BC47A028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9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77B7-12AD-4330-A99A-F4C2062F0834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072A-88A7-43CC-A825-8C94C4896BC3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5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44E8-127B-4E90-A218-26D40178FB88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8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45B9-2980-4B67-B85B-A78621219955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8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8D0C-BFDF-4F1A-8EC9-57B40581137F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6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3C77-9FEA-41E8-9D93-F78F716F7886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5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3CDF216-DF35-4115-8399-EF895BCB1668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9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4F67DFF-BE4E-42F6-BBD6-52710FAD7F4B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666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8/docs/api/index.html" TargetMode="External"/><Relationship Id="rId2" Type="http://schemas.openxmlformats.org/officeDocument/2006/relationships/hyperlink" Target="https://docs.oracle.com/javase/specs/index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penjdk.org/" TargetMode="External"/><Relationship Id="rId5" Type="http://schemas.openxmlformats.org/officeDocument/2006/relationships/hyperlink" Target="https://dev.java/" TargetMode="External"/><Relationship Id="rId4" Type="http://schemas.openxmlformats.org/officeDocument/2006/relationships/hyperlink" Target="https://docs.oracle.com/en/java/index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fr-fr/idea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DB3B2-A41C-42D3-848B-82163D381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9600" dirty="0">
                <a:latin typeface="Bahnschrift SemiBold Condensed" panose="020B0502040204020203" pitchFamily="34" charset="0"/>
              </a:rPr>
              <a:t>Java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1FD331-403D-4054-8A43-BD7922E44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155813"/>
          </a:xfrm>
          <a:effectLst/>
        </p:spPr>
        <p:txBody>
          <a:bodyPr>
            <a:normAutofit/>
          </a:bodyPr>
          <a:lstStyle/>
          <a:p>
            <a:r>
              <a:rPr lang="fr-FR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Initiation au langage Java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D10BF3-E5AF-4E69-B2AA-8C48A6E4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1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2A4281ED-88B0-43E0-AE2E-CE84A2DFAAA2}"/>
              </a:ext>
            </a:extLst>
          </p:cNvPr>
          <p:cNvSpPr/>
          <p:nvPr/>
        </p:nvSpPr>
        <p:spPr>
          <a:xfrm>
            <a:off x="627753" y="1324942"/>
            <a:ext cx="6018853" cy="46039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3198ED-3C05-420B-A1DF-2D7B11892E39}"/>
              </a:ext>
            </a:extLst>
          </p:cNvPr>
          <p:cNvSpPr/>
          <p:nvPr/>
        </p:nvSpPr>
        <p:spPr>
          <a:xfrm>
            <a:off x="719529" y="1410154"/>
            <a:ext cx="3488677" cy="7491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4608F9-D1C9-4727-8F58-078927D0B2E0}"/>
              </a:ext>
            </a:extLst>
          </p:cNvPr>
          <p:cNvSpPr/>
          <p:nvPr/>
        </p:nvSpPr>
        <p:spPr>
          <a:xfrm>
            <a:off x="1347020" y="2984914"/>
            <a:ext cx="5220928" cy="405222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C57EEA-9F62-4F24-84A0-4B76291AF4C8}"/>
              </a:ext>
            </a:extLst>
          </p:cNvPr>
          <p:cNvSpPr/>
          <p:nvPr/>
        </p:nvSpPr>
        <p:spPr>
          <a:xfrm>
            <a:off x="1818968" y="3855610"/>
            <a:ext cx="2310580" cy="32756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D2C22E-7B08-4EDF-A9BF-22A46ACD0049}"/>
              </a:ext>
            </a:extLst>
          </p:cNvPr>
          <p:cNvSpPr/>
          <p:nvPr/>
        </p:nvSpPr>
        <p:spPr>
          <a:xfrm>
            <a:off x="719530" y="2225292"/>
            <a:ext cx="1728762" cy="325422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6959C19-F250-41E7-8E38-5F23D60729E4}"/>
              </a:ext>
            </a:extLst>
          </p:cNvPr>
          <p:cNvCxnSpPr>
            <a:cxnSpLocks/>
          </p:cNvCxnSpPr>
          <p:nvPr/>
        </p:nvCxnSpPr>
        <p:spPr>
          <a:xfrm flipH="1" flipV="1">
            <a:off x="2772697" y="4209034"/>
            <a:ext cx="4182278" cy="1493676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Un programme simple en Java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CF92E9F-DCDE-49AC-B0E3-41A3D9E27354}"/>
              </a:ext>
            </a:extLst>
          </p:cNvPr>
          <p:cNvSpPr txBox="1">
            <a:spLocks/>
          </p:cNvSpPr>
          <p:nvPr/>
        </p:nvSpPr>
        <p:spPr>
          <a:xfrm>
            <a:off x="6964807" y="1272903"/>
            <a:ext cx="4737356" cy="469396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Déclaration des classes importées</a:t>
            </a: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Un code doit appartenir à une classe</a:t>
            </a: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Un seul point d’entrée au programme :</a:t>
            </a:r>
            <a:b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</a:br>
            <a:r>
              <a:rPr lang="en-US" sz="2400" i="1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	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public static void main(String[]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args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)</a:t>
            </a:r>
            <a:endParaRPr lang="fr-FR" sz="2800" i="1" dirty="0">
              <a:solidFill>
                <a:schemeClr val="accent2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Blocs d’instructions délimité par { }</a:t>
            </a: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Instructions terminées par « ; »</a:t>
            </a: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Il faut toujours déclarer le type des variables avant de les utiliser.</a:t>
            </a:r>
            <a:b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</a:b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ici : « </a:t>
            </a:r>
            <a:r>
              <a:rPr lang="fr-FR" sz="28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String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 pour du texte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16D8E48-62D7-40E4-9FEB-63C25DE46B3E}"/>
              </a:ext>
            </a:extLst>
          </p:cNvPr>
          <p:cNvSpPr/>
          <p:nvPr/>
        </p:nvSpPr>
        <p:spPr>
          <a:xfrm>
            <a:off x="5196350" y="4278397"/>
            <a:ext cx="324464" cy="333754"/>
          </a:xfrm>
          <a:prstGeom prst="ellipse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B537722-5467-4203-A957-B2DC5A48237F}"/>
              </a:ext>
            </a:extLst>
          </p:cNvPr>
          <p:cNvSpPr/>
          <p:nvPr/>
        </p:nvSpPr>
        <p:spPr>
          <a:xfrm>
            <a:off x="3736257" y="3875280"/>
            <a:ext cx="324464" cy="333754"/>
          </a:xfrm>
          <a:prstGeom prst="ellipse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3AA7468-4A37-402E-BAB9-2522A5ECB0AD}"/>
              </a:ext>
            </a:extLst>
          </p:cNvPr>
          <p:cNvSpPr/>
          <p:nvPr/>
        </p:nvSpPr>
        <p:spPr>
          <a:xfrm>
            <a:off x="5466734" y="4676607"/>
            <a:ext cx="324464" cy="333754"/>
          </a:xfrm>
          <a:prstGeom prst="ellipse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DA42D86-BA77-4DF6-9AF1-4DEA67F8B9B0}"/>
              </a:ext>
            </a:extLst>
          </p:cNvPr>
          <p:cNvSpPr/>
          <p:nvPr/>
        </p:nvSpPr>
        <p:spPr>
          <a:xfrm>
            <a:off x="1347021" y="3432830"/>
            <a:ext cx="324464" cy="333754"/>
          </a:xfrm>
          <a:prstGeom prst="ellipse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DCFD64F-DFFB-4E6B-9360-27074E5B89A1}"/>
              </a:ext>
            </a:extLst>
          </p:cNvPr>
          <p:cNvSpPr/>
          <p:nvPr/>
        </p:nvSpPr>
        <p:spPr>
          <a:xfrm>
            <a:off x="1322441" y="5055929"/>
            <a:ext cx="324464" cy="333754"/>
          </a:xfrm>
          <a:prstGeom prst="ellipse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9306519-F078-4713-AEA1-75B51DBC6EC3}"/>
              </a:ext>
            </a:extLst>
          </p:cNvPr>
          <p:cNvCxnSpPr>
            <a:cxnSpLocks/>
          </p:cNvCxnSpPr>
          <p:nvPr/>
        </p:nvCxnSpPr>
        <p:spPr>
          <a:xfrm flipH="1">
            <a:off x="4277032" y="1563329"/>
            <a:ext cx="2713703" cy="255639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23A4935-26E3-45B1-B754-E4ECAD7BFDDC}"/>
              </a:ext>
            </a:extLst>
          </p:cNvPr>
          <p:cNvCxnSpPr>
            <a:cxnSpLocks/>
          </p:cNvCxnSpPr>
          <p:nvPr/>
        </p:nvCxnSpPr>
        <p:spPr>
          <a:xfrm flipH="1">
            <a:off x="6567948" y="2753032"/>
            <a:ext cx="422787" cy="206185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4754856-2E9E-4700-B586-82666925219A}"/>
              </a:ext>
            </a:extLst>
          </p:cNvPr>
          <p:cNvCxnSpPr>
            <a:cxnSpLocks/>
          </p:cNvCxnSpPr>
          <p:nvPr/>
        </p:nvCxnSpPr>
        <p:spPr>
          <a:xfrm flipH="1" flipV="1">
            <a:off x="1700981" y="3598606"/>
            <a:ext cx="5289754" cy="98323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BE30C80A-F677-4EFA-86B4-930FFAAF22A0}"/>
              </a:ext>
            </a:extLst>
          </p:cNvPr>
          <p:cNvCxnSpPr>
            <a:cxnSpLocks/>
          </p:cNvCxnSpPr>
          <p:nvPr/>
        </p:nvCxnSpPr>
        <p:spPr>
          <a:xfrm flipH="1" flipV="1">
            <a:off x="4129548" y="4022060"/>
            <a:ext cx="2836609" cy="257339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8C87D91-FCCA-41F6-A58B-C65296A48B3E}"/>
              </a:ext>
            </a:extLst>
          </p:cNvPr>
          <p:cNvCxnSpPr>
            <a:cxnSpLocks/>
          </p:cNvCxnSpPr>
          <p:nvPr/>
        </p:nvCxnSpPr>
        <p:spPr>
          <a:xfrm flipH="1">
            <a:off x="5614219" y="4296108"/>
            <a:ext cx="1351938" cy="82458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BAF0D2D-451F-4FBF-9C27-0CDA6EDA3C74}"/>
              </a:ext>
            </a:extLst>
          </p:cNvPr>
          <p:cNvCxnSpPr>
            <a:cxnSpLocks/>
          </p:cNvCxnSpPr>
          <p:nvPr/>
        </p:nvCxnSpPr>
        <p:spPr>
          <a:xfrm flipH="1">
            <a:off x="5869858" y="4296108"/>
            <a:ext cx="1096299" cy="433208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 57">
            <a:extLst>
              <a:ext uri="{FF2B5EF4-FFF2-40B4-BE49-F238E27FC236}">
                <a16:creationId xmlns:a16="http://schemas.microsoft.com/office/drawing/2014/main" id="{2CDD3B9F-B799-4601-BE38-C3E2E22B58DB}"/>
              </a:ext>
            </a:extLst>
          </p:cNvPr>
          <p:cNvSpPr/>
          <p:nvPr/>
        </p:nvSpPr>
        <p:spPr>
          <a:xfrm rot="13565409">
            <a:off x="1007154" y="3380409"/>
            <a:ext cx="2010044" cy="2010044"/>
          </a:xfrm>
          <a:prstGeom prst="arc">
            <a:avLst/>
          </a:prstGeom>
          <a:ln w="50800">
            <a:solidFill>
              <a:schemeClr val="accent4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019532F-819B-0D96-3EB5-73AFD455DADB}"/>
              </a:ext>
            </a:extLst>
          </p:cNvPr>
          <p:cNvCxnSpPr>
            <a:cxnSpLocks/>
          </p:cNvCxnSpPr>
          <p:nvPr/>
        </p:nvCxnSpPr>
        <p:spPr>
          <a:xfrm flipH="1">
            <a:off x="2547474" y="2143432"/>
            <a:ext cx="4423597" cy="255639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8E7FBE20-72F3-095D-8F73-D46C3377C4CE}"/>
              </a:ext>
            </a:extLst>
          </p:cNvPr>
          <p:cNvSpPr/>
          <p:nvPr/>
        </p:nvSpPr>
        <p:spPr>
          <a:xfrm>
            <a:off x="810000" y="2625463"/>
            <a:ext cx="324464" cy="333754"/>
          </a:xfrm>
          <a:prstGeom prst="ellipse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B554CD5B-4367-BB7D-4F4B-CF12CFF1DA64}"/>
              </a:ext>
            </a:extLst>
          </p:cNvPr>
          <p:cNvSpPr/>
          <p:nvPr/>
        </p:nvSpPr>
        <p:spPr>
          <a:xfrm>
            <a:off x="810000" y="5470302"/>
            <a:ext cx="324464" cy="333754"/>
          </a:xfrm>
          <a:prstGeom prst="ellipse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B2C95957-214A-B433-EA8F-FEF5B53BFCC2}"/>
              </a:ext>
            </a:extLst>
          </p:cNvPr>
          <p:cNvSpPr/>
          <p:nvPr/>
        </p:nvSpPr>
        <p:spPr>
          <a:xfrm rot="13565409">
            <a:off x="291326" y="2504429"/>
            <a:ext cx="3500183" cy="3495679"/>
          </a:xfrm>
          <a:prstGeom prst="arc">
            <a:avLst/>
          </a:prstGeom>
          <a:ln w="50800">
            <a:solidFill>
              <a:schemeClr val="accent4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87863"/>
            <a:ext cx="5818062" cy="4462332"/>
          </a:xfrm>
          <a:prstGeom prst="rect">
            <a:avLst/>
          </a:prstGeom>
          <a:noFill/>
          <a:effectLst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>
                <a:solidFill>
                  <a:schemeClr val="accent3">
                    <a:lumMod val="75000"/>
                  </a:schemeClr>
                </a:solidFill>
                <a:latin typeface="Cascadia Mono" panose="020B0609020000020004" pitchFamily="49" charset="0"/>
              </a:rPr>
              <a:t>import</a:t>
            </a:r>
            <a:r>
              <a:rPr lang="fr-FR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java.lang.String</a:t>
            </a:r>
            <a:r>
              <a:rPr lang="fr-FR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800" b="1" dirty="0">
                <a:solidFill>
                  <a:schemeClr val="accent3">
                    <a:lumMod val="75000"/>
                  </a:schemeClr>
                </a:solidFill>
                <a:latin typeface="Cascadia Mono" panose="020B0609020000020004" pitchFamily="49" charset="0"/>
              </a:rPr>
              <a:t>import</a:t>
            </a:r>
            <a:r>
              <a:rPr lang="fr-FR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java.lang.System</a:t>
            </a:r>
            <a:r>
              <a:rPr lang="fr-FR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0070C0"/>
                </a:solidFill>
                <a:latin typeface="Cascadia Mono" panose="020B0609020000020004" pitchFamily="49" charset="0"/>
              </a:rPr>
              <a:t>class</a:t>
            </a:r>
            <a:r>
              <a:rPr lang="fr-FR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 Main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fr-FR" sz="1800" b="1" dirty="0">
                <a:solidFill>
                  <a:schemeClr val="accent2">
                    <a:lumMod val="75000"/>
                  </a:schemeClr>
                </a:solidFill>
                <a:latin typeface="Cascadia Mono" panose="020B0609020000020004" pitchFamily="49" charset="0"/>
              </a:rPr>
              <a:t>    public </a:t>
            </a:r>
            <a:r>
              <a:rPr lang="fr-FR" sz="1800" b="1" dirty="0" err="1">
                <a:solidFill>
                  <a:schemeClr val="accent2">
                    <a:lumMod val="75000"/>
                  </a:schemeClr>
                </a:solidFill>
                <a:latin typeface="Cascadia Mono" panose="020B0609020000020004" pitchFamily="49" charset="0"/>
              </a:rPr>
              <a:t>static</a:t>
            </a:r>
            <a:r>
              <a:rPr lang="fr-FR" sz="1800" b="1" dirty="0">
                <a:solidFill>
                  <a:schemeClr val="accent2">
                    <a:lumMod val="7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fr-FR" sz="1800" b="1" dirty="0" err="1">
                <a:solidFill>
                  <a:schemeClr val="accent2">
                    <a:lumMod val="75000"/>
                  </a:schemeClr>
                </a:solidFill>
                <a:latin typeface="Cascadia Mono" panose="020B0609020000020004" pitchFamily="49" charset="0"/>
              </a:rPr>
              <a:t>void</a:t>
            </a:r>
            <a:r>
              <a:rPr lang="fr-FR" sz="1800" b="1" dirty="0">
                <a:solidFill>
                  <a:schemeClr val="accent2">
                    <a:lumMod val="75000"/>
                  </a:schemeClr>
                </a:solidFill>
                <a:latin typeface="Cascadia Mono" panose="020B0609020000020004" pitchFamily="49" charset="0"/>
              </a:rPr>
              <a:t> main(String[] </a:t>
            </a:r>
            <a:r>
              <a:rPr lang="fr-FR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args</a:t>
            </a:r>
            <a:r>
              <a:rPr lang="fr-FR" sz="1800" b="1" dirty="0">
                <a:solidFill>
                  <a:schemeClr val="accent2">
                    <a:lumMod val="75000"/>
                  </a:schemeClr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        </a:t>
            </a:r>
            <a:r>
              <a:rPr lang="fr-FR" sz="1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String</a:t>
            </a:r>
            <a:r>
              <a:rPr lang="fr-FR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 message;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        message = "Hello world !";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        </a:t>
            </a:r>
            <a:r>
              <a:rPr lang="fr-FR" sz="18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System.out.println</a:t>
            </a:r>
            <a:r>
              <a:rPr lang="fr-FR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(message);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2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fr-FR" sz="2800" dirty="0">
              <a:solidFill>
                <a:schemeClr val="bg2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2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Langage compilé vers une machine virtuelle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87862"/>
            <a:ext cx="10554574" cy="44603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 fichier de 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code source 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Java est compilé en un fichier de 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« </a:t>
            </a:r>
            <a:r>
              <a:rPr lang="fr-FR" sz="2800" dirty="0" err="1">
                <a:solidFill>
                  <a:srgbClr val="0070C0"/>
                </a:solidFill>
                <a:latin typeface="Bahnschrift SemiBold Condensed" panose="020B0502040204020203" pitchFamily="34" charset="0"/>
              </a:rPr>
              <a:t>bytecode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 »</a:t>
            </a:r>
            <a:endParaRPr lang="fr-FR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 </a:t>
            </a:r>
            <a:r>
              <a:rPr lang="fr-FR" sz="28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bytecode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est interprété puis exécuté par la Machine Virtuelle Java (JVM)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4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Solution hybride entre les langages compilés et les langages interprétés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0" name="Picture 2" descr="Compiler and Interpreter Execution">
            <a:extLst>
              <a:ext uri="{FF2B5EF4-FFF2-40B4-BE49-F238E27FC236}">
                <a16:creationId xmlns:a16="http://schemas.microsoft.com/office/drawing/2014/main" id="{590CC145-78AE-44F1-B743-E9C8B2831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08"/>
          <a:stretch/>
        </p:blipFill>
        <p:spPr bwMode="auto">
          <a:xfrm>
            <a:off x="3257303" y="4298438"/>
            <a:ext cx="5677387" cy="111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ompiler and Interpreter Execution">
            <a:extLst>
              <a:ext uri="{FF2B5EF4-FFF2-40B4-BE49-F238E27FC236}">
                <a16:creationId xmlns:a16="http://schemas.microsoft.com/office/drawing/2014/main" id="{700E20EF-63AE-43D4-883A-AF14C470F8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55"/>
          <a:stretch/>
        </p:blipFill>
        <p:spPr bwMode="auto">
          <a:xfrm>
            <a:off x="3383915" y="5424054"/>
            <a:ext cx="5677387" cy="98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e 37">
            <a:extLst>
              <a:ext uri="{FF2B5EF4-FFF2-40B4-BE49-F238E27FC236}">
                <a16:creationId xmlns:a16="http://schemas.microsoft.com/office/drawing/2014/main" id="{06064F90-B34A-8078-7F9F-7DCF6672AEC6}"/>
              </a:ext>
            </a:extLst>
          </p:cNvPr>
          <p:cNvGrpSpPr/>
          <p:nvPr/>
        </p:nvGrpSpPr>
        <p:grpSpPr>
          <a:xfrm>
            <a:off x="2662604" y="2710307"/>
            <a:ext cx="6866792" cy="672559"/>
            <a:chOff x="3295650" y="2765954"/>
            <a:chExt cx="6866792" cy="67255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97492D-061B-8DB2-08E0-668AEA5C618F}"/>
                </a:ext>
              </a:extLst>
            </p:cNvPr>
            <p:cNvSpPr/>
            <p:nvPr/>
          </p:nvSpPr>
          <p:spPr>
            <a:xfrm>
              <a:off x="3295650" y="2816483"/>
              <a:ext cx="1228725" cy="571500"/>
            </a:xfrm>
            <a:prstGeom prst="rect">
              <a:avLst/>
            </a:prstGeom>
            <a:solidFill>
              <a:srgbClr val="ADC6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Source Code</a:t>
              </a:r>
            </a:p>
          </p:txBody>
        </p:sp>
        <p:sp>
          <p:nvSpPr>
            <p:cNvPr id="8" name="Hexagone 7">
              <a:extLst>
                <a:ext uri="{FF2B5EF4-FFF2-40B4-BE49-F238E27FC236}">
                  <a16:creationId xmlns:a16="http://schemas.microsoft.com/office/drawing/2014/main" id="{928DC66E-8E25-446B-6BC8-F9FAF4EB82A7}"/>
                </a:ext>
              </a:extLst>
            </p:cNvPr>
            <p:cNvSpPr/>
            <p:nvPr/>
          </p:nvSpPr>
          <p:spPr>
            <a:xfrm>
              <a:off x="4795655" y="2765954"/>
              <a:ext cx="1047749" cy="672559"/>
            </a:xfrm>
            <a:prstGeom prst="hexagon">
              <a:avLst/>
            </a:prstGeom>
            <a:solidFill>
              <a:srgbClr val="FFD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Compiler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16A58567-7DEE-637D-45E5-F3D47735FA6D}"/>
                </a:ext>
              </a:extLst>
            </p:cNvPr>
            <p:cNvSpPr/>
            <p:nvPr/>
          </p:nvSpPr>
          <p:spPr>
            <a:xfrm>
              <a:off x="6114684" y="2826008"/>
              <a:ext cx="1228725" cy="552450"/>
            </a:xfrm>
            <a:prstGeom prst="roundRect">
              <a:avLst/>
            </a:prstGeom>
            <a:solidFill>
              <a:srgbClr val="A4C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« </a:t>
              </a:r>
              <a:r>
                <a:rPr lang="fr-FR" sz="12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Bytecode</a:t>
              </a:r>
              <a:r>
                <a:rPr lang="fr-FR" sz="12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 »</a:t>
              </a: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F1B487F2-8DD2-3447-FB44-210CAEEDA743}"/>
                </a:ext>
              </a:extLst>
            </p:cNvPr>
            <p:cNvSpPr/>
            <p:nvPr/>
          </p:nvSpPr>
          <p:spPr>
            <a:xfrm>
              <a:off x="8933717" y="2826008"/>
              <a:ext cx="1228725" cy="552450"/>
            </a:xfrm>
            <a:prstGeom prst="roundRect">
              <a:avLst/>
            </a:prstGeom>
            <a:solidFill>
              <a:srgbClr val="C6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Output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9BDD16C6-2712-4CD1-FB1B-2DB8AA076FBD}"/>
                </a:ext>
              </a:extLst>
            </p:cNvPr>
            <p:cNvCxnSpPr>
              <a:cxnSpLocks/>
              <a:stCxn id="7" idx="3"/>
              <a:endCxn id="8" idx="3"/>
            </p:cNvCxnSpPr>
            <p:nvPr/>
          </p:nvCxnSpPr>
          <p:spPr>
            <a:xfrm>
              <a:off x="4524375" y="3102233"/>
              <a:ext cx="271280" cy="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249FF3C6-4015-E984-490D-4D2662DAC565}"/>
                </a:ext>
              </a:extLst>
            </p:cNvPr>
            <p:cNvCxnSpPr>
              <a:cxnSpLocks/>
              <a:stCxn id="8" idx="0"/>
              <a:endCxn id="9" idx="1"/>
            </p:cNvCxnSpPr>
            <p:nvPr/>
          </p:nvCxnSpPr>
          <p:spPr>
            <a:xfrm flipV="1">
              <a:off x="5843404" y="3102233"/>
              <a:ext cx="271280" cy="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Hexagone 24">
              <a:extLst>
                <a:ext uri="{FF2B5EF4-FFF2-40B4-BE49-F238E27FC236}">
                  <a16:creationId xmlns:a16="http://schemas.microsoft.com/office/drawing/2014/main" id="{3493450F-B50A-4BB5-712A-63DFE590A674}"/>
                </a:ext>
              </a:extLst>
            </p:cNvPr>
            <p:cNvSpPr/>
            <p:nvPr/>
          </p:nvSpPr>
          <p:spPr>
            <a:xfrm>
              <a:off x="7614689" y="2765954"/>
              <a:ext cx="1047749" cy="672559"/>
            </a:xfrm>
            <a:prstGeom prst="hexago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Virtual Machine</a:t>
              </a:r>
            </a:p>
          </p:txBody>
        </p: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C7A9D2DC-28B7-35A7-1036-90875FDC3686}"/>
                </a:ext>
              </a:extLst>
            </p:cNvPr>
            <p:cNvCxnSpPr>
              <a:cxnSpLocks/>
              <a:stCxn id="9" idx="3"/>
              <a:endCxn id="25" idx="3"/>
            </p:cNvCxnSpPr>
            <p:nvPr/>
          </p:nvCxnSpPr>
          <p:spPr>
            <a:xfrm>
              <a:off x="7343409" y="3102233"/>
              <a:ext cx="271280" cy="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AD64B2B3-A7DF-D082-76F9-B1931AB749C0}"/>
                </a:ext>
              </a:extLst>
            </p:cNvPr>
            <p:cNvCxnSpPr>
              <a:cxnSpLocks/>
              <a:stCxn id="25" idx="0"/>
              <a:endCxn id="10" idx="1"/>
            </p:cNvCxnSpPr>
            <p:nvPr/>
          </p:nvCxnSpPr>
          <p:spPr>
            <a:xfrm flipV="1">
              <a:off x="8662438" y="3102233"/>
              <a:ext cx="271279" cy="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Hexagone 38">
            <a:extLst>
              <a:ext uri="{FF2B5EF4-FFF2-40B4-BE49-F238E27FC236}">
                <a16:creationId xmlns:a16="http://schemas.microsoft.com/office/drawing/2014/main" id="{AD3801D0-E483-76DA-7BFF-B7C6642517CA}"/>
              </a:ext>
            </a:extLst>
          </p:cNvPr>
          <p:cNvSpPr/>
          <p:nvPr/>
        </p:nvSpPr>
        <p:spPr>
          <a:xfrm>
            <a:off x="5519741" y="5697075"/>
            <a:ext cx="1190621" cy="684677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Interpreter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543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Documentations de référence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87862"/>
            <a:ext cx="10554574" cy="44603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Spécifications du langage : </a:t>
            </a:r>
            <a:b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</a:b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		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  <a:hlinkClick r:id="rId2"/>
              </a:rPr>
              <a:t>https://docs.oracle.com/javase/specs/index.html</a:t>
            </a:r>
            <a:endParaRPr lang="fr-FR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Bibliothèques standards : </a:t>
            </a:r>
            <a:b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</a:b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		</a:t>
            </a:r>
            <a:r>
              <a:rPr lang="fr-FR" sz="2800" dirty="0">
                <a:solidFill>
                  <a:srgbClr val="8F8F8F"/>
                </a:solidFill>
                <a:latin typeface="Bahnschrift SemiBold Condensed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https://docs.oracle.com/en/java/javase/</a:t>
            </a:r>
            <a:r>
              <a:rPr lang="fr-FR" sz="2800" dirty="0">
                <a:solidFill>
                  <a:schemeClr val="accent3"/>
                </a:solidFill>
                <a:latin typeface="Bahnschrift SemiBold Condensed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18</a:t>
            </a:r>
            <a:r>
              <a:rPr lang="fr-FR" sz="2800" dirty="0">
                <a:solidFill>
                  <a:srgbClr val="8F8F8F"/>
                </a:solidFill>
                <a:latin typeface="Bahnschrift SemiBold Condensed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/docs/api/index.html</a:t>
            </a:r>
            <a:endParaRPr lang="fr-FR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Documentations et ressources : </a:t>
            </a:r>
            <a:b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</a:b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		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  <a:hlinkClick r:id="rId4"/>
              </a:rPr>
              <a:t>https://docs.oracle.com/en/java/index.html</a:t>
            </a:r>
            <a:b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</a:b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		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  <a:hlinkClick r:id="rId5"/>
              </a:rPr>
              <a:t>https://dev.java/</a:t>
            </a:r>
            <a:b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</a:b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		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  <a:hlinkClick r:id="rId6"/>
              </a:rPr>
              <a:t>https://openjdk.org/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18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2192000" cy="1129553"/>
          </a:xfrm>
          <a:prstGeom prst="rect">
            <a:avLst/>
          </a:prstGeom>
          <a:solidFill>
            <a:srgbClr val="92D050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cap="small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		</a:t>
            </a: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TD – Java sans IDE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98495"/>
            <a:ext cx="10554574" cy="44603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Exemple d’utilisation directe de « </a:t>
            </a:r>
            <a:r>
              <a:rPr lang="fr-FR" sz="28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javac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 et « java » sans passer par un environnement de développement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877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DB3B2-A41C-42D3-848B-82163D381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5265738"/>
            <a:ext cx="10572000" cy="1187450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</a:pPr>
            <a:r>
              <a:rPr lang="fr-FR" sz="4400" dirty="0">
                <a:solidFill>
                  <a:schemeClr val="bg1"/>
                </a:solidFill>
                <a:latin typeface="Bahnschrift SemiBold Condensed" panose="020B0502040204020203" pitchFamily="34" charset="0"/>
                <a:ea typeface="+mn-ea"/>
                <a:cs typeface="+mn-cs"/>
              </a:rPr>
              <a:t>Les données simples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D10BF3-E5AF-4E69-B2AA-8C48A6E4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D9009E0D-9225-284A-4873-16863818E409}"/>
              </a:ext>
            </a:extLst>
          </p:cNvPr>
          <p:cNvSpPr txBox="1">
            <a:spLocks/>
          </p:cNvSpPr>
          <p:nvPr/>
        </p:nvSpPr>
        <p:spPr>
          <a:xfrm>
            <a:off x="810001" y="1412876"/>
            <a:ext cx="10572000" cy="29876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fr-FR" sz="9600" b="1" dirty="0">
                <a:solidFill>
                  <a:srgbClr val="FEFEFE"/>
                </a:solidFill>
                <a:latin typeface="Bahnschrift SemiBold Condensed" panose="020B0502040204020203" pitchFamily="34" charset="0"/>
                <a:ea typeface="+mj-ea"/>
                <a:cs typeface="+mj-cs"/>
              </a:rPr>
              <a:t>Java</a:t>
            </a:r>
            <a:r>
              <a:rPr lang="fr-FR" sz="7200" b="1" dirty="0">
                <a:solidFill>
                  <a:srgbClr val="FEFEFE"/>
                </a:solidFill>
                <a:latin typeface="Bahnschrift SemiBold Condensed" panose="020B0502040204020203" pitchFamily="34" charset="0"/>
                <a:ea typeface="+mj-ea"/>
                <a:cs typeface="+mj-cs"/>
              </a:rPr>
              <a:t> - </a:t>
            </a:r>
            <a:r>
              <a:rPr lang="fr-FR" sz="6600" b="1" dirty="0">
                <a:solidFill>
                  <a:srgbClr val="FEFEFE"/>
                </a:solidFill>
                <a:latin typeface="Bahnschrift SemiBold Condensed" panose="020B0502040204020203" pitchFamily="34" charset="0"/>
                <a:ea typeface="+mj-ea"/>
                <a:cs typeface="+mj-cs"/>
              </a:rPr>
              <a:t>Initiation</a:t>
            </a:r>
            <a:endParaRPr lang="fr-FR" sz="7200" b="1" dirty="0">
              <a:solidFill>
                <a:srgbClr val="FEFEFE"/>
              </a:solidFill>
              <a:latin typeface="Bahnschrift SemiBold Condense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5073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Les types primitifs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87862"/>
            <a:ext cx="10554574" cy="44603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données de type « primitif » sont utilisables directement par la JVM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Un </a:t>
            </a:r>
            <a:r>
              <a:rPr lang="fr-FR" sz="2400" i="1" u="sng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type « objet » (classe)</a:t>
            </a:r>
            <a:r>
              <a:rPr lang="fr-FR" sz="24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 doit être décomposé par du code en sous-types primitifs utilisables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Principaux types primitif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– valeur entière signée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– valeur décimale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fr-FR" sz="2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– caractère utilisable dans un texte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boolean</a:t>
            </a:r>
            <a:r>
              <a:rPr lang="fr-FR" sz="2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– résultat d’un test : vrai ou faux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56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La classe « </a:t>
            </a:r>
            <a:r>
              <a:rPr lang="fr-FR" sz="4400" cap="small" dirty="0">
                <a:solidFill>
                  <a:srgbClr val="92D050"/>
                </a:solidFill>
                <a:latin typeface="Bahnschrift SemiBold Condensed" panose="020B0502040204020203" pitchFamily="34" charset="0"/>
              </a:rPr>
              <a:t>S</a:t>
            </a:r>
            <a:r>
              <a:rPr kumimoji="0" lang="fr-FR" sz="4400" b="1" i="0" u="none" strike="noStrike" kern="1200" spc="0" normalizeH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tring</a:t>
            </a: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87862"/>
            <a:ext cx="10554574" cy="44603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24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Un texte ne peut pas être de type primitif car il est composé d’un nombre variable de caractères et il faut du code pour parcourir ces caractères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Java fourni donc la classe </a:t>
            </a:r>
            <a:r>
              <a:rPr lang="fr-FR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java.lang.String</a:t>
            </a:r>
            <a:r>
              <a:rPr lang="fr-FR" sz="2800" dirty="0">
                <a:solidFill>
                  <a:srgbClr val="2B91AF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pour gérer les données de type texte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 code de cette classe permet, entre autre, d’obtenir la taille du texte ou de récupérer chaque caractère un par 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Comme « </a:t>
            </a:r>
            <a:r>
              <a:rPr lang="fr-FR" sz="24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java.lang</a:t>
            </a:r>
            <a:r>
              <a:rPr lang="fr-FR" sz="24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 » est le package standard de Java, il n’est pas nécessaire de préfixer « String » avec le nom de ce package ou d’ajouter un « import » en début de code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0055E41-5961-433F-94BA-2B726134DE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11566" y="1839166"/>
            <a:ext cx="7730524" cy="142975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Les littéraux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87861"/>
            <a:ext cx="10554574" cy="466880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La façon d’écrire les valeurs de manière littérale dépend de leur type :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Par défaut, les 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entiers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sont en notation « base 10 » mais 3 autres notations existent 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binaire (base 2) – </a:t>
            </a:r>
            <a:r>
              <a:rPr lang="fr-FR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</a:rPr>
              <a:t>0b</a:t>
            </a:r>
            <a:r>
              <a:rPr lang="fr-FR" sz="2400" dirty="0">
                <a:solidFill>
                  <a:schemeClr val="bg1"/>
                </a:solidFill>
                <a:latin typeface="Cascadia Mono" panose="020B0609020000020004" pitchFamily="49" charset="0"/>
              </a:rPr>
              <a:t>1001001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octale (base 8) </a:t>
            </a:r>
            <a:r>
              <a:rPr lang="fr-FR" sz="2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– </a:t>
            </a:r>
            <a:r>
              <a:rPr lang="fr-FR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</a:rPr>
              <a:t>0</a:t>
            </a:r>
            <a:r>
              <a:rPr lang="fr-FR" sz="2400" dirty="0">
                <a:solidFill>
                  <a:schemeClr val="bg1"/>
                </a:solidFill>
                <a:latin typeface="Cascadia Mono" panose="020B0609020000020004" pitchFamily="49" charset="0"/>
              </a:rPr>
              <a:t>42083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FR" sz="2000" i="1" dirty="0">
                <a:solidFill>
                  <a:srgbClr val="FF0000"/>
                </a:solidFill>
                <a:highlight>
                  <a:srgbClr val="FFFF00"/>
                </a:highlight>
                <a:latin typeface="Bahnschrift SemiBold Condensed" panose="020B0502040204020203" pitchFamily="34" charset="0"/>
              </a:rPr>
              <a:t>...notation ambigüe...</a:t>
            </a:r>
            <a:endParaRPr lang="fr-FR" sz="2400" i="1" dirty="0">
              <a:solidFill>
                <a:srgbClr val="FF0000"/>
              </a:solidFill>
              <a:highlight>
                <a:srgbClr val="FFFF00"/>
              </a:highlight>
              <a:latin typeface="Bahnschrift SemiBold Condensed" panose="020B0502040204020203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hexadécimale (base 16) – </a:t>
            </a:r>
            <a:r>
              <a:rPr lang="fr-FR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</a:rPr>
              <a:t>0x</a:t>
            </a:r>
            <a:r>
              <a:rPr lang="fr-FR" sz="2400" dirty="0">
                <a:solidFill>
                  <a:schemeClr val="bg1"/>
                </a:solidFill>
                <a:latin typeface="Cascadia Mono" panose="020B0609020000020004" pitchFamily="49" charset="0"/>
              </a:rPr>
              <a:t>4F6B02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Il est aussi possible d’écrire les 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décimaux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en notation scientifique : </a:t>
            </a:r>
            <a:r>
              <a:rPr lang="fr-FR" sz="2400" dirty="0">
                <a:solidFill>
                  <a:srgbClr val="0070C0"/>
                </a:solidFill>
                <a:latin typeface="Cascadia Mono" panose="020B0609020000020004" pitchFamily="49" charset="0"/>
              </a:rPr>
              <a:t>6.62607e-34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caractères peuvent être spécifiés par leur valeur 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Unicode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: </a:t>
            </a:r>
            <a:r>
              <a:rPr lang="fr-FR" sz="2400" dirty="0">
                <a:solidFill>
                  <a:srgbClr val="0070C0"/>
                </a:solidFill>
                <a:latin typeface="Cascadia Mono" panose="020B0609020000020004" pitchFamily="49" charset="0"/>
              </a:rPr>
              <a:t>'\u0061'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pour 'a'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18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Les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87862"/>
            <a:ext cx="10554574" cy="44603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Une variable est une donnée dont la valeur peut évoluer. Elle est stockée en mémoire dans une zone à laquelle on associe son nom.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Une variable n’existe que dans le bloc d’instructions « {...} » où elle est déclarée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Règles de nommage d’une variable 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peut contenir des lettres </a:t>
            </a:r>
            <a:r>
              <a:rPr lang="fr-FR" sz="20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(sans accent de préférence)</a:t>
            </a:r>
            <a:r>
              <a:rPr lang="fr-FR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ou des chiffres ou le caractère « souligné » _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doit commencer par une lettre ou « souligné »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majuscules et les minuscules sont différenciées : « </a:t>
            </a:r>
            <a:r>
              <a:rPr lang="fr-FR" sz="24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unevar</a:t>
            </a:r>
            <a:r>
              <a:rPr lang="fr-FR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 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fr-FR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« </a:t>
            </a:r>
            <a:r>
              <a:rPr lang="fr-FR" sz="24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UneVar</a:t>
            </a:r>
            <a:r>
              <a:rPr lang="fr-FR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ne doit pas contenir d’ « espace » ni de caractères spéciaux : « ! » « + » « , » « ; » ...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ne doit pas être un mot-clé de Java : « int » « class »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Convention de nommage :  </a:t>
            </a:r>
            <a:r>
              <a:rPr lang="fr-FR" sz="2800" dirty="0" err="1">
                <a:solidFill>
                  <a:srgbClr val="0070C0"/>
                </a:solidFill>
                <a:latin typeface="Bahnschrift SemiBold Condensed" panose="020B0502040204020203" pitchFamily="34" charset="0"/>
              </a:rPr>
              <a:t>voiciUnNomDeVariable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FR" sz="24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(</a:t>
            </a:r>
            <a:r>
              <a:rPr lang="fr-FR" sz="24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camelcase</a:t>
            </a:r>
            <a:r>
              <a:rPr lang="fr-FR" sz="24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24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cap="small" dirty="0">
                <a:solidFill>
                  <a:srgbClr val="92D050"/>
                </a:solidFill>
                <a:latin typeface="Bahnschrift SemiBold Condensed" panose="020B0502040204020203" pitchFamily="34" charset="0"/>
              </a:rPr>
              <a:t>Déclaration des types</a:t>
            </a: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 des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87862"/>
            <a:ext cx="10554574" cy="180702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Java utilise un 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typage statique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, ce qui veut dire qu’il faut déclarer le type de la donnée associée avec le nom de la variable avant de pouvoir l’utiliser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Les langages interprétés (Python, Javascript...) utilisent généralement un </a:t>
            </a:r>
            <a:r>
              <a:rPr lang="fr-FR" sz="2400" i="1" u="sng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typage dynamique</a:t>
            </a:r>
            <a:r>
              <a:rPr lang="fr-FR" sz="24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 où le type de la variable change en fonction de la valeur stockée (nombre, texte...)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37C7AB7-A61C-4874-96EF-976DD52C8DE8}"/>
              </a:ext>
            </a:extLst>
          </p:cNvPr>
          <p:cNvSpPr txBox="1">
            <a:spLocks/>
          </p:cNvSpPr>
          <p:nvPr/>
        </p:nvSpPr>
        <p:spPr>
          <a:xfrm>
            <a:off x="451514" y="3613537"/>
            <a:ext cx="11288970" cy="2445572"/>
          </a:xfrm>
          <a:prstGeom prst="rect">
            <a:avLst/>
          </a:prstGeom>
        </p:spPr>
        <p:txBody>
          <a:bodyPr numCol="3"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2 façons de déclarer et </a:t>
            </a:r>
            <a:endParaRPr lang="fr-FR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initialiser une variable</a:t>
            </a:r>
            <a:endParaRPr lang="fr-FR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fr-FR" sz="1600" i="1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FR" sz="1600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600" i="1" dirty="0">
                <a:solidFill>
                  <a:srgbClr val="000000"/>
                </a:solidFill>
                <a:latin typeface="Cascadia Mono" panose="020B0609020000020004" pitchFamily="49" charset="0"/>
              </a:rPr>
              <a:t> entier1;  </a:t>
            </a:r>
            <a:r>
              <a:rPr lang="fr-FR" sz="1600" i="1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fr-FR" sz="1600" i="1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décl</a:t>
            </a:r>
            <a:r>
              <a:rPr lang="fr-FR" sz="1600" i="1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</a:p>
          <a:p>
            <a:pPr marL="0" indent="0">
              <a:buNone/>
            </a:pPr>
            <a:r>
              <a:rPr lang="fr-FR" sz="1600" i="1" dirty="0">
                <a:solidFill>
                  <a:srgbClr val="000000"/>
                </a:solidFill>
                <a:latin typeface="Cascadia Mono" panose="020B0609020000020004" pitchFamily="49" charset="0"/>
              </a:rPr>
              <a:t>entier1 = 12; </a:t>
            </a:r>
            <a:r>
              <a:rPr lang="fr-FR" sz="1600" i="1" dirty="0">
                <a:solidFill>
                  <a:srgbClr val="008000"/>
                </a:solidFill>
                <a:latin typeface="Cascadia Mono" panose="020B0609020000020004" pitchFamily="49" charset="0"/>
              </a:rPr>
              <a:t>// init.</a:t>
            </a:r>
          </a:p>
          <a:p>
            <a:pPr marL="0" indent="0">
              <a:buNone/>
            </a:pPr>
            <a:endParaRPr lang="fr-FR" sz="16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entier2 = -345;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/* Autres types de variables </a:t>
            </a:r>
            <a:endParaRPr lang="fr-FR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  et </a:t>
            </a:r>
            <a:r>
              <a:rPr lang="fr-FR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litéraux</a:t>
            </a:r>
            <a:r>
              <a:rPr lang="fr-FR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associés */</a:t>
            </a:r>
            <a:endParaRPr lang="fr-FR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decimal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34.56;</a:t>
            </a:r>
          </a:p>
          <a:p>
            <a:pPr marL="0" indent="0">
              <a:buNone/>
            </a:pPr>
            <a:r>
              <a:rPr lang="fr-FR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boolean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test = </a:t>
            </a:r>
            <a:r>
              <a:rPr lang="fr-FR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caractere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FR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'g'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texte = </a:t>
            </a:r>
            <a:r>
              <a:rPr lang="fr-FR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"message"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Modifications des variables</a:t>
            </a:r>
            <a:endParaRPr lang="fr-FR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entier1 = entier3;</a:t>
            </a:r>
          </a:p>
          <a:p>
            <a:pPr marL="0" indent="0">
              <a:buNone/>
            </a:pPr>
            <a:r>
              <a:rPr lang="fr-F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decimal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-3.765e45;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test = </a:t>
            </a:r>
            <a:r>
              <a:rPr lang="fr-FR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caractere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FR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'\n'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texte </a:t>
            </a:r>
            <a:r>
              <a:rPr lang="fr-FR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"Des \"guillemets\" !"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fr-FR" sz="2000" i="1" dirty="0">
              <a:solidFill>
                <a:schemeClr val="bg1">
                  <a:lumMod val="50000"/>
                  <a:lumOff val="50000"/>
                </a:schemeClr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1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C11FD331-403D-4054-8A43-BD7922E44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155813"/>
          </a:xfrm>
          <a:effectLst/>
        </p:spPr>
        <p:txBody>
          <a:bodyPr>
            <a:normAutofit/>
          </a:bodyPr>
          <a:lstStyle/>
          <a:p>
            <a:r>
              <a:rPr lang="fr-FR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Cours 1 – Les concepts de base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D10BF3-E5AF-4E69-B2AA-8C48A6E4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DE83669F-A01B-72BF-C25C-F6AAB592AE7A}"/>
              </a:ext>
            </a:extLst>
          </p:cNvPr>
          <p:cNvSpPr txBox="1">
            <a:spLocks/>
          </p:cNvSpPr>
          <p:nvPr/>
        </p:nvSpPr>
        <p:spPr>
          <a:xfrm>
            <a:off x="810001" y="1412876"/>
            <a:ext cx="10572000" cy="29876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fr-FR" sz="9600" b="1" dirty="0">
                <a:solidFill>
                  <a:srgbClr val="FEFEFE"/>
                </a:solidFill>
                <a:latin typeface="Bahnschrift SemiBold Condensed" panose="020B0502040204020203" pitchFamily="34" charset="0"/>
                <a:ea typeface="+mj-ea"/>
                <a:cs typeface="+mj-cs"/>
              </a:rPr>
              <a:t>Java</a:t>
            </a:r>
            <a:r>
              <a:rPr lang="fr-FR" sz="7200" b="1" dirty="0">
                <a:solidFill>
                  <a:srgbClr val="FEFEFE"/>
                </a:solidFill>
                <a:latin typeface="Bahnschrift SemiBold Condensed" panose="020B0502040204020203" pitchFamily="34" charset="0"/>
                <a:ea typeface="+mj-ea"/>
                <a:cs typeface="+mj-cs"/>
              </a:rPr>
              <a:t> - </a:t>
            </a:r>
            <a:r>
              <a:rPr lang="fr-FR" sz="6600" b="1" dirty="0">
                <a:solidFill>
                  <a:srgbClr val="FEFEFE"/>
                </a:solidFill>
                <a:latin typeface="Bahnschrift SemiBold Condensed" panose="020B0502040204020203" pitchFamily="34" charset="0"/>
                <a:ea typeface="+mj-ea"/>
                <a:cs typeface="+mj-cs"/>
              </a:rPr>
              <a:t>Initiation</a:t>
            </a:r>
            <a:endParaRPr lang="fr-FR" sz="7200" b="1" dirty="0">
              <a:solidFill>
                <a:srgbClr val="FEFEFE"/>
              </a:solidFill>
              <a:latin typeface="Bahnschrift SemiBold Condense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55298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DB3B2-A41C-42D3-848B-82163D381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5265738"/>
            <a:ext cx="10572000" cy="1187450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</a:pPr>
            <a:r>
              <a:rPr lang="fr-FR" sz="4400" dirty="0">
                <a:solidFill>
                  <a:schemeClr val="bg1"/>
                </a:solidFill>
                <a:latin typeface="Bahnschrift SemiBold Condensed" panose="020B0502040204020203" pitchFamily="34" charset="0"/>
                <a:ea typeface="+mn-ea"/>
                <a:cs typeface="+mn-cs"/>
              </a:rPr>
              <a:t>Entrées-Sorties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D10BF3-E5AF-4E69-B2AA-8C48A6E4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2E9ECF8C-EAA5-A9F1-0F08-3CA03A68ED08}"/>
              </a:ext>
            </a:extLst>
          </p:cNvPr>
          <p:cNvSpPr txBox="1">
            <a:spLocks/>
          </p:cNvSpPr>
          <p:nvPr/>
        </p:nvSpPr>
        <p:spPr>
          <a:xfrm>
            <a:off x="810001" y="1412876"/>
            <a:ext cx="10572000" cy="29876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fr-FR" sz="9600" b="1" dirty="0">
                <a:solidFill>
                  <a:srgbClr val="FEFEFE"/>
                </a:solidFill>
                <a:latin typeface="Bahnschrift SemiBold Condensed" panose="020B0502040204020203" pitchFamily="34" charset="0"/>
                <a:ea typeface="+mj-ea"/>
                <a:cs typeface="+mj-cs"/>
              </a:rPr>
              <a:t>Java</a:t>
            </a:r>
            <a:r>
              <a:rPr lang="fr-FR" sz="7200" b="1" dirty="0">
                <a:solidFill>
                  <a:srgbClr val="FEFEFE"/>
                </a:solidFill>
                <a:latin typeface="Bahnschrift SemiBold Condensed" panose="020B0502040204020203" pitchFamily="34" charset="0"/>
                <a:ea typeface="+mj-ea"/>
                <a:cs typeface="+mj-cs"/>
              </a:rPr>
              <a:t> - </a:t>
            </a:r>
            <a:r>
              <a:rPr lang="fr-FR" sz="6600" b="1" dirty="0">
                <a:solidFill>
                  <a:srgbClr val="FEFEFE"/>
                </a:solidFill>
                <a:latin typeface="Bahnschrift SemiBold Condensed" panose="020B0502040204020203" pitchFamily="34" charset="0"/>
                <a:ea typeface="+mj-ea"/>
                <a:cs typeface="+mj-cs"/>
              </a:rPr>
              <a:t>Initiation</a:t>
            </a:r>
            <a:endParaRPr lang="fr-FR" sz="7200" b="1" dirty="0">
              <a:solidFill>
                <a:srgbClr val="FEFEFE"/>
              </a:solidFill>
              <a:latin typeface="Bahnschrift SemiBold Condense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7404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Les entrées-sorties standard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87862"/>
            <a:ext cx="10554574" cy="44603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Si rien n’est développé pour communiquer avec l’application (interfaces graphiques, communications réseaux...), il est possible d’utiliser les entrées-sorties standards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Par défaut, 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l’entrée standard est reliée au clavier 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: l’application est bloquée en attente d’une saisie au clavier ; l’application reprend quand on appuie sur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Par défaut, 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la sortie standard est reliée au « terminal » 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où a été lancée l’application,  généralement un interpréteur de lignes de commande système (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« cmd », « </a:t>
            </a:r>
            <a:r>
              <a:rPr lang="fr-FR" sz="2800" dirty="0" err="1">
                <a:solidFill>
                  <a:srgbClr val="0070C0"/>
                </a:solidFill>
                <a:latin typeface="Bahnschrift SemiBold Condensed" panose="020B0502040204020203" pitchFamily="34" charset="0"/>
              </a:rPr>
              <a:t>bash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 »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...)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En Java, ce sont les objets « </a:t>
            </a:r>
            <a:r>
              <a:rPr lang="fr-FR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System.in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 (entrée) et « </a:t>
            </a:r>
            <a:r>
              <a:rPr lang="fr-FR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System.out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 (sortie) qui fournissent ces interfaces de communications standards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entrées-sorties standards font partie du package standard « </a:t>
            </a:r>
            <a:r>
              <a:rPr lang="fr-FR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java.lang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</a:t>
            </a:r>
            <a:endParaRPr lang="fr-FR" sz="2400" dirty="0">
              <a:solidFill>
                <a:srgbClr val="A31515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145A4268-EB12-4A88-B531-E131D4B89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919" y="2818321"/>
            <a:ext cx="1451078" cy="58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0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Les flux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87862"/>
            <a:ext cx="10554574" cy="44603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24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La gestion des entrées-sorties en Java est assez complexe car le JDK propose de nombreuses classes implémentant différents types d’utilisation des flux de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Il y a 2 types de flux de données acceptés par le JDK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600" dirty="0">
                <a:solidFill>
                  <a:schemeClr val="accent3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E/S d’octets </a:t>
            </a:r>
            <a:r>
              <a:rPr lang="fr-FR" sz="2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pour les données binaires (</a:t>
            </a:r>
            <a:r>
              <a:rPr lang="fr-FR" dirty="0" err="1">
                <a:solidFill>
                  <a:srgbClr val="2B91AF"/>
                </a:solidFill>
                <a:latin typeface="Cascadia Mono" panose="020B0609020000020004" pitchFamily="49" charset="0"/>
              </a:rPr>
              <a:t>java.io.</a:t>
            </a:r>
            <a:r>
              <a:rPr lang="fr-F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InputStream</a:t>
            </a:r>
            <a:r>
              <a:rPr lang="fr-FR" sz="2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, </a:t>
            </a:r>
            <a:r>
              <a:rPr lang="fr-FR" dirty="0" err="1">
                <a:solidFill>
                  <a:srgbClr val="2B91AF"/>
                </a:solidFill>
                <a:latin typeface="Cascadia Mono" panose="020B0609020000020004" pitchFamily="49" charset="0"/>
              </a:rPr>
              <a:t>java.io.</a:t>
            </a:r>
            <a:r>
              <a:rPr lang="fr-F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OutputStream</a:t>
            </a:r>
            <a:r>
              <a:rPr lang="fr-FR" sz="2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600" dirty="0">
                <a:solidFill>
                  <a:schemeClr val="accent3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E/S de caractères </a:t>
            </a:r>
            <a:r>
              <a:rPr lang="fr-FR" sz="2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pour les textes (</a:t>
            </a:r>
            <a:r>
              <a:rPr lang="fr-FR" dirty="0" err="1">
                <a:solidFill>
                  <a:srgbClr val="2B91AF"/>
                </a:solidFill>
                <a:latin typeface="Cascadia Mono" panose="020B0609020000020004" pitchFamily="49" charset="0"/>
              </a:rPr>
              <a:t>java.io.</a:t>
            </a:r>
            <a:r>
              <a:rPr lang="fr-F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Reader</a:t>
            </a:r>
            <a:r>
              <a:rPr lang="fr-FR" sz="2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, </a:t>
            </a:r>
            <a:r>
              <a:rPr lang="fr-FR" dirty="0" err="1">
                <a:solidFill>
                  <a:srgbClr val="2B91AF"/>
                </a:solidFill>
                <a:latin typeface="Cascadia Mono" panose="020B0609020000020004" pitchFamily="49" charset="0"/>
              </a:rPr>
              <a:t>java.io.</a:t>
            </a:r>
            <a:r>
              <a:rPr lang="fr-F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Writer</a:t>
            </a:r>
            <a:r>
              <a:rPr lang="fr-FR" sz="2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Entrées-Sorties standards sont des flux d’octets (</a:t>
            </a:r>
            <a:r>
              <a:rPr lang="fr-FR" sz="28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Streams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) et, pour lire du texte, la classe </a:t>
            </a:r>
            <a:r>
              <a:rPr lang="fr-FR" dirty="0" err="1">
                <a:solidFill>
                  <a:srgbClr val="2B91AF"/>
                </a:solidFill>
                <a:latin typeface="Cascadia Mono" panose="020B0609020000020004" pitchFamily="49" charset="0"/>
              </a:rPr>
              <a:t>java.util.</a:t>
            </a:r>
            <a:r>
              <a:rPr lang="fr-FR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Scanner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simplifie le décodage des octets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95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2192000" cy="1129553"/>
          </a:xfrm>
          <a:prstGeom prst="rect">
            <a:avLst/>
          </a:prstGeom>
          <a:solidFill>
            <a:srgbClr val="92D050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cap="small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		</a:t>
            </a: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TD – </a:t>
            </a:r>
            <a:r>
              <a:rPr lang="fr-FR" sz="4400" cap="small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Mise en pratique des entrées-sorties standards</a:t>
            </a:r>
            <a:endParaRPr kumimoji="0" lang="fr-FR" sz="4400" b="1" i="0" u="none" strike="noStrike" kern="1200" cap="sm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 Condensed" panose="020B0502040204020203" pitchFamily="34" charset="0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98495"/>
            <a:ext cx="10554574" cy="44603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Exemple de saisie avec « Scanner » puis affichage...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34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DB3B2-A41C-42D3-848B-82163D381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5265738"/>
            <a:ext cx="10572000" cy="1187450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</a:pPr>
            <a:r>
              <a:rPr lang="fr-FR" sz="4400" dirty="0">
                <a:solidFill>
                  <a:schemeClr val="bg1"/>
                </a:solidFill>
                <a:latin typeface="Bahnschrift SemiBold Condensed" panose="020B0502040204020203" pitchFamily="34" charset="0"/>
                <a:ea typeface="+mn-ea"/>
                <a:cs typeface="+mn-cs"/>
              </a:rPr>
              <a:t>Les expressions et opérateurs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D10BF3-E5AF-4E69-B2AA-8C48A6E4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C0D49A62-2FCC-A558-1E5F-7B9E7702B3D5}"/>
              </a:ext>
            </a:extLst>
          </p:cNvPr>
          <p:cNvSpPr txBox="1">
            <a:spLocks/>
          </p:cNvSpPr>
          <p:nvPr/>
        </p:nvSpPr>
        <p:spPr>
          <a:xfrm>
            <a:off x="810001" y="1412876"/>
            <a:ext cx="10572000" cy="29876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fr-FR" sz="9600" b="1" dirty="0">
                <a:solidFill>
                  <a:srgbClr val="FEFEFE"/>
                </a:solidFill>
                <a:latin typeface="Bahnschrift SemiBold Condensed" panose="020B0502040204020203" pitchFamily="34" charset="0"/>
                <a:ea typeface="+mj-ea"/>
                <a:cs typeface="+mj-cs"/>
              </a:rPr>
              <a:t>Java</a:t>
            </a:r>
            <a:r>
              <a:rPr lang="fr-FR" sz="7200" b="1" dirty="0">
                <a:solidFill>
                  <a:srgbClr val="FEFEFE"/>
                </a:solidFill>
                <a:latin typeface="Bahnschrift SemiBold Condensed" panose="020B0502040204020203" pitchFamily="34" charset="0"/>
                <a:ea typeface="+mj-ea"/>
                <a:cs typeface="+mj-cs"/>
              </a:rPr>
              <a:t> - </a:t>
            </a:r>
            <a:r>
              <a:rPr lang="fr-FR" sz="6600" b="1" dirty="0">
                <a:solidFill>
                  <a:srgbClr val="FEFEFE"/>
                </a:solidFill>
                <a:latin typeface="Bahnschrift SemiBold Condensed" panose="020B0502040204020203" pitchFamily="34" charset="0"/>
                <a:ea typeface="+mj-ea"/>
                <a:cs typeface="+mj-cs"/>
              </a:rPr>
              <a:t>Initiation</a:t>
            </a:r>
            <a:endParaRPr lang="fr-FR" sz="7200" b="1" dirty="0">
              <a:solidFill>
                <a:srgbClr val="FEFEFE"/>
              </a:solidFill>
              <a:latin typeface="Bahnschrift SemiBold Condense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12641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Opérateurs arithmétiques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C0F6781-9C44-46EB-80C5-C3B0502C1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6" b="386"/>
          <a:stretch/>
        </p:blipFill>
        <p:spPr>
          <a:xfrm>
            <a:off x="2136000" y="1415679"/>
            <a:ext cx="7920000" cy="28215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B5194C0-56F5-4381-9E76-4B26ED3B9E67}"/>
              </a:ext>
            </a:extLst>
          </p:cNvPr>
          <p:cNvSpPr txBox="1"/>
          <p:nvPr/>
        </p:nvSpPr>
        <p:spPr>
          <a:xfrm>
            <a:off x="2136000" y="5410842"/>
            <a:ext cx="7920000" cy="52322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x ? y : z             Opérateur ternaire                       </a:t>
            </a:r>
            <a:r>
              <a:rPr lang="fr-FR" sz="1400" b="1" dirty="0" err="1">
                <a:solidFill>
                  <a:schemeClr val="bg1"/>
                </a:solidFill>
              </a:rPr>
              <a:t>true</a:t>
            </a:r>
            <a:r>
              <a:rPr lang="fr-FR" sz="1400" b="1" dirty="0">
                <a:solidFill>
                  <a:schemeClr val="bg1"/>
                </a:solidFill>
              </a:rPr>
              <a:t> ? "ab" : "cd"           "ab"</a:t>
            </a:r>
          </a:p>
          <a:p>
            <a:r>
              <a:rPr lang="fr-FR" sz="1400" b="1" dirty="0">
                <a:solidFill>
                  <a:schemeClr val="bg1"/>
                </a:solidFill>
              </a:rPr>
              <a:t>                                                                                 false ? 12 : 34                 34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B662BD2-4A92-4630-AF7F-FCF65731D582}"/>
              </a:ext>
            </a:extLst>
          </p:cNvPr>
          <p:cNvSpPr txBox="1">
            <a:spLocks/>
          </p:cNvSpPr>
          <p:nvPr/>
        </p:nvSpPr>
        <p:spPr>
          <a:xfrm>
            <a:off x="810000" y="4499371"/>
            <a:ext cx="10571998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sz="4400" cap="small" dirty="0">
                <a:solidFill>
                  <a:srgbClr val="92D050"/>
                </a:solidFill>
                <a:latin typeface="Bahnschrift SemiBold Condensed" panose="020B0502040204020203" pitchFamily="34" charset="0"/>
              </a:rPr>
              <a:t>L’opérateur « ternaire »</a:t>
            </a:r>
          </a:p>
        </p:txBody>
      </p:sp>
    </p:spTree>
    <p:extLst>
      <p:ext uri="{BB962C8B-B14F-4D97-AF65-F5344CB8AC3E}">
        <p14:creationId xmlns:p14="http://schemas.microsoft.com/office/powerpoint/2010/main" val="3706633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Opérateurs d’affectation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C0F6781-9C44-46EB-80C5-C3B0502C17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49579" y="1459414"/>
            <a:ext cx="7920000" cy="250186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A586CEE-F2B8-4BB7-A902-FA1CD553CC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42953" y="4162356"/>
            <a:ext cx="7920000" cy="179262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5C2B42-1DE8-43AE-9E22-ADC301FE3633}"/>
              </a:ext>
            </a:extLst>
          </p:cNvPr>
          <p:cNvSpPr txBox="1"/>
          <p:nvPr/>
        </p:nvSpPr>
        <p:spPr>
          <a:xfrm>
            <a:off x="6735606" y="1133203"/>
            <a:ext cx="2489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bg1"/>
                </a:solidFill>
              </a:rPr>
              <a:t>(valeur initiale de x à 5)</a:t>
            </a:r>
          </a:p>
        </p:txBody>
      </p:sp>
    </p:spTree>
    <p:extLst>
      <p:ext uri="{BB962C8B-B14F-4D97-AF65-F5344CB8AC3E}">
        <p14:creationId xmlns:p14="http://schemas.microsoft.com/office/powerpoint/2010/main" val="1269861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Opérateurs de comparaison et de logique booléenne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C0F6781-9C44-46EB-80C5-C3B0502C17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36000" y="1252031"/>
            <a:ext cx="7920000" cy="2582608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0582424D-D2C0-403F-9EDD-BA65DEDB241F}"/>
              </a:ext>
            </a:extLst>
          </p:cNvPr>
          <p:cNvGrpSpPr/>
          <p:nvPr/>
        </p:nvGrpSpPr>
        <p:grpSpPr>
          <a:xfrm>
            <a:off x="2135999" y="3933279"/>
            <a:ext cx="7920001" cy="2492529"/>
            <a:chOff x="2135999" y="4173119"/>
            <a:chExt cx="7920001" cy="2492529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5340E5F5-E7A7-488C-9397-6FE97269E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1569"/>
            <a:stretch/>
          </p:blipFill>
          <p:spPr>
            <a:xfrm>
              <a:off x="2135999" y="4173119"/>
              <a:ext cx="7920000" cy="433199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DF29D7D-065B-4CF2-A0CE-375A8CAE0E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9919"/>
            <a:stretch/>
          </p:blipFill>
          <p:spPr>
            <a:xfrm>
              <a:off x="2136000" y="4606318"/>
              <a:ext cx="7920000" cy="2059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5773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cap="small" dirty="0">
                <a:solidFill>
                  <a:srgbClr val="92D050"/>
                </a:solidFill>
                <a:latin typeface="Bahnschrift SemiBold Condensed" panose="020B0502040204020203" pitchFamily="34" charset="0"/>
              </a:rPr>
              <a:t>Transtypages dans les expressions</a:t>
            </a:r>
            <a:endParaRPr kumimoji="0" lang="fr-FR" sz="4400" b="1" i="0" u="none" strike="noStrike" kern="1200" cap="small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Bahnschrift SemiBold Condensed" panose="020B0502040204020203" pitchFamily="34" charset="0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87862"/>
            <a:ext cx="10554574" cy="44603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transtypages (</a:t>
            </a:r>
            <a:r>
              <a:rPr lang="fr-FR" sz="28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cast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) sont nécessaires quand les types des données ne sont pas homogènes (décimal multiplié par un entier)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Transtypage implicite sans effet de bord </a:t>
            </a:r>
            <a:r>
              <a:rPr lang="fr-FR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– réalisé, selon le tableau ci-dessous, s’il est possible de convertir vers un type offrant une plus large plage de valeurs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Explicite</a:t>
            </a:r>
            <a:r>
              <a:rPr lang="fr-FR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– en indiquant le type cible entre parenthèses devant la valeur : </a:t>
            </a:r>
            <a:r>
              <a:rPr lang="fr-FR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(</a:t>
            </a:r>
            <a:r>
              <a:rPr lang="fr-FR" sz="24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type </a:t>
            </a:r>
            <a:r>
              <a:rPr lang="fr-FR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)</a:t>
            </a:r>
            <a:r>
              <a:rPr lang="fr-FR" sz="24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valeur</a:t>
            </a:r>
            <a:endParaRPr lang="fr-FR" sz="2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B980253-0626-4BD1-95AF-71F287EFAE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01388" y="3374115"/>
            <a:ext cx="5589224" cy="110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91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DB3B2-A41C-42D3-848B-82163D381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5265738"/>
            <a:ext cx="10572000" cy="1187450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</a:pPr>
            <a:r>
              <a:rPr lang="fr-FR" sz="4400" dirty="0">
                <a:solidFill>
                  <a:schemeClr val="bg1"/>
                </a:solidFill>
                <a:latin typeface="Bahnschrift SemiBold Condensed" panose="020B0502040204020203" pitchFamily="34" charset="0"/>
                <a:ea typeface="+mn-ea"/>
                <a:cs typeface="+mn-cs"/>
              </a:rPr>
              <a:t>Les conteneurs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D10BF3-E5AF-4E69-B2AA-8C48A6E4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ADED190-8011-4801-0CF7-7D24B1B92B64}"/>
              </a:ext>
            </a:extLst>
          </p:cNvPr>
          <p:cNvSpPr txBox="1">
            <a:spLocks/>
          </p:cNvSpPr>
          <p:nvPr/>
        </p:nvSpPr>
        <p:spPr>
          <a:xfrm>
            <a:off x="810001" y="1412876"/>
            <a:ext cx="10572000" cy="29876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fr-FR" sz="9600" b="1" dirty="0">
                <a:solidFill>
                  <a:srgbClr val="FEFEFE"/>
                </a:solidFill>
                <a:latin typeface="Bahnschrift SemiBold Condensed" panose="020B0502040204020203" pitchFamily="34" charset="0"/>
                <a:ea typeface="+mj-ea"/>
                <a:cs typeface="+mj-cs"/>
              </a:rPr>
              <a:t>Java</a:t>
            </a:r>
            <a:r>
              <a:rPr lang="fr-FR" sz="7200" b="1" dirty="0">
                <a:solidFill>
                  <a:srgbClr val="FEFEFE"/>
                </a:solidFill>
                <a:latin typeface="Bahnschrift SemiBold Condensed" panose="020B0502040204020203" pitchFamily="34" charset="0"/>
                <a:ea typeface="+mj-ea"/>
                <a:cs typeface="+mj-cs"/>
              </a:rPr>
              <a:t> - </a:t>
            </a:r>
            <a:r>
              <a:rPr lang="fr-FR" sz="6600" b="1" dirty="0">
                <a:solidFill>
                  <a:srgbClr val="FEFEFE"/>
                </a:solidFill>
                <a:latin typeface="Bahnschrift SemiBold Condensed" panose="020B0502040204020203" pitchFamily="34" charset="0"/>
                <a:ea typeface="+mj-ea"/>
                <a:cs typeface="+mj-cs"/>
              </a:rPr>
              <a:t>Initiation</a:t>
            </a:r>
            <a:endParaRPr lang="fr-FR" sz="7200" b="1" dirty="0">
              <a:solidFill>
                <a:srgbClr val="FEFEFE"/>
              </a:solidFill>
              <a:latin typeface="Bahnschrift SemiBold Condense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0369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Présentation du 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98495"/>
            <a:ext cx="10814488" cy="44603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Initiation au langage Java </a:t>
            </a:r>
            <a:r>
              <a:rPr lang="fr-FR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(prérequis : cours B1 « C++ &amp; POO »)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7 séances et un examen final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Outil pédagogique : Moodle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Outils techniques : kit de développement Java (JDK), éditeur intégrant Java(IDE)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Validation : Quizz, </a:t>
            </a:r>
            <a:r>
              <a:rPr lang="fr-FR" sz="28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TPs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noté, examen final (questions de cours et codage)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Principales sources du cours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Développons en Java </a:t>
            </a:r>
            <a:r>
              <a:rPr lang="fr-FR" sz="1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</a:t>
            </a:r>
            <a:r>
              <a:rPr lang="en-US" sz="1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Jean-Michel </a:t>
            </a:r>
            <a:r>
              <a:rPr lang="en-US" sz="18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Doudoux</a:t>
            </a:r>
            <a:r>
              <a:rPr lang="en-US" sz="1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FR" sz="1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– https://jmdoudoux.developpez.com/cours/developpons/java/)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Modern Java in Action </a:t>
            </a:r>
            <a:r>
              <a:rPr lang="fr-FR" sz="1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</a:t>
            </a:r>
            <a:r>
              <a:rPr lang="it-IT" sz="1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Raoul-Gabriel Urma, Mario Fusco, Alan Mycroft</a:t>
            </a:r>
            <a:r>
              <a:rPr lang="en-US" sz="1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FR" sz="1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– Manning)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Contact : herve.allanic@ynov.com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3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Le conteneur le plus performant : le tableau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87862"/>
            <a:ext cx="10725588" cy="44603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 tableau stocke plusieurs données de même type dans une 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zone de taille fixe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Classe intégrée à la syntaxe Java et manipulable comme les tableaux du langage 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6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tab1[] = new </a:t>
            </a:r>
            <a:r>
              <a:rPr lang="fr-FR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[10]; </a:t>
            </a:r>
            <a:r>
              <a:rPr lang="fr-FR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Déclaration et allocation d’un tableau de 10 entiers</a:t>
            </a:r>
            <a:endParaRPr lang="fr-FR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tab1[0] = 123; </a:t>
            </a:r>
            <a:r>
              <a:rPr lang="fr-FR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Initialisation du premier élément </a:t>
            </a:r>
            <a:r>
              <a:rPr lang="fr-FR" sz="16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à l’indice 0</a:t>
            </a: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tab2[] = { 5,4,3,2,1 }; </a:t>
            </a:r>
            <a:r>
              <a:rPr lang="fr-FR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Tableau pré-initialisé (taille 5)</a:t>
            </a:r>
            <a:endParaRPr lang="fr-FR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tab2[4] = tab1[9]; </a:t>
            </a:r>
            <a:r>
              <a:rPr lang="fr-FR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Copie du dernier élément de tab1 ...</a:t>
            </a: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      // ... dans le dernier élément de tab2 (</a:t>
            </a:r>
            <a:r>
              <a:rPr lang="fr-FR" sz="16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indice = taille-1</a:t>
            </a:r>
            <a:r>
              <a:rPr lang="fr-FR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)</a:t>
            </a: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endParaRPr lang="fr-FR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Il est possible de définir des tableaux de tableaux</a:t>
            </a:r>
            <a:endParaRPr lang="fr-FR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multiTab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[][] = {{"00","01","02","03"},{"10","11"},{"20","21","22"}};</a:t>
            </a: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multiTab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[0][2] = "456";</a:t>
            </a: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ATTENTION : ce ne sont pas des matrices (lignes de tailles différentes)</a:t>
            </a:r>
            <a:endParaRPr lang="fr-FR" sz="2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4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Simplification de l’implémentation liée à la taille fixe =&gt; très performant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71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Le conteneur le plus facile à utiliser : </a:t>
            </a:r>
            <a:r>
              <a:rPr kumimoji="0" lang="fr-FR" sz="4400" b="1" i="0" u="none" strike="noStrike" kern="1200" spc="0" normalizeH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java.util.ArrayList</a:t>
            </a:r>
            <a:endParaRPr kumimoji="0" lang="fr-FR" sz="4400" b="1" i="0" u="none" strike="noStrike" kern="1200" spc="0" normalizeH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Bahnschrift SemiBold Condensed" panose="020B0502040204020203" pitchFamily="34" charset="0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87862"/>
            <a:ext cx="10554574" cy="44603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« </a:t>
            </a:r>
            <a:r>
              <a:rPr lang="fr-FR" sz="2800" dirty="0" err="1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ArrayList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 est une classe qui stocke plusieurs données de même type dans une zone dont le nombre d’éléments peut varier</a:t>
            </a:r>
            <a:endParaRPr lang="fr-FR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</a:rPr>
              <a:t>List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Integer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fr-F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lst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fr-FR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Déclaration</a:t>
            </a: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lst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new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&lt;&gt;(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ascadia Mono" panose="020B0609020000020004" pitchFamily="49" charset="0"/>
              </a:rPr>
              <a:t>Arrays.asList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ascadia Mono" panose="020B0609020000020004" pitchFamily="49" charset="0"/>
              </a:rPr>
              <a:t>(new Integer[] {1,2,3})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); </a:t>
            </a:r>
            <a:r>
              <a:rPr lang="fr-FR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Initialisation</a:t>
            </a:r>
            <a:endParaRPr lang="fr-FR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lst.</a:t>
            </a:r>
            <a:r>
              <a:rPr lang="fr-FR" sz="16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</a:rPr>
              <a:t>set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(1,456); </a:t>
            </a:r>
            <a:r>
              <a:rPr lang="fr-FR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Initialisation du deuxième élément</a:t>
            </a:r>
            <a:endParaRPr lang="fr-FR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System.out.println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fr-F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lst.</a:t>
            </a:r>
            <a:r>
              <a:rPr lang="fr-FR" sz="16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</a:rPr>
              <a:t>get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(1) ); </a:t>
            </a:r>
            <a:r>
              <a:rPr lang="fr-FR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Affiche : 456</a:t>
            </a:r>
            <a:endParaRPr lang="fr-FR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lst.</a:t>
            </a:r>
            <a:r>
              <a:rPr lang="fr-FR" sz="16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</a:rPr>
              <a:t>add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(78); </a:t>
            </a:r>
            <a:r>
              <a:rPr lang="fr-FR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Ajoute un nouvel élément à la fin =&gt; {1,456,3,78}</a:t>
            </a:r>
            <a:endParaRPr lang="fr-FR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System.out.println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fr-F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lst.</a:t>
            </a:r>
            <a:r>
              <a:rPr lang="fr-FR" sz="16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</a:rPr>
              <a:t>size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); </a:t>
            </a:r>
            <a:r>
              <a:rPr lang="fr-FR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Affiche la taille du conteneur : 4</a:t>
            </a:r>
            <a:endParaRPr lang="fr-FR" sz="1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ArrayList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est une implémentation de l’</a:t>
            </a:r>
            <a:r>
              <a:rPr lang="fr-FR" sz="2800" dirty="0">
                <a:solidFill>
                  <a:schemeClr val="accent3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interface « List »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à privilégier dans les algorithmes où il y a beaucoup d’accès aux éléments et peu d’ajouts ou suppressions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« </a:t>
            </a:r>
            <a:r>
              <a:rPr lang="fr-FR" sz="2800" dirty="0" err="1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LinkedList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 s’il y a beaucoup d’ajouts ou suppressions d’éléments et peu d’accès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ArrayList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n’accepte pas les types primitifs (</a:t>
            </a:r>
            <a:r>
              <a:rPr lang="fr-FR" sz="20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int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, </a:t>
            </a:r>
            <a:r>
              <a:rPr lang="fr-F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double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...), il faut donc utiliser les classes « </a:t>
            </a:r>
            <a:r>
              <a:rPr lang="fr-FR" sz="2800" dirty="0" err="1">
                <a:solidFill>
                  <a:schemeClr val="accent5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wrapper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 correspondantes (</a:t>
            </a:r>
            <a:r>
              <a:rPr lang="fr-FR" sz="16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java.lang.</a:t>
            </a:r>
            <a:r>
              <a:rPr lang="fr-FR" sz="20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Integer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, </a:t>
            </a:r>
            <a:r>
              <a:rPr lang="fr-F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java.lang.</a:t>
            </a:r>
            <a:r>
              <a:rPr lang="fr-FR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,...)</a:t>
            </a:r>
            <a:endParaRPr lang="fr-FR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93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Autre types de conteneurs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87862"/>
            <a:ext cx="10554574" cy="44603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 JDK propose plusieurs conteneurs basés sur deux interfaces (et leurs dérivées) :</a:t>
            </a:r>
          </a:p>
          <a:p>
            <a:pPr marL="514350" indent="-514350">
              <a:buFont typeface="+mj-lt"/>
              <a:buAutoNum type="arabicPeriod"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 </a:t>
            </a:r>
            <a:r>
              <a:rPr lang="fr-FR" sz="16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java.util.</a:t>
            </a:r>
            <a:r>
              <a:rPr lang="fr-FR" sz="20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Collection</a:t>
            </a:r>
            <a:r>
              <a:rPr lang="fr-FR" sz="20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&lt;</a:t>
            </a:r>
            <a:r>
              <a:rPr lang="fr-F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</a:rPr>
              <a:t>E</a:t>
            </a:r>
            <a:r>
              <a:rPr lang="fr-FR" sz="20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&gt;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pour manipuler des éléments individuels </a:t>
            </a:r>
            <a:r>
              <a:rPr lang="fr-FR" sz="2800" dirty="0">
                <a:solidFill>
                  <a:schemeClr val="accent3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« E »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kumimoji="0" lang="fr-F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java.util.</a:t>
            </a:r>
            <a:r>
              <a:rPr lang="fr-FR" sz="20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List</a:t>
            </a:r>
            <a:r>
              <a:rPr lang="fr-FR" sz="2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pour stocker séquentiellement dans des cases numérotées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kumimoji="0" lang="fr-F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java.util.</a:t>
            </a:r>
            <a:r>
              <a:rPr lang="fr-FR" sz="20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Set</a:t>
            </a:r>
            <a:r>
              <a:rPr lang="fr-FR" sz="2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empêche les doublons mais les cases ne sont pas numérotées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fr-FR" sz="2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java.util.</a:t>
            </a:r>
            <a:r>
              <a:rPr lang="fr-FR" sz="20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queue</a:t>
            </a:r>
            <a:r>
              <a:rPr lang="fr-FR" sz="2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est l'interface des implémentations des files </a:t>
            </a:r>
            <a:r>
              <a:rPr lang="fr-FR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(FIFO)</a:t>
            </a:r>
            <a:r>
              <a:rPr lang="fr-FR" sz="2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et des piles </a:t>
            </a:r>
            <a:r>
              <a:rPr lang="fr-FR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(LIFO)</a:t>
            </a:r>
            <a:endParaRPr lang="fr-FR" sz="26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 </a:t>
            </a:r>
            <a:r>
              <a:rPr lang="fr-FR" sz="16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java.util.</a:t>
            </a:r>
            <a:r>
              <a:rPr lang="fr-FR" sz="20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Map</a:t>
            </a:r>
            <a:r>
              <a:rPr lang="fr-FR" sz="20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&lt;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</a:rPr>
              <a:t>K</a:t>
            </a:r>
            <a:r>
              <a:rPr lang="fr-FR" sz="20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,</a:t>
            </a:r>
            <a:r>
              <a:rPr lang="fr-FR" sz="20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</a:rPr>
              <a:t>V</a:t>
            </a:r>
            <a:r>
              <a:rPr lang="fr-FR" sz="20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&gt;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pour les couples où la clé </a:t>
            </a:r>
            <a:r>
              <a:rPr lang="fr-FR" sz="28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« K »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donne accès à la valeur </a:t>
            </a:r>
            <a:r>
              <a:rPr lang="fr-FR" sz="2800" dirty="0">
                <a:solidFill>
                  <a:schemeClr val="accent4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« V »</a:t>
            </a:r>
          </a:p>
          <a:p>
            <a:pPr marL="0" indent="0">
              <a:buNone/>
            </a:pPr>
            <a:r>
              <a:rPr lang="fr-FR" sz="24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Certaines implémentations (</a:t>
            </a:r>
            <a:r>
              <a:rPr lang="fr-FR" sz="16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java.util.</a:t>
            </a:r>
            <a:r>
              <a:rPr lang="fr-FR" sz="20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Vector</a:t>
            </a:r>
            <a:r>
              <a:rPr lang="fr-FR" sz="24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, </a:t>
            </a:r>
            <a:r>
              <a:rPr lang="fr-FR" sz="16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java.util.</a:t>
            </a:r>
            <a:r>
              <a:rPr lang="fr-FR" sz="20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Hashtable</a:t>
            </a:r>
            <a:r>
              <a:rPr lang="fr-FR" sz="24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...) garantissent l’intégrité des données en cas d’accès concurrents mais au dépend de la performance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72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2192000" cy="1129553"/>
          </a:xfrm>
          <a:prstGeom prst="rect">
            <a:avLst/>
          </a:prstGeom>
          <a:solidFill>
            <a:srgbClr val="92D050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cap="small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		</a:t>
            </a: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TD – Mise en pratique des conteneurs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98495"/>
            <a:ext cx="10554574" cy="44603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Exemples de manipulations d’</a:t>
            </a:r>
            <a:r>
              <a:rPr lang="fr-FR" sz="28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ArrayList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et de </a:t>
            </a:r>
            <a:r>
              <a:rPr lang="fr-FR" sz="28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HashMap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...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61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DB3B2-A41C-42D3-848B-82163D381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5265738"/>
            <a:ext cx="10572000" cy="1187450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</a:pPr>
            <a:r>
              <a:rPr lang="fr-FR" sz="4400" dirty="0">
                <a:solidFill>
                  <a:schemeClr val="bg1"/>
                </a:solidFill>
                <a:latin typeface="Bahnschrift SemiBold Condensed" panose="020B0502040204020203" pitchFamily="34" charset="0"/>
                <a:ea typeface="+mn-ea"/>
                <a:cs typeface="+mn-cs"/>
              </a:rPr>
              <a:t>Contrôle du traitement des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D10BF3-E5AF-4E69-B2AA-8C48A6E4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638E4E6-8423-52B9-B864-506BC2C1D7B9}"/>
              </a:ext>
            </a:extLst>
          </p:cNvPr>
          <p:cNvSpPr txBox="1">
            <a:spLocks/>
          </p:cNvSpPr>
          <p:nvPr/>
        </p:nvSpPr>
        <p:spPr>
          <a:xfrm>
            <a:off x="810001" y="1412876"/>
            <a:ext cx="10572000" cy="29876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fr-FR" sz="9600" b="1" dirty="0">
                <a:solidFill>
                  <a:srgbClr val="FEFEFE"/>
                </a:solidFill>
                <a:latin typeface="Bahnschrift SemiBold Condensed" panose="020B0502040204020203" pitchFamily="34" charset="0"/>
                <a:ea typeface="+mj-ea"/>
                <a:cs typeface="+mj-cs"/>
              </a:rPr>
              <a:t>Java</a:t>
            </a:r>
            <a:r>
              <a:rPr lang="fr-FR" sz="7200" b="1" dirty="0">
                <a:solidFill>
                  <a:srgbClr val="FEFEFE"/>
                </a:solidFill>
                <a:latin typeface="Bahnschrift SemiBold Condensed" panose="020B0502040204020203" pitchFamily="34" charset="0"/>
                <a:ea typeface="+mj-ea"/>
                <a:cs typeface="+mj-cs"/>
              </a:rPr>
              <a:t> - </a:t>
            </a:r>
            <a:r>
              <a:rPr lang="fr-FR" sz="6600" b="1" dirty="0">
                <a:solidFill>
                  <a:srgbClr val="FEFEFE"/>
                </a:solidFill>
                <a:latin typeface="Bahnschrift SemiBold Condensed" panose="020B0502040204020203" pitchFamily="34" charset="0"/>
                <a:ea typeface="+mj-ea"/>
                <a:cs typeface="+mj-cs"/>
              </a:rPr>
              <a:t>Initiation</a:t>
            </a:r>
            <a:endParaRPr lang="fr-FR" sz="7200" b="1" dirty="0">
              <a:solidFill>
                <a:srgbClr val="FEFEFE"/>
              </a:solidFill>
              <a:latin typeface="Bahnschrift SemiBold Condense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74695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Structure de contrôle conditionnelle : </a:t>
            </a: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sélection</a:t>
            </a: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 par « if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5711688" y="1389482"/>
            <a:ext cx="5637172" cy="243337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La structure de contrôle « 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if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 permet de décider d’exécuter un bloc de code (ou pas) selon le résultat d’un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Il est possible d’ajouter un « </a:t>
            </a:r>
            <a:r>
              <a:rPr lang="fr-FR" sz="2800" dirty="0" err="1">
                <a:solidFill>
                  <a:srgbClr val="0070C0"/>
                </a:solidFill>
                <a:latin typeface="Bahnschrift SemiBold Condensed" panose="020B0502040204020203" pitchFamily="34" charset="0"/>
              </a:rPr>
              <a:t>else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 pour exécuter un autre code si le test est faux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BA3F1D5-92A8-4E07-9226-E6E6199A7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12" y="1307830"/>
            <a:ext cx="4546318" cy="162799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FDEC69C-EF75-4837-8DA4-A3C4676E2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90" y="3229810"/>
            <a:ext cx="5448798" cy="210235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F4C02E1-46DB-4D3C-923E-08693FA18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646" y="4087172"/>
            <a:ext cx="1761152" cy="2534177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2C6C49E0-C9B2-48B5-904C-FC5DCC9E9CA9}"/>
              </a:ext>
            </a:extLst>
          </p:cNvPr>
          <p:cNvSpPr txBox="1">
            <a:spLocks/>
          </p:cNvSpPr>
          <p:nvPr/>
        </p:nvSpPr>
        <p:spPr>
          <a:xfrm>
            <a:off x="1090670" y="5493820"/>
            <a:ext cx="7967136" cy="92368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Avec l’enchaînement d’« if » après les « </a:t>
            </a:r>
            <a:r>
              <a:rPr lang="fr-FR" sz="28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else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 il est possible de sélectionner une seule version de code parmi plusieurs</a:t>
            </a:r>
            <a:endParaRPr lang="fr-FR" sz="26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990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930486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Structure de contrôle conditionnelle : </a:t>
            </a: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sélection</a:t>
            </a: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 par « switch 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128EFC4-1722-4E0B-BBAF-C7AC762BD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649" y="3682389"/>
            <a:ext cx="4034759" cy="223934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7817475-4BFB-4219-B80B-D6B7DA043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31" y="2952521"/>
            <a:ext cx="5628956" cy="307370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87862"/>
            <a:ext cx="10554574" cy="44603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Utilisé pour sélectionner un parmi plusieurs blocs de code en fonction d’un numéro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« 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switch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 indique la variable où est stocké le numéro et les « 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case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 indiquent les numéros et les blocs de code associés (« 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default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 pour un numéro non répertorié)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36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0" indent="0" algn="ctr">
              <a:buNone/>
            </a:pPr>
            <a:r>
              <a:rPr lang="fr-FR" sz="2400" dirty="0">
                <a:solidFill>
                  <a:srgbClr val="FF0000"/>
                </a:solidFill>
                <a:highlight>
                  <a:srgbClr val="FFFF00"/>
                </a:highlight>
                <a:latin typeface="Bahnschrift SemiBold Condensed" panose="020B0502040204020203" pitchFamily="34" charset="0"/>
              </a:rPr>
              <a:t>il vaut mieux ajouter « </a:t>
            </a:r>
            <a:r>
              <a:rPr lang="fr-FR" sz="2400" dirty="0">
                <a:solidFill>
                  <a:srgbClr val="0070C0"/>
                </a:solidFill>
                <a:highlight>
                  <a:srgbClr val="FFFF00"/>
                </a:highlight>
                <a:latin typeface="Bahnschrift SemiBold Condensed" panose="020B0502040204020203" pitchFamily="34" charset="0"/>
              </a:rPr>
              <a:t>break;</a:t>
            </a:r>
            <a:r>
              <a:rPr lang="fr-FR" sz="2400" dirty="0">
                <a:solidFill>
                  <a:srgbClr val="FF0000"/>
                </a:solidFill>
                <a:highlight>
                  <a:srgbClr val="FFFF00"/>
                </a:highlight>
                <a:latin typeface="Bahnschrift SemiBold Condensed" panose="020B0502040204020203" pitchFamily="34" charset="0"/>
              </a:rPr>
              <a:t> » à la fin des blocs « case », pour éviter des incohérences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F821EF2-9352-4DF9-8C44-ED8C4AD95359}"/>
              </a:ext>
            </a:extLst>
          </p:cNvPr>
          <p:cNvCxnSpPr>
            <a:cxnSpLocks/>
          </p:cNvCxnSpPr>
          <p:nvPr/>
        </p:nvCxnSpPr>
        <p:spPr>
          <a:xfrm flipH="1" flipV="1">
            <a:off x="4030133" y="4346222"/>
            <a:ext cx="304800" cy="1680005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C634733-7BCC-5DE6-F9AF-DE4238492B21}"/>
              </a:ext>
            </a:extLst>
          </p:cNvPr>
          <p:cNvCxnSpPr>
            <a:cxnSpLocks/>
          </p:cNvCxnSpPr>
          <p:nvPr/>
        </p:nvCxnSpPr>
        <p:spPr>
          <a:xfrm flipH="1" flipV="1">
            <a:off x="8873067" y="4718756"/>
            <a:ext cx="790222" cy="1307471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149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930486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Particularités du « switch » Java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87862"/>
            <a:ext cx="10554574" cy="44603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 « case » peut être associé à un </a:t>
            </a:r>
            <a:r>
              <a:rPr lang="fr-FR" sz="2800" dirty="0">
                <a:solidFill>
                  <a:srgbClr val="00B050"/>
                </a:solidFill>
                <a:latin typeface="Bahnschrift SemiBold Condensed" panose="020B0502040204020203" pitchFamily="34" charset="0"/>
              </a:rPr>
              <a:t>texte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au lieu d’un numéro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En plus du « switch » classique, il est possible d’utiliser des « </a:t>
            </a:r>
            <a:r>
              <a:rPr lang="fr-FR" sz="2800" dirty="0">
                <a:solidFill>
                  <a:schemeClr val="accent5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switch-expressions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 dans des calculs </a:t>
            </a:r>
            <a:r>
              <a:rPr lang="fr-FR" sz="24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(sans « break » et où les « : » sont remplacés par des « </a:t>
            </a:r>
            <a:r>
              <a:rPr lang="fr-FR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  <a:cs typeface="Cascadia Mono" panose="020B0609020000020004" pitchFamily="49" charset="0"/>
              </a:rPr>
              <a:t>-&gt;</a:t>
            </a:r>
            <a:r>
              <a:rPr lang="fr-FR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 </a:t>
            </a:r>
            <a:r>
              <a:rPr lang="fr-FR" sz="24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»)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D3FAAFB-DB7E-E6B0-A24F-4BC6B0FB0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125" y="3031046"/>
            <a:ext cx="7758855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package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ynov.hal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public class Main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void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main(String[] args)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    String texte = "tag-B";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FFD78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FFD78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D78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res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D78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D78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switch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texte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)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case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"tag-A"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  <a:cs typeface="Cascadia Mono" panose="020B0609020000020004" pitchFamily="49" charset="0"/>
              </a:rPr>
              <a:t>-&gt;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case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"tag-B" </a:t>
            </a:r>
            <a:r>
              <a:rPr lang="fr-FR" altLang="fr-FR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  <a:cs typeface="Cascadia Mono" panose="020B0609020000020004" pitchFamily="49" charset="0"/>
              </a:rPr>
              <a:t>-&gt;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case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"tag-C" </a:t>
            </a:r>
            <a:r>
              <a:rPr lang="fr-FR" altLang="fr-FR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  <a:cs typeface="Cascadia Mono" panose="020B0609020000020004" pitchFamily="49" charset="0"/>
              </a:rPr>
              <a:t>-&gt;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    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D78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+ </a:t>
            </a:r>
            <a:r>
              <a:rPr lang="fr-FR" altLang="fr-FR" sz="1600" dirty="0">
                <a:solidFill>
                  <a:srgbClr val="0033B3"/>
                </a:solidFill>
                <a:highlight>
                  <a:srgbClr val="FFD78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10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D78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System.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out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.printf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=%d",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);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  <a:cs typeface="Cascadia Mono" panose="020B0609020000020004" pitchFamily="49" charset="0"/>
              </a:rPr>
              <a:t>// Affiche :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  <a:cs typeface="Cascadia Mono" panose="020B0609020000020004" pitchFamily="49" charset="0"/>
              </a:rPr>
              <a:t>res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  <a:cs typeface="Cascadia Mono" panose="020B0609020000020004" pitchFamily="49" charset="0"/>
              </a:rPr>
              <a:t>=12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978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Structures de contrôles itératives : </a:t>
            </a: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répétitions</a:t>
            </a: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 « </a:t>
            </a:r>
            <a:r>
              <a:rPr kumimoji="0" lang="fr-FR" sz="4400" b="1" i="0" u="none" strike="noStrike" kern="1200" cap="small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while</a:t>
            </a: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87862"/>
            <a:ext cx="5086329" cy="44603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La structure itérative « </a:t>
            </a:r>
            <a:r>
              <a:rPr lang="fr-FR" sz="28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while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 se base sur un 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test « </a:t>
            </a:r>
            <a:r>
              <a:rPr lang="fr-FR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vrai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 » 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pour valider la répétition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« </a:t>
            </a:r>
            <a:r>
              <a:rPr lang="fr-FR" sz="2800" dirty="0" err="1">
                <a:solidFill>
                  <a:srgbClr val="0070C0"/>
                </a:solidFill>
                <a:latin typeface="Bahnschrift SemiBold Condensed" panose="020B0502040204020203" pitchFamily="34" charset="0"/>
              </a:rPr>
              <a:t>while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{...}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 teste </a:t>
            </a:r>
            <a:r>
              <a:rPr lang="fr-FR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avant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le bloc d’instructions</a:t>
            </a:r>
            <a:b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</a:br>
            <a:r>
              <a:rPr lang="fr-FR" sz="24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il peut n’y avoir aucune itération</a:t>
            </a:r>
            <a:endParaRPr lang="fr-FR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« 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do{...}</a:t>
            </a:r>
            <a:r>
              <a:rPr lang="fr-FR" sz="2800" dirty="0" err="1">
                <a:solidFill>
                  <a:srgbClr val="0070C0"/>
                </a:solidFill>
                <a:latin typeface="Bahnschrift SemiBold Condensed" panose="020B0502040204020203" pitchFamily="34" charset="0"/>
              </a:rPr>
              <a:t>while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 effectue le test </a:t>
            </a:r>
            <a:r>
              <a:rPr lang="fr-FR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après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b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</a:br>
            <a:r>
              <a:rPr lang="fr-FR" sz="24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il y a toujours </a:t>
            </a:r>
            <a:r>
              <a:rPr lang="fr-FR" sz="2400" i="1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au moins une itération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F05920D-483B-4916-8411-3F8BF598631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805889" y="4990641"/>
            <a:ext cx="611170" cy="240895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A09989F-8F6D-4D61-BDBB-4DAF613ED6F2}"/>
              </a:ext>
            </a:extLst>
          </p:cNvPr>
          <p:cNvCxnSpPr>
            <a:cxnSpLocks/>
          </p:cNvCxnSpPr>
          <p:nvPr/>
        </p:nvCxnSpPr>
        <p:spPr>
          <a:xfrm flipV="1">
            <a:off x="5805889" y="2991341"/>
            <a:ext cx="611170" cy="240895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D46B0C6-FA2E-3B98-D779-4CD97E4F82DB}"/>
              </a:ext>
            </a:extLst>
          </p:cNvPr>
          <p:cNvGrpSpPr/>
          <p:nvPr/>
        </p:nvGrpSpPr>
        <p:grpSpPr>
          <a:xfrm>
            <a:off x="6405827" y="1453963"/>
            <a:ext cx="3660574" cy="2349902"/>
            <a:chOff x="6405827" y="1453963"/>
            <a:chExt cx="3660574" cy="2349902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BD25495-CA77-414E-8BD5-25D5E7640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5827" y="1453963"/>
              <a:ext cx="3660574" cy="234990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F46C6B-E70A-3397-7F41-0CFCCD459D39}"/>
                </a:ext>
              </a:extLst>
            </p:cNvPr>
            <p:cNvSpPr/>
            <p:nvPr/>
          </p:nvSpPr>
          <p:spPr>
            <a:xfrm>
              <a:off x="8884356" y="3187266"/>
              <a:ext cx="812800" cy="1544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640B147-F9A3-95C9-7606-EF2B7D80B773}"/>
              </a:ext>
            </a:extLst>
          </p:cNvPr>
          <p:cNvGrpSpPr/>
          <p:nvPr/>
        </p:nvGrpSpPr>
        <p:grpSpPr>
          <a:xfrm>
            <a:off x="6417059" y="4056585"/>
            <a:ext cx="5104571" cy="2349902"/>
            <a:chOff x="6417059" y="4056585"/>
            <a:chExt cx="5104571" cy="2349902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AC497E07-279B-4163-A418-ABA6661A5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7059" y="4056585"/>
              <a:ext cx="5104571" cy="234990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65F60A-8B26-5727-8FC6-75C1A10E083D}"/>
                </a:ext>
              </a:extLst>
            </p:cNvPr>
            <p:cNvSpPr/>
            <p:nvPr/>
          </p:nvSpPr>
          <p:spPr>
            <a:xfrm>
              <a:off x="9740646" y="6024011"/>
              <a:ext cx="812800" cy="1544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56050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Structure de contrôle itérative : </a:t>
            </a: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répétition</a:t>
            </a: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 « for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87862"/>
            <a:ext cx="10554574" cy="44603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 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« for » avec compteur 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est une structure itérative  plus évoluées que le « </a:t>
            </a:r>
            <a:r>
              <a:rPr lang="fr-FR" sz="28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while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  car il intègre la gestion du critère de répétition de la boucle</a:t>
            </a: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endParaRPr lang="nn-NO" sz="16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tab[] = { </a:t>
            </a:r>
            <a:r>
              <a:rPr lang="fr-FR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fr-FR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a'</a:t>
            </a:r>
            <a:r>
              <a:rPr lang="fr-F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fr-FR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'b'</a:t>
            </a:r>
            <a:r>
              <a:rPr lang="fr-F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fr-FR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'c'</a:t>
            </a:r>
            <a:r>
              <a:rPr lang="fr-F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fr-FR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'd'</a:t>
            </a:r>
            <a:r>
              <a:rPr lang="fr-F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fr-FR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'e</a:t>
            </a:r>
            <a:r>
              <a:rPr lang="fr-FR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n-NO" sz="20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i = 0; i &lt; 5; i++)</a:t>
            </a: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System.out.print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(tab[i]);</a:t>
            </a: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=&gt; Affiche : </a:t>
            </a:r>
            <a:r>
              <a:rPr lang="fr-FR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abcde</a:t>
            </a:r>
            <a:endParaRPr lang="fr-FR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6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C38D7B5-509A-4697-8A86-FFA439FB9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23" t="12560" b="8364"/>
          <a:stretch/>
        </p:blipFill>
        <p:spPr>
          <a:xfrm>
            <a:off x="2190045" y="4312356"/>
            <a:ext cx="3583425" cy="19408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FB16C58-82C2-2D55-04FE-AB16CAEE94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9" t="-570" r="69115" b="448"/>
          <a:stretch/>
        </p:blipFill>
        <p:spPr>
          <a:xfrm>
            <a:off x="8186738" y="3795782"/>
            <a:ext cx="1957387" cy="245744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2D2C903-21CF-56CF-0040-E172170ECFE2}"/>
              </a:ext>
            </a:extLst>
          </p:cNvPr>
          <p:cNvSpPr txBox="1"/>
          <p:nvPr/>
        </p:nvSpPr>
        <p:spPr>
          <a:xfrm>
            <a:off x="6272329" y="5282793"/>
            <a:ext cx="1406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code « </a:t>
            </a:r>
            <a:r>
              <a:rPr lang="fr-FR" sz="1400" dirty="0" err="1">
                <a:solidFill>
                  <a:schemeClr val="bg1"/>
                </a:solidFill>
              </a:rPr>
              <a:t>while</a:t>
            </a:r>
            <a:r>
              <a:rPr lang="fr-FR" sz="1400" dirty="0">
                <a:solidFill>
                  <a:schemeClr val="bg1"/>
                </a:solidFill>
              </a:rPr>
              <a:t> »</a:t>
            </a: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équivalent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14FD64D-025A-7078-E239-53C44B259F56}"/>
              </a:ext>
            </a:extLst>
          </p:cNvPr>
          <p:cNvCxnSpPr>
            <a:cxnSpLocks/>
          </p:cNvCxnSpPr>
          <p:nvPr/>
        </p:nvCxnSpPr>
        <p:spPr>
          <a:xfrm>
            <a:off x="5805889" y="5216421"/>
            <a:ext cx="2333400" cy="21626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3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cap="small" dirty="0">
                <a:solidFill>
                  <a:srgbClr val="92D050"/>
                </a:solidFill>
                <a:latin typeface="Bahnschrift SemiBold Condensed" panose="020B0502040204020203" pitchFamily="34" charset="0"/>
              </a:rPr>
              <a:t>D</a:t>
            </a:r>
            <a:r>
              <a:rPr kumimoji="0" lang="fr-FR" sz="4400" b="1" i="0" u="none" strike="noStrike" kern="1200" cap="small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éroulé</a:t>
            </a: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 du cours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35A2338-66DE-468C-99A4-1C7D3AC9E7A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10000" y="1582654"/>
            <a:ext cx="10571998" cy="4479380"/>
          </a:xfrm>
          <a:prstGeom prst="rect">
            <a:avLst/>
          </a:prstGeom>
        </p:spPr>
        <p:txBody>
          <a:bodyPr numCol="2"/>
          <a:lstStyle>
            <a:defPPr>
              <a:defRPr lang="en-US"/>
            </a:defPPr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Bahnschrift SemiBold Condensed" panose="020B0502040204020203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/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/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5pPr>
            <a:lvl6pPr marL="24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6pPr>
            <a:lvl7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7pPr>
            <a:lvl8pPr marL="32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8pPr>
            <a:lvl9pPr marL="36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9pPr>
          </a:lstStyle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Les concepts de base de Java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 </a:t>
            </a:r>
            <a:r>
              <a:rPr lang="fr-FR" i="1" dirty="0"/>
              <a:t>Mise en pratique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Programmation Orientée Objet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 </a:t>
            </a:r>
            <a:r>
              <a:rPr lang="fr-FR" i="1" dirty="0"/>
              <a:t>Mise en pratique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Les </a:t>
            </a:r>
            <a:r>
              <a:rPr lang="fr-FR" dirty="0" err="1"/>
              <a:t>Frameworks</a:t>
            </a:r>
            <a:r>
              <a:rPr lang="fr-FR" dirty="0"/>
              <a:t> Java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 </a:t>
            </a:r>
            <a:r>
              <a:rPr lang="fr-FR" i="1" dirty="0"/>
              <a:t>Mise en pratique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Evolutions récentes dans la programmation en Java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05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Structure de contrôle itérative : </a:t>
            </a: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répétition</a:t>
            </a: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 « for-</a:t>
            </a:r>
            <a:r>
              <a:rPr kumimoji="0" lang="fr-FR" sz="4400" b="1" i="0" u="none" strike="noStrike" kern="1200" cap="small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each</a:t>
            </a: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87862"/>
            <a:ext cx="10554574" cy="44603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 « 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for-</a:t>
            </a:r>
            <a:r>
              <a:rPr lang="fr-FR" sz="2800" dirty="0" err="1">
                <a:solidFill>
                  <a:srgbClr val="0070C0"/>
                </a:solidFill>
                <a:latin typeface="Bahnschrift SemiBold Condensed" panose="020B0502040204020203" pitchFamily="34" charset="0"/>
              </a:rPr>
              <a:t>each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 intègre la gestion du parcours des éléments d’un conteneur</a:t>
            </a: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endParaRPr lang="nn-NO" sz="16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tab[] = { </a:t>
            </a:r>
            <a:r>
              <a:rPr lang="fr-FR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fr-FR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a'</a:t>
            </a:r>
            <a:r>
              <a:rPr lang="fr-F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fr-FR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'b'</a:t>
            </a:r>
            <a:r>
              <a:rPr lang="fr-F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fr-FR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'c'</a:t>
            </a:r>
            <a:r>
              <a:rPr lang="fr-F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fr-FR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'd'</a:t>
            </a:r>
            <a:r>
              <a:rPr lang="fr-F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fr-FR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'e</a:t>
            </a:r>
            <a:r>
              <a:rPr lang="fr-FR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for</a:t>
            </a:r>
            <a:r>
              <a:rPr lang="fr-FR" sz="2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(</a:t>
            </a:r>
            <a:r>
              <a:rPr lang="fr-FR" sz="20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char</a:t>
            </a:r>
            <a:r>
              <a:rPr lang="fr-FR" sz="2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elem</a:t>
            </a:r>
            <a:r>
              <a:rPr lang="fr-FR" sz="2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: tab)</a:t>
            </a: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System.out.print(elem);</a:t>
            </a: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=&gt; Affiche : </a:t>
            </a:r>
            <a:r>
              <a:rPr lang="fr-FR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abcde</a:t>
            </a:r>
            <a:endParaRPr lang="fr-FR" sz="16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endParaRPr lang="fr-FR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4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Le « for-</a:t>
            </a:r>
            <a:r>
              <a:rPr lang="fr-FR" sz="24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each</a:t>
            </a:r>
            <a:r>
              <a:rPr lang="fr-FR" sz="24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 » est plus simple à utiliser mais le « for » avec compteur permet d’avoir l’index de l’élément courant dans le conteneur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64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Structure de contrôle itérative : raccourcis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87862"/>
            <a:ext cx="5163447" cy="13773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L’instruction « 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break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 permet de forcer l’interruption d’une répétition au milieu du bloc de code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81E406F-91DC-424C-9354-AD37AEA45441}"/>
              </a:ext>
            </a:extLst>
          </p:cNvPr>
          <p:cNvSpPr txBox="1">
            <a:spLocks/>
          </p:cNvSpPr>
          <p:nvPr/>
        </p:nvSpPr>
        <p:spPr>
          <a:xfrm>
            <a:off x="6538044" y="2774151"/>
            <a:ext cx="5163447" cy="240377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System.out.print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"Nombres jusqu'à 20 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    </a:t>
            </a:r>
            <a:r>
              <a:rPr lang="fr-FR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+</a:t>
            </a:r>
            <a:r>
              <a:rPr lang="fr-FR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"sauf ceux divisibles par 3 : "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n-NO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i = 1; i &lt;= 20; i++)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   if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(i % 3 == 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</a:t>
            </a:r>
            <a:r>
              <a:rPr lang="fr-FR" sz="20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continue</a:t>
            </a:r>
            <a:r>
              <a:rPr lang="fr-FR" sz="2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System.out.print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(i </a:t>
            </a:r>
            <a:r>
              <a:rPr lang="fr-FR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+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","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//=&gt; 1,2,4,5,7,8,10,11,13,14,16,17,19,20,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AB2BE56-542A-4BDE-86CD-C5E520FAB995}"/>
              </a:ext>
            </a:extLst>
          </p:cNvPr>
          <p:cNvSpPr txBox="1">
            <a:spLocks/>
          </p:cNvSpPr>
          <p:nvPr/>
        </p:nvSpPr>
        <p:spPr>
          <a:xfrm>
            <a:off x="1140510" y="2774151"/>
            <a:ext cx="5163447" cy="373681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cible = 1234;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essai;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Scanner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sysin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new Scanner(System.in);</a:t>
            </a:r>
            <a:endParaRPr lang="fr-FR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n-NO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10; i++)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System.out.print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"10 essais : "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essai = </a:t>
            </a:r>
            <a:r>
              <a:rPr lang="fr-F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sysin.nextInt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   if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(essai == cible)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r-F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System.out.print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"Bravo !"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</a:t>
            </a:r>
            <a:r>
              <a:rPr lang="fr-FR" sz="20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break</a:t>
            </a:r>
            <a:r>
              <a:rPr lang="fr-FR" sz="2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System.out.print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"Nouvel essai..."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System.out.print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"Fin de la partie !"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06D535E-4C35-45D4-BE60-236662F8BAC1}"/>
              </a:ext>
            </a:extLst>
          </p:cNvPr>
          <p:cNvSpPr txBox="1">
            <a:spLocks/>
          </p:cNvSpPr>
          <p:nvPr/>
        </p:nvSpPr>
        <p:spPr>
          <a:xfrm>
            <a:off x="6218551" y="1387862"/>
            <a:ext cx="5163447" cy="139940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L’instruction « 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continue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 interrompt l’itération courante et démarre directement l’itération suivante</a:t>
            </a:r>
            <a:endParaRPr lang="fr-FR" sz="26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832AF13-12C8-4D71-9DDB-1634387F8210}"/>
              </a:ext>
            </a:extLst>
          </p:cNvPr>
          <p:cNvCxnSpPr>
            <a:cxnSpLocks/>
          </p:cNvCxnSpPr>
          <p:nvPr/>
        </p:nvCxnSpPr>
        <p:spPr>
          <a:xfrm flipV="1">
            <a:off x="8196550" y="3525397"/>
            <a:ext cx="66101" cy="572878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79A1917-5419-41F9-A827-AEC9722A492A}"/>
              </a:ext>
            </a:extLst>
          </p:cNvPr>
          <p:cNvCxnSpPr>
            <a:cxnSpLocks/>
          </p:cNvCxnSpPr>
          <p:nvPr/>
        </p:nvCxnSpPr>
        <p:spPr>
          <a:xfrm flipH="1">
            <a:off x="1399142" y="5570594"/>
            <a:ext cx="1167788" cy="815248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19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DB3B2-A41C-42D3-848B-82163D381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5265738"/>
            <a:ext cx="10572000" cy="1187450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</a:pPr>
            <a:r>
              <a:rPr lang="fr-FR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classes simples</a:t>
            </a:r>
            <a:endParaRPr lang="fr-FR" sz="4400" dirty="0">
              <a:solidFill>
                <a:schemeClr val="bg1"/>
              </a:solidFill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D10BF3-E5AF-4E69-B2AA-8C48A6E4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2ECBBA48-F5EE-C2C3-0133-34EE25554FD6}"/>
              </a:ext>
            </a:extLst>
          </p:cNvPr>
          <p:cNvSpPr txBox="1">
            <a:spLocks/>
          </p:cNvSpPr>
          <p:nvPr/>
        </p:nvSpPr>
        <p:spPr>
          <a:xfrm>
            <a:off x="810001" y="1412876"/>
            <a:ext cx="10572000" cy="29876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fr-FR" sz="9600" b="1" dirty="0">
                <a:solidFill>
                  <a:srgbClr val="FEFEFE"/>
                </a:solidFill>
                <a:latin typeface="Bahnschrift SemiBold Condensed" panose="020B0502040204020203" pitchFamily="34" charset="0"/>
                <a:ea typeface="+mj-ea"/>
                <a:cs typeface="+mj-cs"/>
              </a:rPr>
              <a:t>Java</a:t>
            </a:r>
            <a:r>
              <a:rPr lang="fr-FR" sz="7200" b="1" dirty="0">
                <a:solidFill>
                  <a:srgbClr val="FEFEFE"/>
                </a:solidFill>
                <a:latin typeface="Bahnschrift SemiBold Condensed" panose="020B0502040204020203" pitchFamily="34" charset="0"/>
                <a:ea typeface="+mj-ea"/>
                <a:cs typeface="+mj-cs"/>
              </a:rPr>
              <a:t> - </a:t>
            </a:r>
            <a:r>
              <a:rPr lang="fr-FR" sz="6600" b="1" dirty="0">
                <a:solidFill>
                  <a:srgbClr val="FEFEFE"/>
                </a:solidFill>
                <a:latin typeface="Bahnschrift SemiBold Condensed" panose="020B0502040204020203" pitchFamily="34" charset="0"/>
                <a:ea typeface="+mj-ea"/>
                <a:cs typeface="+mj-cs"/>
              </a:rPr>
              <a:t>Initiation</a:t>
            </a:r>
            <a:endParaRPr lang="fr-FR" sz="7200" b="1" dirty="0">
              <a:solidFill>
                <a:srgbClr val="FEFEFE"/>
              </a:solidFill>
              <a:latin typeface="Bahnschrift SemiBold Condense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93521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cap="small" dirty="0">
                <a:solidFill>
                  <a:srgbClr val="92D050"/>
                </a:solidFill>
                <a:latin typeface="Bahnschrift SemiBold Condensed" panose="020B0502040204020203" pitchFamily="34" charset="0"/>
              </a:rPr>
              <a:t>Généralités sur les classes</a:t>
            </a:r>
            <a:endParaRPr kumimoji="0" lang="fr-FR" sz="4400" b="1" i="0" u="none" strike="noStrike" kern="1200" cap="small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Bahnschrift SemiBold Condensed" panose="020B0502040204020203" pitchFamily="34" charset="0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1" y="1387862"/>
            <a:ext cx="7238443" cy="44603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La </a:t>
            </a:r>
            <a:r>
              <a:rPr lang="fr-FR" sz="28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classe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est un moyen pour décrire les caractéristiques et le comportement d’un 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type de donnée non primitif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</a:t>
            </a:r>
            <a:r>
              <a:rPr lang="fr-FR" sz="28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attributs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donnent les 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caractéristiques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de la classe sous forme de données-membres (de types primitifs ou classes ou conteneurs)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</a:t>
            </a:r>
            <a:r>
              <a:rPr lang="fr-FR" sz="28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méthodes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donnent le 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comportement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de la classe sous forme de fonctions-membres utilisant les données-membres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</a:t>
            </a:r>
            <a:r>
              <a:rPr lang="fr-FR" sz="28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objets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, appelés aussi </a:t>
            </a:r>
            <a:r>
              <a:rPr lang="fr-FR" sz="28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instances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de classe, sont des 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valeurs ou états 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possibles d’une classe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FBAAAAD-6630-9CDA-EF35-5A094B354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0" y="1008505"/>
            <a:ext cx="2520573" cy="2820641"/>
          </a:xfrm>
          <a:prstGeom prst="rect">
            <a:avLst/>
          </a:prstGeom>
        </p:spPr>
      </p:pic>
      <p:pic>
        <p:nvPicPr>
          <p:cNvPr id="1028" name="Picture 4" descr="Starboy">
            <a:extLst>
              <a:ext uri="{FF2B5EF4-FFF2-40B4-BE49-F238E27FC236}">
                <a16:creationId xmlns:a16="http://schemas.microsoft.com/office/drawing/2014/main" id="{03719E48-4094-AE9F-7744-78C95ABDD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231" y="4408004"/>
            <a:ext cx="1440000" cy="1440000"/>
          </a:xfrm>
          <a:prstGeom prst="rect">
            <a:avLst/>
          </a:prstGeom>
          <a:noFill/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andom Access Memories">
            <a:extLst>
              <a:ext uri="{FF2B5EF4-FFF2-40B4-BE49-F238E27FC236}">
                <a16:creationId xmlns:a16="http://schemas.microsoft.com/office/drawing/2014/main" id="{DEDAB6F2-CE9F-6CD9-39AA-B7A6791555F9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838" y="5012836"/>
            <a:ext cx="1440000" cy="1440000"/>
          </a:xfrm>
          <a:prstGeom prst="rect">
            <a:avLst/>
          </a:prstGeom>
          <a:noFill/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ood Kid, M.A.A.D. City">
            <a:extLst>
              <a:ext uri="{FF2B5EF4-FFF2-40B4-BE49-F238E27FC236}">
                <a16:creationId xmlns:a16="http://schemas.microsoft.com/office/drawing/2014/main" id="{CD8A78D6-CD21-8EE7-F17C-0D4C6A283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058" y="4109027"/>
            <a:ext cx="1440000" cy="1440000"/>
          </a:xfrm>
          <a:prstGeom prst="rect">
            <a:avLst/>
          </a:prstGeom>
          <a:noFill/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F563A6E-39F6-1357-5816-D9923A80B1AC}"/>
              </a:ext>
            </a:extLst>
          </p:cNvPr>
          <p:cNvCxnSpPr>
            <a:cxnSpLocks/>
          </p:cNvCxnSpPr>
          <p:nvPr/>
        </p:nvCxnSpPr>
        <p:spPr>
          <a:xfrm flipV="1">
            <a:off x="8085221" y="1358900"/>
            <a:ext cx="665079" cy="24130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7D4052C-D16E-4A1D-4475-450F4752E1F9}"/>
              </a:ext>
            </a:extLst>
          </p:cNvPr>
          <p:cNvCxnSpPr>
            <a:cxnSpLocks/>
          </p:cNvCxnSpPr>
          <p:nvPr/>
        </p:nvCxnSpPr>
        <p:spPr>
          <a:xfrm flipV="1">
            <a:off x="7772400" y="2235200"/>
            <a:ext cx="1308100" cy="50800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821FA98-F348-9E14-B938-30EB165DA85E}"/>
              </a:ext>
            </a:extLst>
          </p:cNvPr>
          <p:cNvCxnSpPr>
            <a:cxnSpLocks/>
          </p:cNvCxnSpPr>
          <p:nvPr/>
        </p:nvCxnSpPr>
        <p:spPr>
          <a:xfrm flipV="1">
            <a:off x="7569200" y="3314700"/>
            <a:ext cx="1612900" cy="69850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B1062BD-D37B-AF4E-CBEB-8CEFC6F57DFC}"/>
              </a:ext>
            </a:extLst>
          </p:cNvPr>
          <p:cNvCxnSpPr>
            <a:cxnSpLocks/>
          </p:cNvCxnSpPr>
          <p:nvPr/>
        </p:nvCxnSpPr>
        <p:spPr>
          <a:xfrm flipV="1">
            <a:off x="7810500" y="4885938"/>
            <a:ext cx="1094560" cy="663089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6560C4EC-7C40-8B93-EAE9-918339DE1F1C}"/>
              </a:ext>
            </a:extLst>
          </p:cNvPr>
          <p:cNvCxnSpPr>
            <a:cxnSpLocks/>
          </p:cNvCxnSpPr>
          <p:nvPr/>
        </p:nvCxnSpPr>
        <p:spPr>
          <a:xfrm flipV="1">
            <a:off x="7810500" y="4943327"/>
            <a:ext cx="2867831" cy="60570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DD28B83-FED5-B3E1-ABF4-9CF518EF90A6}"/>
              </a:ext>
            </a:extLst>
          </p:cNvPr>
          <p:cNvCxnSpPr>
            <a:cxnSpLocks/>
          </p:cNvCxnSpPr>
          <p:nvPr/>
        </p:nvCxnSpPr>
        <p:spPr>
          <a:xfrm>
            <a:off x="7810500" y="5549027"/>
            <a:ext cx="2187386" cy="509104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330EA1E-54D7-1D0E-C88B-F446F9015EF3}"/>
              </a:ext>
            </a:extLst>
          </p:cNvPr>
          <p:cNvSpPr txBox="1"/>
          <p:nvPr/>
        </p:nvSpPr>
        <p:spPr>
          <a:xfrm>
            <a:off x="8930993" y="715496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description </a:t>
            </a:r>
            <a:r>
              <a:rPr lang="fr-FR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863721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« Définition » d’une classe en Java</a:t>
            </a:r>
            <a:endParaRPr lang="fr-FR" sz="2400" i="1" dirty="0">
              <a:solidFill>
                <a:schemeClr val="bg1">
                  <a:lumMod val="50000"/>
                  <a:lumOff val="50000"/>
                </a:schemeClr>
              </a:solidFill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87862"/>
            <a:ext cx="4794267" cy="44603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</a:t>
            </a:r>
            <a:r>
              <a:rPr lang="fr-FR" sz="28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attributs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(variables) et les </a:t>
            </a:r>
            <a:r>
              <a:rPr lang="fr-FR" sz="2800" dirty="0">
                <a:solidFill>
                  <a:schemeClr val="accent4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méthodes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(fonctions) associées à la classe sont regroupées entre « </a:t>
            </a:r>
            <a:r>
              <a:rPr lang="fr-FR" sz="2400" b="1" dirty="0">
                <a:solidFill>
                  <a:schemeClr val="accent3"/>
                </a:solidFill>
                <a:latin typeface="Cascadia Mono" panose="020B0609020000020004" pitchFamily="49" charset="0"/>
              </a:rPr>
              <a:t>class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... </a:t>
            </a:r>
            <a:r>
              <a:rPr lang="fr-FR" sz="2400" b="1" dirty="0">
                <a:solidFill>
                  <a:schemeClr val="accent3"/>
                </a:solidFill>
                <a:latin typeface="Cascadia Mono" panose="020B0609020000020004" pitchFamily="49" charset="0"/>
              </a:rPr>
              <a:t>{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  et « </a:t>
            </a:r>
            <a:r>
              <a:rPr lang="fr-FR" sz="2400" b="1" dirty="0">
                <a:solidFill>
                  <a:schemeClr val="accent3"/>
                </a:solidFill>
                <a:latin typeface="Cascadia Mono" panose="020B0609020000020004" pitchFamily="49" charset="0"/>
              </a:rPr>
              <a:t>}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 </a:t>
            </a:r>
            <a:r>
              <a:rPr lang="fr-FR" sz="28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package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permet de créer un espace de noms permettant d’éviter des identifiants redondants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Cette définition est faite dans un fichier</a:t>
            </a:r>
            <a:r>
              <a:rPr lang="fr-F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«</a:t>
            </a:r>
            <a:r>
              <a:rPr lang="fr-FR" sz="2800" dirty="0">
                <a:solidFill>
                  <a:schemeClr val="accent5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 .java 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4F1D4A17-6D12-A5EE-2290-DE97A8A3AD21}"/>
              </a:ext>
            </a:extLst>
          </p:cNvPr>
          <p:cNvGrpSpPr/>
          <p:nvPr/>
        </p:nvGrpSpPr>
        <p:grpSpPr>
          <a:xfrm>
            <a:off x="6039559" y="1320359"/>
            <a:ext cx="5308572" cy="5286740"/>
            <a:chOff x="5870224" y="1309070"/>
            <a:chExt cx="5308572" cy="5286740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0967D0BF-D7B4-3268-8F6E-524092243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0224" y="1309070"/>
              <a:ext cx="5308572" cy="526297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600" b="1" i="0" u="none" strike="noStrike" cap="none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cadia Mono" panose="020B0609020000020004" pitchFamily="49" charset="0"/>
                  <a:cs typeface="Cascadia Mono" panose="020B0609020000020004" pitchFamily="49" charset="0"/>
                </a:rPr>
                <a:t>package </a:t>
              </a:r>
              <a:r>
                <a:rPr kumimoji="0" lang="fr-FR" altLang="fr-FR" sz="1600" b="1" i="0" u="none" strike="noStrike" cap="none" normalizeH="0" baseline="0" dirty="0" err="1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cadia Mono" panose="020B0609020000020004" pitchFamily="49" charset="0"/>
                  <a:cs typeface="Cascadia Mono" panose="020B0609020000020004" pitchFamily="49" charset="0"/>
                </a:rPr>
                <a:t>ynov.hal</a:t>
              </a:r>
              <a:r>
                <a:rPr kumimoji="0" lang="fr-FR" altLang="fr-FR" sz="1600" b="1" i="0" u="none" strike="noStrike" cap="none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cadia Mono" panose="020B0609020000020004" pitchFamily="49" charset="0"/>
                  <a:cs typeface="Cascadia Mono" panose="020B0609020000020004" pitchFamily="49" charset="0"/>
                </a:rPr>
                <a:t>;</a:t>
              </a:r>
              <a:b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</a:br>
              <a:b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</a:b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public </a:t>
              </a:r>
              <a:r>
                <a:rPr kumimoji="0" lang="fr-FR" altLang="fr-FR" sz="1600" b="1" i="0" u="none" strike="noStrike" cap="none" normalizeH="0" baseline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cadia Mono" panose="020B0609020000020004" pitchFamily="49" charset="0"/>
                  <a:cs typeface="Cascadia Mono" panose="020B0609020000020004" pitchFamily="49" charset="0"/>
                </a:rPr>
                <a:t>class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Circle </a:t>
              </a:r>
              <a:r>
                <a:rPr kumimoji="0" lang="fr-FR" altLang="fr-FR" sz="1600" b="1" i="0" u="none" strike="noStrike" cap="none" normalizeH="0" baseline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cadia Mono" panose="020B0609020000020004" pitchFamily="49" charset="0"/>
                  <a:cs typeface="Cascadia Mono" panose="020B0609020000020004" pitchFamily="49" charset="0"/>
                </a:rPr>
                <a:t>{</a:t>
              </a:r>
              <a:b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</a:b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    </a:t>
              </a:r>
              <a:r>
                <a:rPr kumimoji="0" lang="fr-FR" altLang="fr-FR" sz="1600" b="1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cadia Mono" panose="020B0609020000020004" pitchFamily="49" charset="0"/>
                  <a:cs typeface="Cascadia Mono" panose="020B0609020000020004" pitchFamily="49" charset="0"/>
                </a:rPr>
                <a:t>// Attribut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    </a:t>
              </a:r>
              <a:r>
                <a:rPr kumimoji="0" lang="fr-FR" altLang="fr-FR" sz="1600" b="0" i="0" u="none" strike="noStrike" cap="none" normalizeH="0" baseline="0" dirty="0" err="1">
                  <a:ln>
                    <a:noFill/>
                  </a:ln>
                  <a:solidFill>
                    <a:srgbClr val="0033B3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private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 double 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radius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;</a:t>
              </a:r>
              <a:b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</a:b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    </a:t>
              </a:r>
              <a:r>
                <a:rPr kumimoji="0" lang="fr-FR" altLang="fr-FR" sz="1600" b="1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cadia Mono" panose="020B0609020000020004" pitchFamily="49" charset="0"/>
                  <a:cs typeface="Cascadia Mono" panose="020B0609020000020004" pitchFamily="49" charset="0"/>
                </a:rPr>
                <a:t>// Méthodes</a:t>
              </a:r>
              <a:b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</a:b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    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public double </a:t>
              </a:r>
              <a:r>
                <a:rPr kumimoji="0" lang="fr-FR" altLang="fr-FR" sz="1600" b="0" i="0" u="none" strike="noStrike" cap="none" normalizeH="0" baseline="0" dirty="0" err="1">
                  <a:ln>
                    <a:noFill/>
                  </a:ln>
                  <a:solidFill>
                    <a:srgbClr val="00627A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getRadius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() {</a:t>
              </a:r>
              <a:b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</a:b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        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return 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radius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;</a:t>
              </a:r>
              <a:b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</a:b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    }</a:t>
              </a:r>
              <a:b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</a:b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    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public double </a:t>
              </a:r>
              <a:r>
                <a:rPr kumimoji="0" lang="fr-FR" altLang="fr-FR" sz="1600" b="0" i="0" u="none" strike="noStrike" cap="none" normalizeH="0" baseline="0" dirty="0" err="1">
                  <a:ln>
                    <a:noFill/>
                  </a:ln>
                  <a:solidFill>
                    <a:srgbClr val="00627A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getArea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() {</a:t>
              </a:r>
              <a:b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</a:b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        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final double 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PI 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= 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1750EB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3.14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;</a:t>
              </a:r>
              <a:b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</a:b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        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return 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(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PI 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* 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radius 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* 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radius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);</a:t>
              </a:r>
              <a:b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</a:b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    }</a:t>
              </a:r>
              <a:b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</a:b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    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public double </a:t>
              </a:r>
              <a:r>
                <a:rPr kumimoji="0" lang="fr-FR" altLang="fr-FR" sz="1600" b="0" i="0" u="none" strike="noStrike" cap="none" normalizeH="0" baseline="0" dirty="0" err="1">
                  <a:ln>
                    <a:noFill/>
                  </a:ln>
                  <a:solidFill>
                    <a:srgbClr val="00627A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getPerimeter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() {</a:t>
              </a:r>
              <a:b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</a:b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        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final double 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PI 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= 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1750EB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3.14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;</a:t>
              </a:r>
              <a:b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</a:b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        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return 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(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1750EB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2 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* 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PI 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* 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radius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);</a:t>
              </a:r>
              <a:b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</a:b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    }</a:t>
              </a:r>
              <a:b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</a:b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    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public </a:t>
              </a:r>
              <a:r>
                <a:rPr kumimoji="0" lang="fr-FR" altLang="fr-FR" sz="1600" b="0" i="0" u="none" strike="noStrike" cap="none" normalizeH="0" baseline="0" dirty="0" err="1">
                  <a:ln>
                    <a:noFill/>
                  </a:ln>
                  <a:solidFill>
                    <a:srgbClr val="0033B3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void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kumimoji="0" lang="fr-FR" altLang="fr-FR" sz="1600" b="0" i="0" u="none" strike="noStrike" cap="none" normalizeH="0" baseline="0" dirty="0" err="1">
                  <a:ln>
                    <a:noFill/>
                  </a:ln>
                  <a:solidFill>
                    <a:srgbClr val="00627A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setRadius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(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double 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value) {</a:t>
              </a:r>
              <a:b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</a:b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        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radius </a:t>
              </a: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= value;</a:t>
              </a:r>
              <a:b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</a:b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  <a:t>    }</a:t>
              </a:r>
              <a:b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ascadia Mono" panose="020B0609020000020004" pitchFamily="49" charset="0"/>
                  <a:cs typeface="Cascadia Mono" panose="020B0609020000020004" pitchFamily="49" charset="0"/>
                </a:rPr>
              </a:br>
              <a:r>
                <a:rPr kumimoji="0" lang="fr-FR" altLang="fr-FR" sz="1600" b="1" i="0" u="none" strike="noStrike" cap="none" normalizeH="0" baseline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cadia Mono" panose="020B0609020000020004" pitchFamily="49" charset="0"/>
                  <a:cs typeface="Cascadia Mono" panose="020B0609020000020004" pitchFamily="49" charset="0"/>
                </a:rPr>
                <a:t>}</a:t>
              </a:r>
              <a:endParaRPr kumimoji="0" lang="fr-FR" altLang="fr-FR" sz="36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C9988A0A-65D5-E3A9-2DE2-232F3648E92C}"/>
                </a:ext>
              </a:extLst>
            </p:cNvPr>
            <p:cNvSpPr txBox="1"/>
            <p:nvPr/>
          </p:nvSpPr>
          <p:spPr>
            <a:xfrm>
              <a:off x="7825604" y="6226478"/>
              <a:ext cx="1386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Circle.java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7424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Encapsulation des données dans les classes Java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87862"/>
            <a:ext cx="10554574" cy="2184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membres « </a:t>
            </a:r>
            <a:r>
              <a:rPr lang="fr-FR" sz="2400" b="1" dirty="0" err="1">
                <a:solidFill>
                  <a:schemeClr val="accent3"/>
                </a:solidFill>
                <a:latin typeface="Cascadia Mono" panose="020B0609020000020004" pitchFamily="49" charset="0"/>
              </a:rPr>
              <a:t>private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 ne sont utilisable que dans du code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 interne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à la classe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membres « </a:t>
            </a:r>
            <a:r>
              <a:rPr lang="fr-FR" sz="2400" b="1" dirty="0">
                <a:solidFill>
                  <a:schemeClr val="accent3"/>
                </a:solidFill>
                <a:latin typeface="Cascadia Mono" panose="020B0609020000020004" pitchFamily="49" charset="0"/>
              </a:rPr>
              <a:t>public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 sont utilisables 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partout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dans le programme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Par défaut, sans spécification de visibilité, les membres sont visibles dans le « package 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5B96B88-6456-510E-4865-C1AA8265D88B}"/>
              </a:ext>
            </a:extLst>
          </p:cNvPr>
          <p:cNvSpPr txBox="1">
            <a:spLocks/>
          </p:cNvSpPr>
          <p:nvPr/>
        </p:nvSpPr>
        <p:spPr>
          <a:xfrm>
            <a:off x="818712" y="3534163"/>
            <a:ext cx="5975788" cy="16022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Pour faciliter l’encapsulation 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</a:t>
            </a:r>
            <a:r>
              <a:rPr lang="fr-FR" sz="26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attributs</a:t>
            </a:r>
            <a:r>
              <a:rPr lang="fr-FR" sz="2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sont, de préférence, </a:t>
            </a:r>
            <a:r>
              <a:rPr lang="fr-FR" sz="2600" dirty="0">
                <a:solidFill>
                  <a:schemeClr val="accent3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privés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</a:t>
            </a:r>
            <a:r>
              <a:rPr lang="fr-FR" sz="26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méthodes</a:t>
            </a:r>
            <a:r>
              <a:rPr lang="fr-FR" sz="2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sont plutôt </a:t>
            </a:r>
            <a:r>
              <a:rPr lang="fr-FR" sz="26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publiques</a:t>
            </a:r>
            <a:r>
              <a:rPr lang="fr-FR" sz="2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48DC5E7-D2F8-FD72-6E37-D6A26DF72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9826" y="3212344"/>
            <a:ext cx="4492974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class Circle {</a:t>
            </a:r>
            <a:b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// Attribut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  <a:cs typeface="Cascadia Mono" panose="020B0609020000020004" pitchFamily="49" charset="0"/>
              </a:rPr>
              <a:t>private</a:t>
            </a: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double radius;</a:t>
            </a:r>
            <a:b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// Méthodes</a:t>
            </a:r>
            <a:b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  <a:cs typeface="Cascadia Mono" panose="020B0609020000020004" pitchFamily="49" charset="0"/>
              </a:rPr>
              <a:t>public</a:t>
            </a: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double </a:t>
            </a:r>
            <a:r>
              <a:rPr kumimoji="0" lang="fr-FR" altLang="fr-FR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getRadius</a:t>
            </a: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 {</a:t>
            </a:r>
            <a:b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return radius;</a:t>
            </a:r>
            <a:b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...</a:t>
            </a:r>
            <a:b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endParaRPr kumimoji="0" lang="fr-FR" altLang="fr-FR" sz="4000" i="0" u="none" strike="noStrike" cap="none" normalizeH="0" baseline="0" dirty="0">
              <a:ln>
                <a:noFill/>
              </a:ln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FE00CC3-3EBA-43BC-B674-51BA07C7520E}"/>
              </a:ext>
            </a:extLst>
          </p:cNvPr>
          <p:cNvCxnSpPr>
            <a:cxnSpLocks/>
          </p:cNvCxnSpPr>
          <p:nvPr/>
        </p:nvCxnSpPr>
        <p:spPr>
          <a:xfrm flipV="1">
            <a:off x="6096000" y="4007556"/>
            <a:ext cx="959556" cy="270364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5755A39-E07C-8F94-1C14-6813217F0CAD}"/>
              </a:ext>
            </a:extLst>
          </p:cNvPr>
          <p:cNvCxnSpPr>
            <a:cxnSpLocks/>
          </p:cNvCxnSpPr>
          <p:nvPr/>
        </p:nvCxnSpPr>
        <p:spPr>
          <a:xfrm flipV="1">
            <a:off x="5554841" y="4549422"/>
            <a:ext cx="1512003" cy="16379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3595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Les différents types de visibilité en Java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7A87992-8686-A52D-EF8E-4F53281C3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14" y="1878731"/>
            <a:ext cx="11288972" cy="341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097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2 types de méthodes</a:t>
            </a:r>
            <a:endParaRPr lang="fr-FR" sz="2400" i="1" dirty="0">
              <a:solidFill>
                <a:schemeClr val="bg1">
                  <a:lumMod val="50000"/>
                  <a:lumOff val="50000"/>
                </a:schemeClr>
              </a:solidFill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87862"/>
            <a:ext cx="5491777" cy="44603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méthodes « </a:t>
            </a:r>
            <a:r>
              <a:rPr lang="fr-FR" sz="2800" dirty="0" err="1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accessor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 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manipulent les données de l’objet mais ne les </a:t>
            </a:r>
            <a:r>
              <a:rPr lang="fr-FR" sz="24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modifient pas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« 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getter</a:t>
            </a:r>
            <a:r>
              <a:rPr lang="fr-FR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 retournent directement les valeurs des attributs</a:t>
            </a:r>
          </a:p>
          <a:p>
            <a:pPr>
              <a:spcBef>
                <a:spcPts val="67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spcBef>
                <a:spcPts val="67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méthodes « </a:t>
            </a:r>
            <a:r>
              <a:rPr lang="fr-FR" sz="2800" dirty="0" err="1">
                <a:solidFill>
                  <a:schemeClr val="accent3"/>
                </a:solidFill>
                <a:latin typeface="Bahnschrift SemiBold Condensed" panose="020B0502040204020203" pitchFamily="34" charset="0"/>
              </a:rPr>
              <a:t>mutator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 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modifient</a:t>
            </a:r>
            <a:r>
              <a:rPr lang="fr-FR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les données de l’objet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un « </a:t>
            </a:r>
            <a:r>
              <a:rPr lang="fr-FR" sz="2400" dirty="0">
                <a:solidFill>
                  <a:srgbClr val="C00000"/>
                </a:solidFill>
                <a:latin typeface="Bahnschrift SemiBold Condensed" panose="020B0502040204020203" pitchFamily="34" charset="0"/>
              </a:rPr>
              <a:t>setter</a:t>
            </a:r>
            <a:r>
              <a:rPr lang="fr-FR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 modifie directement un attribut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C7AC986-FF2B-BD00-C238-844798333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9517" y="1616730"/>
            <a:ext cx="5215463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public double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  <a:cs typeface="Cascadia Mono" panose="020B0609020000020004" pitchFamily="49" charset="0"/>
              </a:rPr>
              <a:t>getRadius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()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return radius;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public double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  <a:cs typeface="Cascadia Mono" panose="020B0609020000020004" pitchFamily="49" charset="0"/>
              </a:rPr>
              <a:t>getArea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()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final double PI = 3.14;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return (PI * radius * radius);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public double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  <a:cs typeface="Cascadia Mono" panose="020B0609020000020004" pitchFamily="49" charset="0"/>
              </a:rPr>
              <a:t>getPerimeter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()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final double PI = 3.14;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return (2 * PI * radius);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  <a:cs typeface="Cascadia Mono" panose="020B0609020000020004" pitchFamily="49" charset="0"/>
              </a:rPr>
              <a:t>setRadius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(double value)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radius = value;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endParaRPr kumimoji="0" lang="fr-FR" altLang="fr-FR" sz="4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0234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Manipulation des membres d’un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87862"/>
            <a:ext cx="5932044" cy="44603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Depuis un 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code externe 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à l’objet, l’accès aux membres se fait par le « </a:t>
            </a:r>
            <a:r>
              <a:rPr lang="fr-FR" sz="2400" b="1" dirty="0">
                <a:solidFill>
                  <a:schemeClr val="accent3"/>
                </a:solidFill>
                <a:latin typeface="Cascadia Mono" panose="020B0609020000020004" pitchFamily="49" charset="0"/>
              </a:rPr>
              <a:t>.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Dans 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un code interne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, il est possible d’utiliser « </a:t>
            </a:r>
            <a:r>
              <a:rPr lang="fr-FR" sz="2400" b="1" dirty="0" err="1">
                <a:solidFill>
                  <a:schemeClr val="accent3"/>
                </a:solidFill>
                <a:latin typeface="Cascadia Mono" panose="020B0609020000020004" pitchFamily="49" charset="0"/>
              </a:rPr>
              <a:t>this</a:t>
            </a:r>
            <a:r>
              <a:rPr lang="fr-FR" sz="2400" b="1" dirty="0">
                <a:solidFill>
                  <a:schemeClr val="accent3"/>
                </a:solidFill>
                <a:latin typeface="Cascadia Mono" panose="020B0609020000020004" pitchFamily="49" charset="0"/>
              </a:rPr>
              <a:t>.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 pour lever des ambigüités mais ce n’est pas obligatoire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A263319-EA0B-76A1-871C-75886AFE8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757" y="2094094"/>
            <a:ext cx="4989730" cy="800219"/>
          </a:xfrm>
          <a:prstGeom prst="rect">
            <a:avLst/>
          </a:prstGeom>
          <a:solidFill>
            <a:srgbClr val="DCE8F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Circle circle1 = new Circle();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circle1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setRadius(10.0);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81F01B1-9711-67F4-691F-9F4EBE56E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757" y="3712925"/>
            <a:ext cx="498973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kumimoji="0" lang="fr-FR" altLang="fr-FR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setRadius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(double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radius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  <a:cs typeface="Cascadia Mono" panose="020B0609020000020004" pitchFamily="49" charset="0"/>
              </a:rPr>
              <a:t>this.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radius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radius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endParaRPr kumimoji="0" lang="fr-FR" altLang="fr-FR" sz="4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8549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2192000" cy="1129553"/>
          </a:xfrm>
          <a:prstGeom prst="rect">
            <a:avLst/>
          </a:prstGeom>
          <a:solidFill>
            <a:srgbClr val="92D050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cap="small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		</a:t>
            </a: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TD –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98495"/>
            <a:ext cx="10554574" cy="44603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Écrire une classe « Rectangle » avec les attributs « </a:t>
            </a:r>
            <a:r>
              <a:rPr lang="fr-FR" sz="28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height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», « </a:t>
            </a:r>
            <a:r>
              <a:rPr lang="fr-FR" sz="28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width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Écrire les « getters » et les « setters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Écrire les méthodes « </a:t>
            </a:r>
            <a:r>
              <a:rPr lang="fr-FR" sz="28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getArea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 et « </a:t>
            </a:r>
            <a:r>
              <a:rPr lang="fr-FR" sz="28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getPerimeter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Écrire un « main » qui calcule la surface et le périmètre d’un rectangle de 5 par 3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7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DB3B2-A41C-42D3-848B-82163D381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5265738"/>
            <a:ext cx="10572000" cy="1187450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</a:pPr>
            <a:r>
              <a:rPr lang="fr-FR" sz="4400" dirty="0">
                <a:solidFill>
                  <a:schemeClr val="bg1"/>
                </a:solidFill>
                <a:latin typeface="Bahnschrift SemiBold Condensed" panose="020B0502040204020203" pitchFamily="34" charset="0"/>
                <a:ea typeface="+mn-ea"/>
                <a:cs typeface="+mn-cs"/>
              </a:rPr>
              <a:t>Généralités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D10BF3-E5AF-4E69-B2AA-8C48A6E4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1AF8B2B0-70B5-95AA-EB4C-40091147EBBA}"/>
              </a:ext>
            </a:extLst>
          </p:cNvPr>
          <p:cNvSpPr txBox="1">
            <a:spLocks/>
          </p:cNvSpPr>
          <p:nvPr/>
        </p:nvSpPr>
        <p:spPr>
          <a:xfrm>
            <a:off x="810001" y="1412876"/>
            <a:ext cx="10572000" cy="29876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fr-FR" sz="9600" b="1" dirty="0">
                <a:solidFill>
                  <a:srgbClr val="FEFEFE"/>
                </a:solidFill>
                <a:latin typeface="Bahnschrift SemiBold Condensed" panose="020B0502040204020203" pitchFamily="34" charset="0"/>
                <a:ea typeface="+mj-ea"/>
                <a:cs typeface="+mj-cs"/>
              </a:rPr>
              <a:t>Java</a:t>
            </a:r>
            <a:r>
              <a:rPr lang="fr-FR" sz="7200" b="1" dirty="0">
                <a:solidFill>
                  <a:srgbClr val="FEFEFE"/>
                </a:solidFill>
                <a:latin typeface="Bahnschrift SemiBold Condensed" panose="020B0502040204020203" pitchFamily="34" charset="0"/>
                <a:ea typeface="+mj-ea"/>
                <a:cs typeface="+mj-cs"/>
              </a:rPr>
              <a:t> - </a:t>
            </a:r>
            <a:r>
              <a:rPr lang="fr-FR" sz="6600" b="1" dirty="0">
                <a:solidFill>
                  <a:srgbClr val="FEFEFE"/>
                </a:solidFill>
                <a:latin typeface="Bahnschrift SemiBold Condensed" panose="020B0502040204020203" pitchFamily="34" charset="0"/>
                <a:ea typeface="+mj-ea"/>
                <a:cs typeface="+mj-cs"/>
              </a:rPr>
              <a:t>Initiation</a:t>
            </a:r>
            <a:endParaRPr lang="fr-FR" sz="7200" b="1" dirty="0">
              <a:solidFill>
                <a:srgbClr val="FEFEFE"/>
              </a:solidFill>
              <a:latin typeface="Bahnschrift SemiBold Condense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767655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Membres « de classe » </a:t>
            </a:r>
            <a:r>
              <a:rPr lang="fr-FR" sz="24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  <a:ea typeface="+mn-ea"/>
                <a:cs typeface="+mn-cs"/>
              </a:rPr>
              <a:t>( ≠ membre d’instance)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87862"/>
            <a:ext cx="10571998" cy="44603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La valeur d’un 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attribut « de classe » 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est </a:t>
            </a:r>
            <a:r>
              <a:rPr lang="fr-FR" sz="2800" dirty="0">
                <a:solidFill>
                  <a:schemeClr val="accent3"/>
                </a:solidFill>
                <a:latin typeface="Bahnschrift SemiBold Condensed" panose="020B0502040204020203" pitchFamily="34" charset="0"/>
              </a:rPr>
              <a:t>globale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à toutes les instances alors qu’un attribut d’instance possède une valeur différente pour chaque objet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Une 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méthode « de classe » 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est </a:t>
            </a:r>
            <a:r>
              <a:rPr lang="fr-FR" sz="2800" dirty="0">
                <a:solidFill>
                  <a:schemeClr val="accent3"/>
                </a:solidFill>
                <a:latin typeface="Bahnschrift SemiBold Condensed" panose="020B0502040204020203" pitchFamily="34" charset="0"/>
              </a:rPr>
              <a:t>appelable directement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sans passer par une instance mais elle ne peut accéder qu’aux membres « de classe »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La déclaration d’un membre « de classe » est précédée de « </a:t>
            </a:r>
            <a:r>
              <a:rPr lang="fr-FR" sz="2400" b="1" dirty="0" err="1">
                <a:solidFill>
                  <a:schemeClr val="accent3"/>
                </a:solidFill>
                <a:latin typeface="Cascadia Mono" panose="020B0609020000020004" pitchFamily="49" charset="0"/>
              </a:rPr>
              <a:t>static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 qui indique qu’il existera tout au long de l’exécution du programme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421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2192000" cy="1129553"/>
          </a:xfrm>
          <a:prstGeom prst="rect">
            <a:avLst/>
          </a:prstGeom>
          <a:solidFill>
            <a:srgbClr val="92D050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cap="small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		</a:t>
            </a: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TD –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98495"/>
            <a:ext cx="10554574" cy="44603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...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Passer « </a:t>
            </a:r>
            <a:r>
              <a:rPr lang="fr-FR" sz="28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height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 et « </a:t>
            </a:r>
            <a:r>
              <a:rPr lang="fr-FR" sz="28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width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 en « </a:t>
            </a:r>
            <a:r>
              <a:rPr lang="fr-FR" sz="28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static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Modifier le « main » pour créer plusieurs rectangles de tailles différentes et afficher leurs périmètre et surface dans un seul « </a:t>
            </a:r>
            <a:r>
              <a:rPr lang="fr-FR" sz="28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System.out.print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</a:t>
            </a:r>
          </a:p>
          <a:p>
            <a:pPr marL="0" indent="0">
              <a:buNone/>
            </a:pPr>
            <a:r>
              <a:rPr lang="fr-FR" sz="28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	Quelle est l’influence de « </a:t>
            </a:r>
            <a:r>
              <a:rPr lang="fr-FR" sz="28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static</a:t>
            </a:r>
            <a:r>
              <a:rPr lang="fr-FR" sz="28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 » ?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fr-FR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613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Bibliothèques de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87862"/>
            <a:ext cx="10554574" cy="452802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classes sont regroupées dans une hiérarchie de dossiers dans laquelle l’ensemble des classes d’un même dossier appartiennent au même « </a:t>
            </a:r>
            <a:r>
              <a:rPr lang="fr-FR" sz="2800" dirty="0">
                <a:solidFill>
                  <a:schemeClr val="accent5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package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L’ensemble des hiérarchies de dossiers accessibles par la JVM sont répertoriées dans le « </a:t>
            </a:r>
            <a:r>
              <a:rPr lang="fr-FR" sz="2800" dirty="0">
                <a:solidFill>
                  <a:schemeClr val="accent5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classpath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Pour créer une bibliothèque, il est possible de compresser la hiérarchie de dossiers contenant les classes vers un fichier « </a:t>
            </a:r>
            <a:r>
              <a:rPr lang="fr-FR" sz="2800" dirty="0">
                <a:solidFill>
                  <a:schemeClr val="accent5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JAR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Dans le code Java, pour accéder à une classe, il faut donner le nom de la classe préfixée par sont package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soit à chaque utilisation de la classe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soit une fois pour toute par une directive « </a:t>
            </a:r>
            <a:r>
              <a:rPr lang="fr-FR" sz="2600" dirty="0">
                <a:solidFill>
                  <a:schemeClr val="accent5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import</a:t>
            </a:r>
            <a:r>
              <a:rPr lang="fr-FR" sz="2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 » au début du code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977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2192000" cy="1129553"/>
          </a:xfrm>
          <a:prstGeom prst="rect">
            <a:avLst/>
          </a:prstGeom>
          <a:solidFill>
            <a:srgbClr val="92D050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cap="small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		</a:t>
            </a: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TD – Packages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98495"/>
            <a:ext cx="10554574" cy="44603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Créer un JAR à partir de </a:t>
            </a:r>
            <a:r>
              <a:rPr lang="fr-FR" sz="28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StdDraw</a:t>
            </a:r>
            <a:endParaRPr lang="fr-FR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Y accéder depuis une classe Main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1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cap="small" dirty="0">
                <a:solidFill>
                  <a:srgbClr val="92D050"/>
                </a:solidFill>
                <a:latin typeface="Bahnschrift SemiBold Condensed" panose="020B0502040204020203" pitchFamily="34" charset="0"/>
              </a:rPr>
              <a:t>Principales caractéristiques</a:t>
            </a:r>
            <a:endParaRPr kumimoji="0" lang="fr-FR" sz="4400" b="1" i="0" u="none" strike="noStrike" kern="1200" cap="small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Bahnschrift SemiBold Condensed" panose="020B0502040204020203" pitchFamily="34" charset="0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09CCF2-ECD0-4F20-8C26-74E08DC8E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0423595" y="2557"/>
            <a:ext cx="15716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87862"/>
            <a:ext cx="10554574" cy="44603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un langage de programmation créé par 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James Gosling 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et 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Patrick </a:t>
            </a:r>
            <a:r>
              <a:rPr lang="fr-FR" sz="2800" dirty="0" err="1">
                <a:solidFill>
                  <a:srgbClr val="0070C0"/>
                </a:solidFill>
                <a:latin typeface="Bahnschrift SemiBold Condensed" panose="020B0502040204020203" pitchFamily="34" charset="0"/>
              </a:rPr>
              <a:t>Naughton</a:t>
            </a:r>
            <a:b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</a:br>
            <a:r>
              <a:rPr lang="fr-FR" sz="24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Présenté officiellement au </a:t>
            </a:r>
            <a:r>
              <a:rPr lang="fr-FR" sz="24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SunWorld</a:t>
            </a:r>
            <a:r>
              <a:rPr lang="fr-FR" sz="24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 en mai  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1995</a:t>
            </a:r>
            <a:endParaRPr lang="fr-FR" sz="2400" dirty="0">
              <a:solidFill>
                <a:srgbClr val="0070C0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Langage maintenu par 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Sun </a:t>
            </a:r>
            <a:r>
              <a:rPr lang="fr-FR" sz="2800" dirty="0" err="1">
                <a:solidFill>
                  <a:srgbClr val="0070C0"/>
                </a:solidFill>
                <a:latin typeface="Bahnschrift SemiBold Condensed" panose="020B0502040204020203" pitchFamily="34" charset="0"/>
              </a:rPr>
              <a:t>Microsystem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jusqu’en 2009 puis par 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Oracle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FR" sz="24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(rachat de Sun)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Version Open Source à partir de 2006 avec le projet </a:t>
            </a:r>
            <a:r>
              <a:rPr lang="fr-FR" sz="2800" dirty="0" err="1">
                <a:solidFill>
                  <a:srgbClr val="0070C0"/>
                </a:solidFill>
                <a:latin typeface="Bahnschrift SemiBold Condensed" panose="020B0502040204020203" pitchFamily="34" charset="0"/>
              </a:rPr>
              <a:t>OpenJDK</a:t>
            </a:r>
            <a:endParaRPr lang="fr-FR" sz="2800" dirty="0">
              <a:solidFill>
                <a:srgbClr val="0070C0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Syntaxe très proche du </a:t>
            </a:r>
            <a:r>
              <a:rPr lang="fr-FR" sz="28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C++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, conçu pour être plus facile à mettre en œuvre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6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Pas de pointeur </a:t>
            </a:r>
            <a:r>
              <a:rPr lang="fr-FR" sz="2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pour éviter la corruption involontaire des données en mémoire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La mémoire est gérée automatiquement grâce au concept de </a:t>
            </a:r>
            <a:r>
              <a:rPr lang="fr-FR" sz="26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ramasse miette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6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Héritage simple </a:t>
            </a:r>
            <a:r>
              <a:rPr lang="fr-FR" sz="2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pour éviter les risques d’ambigüité (héritage en diamant)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 même code pour toutes les plateforme grâce au concept de </a:t>
            </a:r>
            <a:r>
              <a:rPr lang="fr-FR" sz="26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machine virtuelle</a:t>
            </a:r>
          </a:p>
          <a:p>
            <a:pPr marL="0" indent="0">
              <a:buNone/>
            </a:pPr>
            <a:endParaRPr lang="fr-FR" sz="2400" dirty="0">
              <a:solidFill>
                <a:srgbClr val="0070C0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58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6823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Pourquoi programmer en Java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87862"/>
            <a:ext cx="10554574" cy="44603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Dans les années 2000, c’était LE langage de référence pour développer les grosses applications d’entreprise connectées à Internet </a:t>
            </a:r>
            <a:r>
              <a:rPr lang="fr-FR" sz="24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 Condensed" panose="020B0502040204020203" pitchFamily="34" charset="0"/>
              </a:rPr>
              <a:t>(=&gt; gros patrimoine à maintenir)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Reste très utilisé pour le développement de serveurs Web ou d’applications </a:t>
            </a:r>
            <a:r>
              <a:rPr lang="fr-FR" sz="28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Androïd</a:t>
            </a:r>
            <a:endParaRPr lang="fr-FR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Possède de très nombreuses bibliothèques disponibles en standard dans les </a:t>
            </a:r>
            <a:r>
              <a:rPr lang="fr-FR" sz="28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JDKs</a:t>
            </a:r>
            <a:endParaRPr lang="fr-FR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Utilise des technologies efficaces, stables et reconnues comme Spring ou Hibernate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Possède un écosystème d’outils permettant de garantir la fiabilité des applications au sein de l’entreprise (certification des modules, tests unitaires en intégration continue, analyse de la qualité du code)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En constante évolution : une nouvelle version tous les 6 mois !</a:t>
            </a:r>
          </a:p>
        </p:txBody>
      </p:sp>
    </p:spTree>
    <p:extLst>
      <p:ext uri="{BB962C8B-B14F-4D97-AF65-F5344CB8AC3E}">
        <p14:creationId xmlns:p14="http://schemas.microsoft.com/office/powerpoint/2010/main" val="230109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05FE-3C88-414F-AA9E-D9F38E50B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2192000" cy="1129553"/>
          </a:xfrm>
          <a:prstGeom prst="rect">
            <a:avLst/>
          </a:prstGeom>
          <a:solidFill>
            <a:srgbClr val="92D050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cap="small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		</a:t>
            </a:r>
            <a:r>
              <a:rPr kumimoji="0" lang="fr-FR" sz="4400" b="1" i="0" u="none" strike="noStrike" kern="1200" cap="sm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TD – </a:t>
            </a:r>
            <a:r>
              <a:rPr lang="fr-FR" sz="4400" cap="small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Validation de l’environnement de développement</a:t>
            </a:r>
            <a:endParaRPr kumimoji="0" lang="fr-FR" sz="4400" b="1" i="0" u="none" strike="noStrike" kern="1200" cap="sm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 Condensed" panose="020B0502040204020203" pitchFamily="34" charset="0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D4E75-D479-4047-A11C-BCBAB8DA40C8}"/>
              </a:ext>
            </a:extLst>
          </p:cNvPr>
          <p:cNvSpPr txBox="1">
            <a:spLocks/>
          </p:cNvSpPr>
          <p:nvPr/>
        </p:nvSpPr>
        <p:spPr>
          <a:xfrm>
            <a:off x="818712" y="1398495"/>
            <a:ext cx="10554574" cy="44603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Installation de « </a:t>
            </a:r>
            <a:r>
              <a:rPr lang="fr-FR" sz="28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IntelliJ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IDEA » en version « Community »</a:t>
            </a:r>
            <a:b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</a:b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  <a:hlinkClick r:id="rId2"/>
              </a:rPr>
              <a:t>https://www.jetbrains.com/fr-fr/idea/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Validation : création un projet avec « </a:t>
            </a:r>
            <a:r>
              <a:rPr lang="fr-FR" sz="28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Add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sample</a:t>
            </a: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code » coché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F0F0B-A2D6-4420-8752-1D90108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6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DB3B2-A41C-42D3-848B-82163D381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5265738"/>
            <a:ext cx="10572000" cy="1187450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</a:pPr>
            <a:r>
              <a:rPr lang="fr-FR" sz="4400" dirty="0">
                <a:solidFill>
                  <a:schemeClr val="bg1"/>
                </a:solidFill>
                <a:latin typeface="Bahnschrift SemiBold Condensed" panose="020B0502040204020203" pitchFamily="34" charset="0"/>
                <a:ea typeface="+mn-ea"/>
                <a:cs typeface="+mn-cs"/>
              </a:rPr>
              <a:t>Écrire, compiler puis exécuter un programme simple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D10BF3-E5AF-4E69-B2AA-8C48A6E4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A9F9503B-71F9-9EF3-EF3A-E3C70C52DE71}"/>
              </a:ext>
            </a:extLst>
          </p:cNvPr>
          <p:cNvSpPr txBox="1">
            <a:spLocks/>
          </p:cNvSpPr>
          <p:nvPr/>
        </p:nvSpPr>
        <p:spPr>
          <a:xfrm>
            <a:off x="810001" y="1412876"/>
            <a:ext cx="10572000" cy="29876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fr-FR" sz="9600" b="1" dirty="0">
                <a:solidFill>
                  <a:srgbClr val="FEFEFE"/>
                </a:solidFill>
                <a:latin typeface="Bahnschrift SemiBold Condensed" panose="020B0502040204020203" pitchFamily="34" charset="0"/>
                <a:ea typeface="+mj-ea"/>
                <a:cs typeface="+mj-cs"/>
              </a:rPr>
              <a:t>Java</a:t>
            </a:r>
            <a:r>
              <a:rPr lang="fr-FR" sz="7200" b="1" dirty="0">
                <a:solidFill>
                  <a:srgbClr val="FEFEFE"/>
                </a:solidFill>
                <a:latin typeface="Bahnschrift SemiBold Condensed" panose="020B0502040204020203" pitchFamily="34" charset="0"/>
                <a:ea typeface="+mj-ea"/>
                <a:cs typeface="+mj-cs"/>
              </a:rPr>
              <a:t> - </a:t>
            </a:r>
            <a:r>
              <a:rPr lang="fr-FR" sz="6600" b="1" dirty="0">
                <a:solidFill>
                  <a:srgbClr val="FEFEFE"/>
                </a:solidFill>
                <a:latin typeface="Bahnschrift SemiBold Condensed" panose="020B0502040204020203" pitchFamily="34" charset="0"/>
                <a:ea typeface="+mj-ea"/>
                <a:cs typeface="+mj-cs"/>
              </a:rPr>
              <a:t>Initiation</a:t>
            </a:r>
            <a:endParaRPr lang="fr-FR" sz="7200" b="1" dirty="0">
              <a:solidFill>
                <a:srgbClr val="FEFEFE"/>
              </a:solidFill>
              <a:latin typeface="Bahnschrift SemiBold Condense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57760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7E6D711C50DA46896828762EADB2B5" ma:contentTypeVersion="0" ma:contentTypeDescription="Crée un document." ma:contentTypeScope="" ma:versionID="5b5fd4e192ae79e497f4104437c9caf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76051faddb6b81207a97da7b36d027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2294F7-5E1B-4F75-9B73-5BEF81CF2414}"/>
</file>

<file path=customXml/itemProps2.xml><?xml version="1.0" encoding="utf-8"?>
<ds:datastoreItem xmlns:ds="http://schemas.openxmlformats.org/officeDocument/2006/customXml" ds:itemID="{23D57682-B94B-467C-A147-51A3052A169D}"/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28175</TotalTime>
  <Words>3938</Words>
  <Application>Microsoft Office PowerPoint</Application>
  <PresentationFormat>Grand écran</PresentationFormat>
  <Paragraphs>418</Paragraphs>
  <Slides>53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53</vt:i4>
      </vt:variant>
    </vt:vector>
  </HeadingPairs>
  <TitlesOfParts>
    <vt:vector size="61" baseType="lpstr">
      <vt:lpstr>Arial</vt:lpstr>
      <vt:lpstr>Bahnschrift SemiBold Condensed</vt:lpstr>
      <vt:lpstr>Calibri</vt:lpstr>
      <vt:lpstr>Cascadia Mono</vt:lpstr>
      <vt:lpstr>Century Gothic</vt:lpstr>
      <vt:lpstr>Times New Roman</vt:lpstr>
      <vt:lpstr>Wingdings 2</vt:lpstr>
      <vt:lpstr>Concis</vt:lpstr>
      <vt:lpstr>Java</vt:lpstr>
      <vt:lpstr>Présentation PowerPoint</vt:lpstr>
      <vt:lpstr>Présentation du cours</vt:lpstr>
      <vt:lpstr>Déroulé du cours</vt:lpstr>
      <vt:lpstr>Généralités</vt:lpstr>
      <vt:lpstr>Principales caractéristiques</vt:lpstr>
      <vt:lpstr>Pourquoi programmer en Java ?</vt:lpstr>
      <vt:lpstr>  TD – Validation de l’environnement de développement</vt:lpstr>
      <vt:lpstr>Écrire, compiler puis exécuter un programme simple</vt:lpstr>
      <vt:lpstr>Un programme simple en Java</vt:lpstr>
      <vt:lpstr>Langage compilé vers une machine virtuelle</vt:lpstr>
      <vt:lpstr>Documentations de référence</vt:lpstr>
      <vt:lpstr>  TD – Java sans IDE</vt:lpstr>
      <vt:lpstr>Les données simples</vt:lpstr>
      <vt:lpstr>Les types primitifs</vt:lpstr>
      <vt:lpstr>La classe « String »</vt:lpstr>
      <vt:lpstr>Les littéraux</vt:lpstr>
      <vt:lpstr>Les variables</vt:lpstr>
      <vt:lpstr>Déclaration des types des variables</vt:lpstr>
      <vt:lpstr>Entrées-Sorties</vt:lpstr>
      <vt:lpstr>Les entrées-sorties standard</vt:lpstr>
      <vt:lpstr>Les flux de données</vt:lpstr>
      <vt:lpstr>  TD – Mise en pratique des entrées-sorties standards</vt:lpstr>
      <vt:lpstr>Les expressions et opérateurs</vt:lpstr>
      <vt:lpstr>Opérateurs arithmétiques</vt:lpstr>
      <vt:lpstr>Opérateurs d’affectation</vt:lpstr>
      <vt:lpstr>Opérateurs de comparaison et de logique booléenne</vt:lpstr>
      <vt:lpstr>Transtypages dans les expressions</vt:lpstr>
      <vt:lpstr>Les conteneurs de données</vt:lpstr>
      <vt:lpstr>Le conteneur le plus performant : le tableau</vt:lpstr>
      <vt:lpstr>Le conteneur le plus facile à utiliser : java.util.ArrayList</vt:lpstr>
      <vt:lpstr>Autre types de conteneurs</vt:lpstr>
      <vt:lpstr>  TD – Mise en pratique des conteneurs</vt:lpstr>
      <vt:lpstr>Contrôle du traitement des données</vt:lpstr>
      <vt:lpstr>Structure de contrôle conditionnelle : sélection par « if »</vt:lpstr>
      <vt:lpstr>Structure de contrôle conditionnelle : sélection par « switch »</vt:lpstr>
      <vt:lpstr>Particularités du « switch » Java</vt:lpstr>
      <vt:lpstr>Structures de contrôles itératives : répétitions « while »</vt:lpstr>
      <vt:lpstr>Structure de contrôle itérative : répétition « for »</vt:lpstr>
      <vt:lpstr>Structure de contrôle itérative : répétition « for-each »</vt:lpstr>
      <vt:lpstr>Structure de contrôle itérative : raccourcis</vt:lpstr>
      <vt:lpstr>les classes simples</vt:lpstr>
      <vt:lpstr>Généralités sur les classes</vt:lpstr>
      <vt:lpstr>« Définition » d’une classe en Java</vt:lpstr>
      <vt:lpstr>Encapsulation des données dans les classes Java</vt:lpstr>
      <vt:lpstr>Les différents types de visibilité en Java</vt:lpstr>
      <vt:lpstr>2 types de méthodes</vt:lpstr>
      <vt:lpstr>Manipulation des membres d’un objet</vt:lpstr>
      <vt:lpstr>  TD – Classes</vt:lpstr>
      <vt:lpstr>Membres « de classe » ( ≠ membre d’instance)</vt:lpstr>
      <vt:lpstr>  TD – Classes</vt:lpstr>
      <vt:lpstr>Bibliothèques de classes</vt:lpstr>
      <vt:lpstr>  TD –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Herve ALLANIC</dc:creator>
  <cp:lastModifiedBy>Herve ALLANIC</cp:lastModifiedBy>
  <cp:revision>866</cp:revision>
  <cp:lastPrinted>2022-02-07T06:54:56Z</cp:lastPrinted>
  <dcterms:created xsi:type="dcterms:W3CDTF">2021-10-31T14:08:25Z</dcterms:created>
  <dcterms:modified xsi:type="dcterms:W3CDTF">2022-09-12T22:07:42Z</dcterms:modified>
</cp:coreProperties>
</file>