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7" r:id="rId1"/>
  </p:sldMasterIdLst>
  <p:notesMasterIdLst>
    <p:notesMasterId r:id="rId7"/>
  </p:notesMasterIdLst>
  <p:sldIdLst>
    <p:sldId id="692" r:id="rId2"/>
    <p:sldId id="619" r:id="rId3"/>
    <p:sldId id="693" r:id="rId4"/>
    <p:sldId id="694" r:id="rId5"/>
    <p:sldId id="695" r:id="rId6"/>
  </p:sldIdLst>
  <p:sldSz cx="12192000"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78F"/>
    <a:srgbClr val="DCE8F6"/>
    <a:srgbClr val="0070C0"/>
    <a:srgbClr val="C6C6C6"/>
    <a:srgbClr val="A4C694"/>
    <a:srgbClr val="8FB8E1"/>
    <a:srgbClr val="ADC6E7"/>
    <a:srgbClr val="C8E38D"/>
    <a:srgbClr val="2B91AF"/>
    <a:srgbClr val="EBA2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6" autoAdjust="0"/>
    <p:restoredTop sz="95615" autoAdjust="0"/>
  </p:normalViewPr>
  <p:slideViewPr>
    <p:cSldViewPr snapToGrid="0">
      <p:cViewPr varScale="1">
        <p:scale>
          <a:sx n="70" d="100"/>
          <a:sy n="70" d="100"/>
        </p:scale>
        <p:origin x="738" y="6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fr-FR"/>
          </a:p>
        </p:txBody>
      </p:sp>
      <p:sp>
        <p:nvSpPr>
          <p:cNvPr id="3" name="Espace réservé de la date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E5D1DF1-A142-4BB0-8177-47C5C26B041A}" type="datetimeFigureOut">
              <a:rPr lang="fr-FR" smtClean="0"/>
              <a:t>15/09/2022</a:t>
            </a:fld>
            <a:endParaRPr lang="fr-FR"/>
          </a:p>
        </p:txBody>
      </p:sp>
      <p:sp>
        <p:nvSpPr>
          <p:cNvPr id="4" name="Espace réservé de l'image des diapositives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fr-FR"/>
          </a:p>
        </p:txBody>
      </p:sp>
      <p:sp>
        <p:nvSpPr>
          <p:cNvPr id="5" name="Espace réservé des notes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CA9F81B-5622-4C13-9B7F-7F438405C4DA}" type="slidenum">
              <a:rPr lang="fr-FR" smtClean="0"/>
              <a:t>‹N°›</a:t>
            </a:fld>
            <a:endParaRPr lang="fr-FR"/>
          </a:p>
        </p:txBody>
      </p:sp>
    </p:spTree>
    <p:extLst>
      <p:ext uri="{BB962C8B-B14F-4D97-AF65-F5344CB8AC3E}">
        <p14:creationId xmlns:p14="http://schemas.microsoft.com/office/powerpoint/2010/main" val="2253637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AD5E547-8D8C-4E1B-ADEE-3E1AC0CD7A53}" type="datetime1">
              <a:rPr lang="en-US" smtClean="0"/>
              <a:t>9/15/2022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306843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42CE510-B2D1-4104-9D22-0BA0A465A460}" type="datetime1">
              <a:rPr lang="en-US" smtClean="0"/>
              <a:t>9/15/2022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845327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1CD77FD-05DF-4884-AE03-632FF0EEC466}" type="datetime1">
              <a:rPr lang="en-US" smtClean="0"/>
              <a:t>9/15/2022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50495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DCEC0018-1AB0-428E-AAFB-912F156462FB}" type="datetime1">
              <a:rPr lang="en-US" smtClean="0"/>
              <a:t>9/15/2022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113658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1846D25-1D78-42DB-9033-DD5CDEE4A7F6}" type="datetime1">
              <a:rPr lang="en-US" smtClean="0"/>
              <a:t>9/15/2022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086881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884549C-D86C-4913-B68F-DD69DA5E6D3B}" type="datetime1">
              <a:rPr lang="en-US" smtClean="0"/>
              <a:t>9/15/2022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150216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21B8133-B243-486E-85C6-6E61BC47A028}" type="datetime1">
              <a:rPr lang="en-US" smtClean="0"/>
              <a:t>9/15/2022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259899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5477B7-12AD-4330-A99A-F4C2062F0834}" type="datetime1">
              <a:rPr lang="en-US" smtClean="0"/>
              <a:t>9/15/2022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640121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F0D9072A-88A7-43CC-A825-8C94C4896BC3}" type="datetime1">
              <a:rPr lang="en-US" smtClean="0"/>
              <a:t>9/15/2022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365556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F4844E8-127B-4E90-A218-26D40178FB88}" type="datetime1">
              <a:rPr lang="en-US" smtClean="0"/>
              <a:t>9/15/2022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89388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3FA45B9-2980-4B67-B85B-A78621219955}" type="datetime1">
              <a:rPr lang="en-US" smtClean="0"/>
              <a:t>9/15/2022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53481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78D0C-BFDF-4F1A-8EC9-57B40581137F}" type="datetime1">
              <a:rPr lang="en-US" smtClean="0"/>
              <a:t>9/15/2022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59466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F463C77-9FEA-41E8-9D93-F78F716F7886}" type="datetime1">
              <a:rPr lang="en-US" smtClean="0"/>
              <a:t>9/15/2022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51552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D3CDF216-DF35-4115-8399-EF895BCB1668}" type="datetime1">
              <a:rPr lang="en-US" smtClean="0"/>
              <a:t>9/15/2022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30093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4F67DFF-BE4E-42F6-BBD6-52710FAD7F4B}" type="datetime1">
              <a:rPr lang="en-US" smtClean="0"/>
              <a:t>9/15/2022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117666500"/>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pousseurdebois.fr/cours/regles-du-jeu-d-echec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C11FD331-403D-4054-8A43-BD7922E4498A}"/>
              </a:ext>
            </a:extLst>
          </p:cNvPr>
          <p:cNvSpPr>
            <a:spLocks noGrp="1"/>
          </p:cNvSpPr>
          <p:nvPr>
            <p:ph type="subTitle" idx="1"/>
          </p:nvPr>
        </p:nvSpPr>
        <p:spPr>
          <a:xfrm>
            <a:off x="810001" y="5280846"/>
            <a:ext cx="10572000" cy="1155813"/>
          </a:xfrm>
          <a:effectLst/>
        </p:spPr>
        <p:txBody>
          <a:bodyPr>
            <a:normAutofit/>
          </a:bodyPr>
          <a:lstStyle/>
          <a:p>
            <a:r>
              <a:rPr lang="fr-FR" sz="4400" dirty="0">
                <a:solidFill>
                  <a:schemeClr val="bg1"/>
                </a:solidFill>
                <a:latin typeface="Bahnschrift SemiBold Condensed" panose="020B0502040204020203" pitchFamily="34" charset="0"/>
              </a:rPr>
              <a:t>Cours 2 – Mise en pratique de classes simples</a:t>
            </a:r>
          </a:p>
        </p:txBody>
      </p:sp>
      <p:sp>
        <p:nvSpPr>
          <p:cNvPr id="4" name="Espace réservé du numéro de diapositive 3">
            <a:extLst>
              <a:ext uri="{FF2B5EF4-FFF2-40B4-BE49-F238E27FC236}">
                <a16:creationId xmlns:a16="http://schemas.microsoft.com/office/drawing/2014/main" id="{2FD10BF3-E5AF-4E69-B2AA-8C48A6E4AB2D}"/>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Sous-titre 2">
            <a:extLst>
              <a:ext uri="{FF2B5EF4-FFF2-40B4-BE49-F238E27FC236}">
                <a16:creationId xmlns:a16="http://schemas.microsoft.com/office/drawing/2014/main" id="{DE83669F-A01B-72BF-C25C-F6AAB592AE7A}"/>
              </a:ext>
            </a:extLst>
          </p:cNvPr>
          <p:cNvSpPr txBox="1">
            <a:spLocks/>
          </p:cNvSpPr>
          <p:nvPr/>
        </p:nvSpPr>
        <p:spPr>
          <a:xfrm>
            <a:off x="810001" y="1412876"/>
            <a:ext cx="10572000" cy="2987674"/>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pPr>
              <a:spcBef>
                <a:spcPct val="0"/>
              </a:spcBef>
            </a:pPr>
            <a:r>
              <a:rPr lang="fr-FR" sz="9600" b="1" dirty="0">
                <a:solidFill>
                  <a:srgbClr val="FEFEFE"/>
                </a:solidFill>
                <a:latin typeface="Bahnschrift SemiBold Condensed" panose="020B0502040204020203" pitchFamily="34" charset="0"/>
                <a:ea typeface="+mj-ea"/>
                <a:cs typeface="+mj-cs"/>
              </a:rPr>
              <a:t>Java</a:t>
            </a:r>
            <a:endParaRPr lang="fr-FR" sz="7200" b="1" dirty="0">
              <a:solidFill>
                <a:srgbClr val="FEFEFE"/>
              </a:solidFill>
              <a:latin typeface="Bahnschrift SemiBold Condensed" panose="020B0502040204020203" pitchFamily="34" charset="0"/>
              <a:ea typeface="+mj-ea"/>
              <a:cs typeface="+mj-cs"/>
            </a:endParaRPr>
          </a:p>
        </p:txBody>
      </p:sp>
    </p:spTree>
    <p:extLst>
      <p:ext uri="{BB962C8B-B14F-4D97-AF65-F5344CB8AC3E}">
        <p14:creationId xmlns:p14="http://schemas.microsoft.com/office/powerpoint/2010/main" val="2576702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2F05FE-3C88-414F-AA9E-D9F38E50B93D}"/>
              </a:ext>
            </a:extLst>
          </p:cNvPr>
          <p:cNvSpPr txBox="1">
            <a:spLocks noGrp="1"/>
          </p:cNvSpPr>
          <p:nvPr>
            <p:ph type="title" idx="4294967295"/>
          </p:nvPr>
        </p:nvSpPr>
        <p:spPr>
          <a:xfrm>
            <a:off x="0" y="0"/>
            <a:ext cx="12192000" cy="1129553"/>
          </a:xfrm>
          <a:prstGeom prst="rect">
            <a:avLst/>
          </a:prstGeom>
          <a:solidFill>
            <a:srgbClr val="92D050"/>
          </a:solid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lang="fr-FR" sz="4400" cap="small" dirty="0">
                <a:solidFill>
                  <a:schemeClr val="tx1"/>
                </a:solidFill>
                <a:latin typeface="Bahnschrift SemiBold Condensed" panose="020B0502040204020203" pitchFamily="34" charset="0"/>
              </a:rPr>
              <a:t>		</a:t>
            </a:r>
            <a:r>
              <a:rPr kumimoji="0" lang="fr-FR" sz="4400" b="1" i="0" u="none" strike="noStrike" kern="1200" cap="small" spc="0" normalizeH="0" baseline="0" noProof="0" dirty="0">
                <a:ln>
                  <a:noFill/>
                </a:ln>
                <a:solidFill>
                  <a:schemeClr val="tx1"/>
                </a:solidFill>
                <a:effectLst/>
                <a:uLnTx/>
                <a:uFillTx/>
                <a:latin typeface="Bahnschrift SemiBold Condensed" panose="020B0502040204020203" pitchFamily="34" charset="0"/>
                <a:ea typeface="+mj-ea"/>
                <a:cs typeface="+mj-cs"/>
              </a:rPr>
              <a:t>TP – Jeu d’échec (1/4)</a:t>
            </a:r>
          </a:p>
        </p:txBody>
      </p:sp>
      <p:sp>
        <p:nvSpPr>
          <p:cNvPr id="3" name="Espace réservé du contenu 2">
            <a:extLst>
              <a:ext uri="{FF2B5EF4-FFF2-40B4-BE49-F238E27FC236}">
                <a16:creationId xmlns:a16="http://schemas.microsoft.com/office/drawing/2014/main" id="{78DD4E75-D479-4047-A11C-BCBAB8DA40C8}"/>
              </a:ext>
            </a:extLst>
          </p:cNvPr>
          <p:cNvSpPr txBox="1">
            <a:spLocks/>
          </p:cNvSpPr>
          <p:nvPr/>
        </p:nvSpPr>
        <p:spPr>
          <a:xfrm>
            <a:off x="818712" y="1398495"/>
            <a:ext cx="10700188" cy="4460304"/>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fr-FR" sz="2000" dirty="0">
                <a:solidFill>
                  <a:schemeClr val="bg1"/>
                </a:solidFill>
                <a:latin typeface="Bahnschrift SemiBold Condensed" panose="020B0502040204020203" pitchFamily="34" charset="0"/>
              </a:rPr>
              <a:t>Le but de ce TP est de d’implémenter une interface graphique permettant de jouer à deux aux échecs. Une présentation rapide de ce jeu est disponible au lien suivant : </a:t>
            </a:r>
            <a:r>
              <a:rPr lang="fr-FR" sz="2000" dirty="0">
                <a:solidFill>
                  <a:schemeClr val="bg1"/>
                </a:solidFill>
                <a:latin typeface="Bahnschrift SemiBold Condensed" panose="020B0502040204020203" pitchFamily="34" charset="0"/>
                <a:hlinkClick r:id="rId2"/>
              </a:rPr>
              <a:t>https://www.pousseurdebois.fr/cours/regles-du-jeu-d-echecs/</a:t>
            </a:r>
            <a:r>
              <a:rPr lang="fr-FR" sz="2000" dirty="0">
                <a:solidFill>
                  <a:schemeClr val="bg1"/>
                </a:solidFill>
                <a:latin typeface="Bahnschrift SemiBold Condensed" panose="020B0502040204020203" pitchFamily="34" charset="0"/>
              </a:rPr>
              <a:t> . Chaque étape de l’implémentation il faudra valider le code en l’exécutant.</a:t>
            </a:r>
          </a:p>
          <a:p>
            <a:pPr marL="514350" indent="-514350">
              <a:buFont typeface="+mj-lt"/>
              <a:buAutoNum type="arabicPeriod"/>
            </a:pPr>
            <a:r>
              <a:rPr lang="fr-FR" sz="2000" dirty="0">
                <a:solidFill>
                  <a:schemeClr val="bg1"/>
                </a:solidFill>
                <a:latin typeface="Bahnschrift SemiBold Condensed" panose="020B0502040204020203" pitchFamily="34" charset="0"/>
              </a:rPr>
              <a:t>Créer un projet « TP1 » avec le code ci-dessous puis écrire la méthode « saisie » qui permet de saisir les joueurs</a:t>
            </a:r>
            <a:br>
              <a:rPr lang="fr-FR" sz="2000" dirty="0">
                <a:solidFill>
                  <a:schemeClr val="bg1"/>
                </a:solidFill>
                <a:latin typeface="Bahnschrift SemiBold Condensed" panose="020B0502040204020203" pitchFamily="34" charset="0"/>
              </a:rPr>
            </a:br>
            <a:br>
              <a:rPr lang="fr-FR" sz="2000" dirty="0">
                <a:solidFill>
                  <a:schemeClr val="bg1"/>
                </a:solidFill>
                <a:latin typeface="Bahnschrift SemiBold Condensed" panose="020B0502040204020203" pitchFamily="34" charset="0"/>
              </a:rPr>
            </a:br>
            <a:br>
              <a:rPr lang="fr-FR" sz="2000" dirty="0">
                <a:solidFill>
                  <a:schemeClr val="bg1"/>
                </a:solidFill>
                <a:latin typeface="Bahnschrift SemiBold Condensed" panose="020B0502040204020203" pitchFamily="34" charset="0"/>
              </a:rPr>
            </a:br>
            <a:br>
              <a:rPr lang="fr-FR" sz="2000" dirty="0">
                <a:solidFill>
                  <a:schemeClr val="bg1"/>
                </a:solidFill>
                <a:latin typeface="Bahnschrift SemiBold Condensed" panose="020B0502040204020203" pitchFamily="34" charset="0"/>
              </a:rPr>
            </a:br>
            <a:br>
              <a:rPr lang="fr-FR" sz="2000" dirty="0">
                <a:solidFill>
                  <a:schemeClr val="bg1"/>
                </a:solidFill>
                <a:latin typeface="Bahnschrift SemiBold Condensed" panose="020B0502040204020203" pitchFamily="34" charset="0"/>
              </a:rPr>
            </a:br>
            <a:br>
              <a:rPr lang="fr-FR" sz="2000" dirty="0">
                <a:solidFill>
                  <a:schemeClr val="bg1"/>
                </a:solidFill>
                <a:latin typeface="Bahnschrift SemiBold Condensed" panose="020B0502040204020203" pitchFamily="34" charset="0"/>
              </a:rPr>
            </a:br>
            <a:endParaRPr lang="fr-FR" sz="2000" dirty="0">
              <a:solidFill>
                <a:schemeClr val="bg1"/>
              </a:solidFill>
              <a:latin typeface="Bahnschrift SemiBold Condensed" panose="020B0502040204020203" pitchFamily="34" charset="0"/>
            </a:endParaRPr>
          </a:p>
          <a:p>
            <a:pPr marL="514350" indent="-514350">
              <a:buFont typeface="+mj-lt"/>
              <a:buAutoNum type="arabicPeriod"/>
            </a:pPr>
            <a:r>
              <a:rPr lang="fr-FR" sz="2000" dirty="0">
                <a:solidFill>
                  <a:schemeClr val="bg1"/>
                </a:solidFill>
                <a:latin typeface="Bahnschrift SemiBold Condensed" panose="020B0502040204020203" pitchFamily="34" charset="0"/>
              </a:rPr>
              <a:t>Ecrire la méthode « </a:t>
            </a:r>
            <a:r>
              <a:rPr lang="fr-FR" sz="2000" dirty="0" err="1">
                <a:solidFill>
                  <a:schemeClr val="bg1"/>
                </a:solidFill>
                <a:latin typeface="Bahnschrift SemiBold Condensed" panose="020B0502040204020203" pitchFamily="34" charset="0"/>
              </a:rPr>
              <a:t>choixBlancs</a:t>
            </a:r>
            <a:r>
              <a:rPr lang="fr-FR" sz="2000" dirty="0">
                <a:solidFill>
                  <a:schemeClr val="bg1"/>
                </a:solidFill>
                <a:latin typeface="Bahnschrift SemiBold Condensed" panose="020B0502040204020203" pitchFamily="34" charset="0"/>
              </a:rPr>
              <a:t> » qui prend en paramètres les noms des deux joueurs et qui retourne un tableau avec, en premier, le nom du joueur tiré au sort qui jouera avec les blancs et, en deuxième, celui qui jouera avec les noirs (vous chercherez sur Internet comment générer des nombres aléatoires)</a:t>
            </a:r>
          </a:p>
        </p:txBody>
      </p:sp>
      <p:sp>
        <p:nvSpPr>
          <p:cNvPr id="4" name="Espace réservé du numéro de diapositive 3">
            <a:extLst>
              <a:ext uri="{FF2B5EF4-FFF2-40B4-BE49-F238E27FC236}">
                <a16:creationId xmlns:a16="http://schemas.microsoft.com/office/drawing/2014/main" id="{A99F0F0B-A2D6-4420-8752-1D901084BFC5}"/>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7" name="Rectangle 2">
            <a:extLst>
              <a:ext uri="{FF2B5EF4-FFF2-40B4-BE49-F238E27FC236}">
                <a16:creationId xmlns:a16="http://schemas.microsoft.com/office/drawing/2014/main" id="{2FB27E96-DB3A-31F3-8F6B-B8E41017AE02}"/>
              </a:ext>
            </a:extLst>
          </p:cNvPr>
          <p:cNvSpPr>
            <a:spLocks noChangeArrowheads="1"/>
          </p:cNvSpPr>
          <p:nvPr/>
        </p:nvSpPr>
        <p:spPr bwMode="auto">
          <a:xfrm>
            <a:off x="2861779" y="2929851"/>
            <a:ext cx="6468437"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33B3"/>
                </a:solidFill>
                <a:effectLst/>
                <a:latin typeface="Cascadia Mono" panose="020B0609020000020004" pitchFamily="49" charset="0"/>
                <a:ea typeface="Cascadia Mono" panose="020B0609020000020004" pitchFamily="49" charset="0"/>
                <a:cs typeface="Cascadia Mono" panose="020B0609020000020004" pitchFamily="49" charset="0"/>
              </a:rPr>
              <a:t>public class </a:t>
            </a:r>
            <a:r>
              <a:rPr kumimoji="0" lang="fr-FR" altLang="fr-FR" sz="1200" b="0" i="0" u="none" strike="noStrike" cap="none" normalizeH="0" baseline="0" dirty="0">
                <a:ln>
                  <a:noFill/>
                </a:ln>
                <a:solidFill>
                  <a:srgbClr val="000000"/>
                </a:solidFill>
                <a:effectLst/>
                <a:latin typeface="Cascadia Mono" panose="020B0609020000020004" pitchFamily="49" charset="0"/>
                <a:ea typeface="Cascadia Mono" panose="020B0609020000020004" pitchFamily="49" charset="0"/>
                <a:cs typeface="Cascadia Mono" panose="020B0609020000020004" pitchFamily="49" charset="0"/>
              </a:rPr>
              <a:t>Main </a:t>
            </a:r>
            <a: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a:t>
            </a:r>
            <a:b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br>
            <a: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fr-FR" altLang="fr-FR" sz="1200" b="0" i="0" u="none" strike="noStrike" cap="none" normalizeH="0" baseline="0" dirty="0">
                <a:ln>
                  <a:noFill/>
                </a:ln>
                <a:solidFill>
                  <a:srgbClr val="0033B3"/>
                </a:solidFill>
                <a:effectLst/>
                <a:latin typeface="Cascadia Mono" panose="020B0609020000020004" pitchFamily="49" charset="0"/>
                <a:ea typeface="Cascadia Mono" panose="020B0609020000020004" pitchFamily="49" charset="0"/>
                <a:cs typeface="Cascadia Mono" panose="020B0609020000020004" pitchFamily="49" charset="0"/>
              </a:rPr>
              <a:t>public </a:t>
            </a:r>
            <a:r>
              <a:rPr kumimoji="0" lang="fr-FR" altLang="fr-FR" sz="1200" b="0" i="0" u="none" strike="noStrike" cap="none" normalizeH="0" baseline="0" dirty="0" err="1">
                <a:ln>
                  <a:noFill/>
                </a:ln>
                <a:solidFill>
                  <a:srgbClr val="0033B3"/>
                </a:solidFill>
                <a:effectLst/>
                <a:latin typeface="Cascadia Mono" panose="020B0609020000020004" pitchFamily="49" charset="0"/>
                <a:ea typeface="Cascadia Mono" panose="020B0609020000020004" pitchFamily="49" charset="0"/>
                <a:cs typeface="Cascadia Mono" panose="020B0609020000020004" pitchFamily="49" charset="0"/>
              </a:rPr>
              <a:t>static</a:t>
            </a:r>
            <a:r>
              <a:rPr kumimoji="0" lang="fr-FR" altLang="fr-FR" sz="1200" b="0" i="0" u="none" strike="noStrike" cap="none" normalizeH="0" baseline="0" dirty="0">
                <a:ln>
                  <a:noFill/>
                </a:ln>
                <a:solidFill>
                  <a:srgbClr val="0033B3"/>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fr-FR" altLang="fr-FR" sz="1200" b="0" i="0" u="none" strike="noStrike" cap="none" normalizeH="0" baseline="0" dirty="0" err="1">
                <a:ln>
                  <a:noFill/>
                </a:ln>
                <a:solidFill>
                  <a:srgbClr val="0033B3"/>
                </a:solidFill>
                <a:effectLst/>
                <a:latin typeface="Cascadia Mono" panose="020B0609020000020004" pitchFamily="49" charset="0"/>
                <a:ea typeface="Cascadia Mono" panose="020B0609020000020004" pitchFamily="49" charset="0"/>
                <a:cs typeface="Cascadia Mono" panose="020B0609020000020004" pitchFamily="49" charset="0"/>
              </a:rPr>
              <a:t>void</a:t>
            </a:r>
            <a:r>
              <a:rPr kumimoji="0" lang="fr-FR" altLang="fr-FR" sz="1200" b="0" i="0" u="none" strike="noStrike" cap="none" normalizeH="0" baseline="0" dirty="0">
                <a:ln>
                  <a:noFill/>
                </a:ln>
                <a:solidFill>
                  <a:srgbClr val="0033B3"/>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fr-FR" altLang="fr-FR" sz="1200" b="0" i="0" u="none" strike="noStrike" cap="none" normalizeH="0" baseline="0" dirty="0">
                <a:ln>
                  <a:noFill/>
                </a:ln>
                <a:solidFill>
                  <a:srgbClr val="00627A"/>
                </a:solidFill>
                <a:effectLst/>
                <a:latin typeface="Cascadia Mono" panose="020B0609020000020004" pitchFamily="49" charset="0"/>
                <a:ea typeface="Cascadia Mono" panose="020B0609020000020004" pitchFamily="49" charset="0"/>
                <a:cs typeface="Cascadia Mono" panose="020B0609020000020004" pitchFamily="49" charset="0"/>
              </a:rPr>
              <a:t>main</a:t>
            </a:r>
            <a: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a:t>
            </a:r>
            <a:r>
              <a:rPr kumimoji="0" lang="fr-FR" altLang="fr-FR" sz="1200" b="0" i="0" u="none" strike="noStrike" cap="none" normalizeH="0" baseline="0" dirty="0">
                <a:ln>
                  <a:noFill/>
                </a:ln>
                <a:solidFill>
                  <a:srgbClr val="000000"/>
                </a:solidFill>
                <a:effectLst/>
                <a:latin typeface="Cascadia Mono" panose="020B0609020000020004" pitchFamily="49" charset="0"/>
                <a:ea typeface="Cascadia Mono" panose="020B0609020000020004" pitchFamily="49" charset="0"/>
                <a:cs typeface="Cascadia Mono" panose="020B0609020000020004" pitchFamily="49" charset="0"/>
              </a:rPr>
              <a:t>String</a:t>
            </a:r>
            <a: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 args) {</a:t>
            </a:r>
            <a:b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br>
            <a: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fr-FR" altLang="fr-FR" sz="1200" b="0" i="0" u="none" strike="noStrike" cap="none" normalizeH="0" baseline="0" dirty="0" err="1">
                <a:ln>
                  <a:noFill/>
                </a:ln>
                <a:solidFill>
                  <a:srgbClr val="000000"/>
                </a:solidFill>
                <a:effectLst/>
                <a:latin typeface="Cascadia Mono" panose="020B0609020000020004" pitchFamily="49" charset="0"/>
                <a:ea typeface="Cascadia Mono" panose="020B0609020000020004" pitchFamily="49" charset="0"/>
                <a:cs typeface="Cascadia Mono" panose="020B0609020000020004" pitchFamily="49" charset="0"/>
              </a:rPr>
              <a:t>System</a:t>
            </a:r>
            <a:r>
              <a:rPr kumimoji="0" lang="fr-FR" altLang="fr-FR" sz="1200" b="0" i="0" u="none" strike="noStrike" cap="none" normalizeH="0" baseline="0" dirty="0" err="1">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a:t>
            </a:r>
            <a:r>
              <a:rPr kumimoji="0" lang="fr-FR" altLang="fr-FR" sz="1200" b="0" i="1" u="none" strike="noStrike" cap="none" normalizeH="0" baseline="0" dirty="0" err="1">
                <a:ln>
                  <a:noFill/>
                </a:ln>
                <a:solidFill>
                  <a:srgbClr val="871094"/>
                </a:solidFill>
                <a:effectLst/>
                <a:latin typeface="Cascadia Mono" panose="020B0609020000020004" pitchFamily="49" charset="0"/>
                <a:ea typeface="Cascadia Mono" panose="020B0609020000020004" pitchFamily="49" charset="0"/>
                <a:cs typeface="Cascadia Mono" panose="020B0609020000020004" pitchFamily="49" charset="0"/>
              </a:rPr>
              <a:t>out</a:t>
            </a:r>
            <a:r>
              <a:rPr kumimoji="0" lang="fr-FR" altLang="fr-FR" sz="1200" b="0" i="0" u="none" strike="noStrike" cap="none" normalizeH="0" baseline="0" dirty="0" err="1">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.println</a:t>
            </a:r>
            <a: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a:t>
            </a:r>
            <a:r>
              <a:rPr kumimoji="0" lang="fr-FR" altLang="fr-FR" sz="1200" b="0" i="0" u="none" strike="noStrike" cap="none" normalizeH="0" baseline="0" dirty="0">
                <a:ln>
                  <a:noFill/>
                </a:ln>
                <a:solidFill>
                  <a:srgbClr val="067D17"/>
                </a:solidFill>
                <a:effectLst/>
                <a:latin typeface="Cascadia Mono" panose="020B0609020000020004" pitchFamily="49" charset="0"/>
                <a:ea typeface="Cascadia Mono" panose="020B0609020000020004" pitchFamily="49" charset="0"/>
                <a:cs typeface="Cascadia Mono" panose="020B0609020000020004" pitchFamily="49" charset="0"/>
              </a:rPr>
              <a:t>"Bienvenue sur mon super jeu d'</a:t>
            </a:r>
            <a:r>
              <a:rPr kumimoji="0" lang="fr-FR" altLang="fr-FR" sz="1200" b="0" i="0" u="none" strike="noStrike" cap="none" normalizeH="0" baseline="0" dirty="0" err="1">
                <a:ln>
                  <a:noFill/>
                </a:ln>
                <a:solidFill>
                  <a:srgbClr val="067D17"/>
                </a:solidFill>
                <a:effectLst/>
                <a:latin typeface="Cascadia Mono" panose="020B0609020000020004" pitchFamily="49" charset="0"/>
                <a:ea typeface="Cascadia Mono" panose="020B0609020000020004" pitchFamily="49" charset="0"/>
                <a:cs typeface="Cascadia Mono" panose="020B0609020000020004" pitchFamily="49" charset="0"/>
              </a:rPr>
              <a:t>echecs</a:t>
            </a:r>
            <a:r>
              <a:rPr kumimoji="0" lang="fr-FR" altLang="fr-FR" sz="1200" b="0" i="0" u="none" strike="noStrike" cap="none" normalizeH="0" baseline="0" dirty="0">
                <a:ln>
                  <a:noFill/>
                </a:ln>
                <a:solidFill>
                  <a:srgbClr val="067D17"/>
                </a:solidFill>
                <a:effectLst/>
                <a:latin typeface="Cascadia Mono" panose="020B0609020000020004" pitchFamily="49" charset="0"/>
                <a:ea typeface="Cascadia Mono" panose="020B0609020000020004" pitchFamily="49" charset="0"/>
                <a:cs typeface="Cascadia Mono" panose="020B0609020000020004" pitchFamily="49" charset="0"/>
              </a:rPr>
              <a:t>..."</a:t>
            </a:r>
            <a: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a:t>
            </a:r>
            <a:b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br>
            <a: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fr-FR" altLang="fr-FR" sz="1200" b="0" i="0" u="none" strike="noStrike" cap="none" normalizeH="0" baseline="0" dirty="0">
                <a:ln>
                  <a:noFill/>
                </a:ln>
                <a:solidFill>
                  <a:srgbClr val="000000"/>
                </a:solidFill>
                <a:effectLst/>
                <a:latin typeface="Cascadia Mono" panose="020B0609020000020004" pitchFamily="49" charset="0"/>
                <a:ea typeface="Cascadia Mono" panose="020B0609020000020004" pitchFamily="49" charset="0"/>
                <a:cs typeface="Cascadia Mono" panose="020B0609020000020004" pitchFamily="49" charset="0"/>
              </a:rPr>
              <a:t>String j1 </a:t>
            </a:r>
            <a: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fr-FR" altLang="fr-FR" sz="1200" b="0" i="1"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saisie</a:t>
            </a:r>
            <a: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a:t>
            </a:r>
            <a:r>
              <a:rPr kumimoji="0" lang="fr-FR" altLang="fr-FR" sz="1200" b="0" i="0" u="none" strike="noStrike" cap="none" normalizeH="0" baseline="0" dirty="0">
                <a:ln>
                  <a:noFill/>
                </a:ln>
                <a:solidFill>
                  <a:srgbClr val="067D17"/>
                </a:solidFill>
                <a:effectLst/>
                <a:latin typeface="Cascadia Mono" panose="020B0609020000020004" pitchFamily="49" charset="0"/>
                <a:ea typeface="Cascadia Mono" panose="020B0609020000020004" pitchFamily="49" charset="0"/>
                <a:cs typeface="Cascadia Mono" panose="020B0609020000020004" pitchFamily="49" charset="0"/>
              </a:rPr>
              <a:t>"Joueur 1 : "</a:t>
            </a:r>
            <a: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a:t>
            </a:r>
            <a:b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br>
            <a: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fr-FR" altLang="fr-FR" sz="1200" b="0" i="0" u="none" strike="noStrike" cap="none" normalizeH="0" baseline="0" dirty="0">
                <a:ln>
                  <a:noFill/>
                </a:ln>
                <a:solidFill>
                  <a:srgbClr val="000000"/>
                </a:solidFill>
                <a:effectLst/>
                <a:latin typeface="Cascadia Mono" panose="020B0609020000020004" pitchFamily="49" charset="0"/>
                <a:ea typeface="Cascadia Mono" panose="020B0609020000020004" pitchFamily="49" charset="0"/>
                <a:cs typeface="Cascadia Mono" panose="020B0609020000020004" pitchFamily="49" charset="0"/>
              </a:rPr>
              <a:t>String j2 </a:t>
            </a:r>
            <a: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fr-FR" altLang="fr-FR" sz="1200" b="0" i="1"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saisie</a:t>
            </a:r>
            <a: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a:t>
            </a:r>
            <a:r>
              <a:rPr kumimoji="0" lang="fr-FR" altLang="fr-FR" sz="1200" b="0" i="0" u="none" strike="noStrike" cap="none" normalizeH="0" baseline="0" dirty="0">
                <a:ln>
                  <a:noFill/>
                </a:ln>
                <a:solidFill>
                  <a:srgbClr val="067D17"/>
                </a:solidFill>
                <a:effectLst/>
                <a:latin typeface="Cascadia Mono" panose="020B0609020000020004" pitchFamily="49" charset="0"/>
                <a:ea typeface="Cascadia Mono" panose="020B0609020000020004" pitchFamily="49" charset="0"/>
                <a:cs typeface="Cascadia Mono" panose="020B0609020000020004" pitchFamily="49" charset="0"/>
              </a:rPr>
              <a:t>"Joueur 2 : "</a:t>
            </a:r>
            <a: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a:t>
            </a:r>
            <a:b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br>
            <a: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fr-FR" altLang="fr-FR" sz="1200" b="0" i="0" u="none" strike="noStrike" cap="none" normalizeH="0" baseline="0" dirty="0" err="1">
                <a:ln>
                  <a:noFill/>
                </a:ln>
                <a:solidFill>
                  <a:srgbClr val="000000"/>
                </a:solidFill>
                <a:effectLst/>
                <a:latin typeface="Cascadia Mono" panose="020B0609020000020004" pitchFamily="49" charset="0"/>
                <a:ea typeface="Cascadia Mono" panose="020B0609020000020004" pitchFamily="49" charset="0"/>
                <a:cs typeface="Cascadia Mono" panose="020B0609020000020004" pitchFamily="49" charset="0"/>
              </a:rPr>
              <a:t>System</a:t>
            </a:r>
            <a:r>
              <a:rPr kumimoji="0" lang="fr-FR" altLang="fr-FR" sz="1200" b="0" i="0" u="none" strike="noStrike" cap="none" normalizeH="0" baseline="0" dirty="0" err="1">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a:t>
            </a:r>
            <a:r>
              <a:rPr kumimoji="0" lang="fr-FR" altLang="fr-FR" sz="1200" b="0" i="1" u="none" strike="noStrike" cap="none" normalizeH="0" baseline="0" dirty="0" err="1">
                <a:ln>
                  <a:noFill/>
                </a:ln>
                <a:solidFill>
                  <a:srgbClr val="871094"/>
                </a:solidFill>
                <a:effectLst/>
                <a:latin typeface="Cascadia Mono" panose="020B0609020000020004" pitchFamily="49" charset="0"/>
                <a:ea typeface="Cascadia Mono" panose="020B0609020000020004" pitchFamily="49" charset="0"/>
                <a:cs typeface="Cascadia Mono" panose="020B0609020000020004" pitchFamily="49" charset="0"/>
              </a:rPr>
              <a:t>out</a:t>
            </a:r>
            <a:r>
              <a:rPr kumimoji="0" lang="fr-FR" altLang="fr-FR" sz="1200" b="0" i="0" u="none" strike="noStrike" cap="none" normalizeH="0" baseline="0" dirty="0" err="1">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.println</a:t>
            </a:r>
            <a: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a:t>
            </a:r>
            <a:r>
              <a:rPr kumimoji="0" lang="fr-FR" altLang="fr-FR" sz="1200" b="0" i="0" u="none" strike="noStrike" cap="none" normalizeH="0" baseline="0" dirty="0">
                <a:ln>
                  <a:noFill/>
                </a:ln>
                <a:solidFill>
                  <a:srgbClr val="067D17"/>
                </a:solidFill>
                <a:effectLst/>
                <a:latin typeface="Cascadia Mono" panose="020B0609020000020004" pitchFamily="49" charset="0"/>
                <a:ea typeface="Cascadia Mono" panose="020B0609020000020004" pitchFamily="49" charset="0"/>
                <a:cs typeface="Cascadia Mono" panose="020B0609020000020004" pitchFamily="49" charset="0"/>
              </a:rPr>
              <a:t>"Bienvenue " </a:t>
            </a:r>
            <a: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fr-FR" altLang="fr-FR" sz="1200" b="0" i="0" u="none" strike="noStrike" cap="none" normalizeH="0" baseline="0" dirty="0">
                <a:ln>
                  <a:noFill/>
                </a:ln>
                <a:solidFill>
                  <a:srgbClr val="000000"/>
                </a:solidFill>
                <a:effectLst/>
                <a:latin typeface="Cascadia Mono" panose="020B0609020000020004" pitchFamily="49" charset="0"/>
                <a:ea typeface="Cascadia Mono" panose="020B0609020000020004" pitchFamily="49" charset="0"/>
                <a:cs typeface="Cascadia Mono" panose="020B0609020000020004" pitchFamily="49" charset="0"/>
              </a:rPr>
              <a:t>j1 </a:t>
            </a:r>
            <a: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fr-FR" altLang="fr-FR" sz="1200" b="0" i="0" u="none" strike="noStrike" cap="none" normalizeH="0" baseline="0" dirty="0">
                <a:ln>
                  <a:noFill/>
                </a:ln>
                <a:solidFill>
                  <a:srgbClr val="067D17"/>
                </a:solidFill>
                <a:effectLst/>
                <a:latin typeface="Cascadia Mono" panose="020B0609020000020004" pitchFamily="49" charset="0"/>
                <a:ea typeface="Cascadia Mono" panose="020B0609020000020004" pitchFamily="49" charset="0"/>
                <a:cs typeface="Cascadia Mono" panose="020B0609020000020004" pitchFamily="49" charset="0"/>
              </a:rPr>
              <a:t>" et " </a:t>
            </a:r>
            <a: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fr-FR" altLang="fr-FR" sz="1200" b="0" i="0" u="none" strike="noStrike" cap="none" normalizeH="0" baseline="0" dirty="0">
                <a:ln>
                  <a:noFill/>
                </a:ln>
                <a:solidFill>
                  <a:srgbClr val="000000"/>
                </a:solidFill>
                <a:effectLst/>
                <a:latin typeface="Cascadia Mono" panose="020B0609020000020004" pitchFamily="49" charset="0"/>
                <a:ea typeface="Cascadia Mono" panose="020B0609020000020004" pitchFamily="49" charset="0"/>
                <a:cs typeface="Cascadia Mono" panose="020B0609020000020004" pitchFamily="49" charset="0"/>
              </a:rPr>
              <a:t>j2</a:t>
            </a:r>
            <a: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solidFill>
                  <a:srgbClr val="080808"/>
                </a:solidFill>
                <a:latin typeface="Cascadia Mono" panose="020B0609020000020004" pitchFamily="49" charset="0"/>
                <a:ea typeface="Cascadia Mono" panose="020B0609020000020004" pitchFamily="49" charset="0"/>
                <a:cs typeface="Cascadia Mono" panose="020B0609020000020004" pitchFamily="49" charset="0"/>
              </a:rPr>
              <a:t>    }</a:t>
            </a:r>
            <a:b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br>
            <a: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a:t>
            </a:r>
          </a:p>
        </p:txBody>
      </p:sp>
      <p:sp>
        <p:nvSpPr>
          <p:cNvPr id="6" name="ZoneTexte 5">
            <a:extLst>
              <a:ext uri="{FF2B5EF4-FFF2-40B4-BE49-F238E27FC236}">
                <a16:creationId xmlns:a16="http://schemas.microsoft.com/office/drawing/2014/main" id="{3A5B6134-6920-8C58-C076-B5CB30FEDEBE}"/>
              </a:ext>
            </a:extLst>
          </p:cNvPr>
          <p:cNvSpPr txBox="1"/>
          <p:nvPr/>
        </p:nvSpPr>
        <p:spPr>
          <a:xfrm>
            <a:off x="4734087" y="5781567"/>
            <a:ext cx="2723823" cy="369332"/>
          </a:xfrm>
          <a:prstGeom prst="rect">
            <a:avLst/>
          </a:prstGeom>
          <a:noFill/>
        </p:spPr>
        <p:txBody>
          <a:bodyPr wrap="none" rtlCol="0">
            <a:spAutoFit/>
          </a:bodyPr>
          <a:lstStyle/>
          <a:p>
            <a:r>
              <a:rPr lang="fr-FR" dirty="0">
                <a:solidFill>
                  <a:schemeClr val="bg1"/>
                </a:solidFill>
              </a:rPr>
              <a:t>SUITE PAGE SUIVANTE...</a:t>
            </a:r>
          </a:p>
        </p:txBody>
      </p:sp>
    </p:spTree>
    <p:extLst>
      <p:ext uri="{BB962C8B-B14F-4D97-AF65-F5344CB8AC3E}">
        <p14:creationId xmlns:p14="http://schemas.microsoft.com/office/powerpoint/2010/main" val="2774201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2F05FE-3C88-414F-AA9E-D9F38E50B93D}"/>
              </a:ext>
            </a:extLst>
          </p:cNvPr>
          <p:cNvSpPr txBox="1">
            <a:spLocks noGrp="1"/>
          </p:cNvSpPr>
          <p:nvPr>
            <p:ph type="title" idx="4294967295"/>
          </p:nvPr>
        </p:nvSpPr>
        <p:spPr>
          <a:xfrm>
            <a:off x="0" y="0"/>
            <a:ext cx="12192000" cy="1129553"/>
          </a:xfrm>
          <a:prstGeom prst="rect">
            <a:avLst/>
          </a:prstGeom>
          <a:solidFill>
            <a:srgbClr val="92D050"/>
          </a:solid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lang="fr-FR" sz="4400" cap="small" dirty="0">
                <a:solidFill>
                  <a:schemeClr val="tx1"/>
                </a:solidFill>
                <a:latin typeface="Bahnschrift SemiBold Condensed" panose="020B0502040204020203" pitchFamily="34" charset="0"/>
              </a:rPr>
              <a:t>		</a:t>
            </a:r>
            <a:r>
              <a:rPr kumimoji="0" lang="fr-FR" sz="4400" b="1" i="0" u="none" strike="noStrike" kern="1200" cap="small" spc="0" normalizeH="0" baseline="0" noProof="0" dirty="0">
                <a:ln>
                  <a:noFill/>
                </a:ln>
                <a:solidFill>
                  <a:schemeClr val="tx1"/>
                </a:solidFill>
                <a:effectLst/>
                <a:uLnTx/>
                <a:uFillTx/>
                <a:latin typeface="Bahnschrift SemiBold Condensed" panose="020B0502040204020203" pitchFamily="34" charset="0"/>
                <a:ea typeface="+mj-ea"/>
                <a:cs typeface="+mj-cs"/>
              </a:rPr>
              <a:t>TP – Jeu d’échec (2/4)</a:t>
            </a:r>
          </a:p>
        </p:txBody>
      </p:sp>
      <p:sp>
        <p:nvSpPr>
          <p:cNvPr id="3" name="Espace réservé du contenu 2">
            <a:extLst>
              <a:ext uri="{FF2B5EF4-FFF2-40B4-BE49-F238E27FC236}">
                <a16:creationId xmlns:a16="http://schemas.microsoft.com/office/drawing/2014/main" id="{78DD4E75-D479-4047-A11C-BCBAB8DA40C8}"/>
              </a:ext>
            </a:extLst>
          </p:cNvPr>
          <p:cNvSpPr txBox="1">
            <a:spLocks/>
          </p:cNvSpPr>
          <p:nvPr/>
        </p:nvSpPr>
        <p:spPr>
          <a:xfrm>
            <a:off x="818712" y="1398495"/>
            <a:ext cx="10700188" cy="4460304"/>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514350" indent="-514350">
              <a:buFont typeface="+mj-lt"/>
              <a:buAutoNum type="arabicPeriod" startAt="3"/>
            </a:pPr>
            <a:r>
              <a:rPr lang="fr-FR" sz="2000" dirty="0">
                <a:solidFill>
                  <a:schemeClr val="bg1"/>
                </a:solidFill>
                <a:latin typeface="Bahnschrift SemiBold Condensed" panose="020B0502040204020203" pitchFamily="34" charset="0"/>
              </a:rPr>
              <a:t>Créer une classe « Jeu » dans un package « </a:t>
            </a:r>
            <a:r>
              <a:rPr lang="fr-FR" sz="2000" dirty="0" err="1">
                <a:solidFill>
                  <a:schemeClr val="bg1"/>
                </a:solidFill>
                <a:latin typeface="Bahnschrift SemiBold Condensed" panose="020B0502040204020203" pitchFamily="34" charset="0"/>
              </a:rPr>
              <a:t>ynov.echecs</a:t>
            </a:r>
            <a:r>
              <a:rPr lang="fr-FR" sz="2000" dirty="0">
                <a:solidFill>
                  <a:schemeClr val="bg1"/>
                </a:solidFill>
                <a:latin typeface="Bahnschrift SemiBold Condensed" panose="020B0502040204020203" pitchFamily="34" charset="0"/>
              </a:rPr>
              <a:t> ». Cette classe comporte deux attributs « </a:t>
            </a:r>
            <a:r>
              <a:rPr lang="fr-FR" sz="2000" dirty="0" err="1">
                <a:solidFill>
                  <a:schemeClr val="bg1"/>
                </a:solidFill>
                <a:latin typeface="Bahnschrift SemiBold Condensed" panose="020B0502040204020203" pitchFamily="34" charset="0"/>
              </a:rPr>
              <a:t>joueurBlancs</a:t>
            </a:r>
            <a:r>
              <a:rPr lang="fr-FR" sz="2000" dirty="0">
                <a:solidFill>
                  <a:schemeClr val="bg1"/>
                </a:solidFill>
                <a:latin typeface="Bahnschrift SemiBold Condensed" panose="020B0502040204020203" pitchFamily="34" charset="0"/>
              </a:rPr>
              <a:t> » et « </a:t>
            </a:r>
            <a:r>
              <a:rPr lang="fr-FR" sz="2000" dirty="0" err="1">
                <a:solidFill>
                  <a:schemeClr val="bg1"/>
                </a:solidFill>
                <a:latin typeface="Bahnschrift SemiBold Condensed" panose="020B0502040204020203" pitchFamily="34" charset="0"/>
              </a:rPr>
              <a:t>joueurNoir</a:t>
            </a:r>
            <a:r>
              <a:rPr lang="fr-FR" sz="2000" dirty="0">
                <a:solidFill>
                  <a:schemeClr val="bg1"/>
                </a:solidFill>
                <a:latin typeface="Bahnschrift SemiBold Condensed" panose="020B0502040204020203" pitchFamily="34" charset="0"/>
              </a:rPr>
              <a:t> » de type « String ». Elle sera instanciée et initialisée avec les noms saisis au début du jeu.</a:t>
            </a:r>
          </a:p>
          <a:p>
            <a:pPr marL="514350" indent="-514350">
              <a:buFont typeface="+mj-lt"/>
              <a:buAutoNum type="arabicPeriod" startAt="3"/>
            </a:pPr>
            <a:r>
              <a:rPr lang="fr-FR" sz="2000" dirty="0">
                <a:solidFill>
                  <a:schemeClr val="bg1"/>
                </a:solidFill>
                <a:latin typeface="Bahnschrift SemiBold Condensed" panose="020B0502040204020203" pitchFamily="34" charset="0"/>
              </a:rPr>
              <a:t>En utilisant « StdDraw.jar », faire en sorte d’afficher une fenêtre à partir du de la méthode de « Jeu » suivante :</a:t>
            </a:r>
            <a:br>
              <a:rPr lang="fr-FR" sz="2000" dirty="0">
                <a:solidFill>
                  <a:schemeClr val="bg1"/>
                </a:solidFill>
                <a:latin typeface="Bahnschrift SemiBold Condensed" panose="020B0502040204020203" pitchFamily="34" charset="0"/>
              </a:rPr>
            </a:br>
            <a:br>
              <a:rPr lang="fr-FR" sz="2000" dirty="0">
                <a:solidFill>
                  <a:schemeClr val="bg1"/>
                </a:solidFill>
                <a:latin typeface="Bahnschrift SemiBold Condensed" panose="020B0502040204020203" pitchFamily="34" charset="0"/>
              </a:rPr>
            </a:br>
            <a:br>
              <a:rPr lang="fr-FR" sz="2000" dirty="0">
                <a:solidFill>
                  <a:schemeClr val="bg1"/>
                </a:solidFill>
                <a:latin typeface="Bahnschrift SemiBold Condensed" panose="020B0502040204020203" pitchFamily="34" charset="0"/>
              </a:rPr>
            </a:br>
            <a:br>
              <a:rPr lang="fr-FR" sz="2000" dirty="0">
                <a:solidFill>
                  <a:schemeClr val="bg1"/>
                </a:solidFill>
                <a:latin typeface="Bahnschrift SemiBold Condensed" panose="020B0502040204020203" pitchFamily="34" charset="0"/>
              </a:rPr>
            </a:br>
            <a:br>
              <a:rPr lang="fr-FR" sz="2000" dirty="0">
                <a:solidFill>
                  <a:schemeClr val="bg1"/>
                </a:solidFill>
                <a:latin typeface="Bahnschrift SemiBold Condensed" panose="020B0502040204020203" pitchFamily="34" charset="0"/>
              </a:rPr>
            </a:br>
            <a:endParaRPr lang="fr-FR" sz="2000" dirty="0">
              <a:solidFill>
                <a:schemeClr val="bg1"/>
              </a:solidFill>
              <a:latin typeface="Bahnschrift SemiBold Condensed" panose="020B0502040204020203" pitchFamily="34" charset="0"/>
            </a:endParaRPr>
          </a:p>
          <a:p>
            <a:pPr marL="514350" indent="-514350">
              <a:buFont typeface="+mj-lt"/>
              <a:buAutoNum type="arabicPeriod" startAt="3"/>
            </a:pPr>
            <a:r>
              <a:rPr lang="fr-FR" sz="2000" dirty="0">
                <a:solidFill>
                  <a:schemeClr val="bg1"/>
                </a:solidFill>
                <a:latin typeface="Bahnschrift SemiBold Condensed" panose="020B0502040204020203" pitchFamily="34" charset="0"/>
              </a:rPr>
              <a:t>Améliorer « </a:t>
            </a:r>
            <a:r>
              <a:rPr lang="fr-FR" sz="2000" dirty="0" err="1">
                <a:solidFill>
                  <a:schemeClr val="bg1"/>
                </a:solidFill>
                <a:latin typeface="Bahnschrift SemiBold Condensed" panose="020B0502040204020203" pitchFamily="34" charset="0"/>
              </a:rPr>
              <a:t>dessinePlateau</a:t>
            </a:r>
            <a:r>
              <a:rPr lang="fr-FR" sz="2000" dirty="0">
                <a:solidFill>
                  <a:schemeClr val="bg1"/>
                </a:solidFill>
                <a:latin typeface="Bahnschrift SemiBold Condensed" panose="020B0502040204020203" pitchFamily="34" charset="0"/>
              </a:rPr>
              <a:t> » pour afficher un damier 8x8 au lieu d’une seule case</a:t>
            </a:r>
          </a:p>
          <a:p>
            <a:pPr marL="514350" indent="-514350">
              <a:buFont typeface="+mj-lt"/>
              <a:buAutoNum type="arabicPeriod" startAt="3"/>
            </a:pPr>
            <a:r>
              <a:rPr lang="fr-FR" sz="2000" dirty="0">
                <a:solidFill>
                  <a:schemeClr val="bg1"/>
                </a:solidFill>
                <a:latin typeface="Bahnschrift SemiBold Condensed" panose="020B0502040204020203" pitchFamily="34" charset="0"/>
              </a:rPr>
              <a:t>Créer la classe « </a:t>
            </a:r>
            <a:r>
              <a:rPr lang="fr-FR" sz="2000" dirty="0" err="1">
                <a:solidFill>
                  <a:schemeClr val="bg1"/>
                </a:solidFill>
                <a:latin typeface="Bahnschrift SemiBold Condensed" panose="020B0502040204020203" pitchFamily="34" charset="0"/>
              </a:rPr>
              <a:t>ynov.echecs.Piece</a:t>
            </a:r>
            <a:r>
              <a:rPr lang="fr-FR" sz="2000" dirty="0">
                <a:solidFill>
                  <a:schemeClr val="bg1"/>
                </a:solidFill>
                <a:latin typeface="Bahnschrift SemiBold Condensed" panose="020B0502040204020203" pitchFamily="34" charset="0"/>
              </a:rPr>
              <a:t> » avec des attributs pour les coordonnées de la pièce, le type (roi, dame...) et la couleur ainsi qu’une méthode « dessine » affichant la pièce avec « </a:t>
            </a:r>
            <a:r>
              <a:rPr lang="fr-FR" sz="2000" dirty="0" err="1">
                <a:solidFill>
                  <a:schemeClr val="bg1"/>
                </a:solidFill>
                <a:latin typeface="Bahnschrift SemiBold Condensed" panose="020B0502040204020203" pitchFamily="34" charset="0"/>
              </a:rPr>
              <a:t>StdDraw.picture</a:t>
            </a:r>
            <a:r>
              <a:rPr lang="fr-FR" sz="2000" dirty="0">
                <a:solidFill>
                  <a:schemeClr val="bg1"/>
                </a:solidFill>
                <a:latin typeface="Bahnschrift SemiBold Condensed" panose="020B0502040204020203" pitchFamily="34" charset="0"/>
              </a:rPr>
              <a:t> » en utilisant les images du dossier « images/ ». Valider en affichant une Dame blanche en position (4,1) sur le plateau.</a:t>
            </a:r>
          </a:p>
        </p:txBody>
      </p:sp>
      <p:sp>
        <p:nvSpPr>
          <p:cNvPr id="4" name="Espace réservé du numéro de diapositive 3">
            <a:extLst>
              <a:ext uri="{FF2B5EF4-FFF2-40B4-BE49-F238E27FC236}">
                <a16:creationId xmlns:a16="http://schemas.microsoft.com/office/drawing/2014/main" id="{A99F0F0B-A2D6-4420-8752-1D901084BFC5}"/>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5" name="ZoneTexte 4">
            <a:extLst>
              <a:ext uri="{FF2B5EF4-FFF2-40B4-BE49-F238E27FC236}">
                <a16:creationId xmlns:a16="http://schemas.microsoft.com/office/drawing/2014/main" id="{8CE0DAB1-A155-4BD2-BCDE-E89FFBFEB9B3}"/>
              </a:ext>
            </a:extLst>
          </p:cNvPr>
          <p:cNvSpPr txBox="1"/>
          <p:nvPr/>
        </p:nvSpPr>
        <p:spPr>
          <a:xfrm>
            <a:off x="4734087" y="5781567"/>
            <a:ext cx="2723823" cy="369332"/>
          </a:xfrm>
          <a:prstGeom prst="rect">
            <a:avLst/>
          </a:prstGeom>
          <a:noFill/>
        </p:spPr>
        <p:txBody>
          <a:bodyPr wrap="none" rtlCol="0">
            <a:spAutoFit/>
          </a:bodyPr>
          <a:lstStyle/>
          <a:p>
            <a:r>
              <a:rPr lang="fr-FR" dirty="0">
                <a:solidFill>
                  <a:schemeClr val="bg1"/>
                </a:solidFill>
              </a:rPr>
              <a:t>SUITE PAGE SUIVANTE...</a:t>
            </a:r>
          </a:p>
        </p:txBody>
      </p:sp>
      <p:sp>
        <p:nvSpPr>
          <p:cNvPr id="6" name="Rectangle 1">
            <a:extLst>
              <a:ext uri="{FF2B5EF4-FFF2-40B4-BE49-F238E27FC236}">
                <a16:creationId xmlns:a16="http://schemas.microsoft.com/office/drawing/2014/main" id="{94161F66-847F-21C5-A11C-CA8C8634EA52}"/>
              </a:ext>
            </a:extLst>
          </p:cNvPr>
          <p:cNvSpPr>
            <a:spLocks noChangeArrowheads="1"/>
          </p:cNvSpPr>
          <p:nvPr/>
        </p:nvSpPr>
        <p:spPr bwMode="auto">
          <a:xfrm>
            <a:off x="4073649" y="2648014"/>
            <a:ext cx="4044697"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33B3"/>
                </a:solidFill>
                <a:effectLst/>
                <a:latin typeface="Cascadia Mono" panose="020B0609020000020004" pitchFamily="49" charset="0"/>
                <a:ea typeface="Cascadia Mono" panose="020B0609020000020004" pitchFamily="49" charset="0"/>
                <a:cs typeface="Cascadia Mono" panose="020B0609020000020004" pitchFamily="49" charset="0"/>
              </a:rPr>
              <a:t>public </a:t>
            </a:r>
            <a:r>
              <a:rPr kumimoji="0" lang="fr-FR" altLang="fr-FR" sz="1200" b="0" i="0" u="none" strike="noStrike" cap="none" normalizeH="0" baseline="0" dirty="0" err="1">
                <a:ln>
                  <a:noFill/>
                </a:ln>
                <a:solidFill>
                  <a:srgbClr val="0033B3"/>
                </a:solidFill>
                <a:effectLst/>
                <a:latin typeface="Cascadia Mono" panose="020B0609020000020004" pitchFamily="49" charset="0"/>
                <a:ea typeface="Cascadia Mono" panose="020B0609020000020004" pitchFamily="49" charset="0"/>
                <a:cs typeface="Cascadia Mono" panose="020B0609020000020004" pitchFamily="49" charset="0"/>
              </a:rPr>
              <a:t>void</a:t>
            </a:r>
            <a:r>
              <a:rPr kumimoji="0" lang="fr-FR" altLang="fr-FR" sz="1200" b="0" i="0" u="none" strike="noStrike" cap="none" normalizeH="0" baseline="0" dirty="0">
                <a:ln>
                  <a:noFill/>
                </a:ln>
                <a:solidFill>
                  <a:srgbClr val="0033B3"/>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fr-FR" altLang="fr-FR" sz="1200" b="0" i="0" u="none" strike="noStrike" cap="none" normalizeH="0" baseline="0" dirty="0" err="1">
                <a:ln>
                  <a:noFill/>
                </a:ln>
                <a:solidFill>
                  <a:srgbClr val="00627A"/>
                </a:solidFill>
                <a:effectLst/>
                <a:latin typeface="Cascadia Mono" panose="020B0609020000020004" pitchFamily="49" charset="0"/>
                <a:ea typeface="Cascadia Mono" panose="020B0609020000020004" pitchFamily="49" charset="0"/>
                <a:cs typeface="Cascadia Mono" panose="020B0609020000020004" pitchFamily="49" charset="0"/>
              </a:rPr>
              <a:t>dessinePlateau</a:t>
            </a:r>
            <a: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 {</a:t>
            </a:r>
            <a:b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br>
            <a: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fr-FR" altLang="fr-FR" sz="1200" b="0" i="0" u="none" strike="noStrike" cap="none" normalizeH="0" baseline="0" dirty="0" err="1">
                <a:ln>
                  <a:noFill/>
                </a:ln>
                <a:solidFill>
                  <a:srgbClr val="000000"/>
                </a:solidFill>
                <a:effectLst/>
                <a:latin typeface="Cascadia Mono" panose="020B0609020000020004" pitchFamily="49" charset="0"/>
                <a:ea typeface="Cascadia Mono" panose="020B0609020000020004" pitchFamily="49" charset="0"/>
                <a:cs typeface="Cascadia Mono" panose="020B0609020000020004" pitchFamily="49" charset="0"/>
              </a:rPr>
              <a:t>StdDraw</a:t>
            </a:r>
            <a:r>
              <a:rPr kumimoji="0" lang="fr-FR" altLang="fr-FR" sz="1200" b="0" i="0" u="none" strike="noStrike" cap="none" normalizeH="0" baseline="0" dirty="0" err="1">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a:t>
            </a:r>
            <a:r>
              <a:rPr kumimoji="0" lang="fr-FR" altLang="fr-FR" sz="1200" b="0" i="1" u="none" strike="noStrike" cap="none" normalizeH="0" baseline="0" dirty="0" err="1">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setCanvasSize</a:t>
            </a:r>
            <a: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a:t>
            </a:r>
            <a:r>
              <a:rPr kumimoji="0" lang="fr-FR" altLang="fr-FR" sz="1200" b="0" i="0" u="none" strike="noStrike" cap="none" normalizeH="0" baseline="0" dirty="0">
                <a:ln>
                  <a:noFill/>
                </a:ln>
                <a:solidFill>
                  <a:srgbClr val="1750EB"/>
                </a:solidFill>
                <a:effectLst/>
                <a:latin typeface="Cascadia Mono" panose="020B0609020000020004" pitchFamily="49" charset="0"/>
                <a:ea typeface="Cascadia Mono" panose="020B0609020000020004" pitchFamily="49" charset="0"/>
                <a:cs typeface="Cascadia Mono" panose="020B0609020000020004" pitchFamily="49" charset="0"/>
              </a:rPr>
              <a:t>800</a:t>
            </a:r>
            <a: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fr-FR" altLang="fr-FR" sz="1200" b="0" i="0" u="none" strike="noStrike" cap="none" normalizeH="0" baseline="0" dirty="0">
                <a:ln>
                  <a:noFill/>
                </a:ln>
                <a:solidFill>
                  <a:srgbClr val="1750EB"/>
                </a:solidFill>
                <a:effectLst/>
                <a:latin typeface="Cascadia Mono" panose="020B0609020000020004" pitchFamily="49" charset="0"/>
                <a:ea typeface="Cascadia Mono" panose="020B0609020000020004" pitchFamily="49" charset="0"/>
                <a:cs typeface="Cascadia Mono" panose="020B0609020000020004" pitchFamily="49" charset="0"/>
              </a:rPr>
              <a:t>800</a:t>
            </a:r>
            <a: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a:t>
            </a:r>
            <a:b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br>
            <a: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fr-FR" altLang="fr-FR" sz="1200" b="0" i="0" u="none" strike="noStrike" cap="none" normalizeH="0" baseline="0" dirty="0" err="1">
                <a:ln>
                  <a:noFill/>
                </a:ln>
                <a:solidFill>
                  <a:srgbClr val="000000"/>
                </a:solidFill>
                <a:effectLst/>
                <a:latin typeface="Cascadia Mono" panose="020B0609020000020004" pitchFamily="49" charset="0"/>
                <a:ea typeface="Cascadia Mono" panose="020B0609020000020004" pitchFamily="49" charset="0"/>
                <a:cs typeface="Cascadia Mono" panose="020B0609020000020004" pitchFamily="49" charset="0"/>
              </a:rPr>
              <a:t>StdDraw</a:t>
            </a:r>
            <a:r>
              <a:rPr kumimoji="0" lang="fr-FR" altLang="fr-FR" sz="1200" b="0" i="0" u="none" strike="noStrike" cap="none" normalizeH="0" baseline="0" dirty="0" err="1">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a:t>
            </a:r>
            <a:r>
              <a:rPr kumimoji="0" lang="fr-FR" altLang="fr-FR" sz="1200" b="0" i="1" u="none" strike="noStrike" cap="none" normalizeH="0" baseline="0" dirty="0" err="1">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setXscale</a:t>
            </a:r>
            <a: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a:t>
            </a:r>
            <a:r>
              <a:rPr kumimoji="0" lang="fr-FR" altLang="fr-FR" sz="1200" b="0" i="0" u="none" strike="noStrike" cap="none" normalizeH="0" baseline="0" dirty="0">
                <a:ln>
                  <a:noFill/>
                </a:ln>
                <a:solidFill>
                  <a:srgbClr val="1750EB"/>
                </a:solidFill>
                <a:effectLst/>
                <a:latin typeface="Cascadia Mono" panose="020B0609020000020004" pitchFamily="49" charset="0"/>
                <a:ea typeface="Cascadia Mono" panose="020B0609020000020004" pitchFamily="49" charset="0"/>
                <a:cs typeface="Cascadia Mono" panose="020B0609020000020004" pitchFamily="49" charset="0"/>
              </a:rPr>
              <a:t>0</a:t>
            </a:r>
            <a: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fr-FR" altLang="fr-FR" sz="1200" b="0" i="0" u="none" strike="noStrike" cap="none" normalizeH="0" baseline="0" dirty="0">
                <a:ln>
                  <a:noFill/>
                </a:ln>
                <a:solidFill>
                  <a:srgbClr val="1750EB"/>
                </a:solidFill>
                <a:effectLst/>
                <a:latin typeface="Cascadia Mono" panose="020B0609020000020004" pitchFamily="49" charset="0"/>
                <a:ea typeface="Cascadia Mono" panose="020B0609020000020004" pitchFamily="49" charset="0"/>
                <a:cs typeface="Cascadia Mono" panose="020B0609020000020004" pitchFamily="49" charset="0"/>
              </a:rPr>
              <a:t>8</a:t>
            </a:r>
            <a: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a:t>
            </a:r>
            <a:b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br>
            <a: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fr-FR" altLang="fr-FR" sz="1200" b="0" i="0" u="none" strike="noStrike" cap="none" normalizeH="0" baseline="0" dirty="0" err="1">
                <a:ln>
                  <a:noFill/>
                </a:ln>
                <a:solidFill>
                  <a:srgbClr val="000000"/>
                </a:solidFill>
                <a:effectLst/>
                <a:latin typeface="Cascadia Mono" panose="020B0609020000020004" pitchFamily="49" charset="0"/>
                <a:ea typeface="Cascadia Mono" panose="020B0609020000020004" pitchFamily="49" charset="0"/>
                <a:cs typeface="Cascadia Mono" panose="020B0609020000020004" pitchFamily="49" charset="0"/>
              </a:rPr>
              <a:t>StdDraw</a:t>
            </a:r>
            <a:r>
              <a:rPr kumimoji="0" lang="fr-FR" altLang="fr-FR" sz="1200" b="0" i="0" u="none" strike="noStrike" cap="none" normalizeH="0" baseline="0" dirty="0" err="1">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a:t>
            </a:r>
            <a:r>
              <a:rPr kumimoji="0" lang="fr-FR" altLang="fr-FR" sz="1200" b="0" i="1" u="none" strike="noStrike" cap="none" normalizeH="0" baseline="0" dirty="0" err="1">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setYscale</a:t>
            </a:r>
            <a: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a:t>
            </a:r>
            <a:r>
              <a:rPr kumimoji="0" lang="fr-FR" altLang="fr-FR" sz="1200" b="0" i="0" u="none" strike="noStrike" cap="none" normalizeH="0" baseline="0" dirty="0">
                <a:ln>
                  <a:noFill/>
                </a:ln>
                <a:solidFill>
                  <a:srgbClr val="1750EB"/>
                </a:solidFill>
                <a:effectLst/>
                <a:latin typeface="Cascadia Mono" panose="020B0609020000020004" pitchFamily="49" charset="0"/>
                <a:ea typeface="Cascadia Mono" panose="020B0609020000020004" pitchFamily="49" charset="0"/>
                <a:cs typeface="Cascadia Mono" panose="020B0609020000020004" pitchFamily="49" charset="0"/>
              </a:rPr>
              <a:t>0</a:t>
            </a:r>
            <a: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fr-FR" altLang="fr-FR" sz="1200" b="0" i="0" u="none" strike="noStrike" cap="none" normalizeH="0" baseline="0" dirty="0">
                <a:ln>
                  <a:noFill/>
                </a:ln>
                <a:solidFill>
                  <a:srgbClr val="1750EB"/>
                </a:solidFill>
                <a:effectLst/>
                <a:latin typeface="Cascadia Mono" panose="020B0609020000020004" pitchFamily="49" charset="0"/>
                <a:ea typeface="Cascadia Mono" panose="020B0609020000020004" pitchFamily="49" charset="0"/>
                <a:cs typeface="Cascadia Mono" panose="020B0609020000020004" pitchFamily="49" charset="0"/>
              </a:rPr>
              <a:t>8</a:t>
            </a:r>
            <a: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a:t>
            </a:r>
            <a:b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br>
            <a: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fr-FR" altLang="fr-FR" sz="1200" b="0" i="0" u="none" strike="noStrike" cap="none" normalizeH="0" baseline="0" dirty="0" err="1">
                <a:ln>
                  <a:noFill/>
                </a:ln>
                <a:solidFill>
                  <a:srgbClr val="000000"/>
                </a:solidFill>
                <a:effectLst/>
                <a:latin typeface="Cascadia Mono" panose="020B0609020000020004" pitchFamily="49" charset="0"/>
                <a:ea typeface="Cascadia Mono" panose="020B0609020000020004" pitchFamily="49" charset="0"/>
                <a:cs typeface="Cascadia Mono" panose="020B0609020000020004" pitchFamily="49" charset="0"/>
              </a:rPr>
              <a:t>StdDraw</a:t>
            </a:r>
            <a:r>
              <a:rPr kumimoji="0" lang="fr-FR" altLang="fr-FR" sz="1200" b="0" i="0" u="none" strike="noStrike" cap="none" normalizeH="0" baseline="0" dirty="0" err="1">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a:t>
            </a:r>
            <a:r>
              <a:rPr kumimoji="0" lang="fr-FR" altLang="fr-FR" sz="1200" b="0" i="1" u="none" strike="noStrike" cap="none" normalizeH="0" baseline="0" dirty="0" err="1">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setPenColor</a:t>
            </a:r>
            <a: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a:t>
            </a:r>
            <a:r>
              <a:rPr kumimoji="0" lang="fr-FR" altLang="fr-FR" sz="1200" b="0" i="0" u="none" strike="noStrike" cap="none" normalizeH="0" baseline="0" dirty="0" err="1">
                <a:ln>
                  <a:noFill/>
                </a:ln>
                <a:solidFill>
                  <a:srgbClr val="000000"/>
                </a:solidFill>
                <a:effectLst/>
                <a:latin typeface="Cascadia Mono" panose="020B0609020000020004" pitchFamily="49" charset="0"/>
                <a:ea typeface="Cascadia Mono" panose="020B0609020000020004" pitchFamily="49" charset="0"/>
                <a:cs typeface="Cascadia Mono" panose="020B0609020000020004" pitchFamily="49" charset="0"/>
              </a:rPr>
              <a:t>StdDraw</a:t>
            </a:r>
            <a:r>
              <a:rPr kumimoji="0" lang="fr-FR" altLang="fr-FR" sz="1200" b="0" i="0" u="none" strike="noStrike" cap="none" normalizeH="0" baseline="0" dirty="0" err="1">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a:t>
            </a:r>
            <a:r>
              <a:rPr kumimoji="0" lang="fr-FR" altLang="fr-FR" sz="1200" b="0" i="1" u="none" strike="noStrike" cap="none" normalizeH="0" baseline="0" dirty="0" err="1">
                <a:ln>
                  <a:noFill/>
                </a:ln>
                <a:solidFill>
                  <a:srgbClr val="871094"/>
                </a:solidFill>
                <a:effectLst/>
                <a:latin typeface="Cascadia Mono" panose="020B0609020000020004" pitchFamily="49" charset="0"/>
                <a:ea typeface="Cascadia Mono" panose="020B0609020000020004" pitchFamily="49" charset="0"/>
                <a:cs typeface="Cascadia Mono" panose="020B0609020000020004" pitchFamily="49" charset="0"/>
              </a:rPr>
              <a:t>DARK_GRAY</a:t>
            </a:r>
            <a: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a:t>
            </a:r>
            <a:b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br>
            <a: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fr-FR" altLang="fr-FR" sz="1200" b="0" i="0" u="none" strike="noStrike" cap="none" normalizeH="0" baseline="0" dirty="0" err="1">
                <a:ln>
                  <a:noFill/>
                </a:ln>
                <a:solidFill>
                  <a:srgbClr val="000000"/>
                </a:solidFill>
                <a:effectLst/>
                <a:latin typeface="Cascadia Mono" panose="020B0609020000020004" pitchFamily="49" charset="0"/>
                <a:ea typeface="Cascadia Mono" panose="020B0609020000020004" pitchFamily="49" charset="0"/>
                <a:cs typeface="Cascadia Mono" panose="020B0609020000020004" pitchFamily="49" charset="0"/>
              </a:rPr>
              <a:t>StdDraw</a:t>
            </a:r>
            <a:r>
              <a:rPr kumimoji="0" lang="fr-FR" altLang="fr-FR" sz="1200" b="0" i="0" u="none" strike="noStrike" cap="none" normalizeH="0" baseline="0" dirty="0" err="1">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a:t>
            </a:r>
            <a:r>
              <a:rPr kumimoji="0" lang="fr-FR" altLang="fr-FR" sz="1200" b="0" i="1" u="none" strike="noStrike" cap="none" normalizeH="0" baseline="0" dirty="0" err="1">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filledSquare</a:t>
            </a:r>
            <a: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a:t>
            </a:r>
            <a:r>
              <a:rPr kumimoji="0" lang="fr-FR" altLang="fr-FR" sz="1200" b="0" i="0" u="none" strike="noStrike" cap="none" normalizeH="0" baseline="0" dirty="0">
                <a:ln>
                  <a:noFill/>
                </a:ln>
                <a:solidFill>
                  <a:srgbClr val="1750EB"/>
                </a:solidFill>
                <a:effectLst/>
                <a:latin typeface="Cascadia Mono" panose="020B0609020000020004" pitchFamily="49" charset="0"/>
                <a:ea typeface="Cascadia Mono" panose="020B0609020000020004" pitchFamily="49" charset="0"/>
                <a:cs typeface="Cascadia Mono" panose="020B0609020000020004" pitchFamily="49" charset="0"/>
              </a:rPr>
              <a:t>0.5</a:t>
            </a:r>
            <a: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fr-FR" altLang="fr-FR" sz="1200" b="0" i="0" u="none" strike="noStrike" cap="none" normalizeH="0" baseline="0" dirty="0">
                <a:ln>
                  <a:noFill/>
                </a:ln>
                <a:solidFill>
                  <a:srgbClr val="1750EB"/>
                </a:solidFill>
                <a:effectLst/>
                <a:latin typeface="Cascadia Mono" panose="020B0609020000020004" pitchFamily="49" charset="0"/>
                <a:ea typeface="Cascadia Mono" panose="020B0609020000020004" pitchFamily="49" charset="0"/>
                <a:cs typeface="Cascadia Mono" panose="020B0609020000020004" pitchFamily="49" charset="0"/>
              </a:rPr>
              <a:t>0.5</a:t>
            </a:r>
            <a: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 </a:t>
            </a:r>
            <a:r>
              <a:rPr kumimoji="0" lang="fr-FR" altLang="fr-FR" sz="1200" b="0" i="0" u="none" strike="noStrike" cap="none" normalizeH="0" baseline="0" dirty="0">
                <a:ln>
                  <a:noFill/>
                </a:ln>
                <a:solidFill>
                  <a:srgbClr val="1750EB"/>
                </a:solidFill>
                <a:effectLst/>
                <a:latin typeface="Cascadia Mono" panose="020B0609020000020004" pitchFamily="49" charset="0"/>
                <a:ea typeface="Cascadia Mono" panose="020B0609020000020004" pitchFamily="49" charset="0"/>
                <a:cs typeface="Cascadia Mono" panose="020B0609020000020004" pitchFamily="49" charset="0"/>
              </a:rPr>
              <a:t>0.4</a:t>
            </a:r>
            <a: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a:t>
            </a:r>
            <a:b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br>
            <a:r>
              <a:rPr kumimoji="0" lang="fr-FR" altLang="fr-FR" sz="1200" b="0" i="0" u="none" strike="noStrike" cap="none" normalizeH="0" baseline="0" dirty="0">
                <a:ln>
                  <a:noFill/>
                </a:ln>
                <a:solidFill>
                  <a:srgbClr val="080808"/>
                </a:solidFill>
                <a:effectLst/>
                <a:latin typeface="Cascadia Mono" panose="020B0609020000020004" pitchFamily="49" charset="0"/>
                <a:ea typeface="Cascadia Mono" panose="020B0609020000020004" pitchFamily="49" charset="0"/>
                <a:cs typeface="Cascadia Mono" panose="020B0609020000020004" pitchFamily="49" charset="0"/>
              </a:rPr>
              <a:t>}</a:t>
            </a:r>
            <a:endParaRPr kumimoji="0" lang="fr-FR" altLang="fr-FR" sz="2800" b="0" i="0" u="none" strike="noStrike" cap="none" normalizeH="0" baseline="0" dirty="0">
              <a:ln>
                <a:noFill/>
              </a:ln>
              <a:solidFill>
                <a:schemeClr val="tx1"/>
              </a:solidFill>
              <a:effectLst/>
              <a:latin typeface="Cascadia Mono" panose="020B0609020000020004" pitchFamily="49" charset="0"/>
              <a:ea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3278266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2F05FE-3C88-414F-AA9E-D9F38E50B93D}"/>
              </a:ext>
            </a:extLst>
          </p:cNvPr>
          <p:cNvSpPr txBox="1">
            <a:spLocks noGrp="1"/>
          </p:cNvSpPr>
          <p:nvPr>
            <p:ph type="title" idx="4294967295"/>
          </p:nvPr>
        </p:nvSpPr>
        <p:spPr>
          <a:xfrm>
            <a:off x="0" y="0"/>
            <a:ext cx="12192000" cy="1129553"/>
          </a:xfrm>
          <a:prstGeom prst="rect">
            <a:avLst/>
          </a:prstGeom>
          <a:solidFill>
            <a:srgbClr val="92D050"/>
          </a:solid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lang="fr-FR" sz="4400" cap="small" dirty="0">
                <a:solidFill>
                  <a:schemeClr val="tx1"/>
                </a:solidFill>
                <a:latin typeface="Bahnschrift SemiBold Condensed" panose="020B0502040204020203" pitchFamily="34" charset="0"/>
              </a:rPr>
              <a:t>		</a:t>
            </a:r>
            <a:r>
              <a:rPr kumimoji="0" lang="fr-FR" sz="4400" b="1" i="0" u="none" strike="noStrike" kern="1200" cap="small" spc="0" normalizeH="0" baseline="0" noProof="0" dirty="0">
                <a:ln>
                  <a:noFill/>
                </a:ln>
                <a:solidFill>
                  <a:schemeClr val="tx1"/>
                </a:solidFill>
                <a:effectLst/>
                <a:uLnTx/>
                <a:uFillTx/>
                <a:latin typeface="Bahnschrift SemiBold Condensed" panose="020B0502040204020203" pitchFamily="34" charset="0"/>
                <a:ea typeface="+mj-ea"/>
                <a:cs typeface="+mj-cs"/>
              </a:rPr>
              <a:t>TP – Jeu d’échec (3/4)</a:t>
            </a:r>
          </a:p>
        </p:txBody>
      </p:sp>
      <p:sp>
        <p:nvSpPr>
          <p:cNvPr id="3" name="Espace réservé du contenu 2">
            <a:extLst>
              <a:ext uri="{FF2B5EF4-FFF2-40B4-BE49-F238E27FC236}">
                <a16:creationId xmlns:a16="http://schemas.microsoft.com/office/drawing/2014/main" id="{78DD4E75-D479-4047-A11C-BCBAB8DA40C8}"/>
              </a:ext>
            </a:extLst>
          </p:cNvPr>
          <p:cNvSpPr txBox="1">
            <a:spLocks/>
          </p:cNvSpPr>
          <p:nvPr/>
        </p:nvSpPr>
        <p:spPr>
          <a:xfrm>
            <a:off x="818712" y="1398495"/>
            <a:ext cx="10700188" cy="4460304"/>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514350" indent="-514350">
              <a:buFont typeface="+mj-lt"/>
              <a:buAutoNum type="arabicPeriod" startAt="7"/>
            </a:pPr>
            <a:r>
              <a:rPr lang="fr-FR" sz="2000" dirty="0">
                <a:solidFill>
                  <a:schemeClr val="bg1"/>
                </a:solidFill>
                <a:latin typeface="Bahnschrift SemiBold Condensed" panose="020B0502040204020203" pitchFamily="34" charset="0"/>
              </a:rPr>
              <a:t>Ajouter l’attribut « </a:t>
            </a:r>
            <a:r>
              <a:rPr lang="fr-FR" sz="2000" dirty="0" err="1">
                <a:solidFill>
                  <a:schemeClr val="bg1"/>
                </a:solidFill>
                <a:latin typeface="Bahnschrift SemiBold Condensed" panose="020B0502040204020203" pitchFamily="34" charset="0"/>
              </a:rPr>
              <a:t>pieces</a:t>
            </a:r>
            <a:r>
              <a:rPr lang="fr-FR" sz="2000" dirty="0">
                <a:solidFill>
                  <a:schemeClr val="bg1"/>
                </a:solidFill>
                <a:latin typeface="Bahnschrift SemiBold Condensed" panose="020B0502040204020203" pitchFamily="34" charset="0"/>
              </a:rPr>
              <a:t> » à la classe « Jeu » pour contenir toutes les pièces du jeu d’échecs. Ensuite, dans le constructeur de « Jeu », ajouter la création des pièces à leurs coordonnées initiales et enfin, dans la méthode « </a:t>
            </a:r>
            <a:r>
              <a:rPr lang="fr-FR" sz="2000" dirty="0" err="1">
                <a:solidFill>
                  <a:schemeClr val="bg1"/>
                </a:solidFill>
                <a:latin typeface="Bahnschrift SemiBold Condensed" panose="020B0502040204020203" pitchFamily="34" charset="0"/>
              </a:rPr>
              <a:t>Jeu.dessinePlateau</a:t>
            </a:r>
            <a:r>
              <a:rPr lang="fr-FR" sz="2000" dirty="0">
                <a:solidFill>
                  <a:schemeClr val="bg1"/>
                </a:solidFill>
                <a:latin typeface="Bahnschrift SemiBold Condensed" panose="020B0502040204020203" pitchFamily="34" charset="0"/>
              </a:rPr>
              <a:t> », ajouter le dessin de toutes les pièces du conteneur</a:t>
            </a:r>
          </a:p>
          <a:p>
            <a:pPr marL="514350" indent="-514350">
              <a:buFont typeface="+mj-lt"/>
              <a:buAutoNum type="arabicPeriod" startAt="7"/>
            </a:pPr>
            <a:r>
              <a:rPr lang="fr-FR" sz="2000" dirty="0">
                <a:solidFill>
                  <a:schemeClr val="bg1"/>
                </a:solidFill>
                <a:latin typeface="Bahnschrift SemiBold Condensed" panose="020B0502040204020203" pitchFamily="34" charset="0"/>
              </a:rPr>
              <a:t>A la fin de la méthode « main », ajouter le code suivant :</a:t>
            </a:r>
            <a:br>
              <a:rPr lang="fr-FR" sz="2000" dirty="0">
                <a:solidFill>
                  <a:schemeClr val="bg1"/>
                </a:solidFill>
                <a:latin typeface="Bahnschrift SemiBold Condensed" panose="020B0502040204020203" pitchFamily="34" charset="0"/>
              </a:rPr>
            </a:br>
            <a:br>
              <a:rPr lang="fr-FR" sz="2000" dirty="0">
                <a:solidFill>
                  <a:schemeClr val="bg1"/>
                </a:solidFill>
                <a:latin typeface="Bahnschrift SemiBold Condensed" panose="020B0502040204020203" pitchFamily="34" charset="0"/>
              </a:rPr>
            </a:br>
            <a:br>
              <a:rPr lang="fr-FR" sz="2000" dirty="0">
                <a:solidFill>
                  <a:schemeClr val="bg1"/>
                </a:solidFill>
                <a:latin typeface="Bahnschrift SemiBold Condensed" panose="020B0502040204020203" pitchFamily="34" charset="0"/>
              </a:rPr>
            </a:br>
            <a:br>
              <a:rPr lang="fr-FR" sz="2000" dirty="0">
                <a:solidFill>
                  <a:schemeClr val="bg1"/>
                </a:solidFill>
                <a:latin typeface="Bahnschrift SemiBold Condensed" panose="020B0502040204020203" pitchFamily="34" charset="0"/>
              </a:rPr>
            </a:br>
            <a:r>
              <a:rPr lang="fr-FR" sz="2000" dirty="0">
                <a:solidFill>
                  <a:schemeClr val="bg1"/>
                </a:solidFill>
                <a:latin typeface="Bahnschrift SemiBold Condensed" panose="020B0502040204020203" pitchFamily="34" charset="0"/>
              </a:rPr>
              <a:t>La méthode « </a:t>
            </a:r>
            <a:r>
              <a:rPr lang="fr-FR" sz="2000" dirty="0" err="1">
                <a:solidFill>
                  <a:schemeClr val="bg1"/>
                </a:solidFill>
                <a:latin typeface="Bahnschrift SemiBold Condensed" panose="020B0502040204020203" pitchFamily="34" charset="0"/>
              </a:rPr>
              <a:t>selectionnePiece</a:t>
            </a:r>
            <a:r>
              <a:rPr lang="fr-FR" sz="2000" dirty="0">
                <a:solidFill>
                  <a:schemeClr val="bg1"/>
                </a:solidFill>
                <a:latin typeface="Bahnschrift SemiBold Condensed" panose="020B0502040204020203" pitchFamily="34" charset="0"/>
              </a:rPr>
              <a:t> » pourra utiliser le code ci-dessous pour attendre la sélection ainsi que les méthodes « </a:t>
            </a:r>
            <a:r>
              <a:rPr lang="fr-FR" sz="2000" dirty="0" err="1">
                <a:solidFill>
                  <a:schemeClr val="bg1"/>
                </a:solidFill>
                <a:latin typeface="Bahnschrift SemiBold Condensed" panose="020B0502040204020203" pitchFamily="34" charset="0"/>
              </a:rPr>
              <a:t>StdDraw.mouseX</a:t>
            </a:r>
            <a:r>
              <a:rPr lang="fr-FR" sz="2000" dirty="0">
                <a:solidFill>
                  <a:schemeClr val="bg1"/>
                </a:solidFill>
                <a:latin typeface="Bahnschrift SemiBold Condensed" panose="020B0502040204020203" pitchFamily="34" charset="0"/>
              </a:rPr>
              <a:t>() » et « </a:t>
            </a:r>
            <a:r>
              <a:rPr lang="fr-FR" sz="2000" dirty="0" err="1">
                <a:solidFill>
                  <a:schemeClr val="bg1"/>
                </a:solidFill>
                <a:latin typeface="Bahnschrift SemiBold Condensed" panose="020B0502040204020203" pitchFamily="34" charset="0"/>
              </a:rPr>
              <a:t>StdDraw.mouseY</a:t>
            </a:r>
            <a:r>
              <a:rPr lang="fr-FR" sz="2000" dirty="0">
                <a:solidFill>
                  <a:schemeClr val="bg1"/>
                </a:solidFill>
                <a:latin typeface="Bahnschrift SemiBold Condensed" panose="020B0502040204020203" pitchFamily="34" charset="0"/>
              </a:rPr>
              <a:t>() » pour récupérer les coordonnées de la sélection.</a:t>
            </a:r>
            <a:br>
              <a:rPr lang="fr-FR" sz="2000" dirty="0">
                <a:solidFill>
                  <a:schemeClr val="bg1"/>
                </a:solidFill>
                <a:latin typeface="Bahnschrift SemiBold Condensed" panose="020B0502040204020203" pitchFamily="34" charset="0"/>
              </a:rPr>
            </a:br>
            <a:br>
              <a:rPr lang="fr-FR" sz="2000" dirty="0">
                <a:solidFill>
                  <a:schemeClr val="bg1"/>
                </a:solidFill>
                <a:latin typeface="Bahnschrift SemiBold Condensed" panose="020B0502040204020203" pitchFamily="34" charset="0"/>
              </a:rPr>
            </a:br>
            <a:br>
              <a:rPr lang="fr-FR" sz="2000" dirty="0">
                <a:solidFill>
                  <a:schemeClr val="bg1"/>
                </a:solidFill>
                <a:latin typeface="Bahnschrift SemiBold Condensed" panose="020B0502040204020203" pitchFamily="34" charset="0"/>
              </a:rPr>
            </a:br>
            <a:br>
              <a:rPr lang="fr-FR" sz="2000" dirty="0">
                <a:solidFill>
                  <a:schemeClr val="bg1"/>
                </a:solidFill>
                <a:latin typeface="Bahnschrift SemiBold Condensed" panose="020B0502040204020203" pitchFamily="34" charset="0"/>
              </a:rPr>
            </a:br>
            <a:r>
              <a:rPr lang="fr-FR" sz="2000" dirty="0">
                <a:solidFill>
                  <a:schemeClr val="bg1"/>
                </a:solidFill>
                <a:latin typeface="Bahnschrift SemiBold Condensed" panose="020B0502040204020203" pitchFamily="34" charset="0"/>
              </a:rPr>
              <a:t>Toutes les pièces sélectionnées devront être marquées </a:t>
            </a:r>
          </a:p>
        </p:txBody>
      </p:sp>
      <p:sp>
        <p:nvSpPr>
          <p:cNvPr id="4" name="Espace réservé du numéro de diapositive 3">
            <a:extLst>
              <a:ext uri="{FF2B5EF4-FFF2-40B4-BE49-F238E27FC236}">
                <a16:creationId xmlns:a16="http://schemas.microsoft.com/office/drawing/2014/main" id="{A99F0F0B-A2D6-4420-8752-1D901084BFC5}"/>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5" name="ZoneTexte 4">
            <a:extLst>
              <a:ext uri="{FF2B5EF4-FFF2-40B4-BE49-F238E27FC236}">
                <a16:creationId xmlns:a16="http://schemas.microsoft.com/office/drawing/2014/main" id="{8CE0DAB1-A155-4BD2-BCDE-E89FFBFEB9B3}"/>
              </a:ext>
            </a:extLst>
          </p:cNvPr>
          <p:cNvSpPr txBox="1"/>
          <p:nvPr/>
        </p:nvSpPr>
        <p:spPr>
          <a:xfrm>
            <a:off x="4734087" y="5781567"/>
            <a:ext cx="2723823" cy="369332"/>
          </a:xfrm>
          <a:prstGeom prst="rect">
            <a:avLst/>
          </a:prstGeom>
          <a:noFill/>
        </p:spPr>
        <p:txBody>
          <a:bodyPr wrap="none" rtlCol="0">
            <a:spAutoFit/>
          </a:bodyPr>
          <a:lstStyle/>
          <a:p>
            <a:r>
              <a:rPr lang="fr-FR" dirty="0">
                <a:solidFill>
                  <a:schemeClr val="bg1"/>
                </a:solidFill>
              </a:rPr>
              <a:t>SUITE PAGE SUIVANTE...</a:t>
            </a:r>
          </a:p>
        </p:txBody>
      </p:sp>
      <p:sp>
        <p:nvSpPr>
          <p:cNvPr id="6" name="Rectangle 1">
            <a:extLst>
              <a:ext uri="{FF2B5EF4-FFF2-40B4-BE49-F238E27FC236}">
                <a16:creationId xmlns:a16="http://schemas.microsoft.com/office/drawing/2014/main" id="{F31E925F-3576-5DC9-E548-8464B73D361F}"/>
              </a:ext>
            </a:extLst>
          </p:cNvPr>
          <p:cNvSpPr>
            <a:spLocks noChangeArrowheads="1"/>
          </p:cNvSpPr>
          <p:nvPr/>
        </p:nvSpPr>
        <p:spPr bwMode="auto">
          <a:xfrm>
            <a:off x="4797777" y="2829323"/>
            <a:ext cx="2608406"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err="1">
                <a:ln>
                  <a:noFill/>
                </a:ln>
                <a:solidFill>
                  <a:srgbClr val="0033B3"/>
                </a:solidFill>
                <a:effectLst/>
                <a:latin typeface="Cascadia Code SemiLight" panose="020B0609020000020004" pitchFamily="49" charset="0"/>
                <a:cs typeface="Cascadia Code SemiLight" panose="020B0609020000020004" pitchFamily="49" charset="0"/>
              </a:rPr>
              <a:t>while</a:t>
            </a:r>
            <a:r>
              <a:rPr kumimoji="0" lang="fr-FR" altLang="fr-FR" sz="1200" b="0" i="0" u="none" strike="noStrike" cap="none" normalizeH="0" baseline="0" dirty="0">
                <a:ln>
                  <a:noFill/>
                </a:ln>
                <a:solidFill>
                  <a:srgbClr val="0033B3"/>
                </a:solidFill>
                <a:effectLst/>
                <a:latin typeface="Cascadia Code SemiLight" panose="020B0609020000020004" pitchFamily="49" charset="0"/>
                <a:cs typeface="Cascadia Code SemiLight" panose="020B0609020000020004" pitchFamily="49" charset="0"/>
              </a:rPr>
              <a:t> </a:t>
            </a:r>
            <a:r>
              <a:rPr kumimoji="0" lang="fr-FR" altLang="fr-FR" sz="1200" b="0" i="0" u="none" strike="noStrike" cap="none" normalizeH="0" baseline="0" dirty="0">
                <a:ln>
                  <a:noFill/>
                </a:ln>
                <a:solidFill>
                  <a:srgbClr val="080808"/>
                </a:solidFill>
                <a:effectLst/>
                <a:latin typeface="Cascadia Code SemiLight" panose="020B0609020000020004" pitchFamily="49" charset="0"/>
                <a:cs typeface="Cascadia Code SemiLight" panose="020B0609020000020004" pitchFamily="49" charset="0"/>
              </a:rPr>
              <a:t>(</a:t>
            </a:r>
            <a:r>
              <a:rPr kumimoji="0" lang="fr-FR" altLang="fr-FR" sz="1200" b="0" i="0" u="none" strike="noStrike" cap="none" normalizeH="0" baseline="0" dirty="0" err="1">
                <a:ln>
                  <a:noFill/>
                </a:ln>
                <a:solidFill>
                  <a:srgbClr val="0033B3"/>
                </a:solidFill>
                <a:effectLst/>
                <a:latin typeface="Cascadia Code SemiLight" panose="020B0609020000020004" pitchFamily="49" charset="0"/>
                <a:cs typeface="Cascadia Code SemiLight" panose="020B0609020000020004" pitchFamily="49" charset="0"/>
              </a:rPr>
              <a:t>true</a:t>
            </a:r>
            <a:r>
              <a:rPr kumimoji="0" lang="fr-FR" altLang="fr-FR" sz="1200" b="0" i="0" u="none" strike="noStrike" cap="none" normalizeH="0" baseline="0" dirty="0">
                <a:ln>
                  <a:noFill/>
                </a:ln>
                <a:solidFill>
                  <a:srgbClr val="080808"/>
                </a:solidFill>
                <a:effectLst/>
                <a:latin typeface="Cascadia Code SemiLight" panose="020B0609020000020004" pitchFamily="49" charset="0"/>
                <a:cs typeface="Cascadia Code SemiLight" panose="020B0609020000020004" pitchFamily="49" charset="0"/>
              </a:rPr>
              <a:t>) {</a:t>
            </a:r>
            <a:br>
              <a:rPr kumimoji="0" lang="fr-FR" altLang="fr-FR" sz="1200" b="0" i="0" u="none" strike="noStrike" cap="none" normalizeH="0" baseline="0" dirty="0">
                <a:ln>
                  <a:noFill/>
                </a:ln>
                <a:solidFill>
                  <a:srgbClr val="080808"/>
                </a:solidFill>
                <a:effectLst/>
                <a:latin typeface="Cascadia Code SemiLight" panose="020B0609020000020004" pitchFamily="49" charset="0"/>
                <a:cs typeface="Cascadia Code SemiLight" panose="020B0609020000020004" pitchFamily="49" charset="0"/>
              </a:rPr>
            </a:br>
            <a:r>
              <a:rPr kumimoji="0" lang="fr-FR" altLang="fr-FR" sz="1200" b="0" i="0" u="none" strike="noStrike" cap="none" normalizeH="0" baseline="0" dirty="0">
                <a:ln>
                  <a:noFill/>
                </a:ln>
                <a:solidFill>
                  <a:srgbClr val="080808"/>
                </a:solidFill>
                <a:effectLst/>
                <a:latin typeface="Cascadia Code SemiLight" panose="020B0609020000020004" pitchFamily="49" charset="0"/>
                <a:cs typeface="Cascadia Code SemiLight" panose="020B0609020000020004" pitchFamily="49" charset="0"/>
              </a:rPr>
              <a:t>    </a:t>
            </a:r>
            <a:r>
              <a:rPr kumimoji="0" lang="fr-FR" altLang="fr-FR" sz="1200" b="0" i="0" u="none" strike="noStrike" cap="none" normalizeH="0" baseline="0" dirty="0" err="1">
                <a:ln>
                  <a:noFill/>
                </a:ln>
                <a:solidFill>
                  <a:srgbClr val="000000"/>
                </a:solidFill>
                <a:effectLst/>
                <a:latin typeface="Cascadia Code SemiLight" panose="020B0609020000020004" pitchFamily="49" charset="0"/>
                <a:cs typeface="Cascadia Code SemiLight" panose="020B0609020000020004" pitchFamily="49" charset="0"/>
              </a:rPr>
              <a:t>jeu</a:t>
            </a:r>
            <a:r>
              <a:rPr kumimoji="0" lang="fr-FR" altLang="fr-FR" sz="1200" b="0" i="0" u="none" strike="noStrike" cap="none" normalizeH="0" baseline="0" dirty="0" err="1">
                <a:ln>
                  <a:noFill/>
                </a:ln>
                <a:solidFill>
                  <a:srgbClr val="080808"/>
                </a:solidFill>
                <a:effectLst/>
                <a:latin typeface="Cascadia Code SemiLight" panose="020B0609020000020004" pitchFamily="49" charset="0"/>
                <a:cs typeface="Cascadia Code SemiLight" panose="020B0609020000020004" pitchFamily="49" charset="0"/>
              </a:rPr>
              <a:t>.dessinePlateau</a:t>
            </a:r>
            <a:r>
              <a:rPr kumimoji="0" lang="fr-FR" altLang="fr-FR" sz="1200" b="0" i="0" u="none" strike="noStrike" cap="none" normalizeH="0" baseline="0" dirty="0">
                <a:ln>
                  <a:noFill/>
                </a:ln>
                <a:solidFill>
                  <a:srgbClr val="080808"/>
                </a:solidFill>
                <a:effectLst/>
                <a:latin typeface="Cascadia Code SemiLight" panose="020B0609020000020004" pitchFamily="49" charset="0"/>
                <a:cs typeface="Cascadia Code SemiLight" panose="020B0609020000020004" pitchFamily="49" charset="0"/>
              </a:rPr>
              <a:t>();</a:t>
            </a:r>
            <a:br>
              <a:rPr kumimoji="0" lang="fr-FR" altLang="fr-FR" sz="1200" b="0" i="0" u="none" strike="noStrike" cap="none" normalizeH="0" baseline="0" dirty="0">
                <a:ln>
                  <a:noFill/>
                </a:ln>
                <a:solidFill>
                  <a:srgbClr val="080808"/>
                </a:solidFill>
                <a:effectLst/>
                <a:latin typeface="Cascadia Code SemiLight" panose="020B0609020000020004" pitchFamily="49" charset="0"/>
                <a:cs typeface="Cascadia Code SemiLight" panose="020B0609020000020004" pitchFamily="49" charset="0"/>
              </a:rPr>
            </a:br>
            <a:r>
              <a:rPr kumimoji="0" lang="fr-FR" altLang="fr-FR" sz="1200" b="0" i="0" u="none" strike="noStrike" cap="none" normalizeH="0" baseline="0" dirty="0">
                <a:ln>
                  <a:noFill/>
                </a:ln>
                <a:solidFill>
                  <a:srgbClr val="080808"/>
                </a:solidFill>
                <a:effectLst/>
                <a:latin typeface="Cascadia Code SemiLight" panose="020B0609020000020004" pitchFamily="49" charset="0"/>
                <a:cs typeface="Cascadia Code SemiLight" panose="020B0609020000020004" pitchFamily="49" charset="0"/>
              </a:rPr>
              <a:t>    </a:t>
            </a:r>
            <a:r>
              <a:rPr kumimoji="0" lang="fr-FR" altLang="fr-FR" sz="1200" b="0" i="0" u="none" strike="noStrike" cap="none" normalizeH="0" baseline="0" dirty="0" err="1">
                <a:ln>
                  <a:noFill/>
                </a:ln>
                <a:solidFill>
                  <a:srgbClr val="000000"/>
                </a:solidFill>
                <a:effectLst/>
                <a:latin typeface="Cascadia Code SemiLight" panose="020B0609020000020004" pitchFamily="49" charset="0"/>
                <a:cs typeface="Cascadia Code SemiLight" panose="020B0609020000020004" pitchFamily="49" charset="0"/>
              </a:rPr>
              <a:t>jeu</a:t>
            </a:r>
            <a:r>
              <a:rPr kumimoji="0" lang="fr-FR" altLang="fr-FR" sz="1200" b="0" i="0" u="none" strike="noStrike" cap="none" normalizeH="0" baseline="0" dirty="0" err="1">
                <a:ln>
                  <a:noFill/>
                </a:ln>
                <a:solidFill>
                  <a:srgbClr val="080808"/>
                </a:solidFill>
                <a:effectLst/>
                <a:latin typeface="Cascadia Code SemiLight" panose="020B0609020000020004" pitchFamily="49" charset="0"/>
                <a:cs typeface="Cascadia Code SemiLight" panose="020B0609020000020004" pitchFamily="49" charset="0"/>
              </a:rPr>
              <a:t>.selectionnePiece</a:t>
            </a:r>
            <a:r>
              <a:rPr kumimoji="0" lang="fr-FR" altLang="fr-FR" sz="1200" b="0" i="0" u="none" strike="noStrike" cap="none" normalizeH="0" baseline="0" dirty="0">
                <a:ln>
                  <a:noFill/>
                </a:ln>
                <a:solidFill>
                  <a:srgbClr val="080808"/>
                </a:solidFill>
                <a:effectLst/>
                <a:latin typeface="Cascadia Code SemiLight" panose="020B0609020000020004" pitchFamily="49" charset="0"/>
                <a:cs typeface="Cascadia Code SemiLight" panose="020B0609020000020004" pitchFamily="49" charset="0"/>
              </a:rPr>
              <a:t>();</a:t>
            </a:r>
            <a:br>
              <a:rPr kumimoji="0" lang="fr-FR" altLang="fr-FR" sz="1200" b="0" i="0" u="none" strike="noStrike" cap="none" normalizeH="0" baseline="0" dirty="0">
                <a:ln>
                  <a:noFill/>
                </a:ln>
                <a:solidFill>
                  <a:srgbClr val="080808"/>
                </a:solidFill>
                <a:effectLst/>
                <a:latin typeface="Cascadia Code SemiLight" panose="020B0609020000020004" pitchFamily="49" charset="0"/>
                <a:cs typeface="Cascadia Code SemiLight" panose="020B0609020000020004" pitchFamily="49" charset="0"/>
              </a:rPr>
            </a:br>
            <a:r>
              <a:rPr kumimoji="0" lang="fr-FR" altLang="fr-FR" sz="1200" b="0" i="0" u="none" strike="noStrike" cap="none" normalizeH="0" baseline="0" dirty="0">
                <a:ln>
                  <a:noFill/>
                </a:ln>
                <a:solidFill>
                  <a:srgbClr val="080808"/>
                </a:solidFill>
                <a:effectLst/>
                <a:latin typeface="Cascadia Code SemiLight" panose="020B0609020000020004" pitchFamily="49" charset="0"/>
                <a:cs typeface="Cascadia Code SemiLight" panose="020B0609020000020004" pitchFamily="49" charset="0"/>
              </a:rPr>
              <a:t>}</a:t>
            </a:r>
            <a:endParaRPr kumimoji="0" lang="fr-FR" altLang="fr-FR" sz="2800" b="0" i="0" u="none" strike="noStrike" cap="none" normalizeH="0" baseline="0" dirty="0">
              <a:ln>
                <a:noFill/>
              </a:ln>
              <a:solidFill>
                <a:schemeClr val="tx1"/>
              </a:solidFill>
              <a:effectLst/>
              <a:latin typeface="Cascadia Code SemiLight" panose="020B0609020000020004" pitchFamily="49" charset="0"/>
              <a:cs typeface="Cascadia Code SemiLight" panose="020B0609020000020004" pitchFamily="49" charset="0"/>
            </a:endParaRPr>
          </a:p>
        </p:txBody>
      </p:sp>
      <p:sp>
        <p:nvSpPr>
          <p:cNvPr id="7" name="Rectangle 2">
            <a:extLst>
              <a:ext uri="{FF2B5EF4-FFF2-40B4-BE49-F238E27FC236}">
                <a16:creationId xmlns:a16="http://schemas.microsoft.com/office/drawing/2014/main" id="{593A7774-18E0-B1A6-8958-FA16FA8079D2}"/>
              </a:ext>
            </a:extLst>
          </p:cNvPr>
          <p:cNvSpPr>
            <a:spLocks noChangeArrowheads="1"/>
          </p:cNvSpPr>
          <p:nvPr/>
        </p:nvSpPr>
        <p:spPr bwMode="auto">
          <a:xfrm>
            <a:off x="1888672" y="4404590"/>
            <a:ext cx="5186035"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033B3"/>
                </a:solidFill>
                <a:effectLst/>
                <a:latin typeface="Cascadia Mono" panose="020B0609020000020004" pitchFamily="49" charset="0"/>
                <a:cs typeface="Cascadia Mono" panose="020B0609020000020004" pitchFamily="49" charset="0"/>
              </a:rPr>
              <a:t>public </a:t>
            </a:r>
            <a:r>
              <a:rPr kumimoji="0" lang="fr-FR" altLang="fr-FR" sz="1100" b="0" i="0" u="none" strike="noStrike" cap="none" normalizeH="0" baseline="0" dirty="0" err="1">
                <a:ln>
                  <a:noFill/>
                </a:ln>
                <a:solidFill>
                  <a:srgbClr val="0033B3"/>
                </a:solidFill>
                <a:effectLst/>
                <a:latin typeface="Cascadia Mono" panose="020B0609020000020004" pitchFamily="49" charset="0"/>
                <a:cs typeface="Cascadia Mono" panose="020B0609020000020004" pitchFamily="49" charset="0"/>
              </a:rPr>
              <a:t>void</a:t>
            </a:r>
            <a:r>
              <a:rPr kumimoji="0" lang="fr-FR" altLang="fr-FR" sz="1100" b="0" i="0" u="none" strike="noStrike" cap="none" normalizeH="0" baseline="0" dirty="0">
                <a:ln>
                  <a:noFill/>
                </a:ln>
                <a:solidFill>
                  <a:srgbClr val="0033B3"/>
                </a:solidFill>
                <a:effectLst/>
                <a:latin typeface="Cascadia Mono" panose="020B0609020000020004" pitchFamily="49" charset="0"/>
                <a:cs typeface="Cascadia Mono" panose="020B0609020000020004" pitchFamily="49" charset="0"/>
              </a:rPr>
              <a:t> </a:t>
            </a:r>
            <a:r>
              <a:rPr kumimoji="0" lang="fr-FR" altLang="fr-FR" sz="1100" b="0" i="0" u="none" strike="noStrike" cap="none" normalizeH="0" baseline="0" dirty="0" err="1">
                <a:ln>
                  <a:noFill/>
                </a:ln>
                <a:solidFill>
                  <a:srgbClr val="00627A"/>
                </a:solidFill>
                <a:effectLst/>
                <a:latin typeface="Cascadia Mono" panose="020B0609020000020004" pitchFamily="49" charset="0"/>
                <a:cs typeface="Cascadia Mono" panose="020B0609020000020004" pitchFamily="49" charset="0"/>
              </a:rPr>
              <a:t>attendreClic</a:t>
            </a:r>
            <a:r>
              <a:rPr kumimoji="0" lang="fr-FR" altLang="fr-FR" sz="1100" b="0" i="0" u="none" strike="noStrike" cap="none" normalizeH="0" baseline="0" dirty="0">
                <a:ln>
                  <a:noFill/>
                </a:ln>
                <a:solidFill>
                  <a:srgbClr val="080808"/>
                </a:solidFill>
                <a:effectLst/>
                <a:latin typeface="Cascadia Mono" panose="020B0609020000020004" pitchFamily="49" charset="0"/>
                <a:cs typeface="Cascadia Mono" panose="020B0609020000020004" pitchFamily="49" charset="0"/>
              </a:rPr>
              <a:t>() {</a:t>
            </a:r>
            <a:br>
              <a:rPr kumimoji="0" lang="fr-FR" altLang="fr-FR" sz="1100" b="0" i="0" u="none" strike="noStrike" cap="none" normalizeH="0" baseline="0" dirty="0">
                <a:ln>
                  <a:noFill/>
                </a:ln>
                <a:solidFill>
                  <a:srgbClr val="080808"/>
                </a:solidFill>
                <a:effectLst/>
                <a:latin typeface="Cascadia Mono" panose="020B0609020000020004" pitchFamily="49" charset="0"/>
                <a:cs typeface="Cascadia Mono" panose="020B0609020000020004" pitchFamily="49" charset="0"/>
              </a:rPr>
            </a:br>
            <a:r>
              <a:rPr kumimoji="0" lang="fr-FR" altLang="fr-FR" sz="1100" b="0" i="0" u="none" strike="noStrike" cap="none" normalizeH="0" baseline="0" dirty="0">
                <a:ln>
                  <a:noFill/>
                </a:ln>
                <a:solidFill>
                  <a:srgbClr val="080808"/>
                </a:solidFill>
                <a:effectLst/>
                <a:latin typeface="Cascadia Mono" panose="020B0609020000020004" pitchFamily="49" charset="0"/>
                <a:cs typeface="Cascadia Mono" panose="020B0609020000020004" pitchFamily="49" charset="0"/>
              </a:rPr>
              <a:t>    </a:t>
            </a:r>
            <a:r>
              <a:rPr kumimoji="0" lang="fr-FR" altLang="fr-FR" sz="1100" b="0" i="0" u="none" strike="noStrike" cap="none" normalizeH="0" baseline="0" dirty="0" err="1">
                <a:ln>
                  <a:noFill/>
                </a:ln>
                <a:solidFill>
                  <a:srgbClr val="0033B3"/>
                </a:solidFill>
                <a:effectLst/>
                <a:latin typeface="Cascadia Mono" panose="020B0609020000020004" pitchFamily="49" charset="0"/>
                <a:cs typeface="Cascadia Mono" panose="020B0609020000020004" pitchFamily="49" charset="0"/>
              </a:rPr>
              <a:t>while</a:t>
            </a:r>
            <a:r>
              <a:rPr kumimoji="0" lang="fr-FR" altLang="fr-FR" sz="1100" b="0" i="0" u="none" strike="noStrike" cap="none" normalizeH="0" baseline="0" dirty="0">
                <a:ln>
                  <a:noFill/>
                </a:ln>
                <a:solidFill>
                  <a:srgbClr val="0033B3"/>
                </a:solidFill>
                <a:effectLst/>
                <a:latin typeface="Cascadia Mono" panose="020B0609020000020004" pitchFamily="49" charset="0"/>
                <a:cs typeface="Cascadia Mono" panose="020B0609020000020004" pitchFamily="49" charset="0"/>
              </a:rPr>
              <a:t> </a:t>
            </a:r>
            <a:r>
              <a:rPr kumimoji="0" lang="fr-FR" altLang="fr-FR" sz="1100" b="0" i="0" u="none" strike="noStrike" cap="none" normalizeH="0" baseline="0" dirty="0">
                <a:ln>
                  <a:noFill/>
                </a:ln>
                <a:solidFill>
                  <a:srgbClr val="080808"/>
                </a:solidFill>
                <a:effectLst/>
                <a:latin typeface="Cascadia Mono" panose="020B0609020000020004" pitchFamily="49" charset="0"/>
                <a:cs typeface="Cascadia Mono" panose="020B0609020000020004" pitchFamily="49" charset="0"/>
              </a:rPr>
              <a:t>( ! </a:t>
            </a:r>
            <a:r>
              <a:rPr kumimoji="0" lang="fr-FR" altLang="fr-FR" sz="1100" b="0" i="0" u="none" strike="noStrike" cap="none" normalizeH="0" baseline="0" dirty="0" err="1">
                <a:ln>
                  <a:noFill/>
                </a:ln>
                <a:solidFill>
                  <a:srgbClr val="000000"/>
                </a:solidFill>
                <a:effectLst/>
                <a:latin typeface="Cascadia Mono" panose="020B0609020000020004" pitchFamily="49" charset="0"/>
                <a:cs typeface="Cascadia Mono" panose="020B0609020000020004" pitchFamily="49" charset="0"/>
              </a:rPr>
              <a:t>StdDraw</a:t>
            </a:r>
            <a:r>
              <a:rPr kumimoji="0" lang="fr-FR" altLang="fr-FR" sz="1100" b="0" i="0" u="none" strike="noStrike" cap="none" normalizeH="0" baseline="0" dirty="0" err="1">
                <a:ln>
                  <a:noFill/>
                </a:ln>
                <a:solidFill>
                  <a:srgbClr val="080808"/>
                </a:solidFill>
                <a:effectLst/>
                <a:latin typeface="Cascadia Mono" panose="020B0609020000020004" pitchFamily="49" charset="0"/>
                <a:cs typeface="Cascadia Mono" panose="020B0609020000020004" pitchFamily="49" charset="0"/>
              </a:rPr>
              <a:t>.</a:t>
            </a:r>
            <a:r>
              <a:rPr kumimoji="0" lang="fr-FR" altLang="fr-FR" sz="1100" b="0" i="1" u="none" strike="noStrike" cap="none" normalizeH="0" baseline="0" dirty="0" err="1">
                <a:ln>
                  <a:noFill/>
                </a:ln>
                <a:solidFill>
                  <a:srgbClr val="080808"/>
                </a:solidFill>
                <a:effectLst/>
                <a:latin typeface="Cascadia Mono" panose="020B0609020000020004" pitchFamily="49" charset="0"/>
                <a:cs typeface="Cascadia Mono" panose="020B0609020000020004" pitchFamily="49" charset="0"/>
              </a:rPr>
              <a:t>isMousePressed</a:t>
            </a:r>
            <a:r>
              <a:rPr kumimoji="0" lang="fr-FR" altLang="fr-FR" sz="1100" b="0" i="0" u="none" strike="noStrike" cap="none" normalizeH="0" baseline="0" dirty="0">
                <a:ln>
                  <a:noFill/>
                </a:ln>
                <a:solidFill>
                  <a:srgbClr val="080808"/>
                </a:solidFill>
                <a:effectLst/>
                <a:latin typeface="Cascadia Mono" panose="020B0609020000020004" pitchFamily="49" charset="0"/>
                <a:cs typeface="Cascadia Mono" panose="020B0609020000020004" pitchFamily="49" charset="0"/>
              </a:rPr>
              <a:t>() ) </a:t>
            </a:r>
            <a:r>
              <a:rPr kumimoji="0" lang="fr-FR" altLang="fr-FR" sz="1100" b="0" i="0" u="none" strike="noStrike" cap="none" normalizeH="0" baseline="0" dirty="0" err="1">
                <a:ln>
                  <a:noFill/>
                </a:ln>
                <a:solidFill>
                  <a:srgbClr val="000000"/>
                </a:solidFill>
                <a:effectLst/>
                <a:latin typeface="Cascadia Mono" panose="020B0609020000020004" pitchFamily="49" charset="0"/>
                <a:cs typeface="Cascadia Mono" panose="020B0609020000020004" pitchFamily="49" charset="0"/>
              </a:rPr>
              <a:t>StdDraw</a:t>
            </a:r>
            <a:r>
              <a:rPr kumimoji="0" lang="fr-FR" altLang="fr-FR" sz="1100" b="0" i="0" u="none" strike="noStrike" cap="none" normalizeH="0" baseline="0" dirty="0" err="1">
                <a:ln>
                  <a:noFill/>
                </a:ln>
                <a:solidFill>
                  <a:srgbClr val="080808"/>
                </a:solidFill>
                <a:effectLst/>
                <a:latin typeface="Cascadia Mono" panose="020B0609020000020004" pitchFamily="49" charset="0"/>
                <a:cs typeface="Cascadia Mono" panose="020B0609020000020004" pitchFamily="49" charset="0"/>
              </a:rPr>
              <a:t>.</a:t>
            </a:r>
            <a:r>
              <a:rPr kumimoji="0" lang="fr-FR" altLang="fr-FR" sz="1100" b="0" i="1" u="none" strike="noStrike" cap="none" normalizeH="0" baseline="0" dirty="0" err="1">
                <a:ln>
                  <a:noFill/>
                </a:ln>
                <a:solidFill>
                  <a:srgbClr val="080808"/>
                </a:solidFill>
                <a:effectLst/>
                <a:latin typeface="Cascadia Mono" panose="020B0609020000020004" pitchFamily="49" charset="0"/>
                <a:cs typeface="Cascadia Mono" panose="020B0609020000020004" pitchFamily="49" charset="0"/>
              </a:rPr>
              <a:t>pause</a:t>
            </a:r>
            <a:r>
              <a:rPr kumimoji="0" lang="fr-FR" altLang="fr-FR" sz="1100" b="0" i="0" u="none" strike="noStrike" cap="none" normalizeH="0" baseline="0" dirty="0">
                <a:ln>
                  <a:noFill/>
                </a:ln>
                <a:solidFill>
                  <a:srgbClr val="080808"/>
                </a:solidFill>
                <a:effectLst/>
                <a:latin typeface="Cascadia Mono" panose="020B0609020000020004" pitchFamily="49" charset="0"/>
                <a:cs typeface="Cascadia Mono" panose="020B0609020000020004" pitchFamily="49" charset="0"/>
              </a:rPr>
              <a:t>(</a:t>
            </a:r>
            <a:r>
              <a:rPr kumimoji="0" lang="fr-FR" altLang="fr-FR" sz="1100" b="0" i="0" u="none" strike="noStrike" cap="none" normalizeH="0" baseline="0" dirty="0">
                <a:ln>
                  <a:noFill/>
                </a:ln>
                <a:solidFill>
                  <a:srgbClr val="1750EB"/>
                </a:solidFill>
                <a:effectLst/>
                <a:latin typeface="Cascadia Mono" panose="020B0609020000020004" pitchFamily="49" charset="0"/>
                <a:cs typeface="Cascadia Mono" panose="020B0609020000020004" pitchFamily="49" charset="0"/>
              </a:rPr>
              <a:t>100</a:t>
            </a:r>
            <a:r>
              <a:rPr kumimoji="0" lang="fr-FR" altLang="fr-FR" sz="1100" b="0" i="0" u="none" strike="noStrike" cap="none" normalizeH="0" baseline="0" dirty="0">
                <a:ln>
                  <a:noFill/>
                </a:ln>
                <a:solidFill>
                  <a:srgbClr val="080808"/>
                </a:solidFill>
                <a:effectLst/>
                <a:latin typeface="Cascadia Mono" panose="020B0609020000020004" pitchFamily="49" charset="0"/>
                <a:cs typeface="Cascadia Mono" panose="020B0609020000020004" pitchFamily="49" charset="0"/>
              </a:rPr>
              <a:t>);</a:t>
            </a:r>
            <a:br>
              <a:rPr kumimoji="0" lang="fr-FR" altLang="fr-FR" sz="1100" b="0" i="0" u="none" strike="noStrike" cap="none" normalizeH="0" baseline="0" dirty="0">
                <a:ln>
                  <a:noFill/>
                </a:ln>
                <a:solidFill>
                  <a:srgbClr val="080808"/>
                </a:solidFill>
                <a:effectLst/>
                <a:latin typeface="Cascadia Mono" panose="020B0609020000020004" pitchFamily="49" charset="0"/>
                <a:cs typeface="Cascadia Mono" panose="020B0609020000020004" pitchFamily="49" charset="0"/>
              </a:rPr>
            </a:br>
            <a:r>
              <a:rPr kumimoji="0" lang="fr-FR" altLang="fr-FR" sz="1100" b="0" i="0" u="none" strike="noStrike" cap="none" normalizeH="0" baseline="0" dirty="0">
                <a:ln>
                  <a:noFill/>
                </a:ln>
                <a:solidFill>
                  <a:srgbClr val="080808"/>
                </a:solidFill>
                <a:effectLst/>
                <a:latin typeface="Cascadia Mono" panose="020B0609020000020004" pitchFamily="49" charset="0"/>
                <a:cs typeface="Cascadia Mono" panose="020B0609020000020004" pitchFamily="49" charset="0"/>
              </a:rPr>
              <a:t>    </a:t>
            </a:r>
            <a:r>
              <a:rPr kumimoji="0" lang="fr-FR" altLang="fr-FR" sz="1100" b="0" i="0" u="none" strike="noStrike" cap="none" normalizeH="0" baseline="0" dirty="0" err="1">
                <a:ln>
                  <a:noFill/>
                </a:ln>
                <a:solidFill>
                  <a:srgbClr val="0033B3"/>
                </a:solidFill>
                <a:effectLst/>
                <a:latin typeface="Cascadia Mono" panose="020B0609020000020004" pitchFamily="49" charset="0"/>
                <a:cs typeface="Cascadia Mono" panose="020B0609020000020004" pitchFamily="49" charset="0"/>
              </a:rPr>
              <a:t>while</a:t>
            </a:r>
            <a:r>
              <a:rPr kumimoji="0" lang="fr-FR" altLang="fr-FR" sz="1100" b="0" i="0" u="none" strike="noStrike" cap="none" normalizeH="0" baseline="0" dirty="0">
                <a:ln>
                  <a:noFill/>
                </a:ln>
                <a:solidFill>
                  <a:srgbClr val="0033B3"/>
                </a:solidFill>
                <a:effectLst/>
                <a:latin typeface="Cascadia Mono" panose="020B0609020000020004" pitchFamily="49" charset="0"/>
                <a:cs typeface="Cascadia Mono" panose="020B0609020000020004" pitchFamily="49" charset="0"/>
              </a:rPr>
              <a:t> </a:t>
            </a:r>
            <a:r>
              <a:rPr kumimoji="0" lang="fr-FR" altLang="fr-FR" sz="1100" b="0" i="0" u="none" strike="noStrike" cap="none" normalizeH="0" baseline="0" dirty="0">
                <a:ln>
                  <a:noFill/>
                </a:ln>
                <a:solidFill>
                  <a:srgbClr val="080808"/>
                </a:solidFill>
                <a:effectLst/>
                <a:latin typeface="Cascadia Mono" panose="020B0609020000020004" pitchFamily="49" charset="0"/>
                <a:cs typeface="Cascadia Mono" panose="020B0609020000020004" pitchFamily="49" charset="0"/>
              </a:rPr>
              <a:t>( </a:t>
            </a:r>
            <a:r>
              <a:rPr kumimoji="0" lang="fr-FR" altLang="fr-FR" sz="1100" b="0" i="0" u="none" strike="noStrike" cap="none" normalizeH="0" baseline="0" dirty="0" err="1">
                <a:ln>
                  <a:noFill/>
                </a:ln>
                <a:solidFill>
                  <a:srgbClr val="000000"/>
                </a:solidFill>
                <a:effectLst/>
                <a:latin typeface="Cascadia Mono" panose="020B0609020000020004" pitchFamily="49" charset="0"/>
                <a:cs typeface="Cascadia Mono" panose="020B0609020000020004" pitchFamily="49" charset="0"/>
              </a:rPr>
              <a:t>StdDraw</a:t>
            </a:r>
            <a:r>
              <a:rPr kumimoji="0" lang="fr-FR" altLang="fr-FR" sz="1100" b="0" i="0" u="none" strike="noStrike" cap="none" normalizeH="0" baseline="0" dirty="0" err="1">
                <a:ln>
                  <a:noFill/>
                </a:ln>
                <a:solidFill>
                  <a:srgbClr val="080808"/>
                </a:solidFill>
                <a:effectLst/>
                <a:latin typeface="Cascadia Mono" panose="020B0609020000020004" pitchFamily="49" charset="0"/>
                <a:cs typeface="Cascadia Mono" panose="020B0609020000020004" pitchFamily="49" charset="0"/>
              </a:rPr>
              <a:t>.</a:t>
            </a:r>
            <a:r>
              <a:rPr kumimoji="0" lang="fr-FR" altLang="fr-FR" sz="1100" b="0" i="1" u="none" strike="noStrike" cap="none" normalizeH="0" baseline="0" dirty="0" err="1">
                <a:ln>
                  <a:noFill/>
                </a:ln>
                <a:solidFill>
                  <a:srgbClr val="080808"/>
                </a:solidFill>
                <a:effectLst/>
                <a:latin typeface="Cascadia Mono" panose="020B0609020000020004" pitchFamily="49" charset="0"/>
                <a:cs typeface="Cascadia Mono" panose="020B0609020000020004" pitchFamily="49" charset="0"/>
              </a:rPr>
              <a:t>isMousePressed</a:t>
            </a:r>
            <a:r>
              <a:rPr kumimoji="0" lang="fr-FR" altLang="fr-FR" sz="1100" b="0" i="0" u="none" strike="noStrike" cap="none" normalizeH="0" baseline="0" dirty="0">
                <a:ln>
                  <a:noFill/>
                </a:ln>
                <a:solidFill>
                  <a:srgbClr val="080808"/>
                </a:solidFill>
                <a:effectLst/>
                <a:latin typeface="Cascadia Mono" panose="020B0609020000020004" pitchFamily="49" charset="0"/>
                <a:cs typeface="Cascadia Mono" panose="020B0609020000020004" pitchFamily="49" charset="0"/>
              </a:rPr>
              <a:t>() ) </a:t>
            </a:r>
            <a:r>
              <a:rPr kumimoji="0" lang="fr-FR" altLang="fr-FR" sz="1100" b="0" i="0" u="none" strike="noStrike" cap="none" normalizeH="0" baseline="0" dirty="0" err="1">
                <a:ln>
                  <a:noFill/>
                </a:ln>
                <a:solidFill>
                  <a:srgbClr val="000000"/>
                </a:solidFill>
                <a:effectLst/>
                <a:latin typeface="Cascadia Mono" panose="020B0609020000020004" pitchFamily="49" charset="0"/>
                <a:cs typeface="Cascadia Mono" panose="020B0609020000020004" pitchFamily="49" charset="0"/>
              </a:rPr>
              <a:t>StdDraw</a:t>
            </a:r>
            <a:r>
              <a:rPr kumimoji="0" lang="fr-FR" altLang="fr-FR" sz="1100" b="0" i="0" u="none" strike="noStrike" cap="none" normalizeH="0" baseline="0" dirty="0" err="1">
                <a:ln>
                  <a:noFill/>
                </a:ln>
                <a:solidFill>
                  <a:srgbClr val="080808"/>
                </a:solidFill>
                <a:effectLst/>
                <a:latin typeface="Cascadia Mono" panose="020B0609020000020004" pitchFamily="49" charset="0"/>
                <a:cs typeface="Cascadia Mono" panose="020B0609020000020004" pitchFamily="49" charset="0"/>
              </a:rPr>
              <a:t>.</a:t>
            </a:r>
            <a:r>
              <a:rPr kumimoji="0" lang="fr-FR" altLang="fr-FR" sz="1100" b="0" i="1" u="none" strike="noStrike" cap="none" normalizeH="0" baseline="0" dirty="0" err="1">
                <a:ln>
                  <a:noFill/>
                </a:ln>
                <a:solidFill>
                  <a:srgbClr val="080808"/>
                </a:solidFill>
                <a:effectLst/>
                <a:latin typeface="Cascadia Mono" panose="020B0609020000020004" pitchFamily="49" charset="0"/>
                <a:cs typeface="Cascadia Mono" panose="020B0609020000020004" pitchFamily="49" charset="0"/>
              </a:rPr>
              <a:t>pause</a:t>
            </a:r>
            <a:r>
              <a:rPr kumimoji="0" lang="fr-FR" altLang="fr-FR" sz="1100" b="0" i="0" u="none" strike="noStrike" cap="none" normalizeH="0" baseline="0" dirty="0">
                <a:ln>
                  <a:noFill/>
                </a:ln>
                <a:solidFill>
                  <a:srgbClr val="080808"/>
                </a:solidFill>
                <a:effectLst/>
                <a:latin typeface="Cascadia Mono" panose="020B0609020000020004" pitchFamily="49" charset="0"/>
                <a:cs typeface="Cascadia Mono" panose="020B0609020000020004" pitchFamily="49" charset="0"/>
              </a:rPr>
              <a:t>(</a:t>
            </a:r>
            <a:r>
              <a:rPr kumimoji="0" lang="fr-FR" altLang="fr-FR" sz="1100" b="0" i="0" u="none" strike="noStrike" cap="none" normalizeH="0" baseline="0" dirty="0">
                <a:ln>
                  <a:noFill/>
                </a:ln>
                <a:solidFill>
                  <a:srgbClr val="1750EB"/>
                </a:solidFill>
                <a:effectLst/>
                <a:latin typeface="Cascadia Mono" panose="020B0609020000020004" pitchFamily="49" charset="0"/>
                <a:cs typeface="Cascadia Mono" panose="020B0609020000020004" pitchFamily="49" charset="0"/>
              </a:rPr>
              <a:t>100</a:t>
            </a:r>
            <a:r>
              <a:rPr kumimoji="0" lang="fr-FR" altLang="fr-FR" sz="1100" b="0" i="0" u="none" strike="noStrike" cap="none" normalizeH="0" baseline="0" dirty="0">
                <a:ln>
                  <a:noFill/>
                </a:ln>
                <a:solidFill>
                  <a:srgbClr val="080808"/>
                </a:solidFill>
                <a:effectLst/>
                <a:latin typeface="Cascadia Mono" panose="020B0609020000020004" pitchFamily="49" charset="0"/>
                <a:cs typeface="Cascadia Mono" panose="020B0609020000020004" pitchFamily="49" charset="0"/>
              </a:rPr>
              <a:t>);</a:t>
            </a:r>
            <a:br>
              <a:rPr kumimoji="0" lang="fr-FR" altLang="fr-FR" sz="1100" b="0" i="0" u="none" strike="noStrike" cap="none" normalizeH="0" baseline="0" dirty="0">
                <a:ln>
                  <a:noFill/>
                </a:ln>
                <a:solidFill>
                  <a:srgbClr val="080808"/>
                </a:solidFill>
                <a:effectLst/>
                <a:latin typeface="Cascadia Mono" panose="020B0609020000020004" pitchFamily="49" charset="0"/>
                <a:cs typeface="Cascadia Mono" panose="020B0609020000020004" pitchFamily="49" charset="0"/>
              </a:rPr>
            </a:br>
            <a:r>
              <a:rPr kumimoji="0" lang="fr-FR" altLang="fr-FR" sz="1100" b="0" i="0" u="none" strike="noStrike" cap="none" normalizeH="0" baseline="0" dirty="0">
                <a:ln>
                  <a:noFill/>
                </a:ln>
                <a:solidFill>
                  <a:srgbClr val="080808"/>
                </a:solidFill>
                <a:effectLst/>
                <a:latin typeface="Cascadia Mono" panose="020B0609020000020004" pitchFamily="49" charset="0"/>
                <a:cs typeface="Cascadia Mono" panose="020B0609020000020004" pitchFamily="49" charset="0"/>
              </a:rPr>
              <a:t>}</a:t>
            </a:r>
            <a:endParaRPr kumimoji="0" lang="fr-FR" altLang="fr-FR" sz="2400" b="0" i="0" u="none" strike="noStrike" cap="none" normalizeH="0" baseline="0" dirty="0">
              <a:ln>
                <a:noFill/>
              </a:ln>
              <a:solidFill>
                <a:schemeClr val="tx1"/>
              </a:solidFill>
              <a:effectLst/>
              <a:latin typeface="Cascadia Mono" panose="020B0609020000020004" pitchFamily="49" charset="0"/>
              <a:cs typeface="Cascadia Mono" panose="020B0609020000020004" pitchFamily="49" charset="0"/>
            </a:endParaRPr>
          </a:p>
        </p:txBody>
      </p:sp>
      <p:pic>
        <p:nvPicPr>
          <p:cNvPr id="9" name="Image 8">
            <a:extLst>
              <a:ext uri="{FF2B5EF4-FFF2-40B4-BE49-F238E27FC236}">
                <a16:creationId xmlns:a16="http://schemas.microsoft.com/office/drawing/2014/main" id="{8BDFC8E5-E54B-C497-8FAA-16E0D445F82A}"/>
              </a:ext>
            </a:extLst>
          </p:cNvPr>
          <p:cNvPicPr>
            <a:picLocks noChangeAspect="1"/>
          </p:cNvPicPr>
          <p:nvPr/>
        </p:nvPicPr>
        <p:blipFill>
          <a:blip r:embed="rId2"/>
          <a:stretch>
            <a:fillRect/>
          </a:stretch>
        </p:blipFill>
        <p:spPr>
          <a:xfrm>
            <a:off x="8199991" y="4596503"/>
            <a:ext cx="1305254" cy="1111461"/>
          </a:xfrm>
          <a:prstGeom prst="rect">
            <a:avLst/>
          </a:prstGeom>
        </p:spPr>
      </p:pic>
      <p:cxnSp>
        <p:nvCxnSpPr>
          <p:cNvPr id="10" name="Connecteur droit avec flèche 9">
            <a:extLst>
              <a:ext uri="{FF2B5EF4-FFF2-40B4-BE49-F238E27FC236}">
                <a16:creationId xmlns:a16="http://schemas.microsoft.com/office/drawing/2014/main" id="{FA3FE957-70CC-B18F-487B-5ED21057EE82}"/>
              </a:ext>
            </a:extLst>
          </p:cNvPr>
          <p:cNvCxnSpPr>
            <a:cxnSpLocks/>
          </p:cNvCxnSpPr>
          <p:nvPr/>
        </p:nvCxnSpPr>
        <p:spPr>
          <a:xfrm flipV="1">
            <a:off x="6118578" y="5170311"/>
            <a:ext cx="2596444" cy="259645"/>
          </a:xfrm>
          <a:prstGeom prst="straightConnector1">
            <a:avLst/>
          </a:prstGeom>
          <a:ln w="50800">
            <a:solidFill>
              <a:srgbClr val="0070C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808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2F05FE-3C88-414F-AA9E-D9F38E50B93D}"/>
              </a:ext>
            </a:extLst>
          </p:cNvPr>
          <p:cNvSpPr txBox="1">
            <a:spLocks noGrp="1"/>
          </p:cNvSpPr>
          <p:nvPr>
            <p:ph type="title" idx="4294967295"/>
          </p:nvPr>
        </p:nvSpPr>
        <p:spPr>
          <a:xfrm>
            <a:off x="0" y="0"/>
            <a:ext cx="12192000" cy="1129553"/>
          </a:xfrm>
          <a:prstGeom prst="rect">
            <a:avLst/>
          </a:prstGeom>
          <a:solidFill>
            <a:srgbClr val="92D050"/>
          </a:solid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lang="fr-FR" sz="4400" cap="small" dirty="0">
                <a:solidFill>
                  <a:schemeClr val="tx1"/>
                </a:solidFill>
                <a:latin typeface="Bahnschrift SemiBold Condensed" panose="020B0502040204020203" pitchFamily="34" charset="0"/>
              </a:rPr>
              <a:t>		</a:t>
            </a:r>
            <a:r>
              <a:rPr kumimoji="0" lang="fr-FR" sz="4400" b="1" i="0" u="none" strike="noStrike" kern="1200" cap="small" spc="0" normalizeH="0" baseline="0" noProof="0" dirty="0">
                <a:ln>
                  <a:noFill/>
                </a:ln>
                <a:solidFill>
                  <a:schemeClr val="tx1"/>
                </a:solidFill>
                <a:effectLst/>
                <a:uLnTx/>
                <a:uFillTx/>
                <a:latin typeface="Bahnschrift SemiBold Condensed" panose="020B0502040204020203" pitchFamily="34" charset="0"/>
                <a:ea typeface="+mj-ea"/>
                <a:cs typeface="+mj-cs"/>
              </a:rPr>
              <a:t>TP –  Jeu d’échec (4/4)</a:t>
            </a:r>
          </a:p>
        </p:txBody>
      </p:sp>
      <p:sp>
        <p:nvSpPr>
          <p:cNvPr id="3" name="Espace réservé du contenu 2">
            <a:extLst>
              <a:ext uri="{FF2B5EF4-FFF2-40B4-BE49-F238E27FC236}">
                <a16:creationId xmlns:a16="http://schemas.microsoft.com/office/drawing/2014/main" id="{78DD4E75-D479-4047-A11C-BCBAB8DA40C8}"/>
              </a:ext>
            </a:extLst>
          </p:cNvPr>
          <p:cNvSpPr txBox="1">
            <a:spLocks/>
          </p:cNvSpPr>
          <p:nvPr/>
        </p:nvSpPr>
        <p:spPr>
          <a:xfrm>
            <a:off x="818712" y="1398495"/>
            <a:ext cx="10700188" cy="4460304"/>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514350" indent="-514350">
              <a:buFont typeface="+mj-lt"/>
              <a:buAutoNum type="arabicPeriod" startAt="10"/>
            </a:pPr>
            <a:r>
              <a:rPr lang="fr-FR" sz="2000" dirty="0">
                <a:solidFill>
                  <a:schemeClr val="bg1"/>
                </a:solidFill>
                <a:latin typeface="Bahnschrift SemiBold Condensed" panose="020B0502040204020203" pitchFamily="34" charset="0"/>
              </a:rPr>
              <a:t>Ajouter la méthode « </a:t>
            </a:r>
            <a:r>
              <a:rPr lang="fr-FR" sz="2000" dirty="0" err="1">
                <a:solidFill>
                  <a:schemeClr val="bg1"/>
                </a:solidFill>
                <a:latin typeface="Bahnschrift SemiBold Condensed" panose="020B0502040204020203" pitchFamily="34" charset="0"/>
              </a:rPr>
              <a:t>selectionneCible</a:t>
            </a:r>
            <a:r>
              <a:rPr lang="fr-FR" sz="2000" dirty="0">
                <a:solidFill>
                  <a:schemeClr val="bg1"/>
                </a:solidFill>
                <a:latin typeface="Bahnschrift SemiBold Condensed" panose="020B0502040204020203" pitchFamily="34" charset="0"/>
              </a:rPr>
              <a:t> » réalisant les actions suivantes :</a:t>
            </a:r>
          </a:p>
          <a:p>
            <a:pPr lvl="1">
              <a:buFont typeface="Arial" panose="020B0604020202020204" pitchFamily="34" charset="0"/>
              <a:buChar char="•"/>
            </a:pPr>
            <a:r>
              <a:rPr lang="fr-FR" sz="1800" dirty="0">
                <a:solidFill>
                  <a:schemeClr val="bg1"/>
                </a:solidFill>
                <a:latin typeface="Bahnschrift SemiBold Condensed" panose="020B0502040204020203" pitchFamily="34" charset="0"/>
              </a:rPr>
              <a:t>Attente de la sélection d’une case et récupération des coordonnées de cette case « cible »</a:t>
            </a:r>
          </a:p>
          <a:p>
            <a:pPr lvl="1">
              <a:buFont typeface="Arial" panose="020B0604020202020204" pitchFamily="34" charset="0"/>
              <a:buChar char="•"/>
            </a:pPr>
            <a:r>
              <a:rPr lang="fr-FR" sz="1800" dirty="0">
                <a:solidFill>
                  <a:schemeClr val="bg1"/>
                </a:solidFill>
                <a:latin typeface="Bahnschrift SemiBold Condensed" panose="020B0502040204020203" pitchFamily="34" charset="0"/>
              </a:rPr>
              <a:t>S’il y a une pièce dans la case cible, cette pièce est supprimée</a:t>
            </a:r>
          </a:p>
          <a:p>
            <a:pPr lvl="1">
              <a:buFont typeface="Arial" panose="020B0604020202020204" pitchFamily="34" charset="0"/>
              <a:buChar char="•"/>
            </a:pPr>
            <a:r>
              <a:rPr lang="fr-FR" sz="1800" dirty="0">
                <a:solidFill>
                  <a:schemeClr val="bg1"/>
                </a:solidFill>
                <a:latin typeface="Bahnschrift SemiBold Condensed" panose="020B0502040204020203" pitchFamily="34" charset="0"/>
              </a:rPr>
              <a:t>Placer la pièce choisie lors de l’étape 9 aux coordonnées de la case cible</a:t>
            </a:r>
          </a:p>
          <a:p>
            <a:pPr marL="0" indent="0">
              <a:buNone/>
            </a:pPr>
            <a:r>
              <a:rPr lang="fr-FR" sz="2000" dirty="0">
                <a:solidFill>
                  <a:schemeClr val="bg1"/>
                </a:solidFill>
                <a:latin typeface="Bahnschrift SemiBold Condensed" panose="020B0502040204020203" pitchFamily="34" charset="0"/>
              </a:rPr>
              <a:t>Le programme réalisé permet de jouer aux échecs mais c’est aux joueurs de contrôler eux même la validité des coups...</a:t>
            </a:r>
          </a:p>
          <a:p>
            <a:pPr marL="514350" indent="-514350">
              <a:buFont typeface="+mj-lt"/>
              <a:buAutoNum type="arabicPeriod" startAt="10"/>
            </a:pPr>
            <a:endParaRPr lang="fr-FR" sz="2000" dirty="0">
              <a:solidFill>
                <a:schemeClr val="bg1"/>
              </a:solidFill>
              <a:latin typeface="Bahnschrift SemiBold Condensed" panose="020B0502040204020203" pitchFamily="34" charset="0"/>
            </a:endParaRPr>
          </a:p>
        </p:txBody>
      </p:sp>
      <p:sp>
        <p:nvSpPr>
          <p:cNvPr id="4" name="Espace réservé du numéro de diapositive 3">
            <a:extLst>
              <a:ext uri="{FF2B5EF4-FFF2-40B4-BE49-F238E27FC236}">
                <a16:creationId xmlns:a16="http://schemas.microsoft.com/office/drawing/2014/main" id="{A99F0F0B-A2D6-4420-8752-1D901084BFC5}"/>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7889325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Concis">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Concis">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ncis">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7E6D711C50DA46896828762EADB2B5" ma:contentTypeVersion="4" ma:contentTypeDescription="Crée un document." ma:contentTypeScope="" ma:versionID="ae85514f45b4c91ffd04ece085ae8746">
  <xsd:schema xmlns:xsd="http://www.w3.org/2001/XMLSchema" xmlns:xs="http://www.w3.org/2001/XMLSchema" xmlns:p="http://schemas.microsoft.com/office/2006/metadata/properties" xmlns:ns2="2aa75daf-1113-4b79-805c-b3b6c02ac229" xmlns:ns3="e70477f1-b439-4075-aab0-7484913acb78" targetNamespace="http://schemas.microsoft.com/office/2006/metadata/properties" ma:root="true" ma:fieldsID="dcc75b07e96430c27acddae87270194b" ns2:_="" ns3:_="">
    <xsd:import namespace="2aa75daf-1113-4b79-805c-b3b6c02ac229"/>
    <xsd:import namespace="e70477f1-b439-4075-aab0-7484913acb7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a75daf-1113-4b79-805c-b3b6c02ac22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70477f1-b439-4075-aab0-7484913acb78"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AB5FB89-3DFE-4278-B5FC-405DEC0BEDE2}"/>
</file>

<file path=customXml/itemProps2.xml><?xml version="1.0" encoding="utf-8"?>
<ds:datastoreItem xmlns:ds="http://schemas.openxmlformats.org/officeDocument/2006/customXml" ds:itemID="{EE9BC10D-69BF-4DC6-9D20-0E088C43367D}"/>
</file>

<file path=docProps/app.xml><?xml version="1.0" encoding="utf-8"?>
<Properties xmlns="http://schemas.openxmlformats.org/officeDocument/2006/extended-properties" xmlns:vt="http://schemas.openxmlformats.org/officeDocument/2006/docPropsVTypes">
  <Template>TM03457503[[fn=Concis]]</Template>
  <TotalTime>28871</TotalTime>
  <Words>762</Words>
  <Application>Microsoft Office PowerPoint</Application>
  <PresentationFormat>Grand écran</PresentationFormat>
  <Paragraphs>33</Paragraphs>
  <Slides>5</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5</vt:i4>
      </vt:variant>
    </vt:vector>
  </HeadingPairs>
  <TitlesOfParts>
    <vt:vector size="13" baseType="lpstr">
      <vt:lpstr>Arial</vt:lpstr>
      <vt:lpstr>Bahnschrift SemiBold Condensed</vt:lpstr>
      <vt:lpstr>Calibri</vt:lpstr>
      <vt:lpstr>Cascadia Code SemiLight</vt:lpstr>
      <vt:lpstr>Cascadia Mono</vt:lpstr>
      <vt:lpstr>Century Gothic</vt:lpstr>
      <vt:lpstr>Wingdings 2</vt:lpstr>
      <vt:lpstr>Concis</vt:lpstr>
      <vt:lpstr>Présentation PowerPoint</vt:lpstr>
      <vt:lpstr>  TP – Jeu d’échec (1/4)</vt:lpstr>
      <vt:lpstr>  TP – Jeu d’échec (2/4)</vt:lpstr>
      <vt:lpstr>  TP – Jeu d’échec (3/4)</vt:lpstr>
      <vt:lpstr>  TP –  Jeu d’échec (4/4)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Herve ALLANIC</dc:creator>
  <cp:lastModifiedBy>Herve ALLANIC</cp:lastModifiedBy>
  <cp:revision>878</cp:revision>
  <cp:lastPrinted>2022-02-07T06:54:56Z</cp:lastPrinted>
  <dcterms:created xsi:type="dcterms:W3CDTF">2021-10-31T14:08:25Z</dcterms:created>
  <dcterms:modified xsi:type="dcterms:W3CDTF">2022-09-15T09:01:30Z</dcterms:modified>
</cp:coreProperties>
</file>