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98" r:id="rId3"/>
    <p:sldId id="305" r:id="rId4"/>
    <p:sldId id="300" r:id="rId5"/>
    <p:sldId id="306" r:id="rId6"/>
    <p:sldId id="303" r:id="rId7"/>
    <p:sldId id="307" r:id="rId8"/>
    <p:sldId id="308" r:id="rId9"/>
    <p:sldId id="309" r:id="rId10"/>
    <p:sldId id="310" r:id="rId11"/>
    <p:sldId id="311" r:id="rId12"/>
    <p:sldId id="313" r:id="rId13"/>
    <p:sldId id="312" r:id="rId14"/>
    <p:sldId id="314" r:id="rId15"/>
    <p:sldId id="315" r:id="rId16"/>
    <p:sldId id="316" r:id="rId17"/>
    <p:sldId id="317" r:id="rId18"/>
    <p:sldId id="319" r:id="rId19"/>
    <p:sldId id="320" r:id="rId20"/>
    <p:sldId id="321" r:id="rId21"/>
    <p:sldId id="324" r:id="rId22"/>
    <p:sldId id="325" r:id="rId23"/>
    <p:sldId id="326" r:id="rId24"/>
    <p:sldId id="323" r:id="rId25"/>
    <p:sldId id="328" r:id="rId26"/>
    <p:sldId id="327" r:id="rId27"/>
    <p:sldId id="32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7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9E5B2-BE90-A6EF-5D13-DEE2F2FE2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5E1F55-47CA-7F82-EB0A-2E68C2B13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C2D71-5E56-0B94-31FB-7E72B0650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2A76-224D-4EA4-B9DE-665390CDAB5B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D8188-EA63-128B-3EB1-B2E36105D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35FD1-5AC8-8FBC-9A43-ACA3283E6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46830-E109-4F23-9518-849F1CB18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78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5D687-7DF5-23C6-E498-6D595EB27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FF9E9D-F756-F51F-CD49-4E65F9520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8DD6F-3759-783E-214A-D80358461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2A76-224D-4EA4-B9DE-665390CDAB5B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B2636-179A-9E40-5EA4-E595AEAF3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03058-0510-6C7E-513F-6F9CCAAA5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46830-E109-4F23-9518-849F1CB18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70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1C91B4-41DE-FAFB-B6E6-4BEDC7A254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849598-FD46-533A-DD9B-CB99A6932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A7FB8-4379-FF59-D726-9B4E60B7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2A76-224D-4EA4-B9DE-665390CDAB5B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43E05-F307-85CA-98D1-1697A84AA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26E1F-A200-DEDC-DD37-8737FE53D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46830-E109-4F23-9518-849F1CB18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7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274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41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162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129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424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7834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7180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79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843B4-5277-1FB3-05F5-8FDF11FB6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44BE5-0E96-3F81-0E9E-733A015DB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9CA89-DB8B-6736-B380-CF64F271D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2A76-224D-4EA4-B9DE-665390CDAB5B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38E40-FDD8-0B8B-BE8C-7ECD39CCC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4A144-D271-2441-4632-15924CFE3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46830-E109-4F23-9518-849F1CB18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885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924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7260C-E1A3-E6EC-D314-47FF1B5E1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12ED5-A334-A54C-49EF-BC2BE5F4E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18F3A-6952-91A3-907A-1411F0753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2A76-224D-4EA4-B9DE-665390CDAB5B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99516-89F3-5AD6-5F7C-D52C37E93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1E305-B55D-3067-D82D-64F707552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46830-E109-4F23-9518-849F1CB18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50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5AC5C-E875-BA6B-A252-3B46FF8CD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3AAB3-16E6-807E-A73E-F2DF069D8A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A97903-9464-0937-B2CC-507D3CBAE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94EE1-1155-F45A-6FA0-88F33CCEE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2A76-224D-4EA4-B9DE-665390CDAB5B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905DE-57EB-4C83-9B49-FA496BA50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C0025-956F-9E5D-24C2-D7D8F55F1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46830-E109-4F23-9518-849F1CB18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4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1A96-507F-9150-C803-426633338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04CF7-EE0F-E705-713A-6A5B6F080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FEA34-CFBE-B796-6C37-539AC31E0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86C666-04DD-8F44-5122-C860150C0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E2CFC5-EC4D-C269-1CD4-B5D50D85E2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DF261C-3269-1A7F-5107-B73927580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2A76-224D-4EA4-B9DE-665390CDAB5B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614912-D8BE-8622-D373-0082B28C3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59828B-6AFD-C13A-569F-045F7C25C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46830-E109-4F23-9518-849F1CB18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2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E7BFF-4841-4890-63F0-452E97DF0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E4558-A197-AB37-9BB2-6410FF805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2A76-224D-4EA4-B9DE-665390CDAB5B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859928-581B-63CA-43FC-07CF360A2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36E2E8-7D4A-07A9-6898-A1E2353E0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46830-E109-4F23-9518-849F1CB18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57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3B03E4-8B47-10CE-ED77-373CB7D3B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2A76-224D-4EA4-B9DE-665390CDAB5B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FF6E5E-170A-1AF8-44D7-C67CD5EB2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44BBA-E0CE-B864-1971-D81FC936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46830-E109-4F23-9518-849F1CB18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83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2796-8F1F-6050-134D-8340BF20B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B71A4-6EA1-72A8-3ADD-7B62E9651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36F39-0B3D-F672-39F1-682D513D2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4FFBC-0504-0C65-904C-5670F1CAD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2A76-224D-4EA4-B9DE-665390CDAB5B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09DDC-C5CF-EDE4-352A-52D860774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E8246-E163-A7D1-0566-5BF865EEB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46830-E109-4F23-9518-849F1CB18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73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C55D5-20D3-A8B1-F77F-D55ED3272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F90C76-142C-E1E7-1F2C-5E1E4D859D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BF576-5F60-5FED-1395-2244959AF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40796-652B-9DDD-ABFD-2FFD79E40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2A76-224D-4EA4-B9DE-665390CDAB5B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95E8A-9C6B-BAB8-349B-E2DC24E8F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22C591-3279-936D-40C8-5040C9642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46830-E109-4F23-9518-849F1CB18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01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14EFF5-3091-4906-7FB1-4395F2752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68499-8660-3986-14CA-DBA44753C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9DE65-C999-825D-F74E-06DB2AF9D9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F2A76-224D-4EA4-B9DE-665390CDAB5B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DF322-4CF1-138E-549E-C8E606688C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B8E2E-6A61-A39F-9F0C-932E5F2D6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46830-E109-4F23-9518-849F1CB18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85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33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5FB8EB8B-67BF-E48A-7875-16C505C925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975"/>
            <a:ext cx="121919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277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pl-PL" sz="3700" dirty="0">
                <a:solidFill>
                  <a:schemeClr val="bg1"/>
                </a:solidFill>
              </a:rPr>
              <a:t>Projekt zaliczeniowy</a:t>
            </a:r>
            <a:endParaRPr lang="en-US" sz="37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610" y="4608576"/>
            <a:ext cx="3205640" cy="774186"/>
          </a:xfrm>
        </p:spPr>
        <p:txBody>
          <a:bodyPr anchor="t">
            <a:normAutofit/>
          </a:bodyPr>
          <a:lstStyle/>
          <a:p>
            <a:r>
              <a:rPr lang="pl-PL" sz="2000" dirty="0">
                <a:solidFill>
                  <a:schemeClr val="bg1"/>
                </a:solidFill>
              </a:rPr>
              <a:t>Yauheni Semianiuk 82591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1"/>
            <a:ext cx="3018508" cy="2900001"/>
          </a:xfrm>
          <a:prstGeom prst="ellipse">
            <a:avLst/>
          </a:prstGeom>
          <a:solidFill>
            <a:srgbClr val="7B7B7B"/>
          </a:solidFill>
          <a:ln w="174625" cmpd="thinThick">
            <a:solidFill>
              <a:srgbClr val="7B7B7B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l-PL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Korelacja zmiennych numerycznych   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93EBBC-39A8-2D75-11BA-B70548F79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2125506"/>
            <a:ext cx="7188199" cy="14667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AA533DA-E9AB-9931-AD68-85F31E98C7CF}"/>
              </a:ext>
            </a:extLst>
          </p:cNvPr>
          <p:cNvSpPr txBox="1"/>
          <p:nvPr/>
        </p:nvSpPr>
        <p:spPr>
          <a:xfrm>
            <a:off x="4038600" y="4632543"/>
            <a:ext cx="7188199" cy="14798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28575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dirty="0"/>
              <a:t>Korelacja zmiennych objaśniających ze zmienną objaśnianą jest bardzo słaba (według standardowych zaleceń do liczenia mocy korelacji). Jest to zgodne z tym co wychodziło z analizy wykresów</a:t>
            </a:r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dirty="0"/>
              <a:t>Korelacja zmiennych objaśniających miedzy sobą też jest słaba (co oznacza że nie mamy problemu współliniowości i prognozy modelu będą stabilne)</a:t>
            </a:r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99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4462044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4615840"/>
            <a:ext cx="3885141" cy="15267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000">
                <a:solidFill>
                  <a:schemeClr val="bg1"/>
                </a:solidFill>
              </a:rPr>
              <a:t>Gender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A58FD-6700-E4E8-EA84-E0F9F127F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526" y="352931"/>
            <a:ext cx="4075043" cy="37490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70F6E9-EDF9-5D9B-A60B-CE0A76209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692" y="357013"/>
            <a:ext cx="4075043" cy="3749040"/>
          </a:xfrm>
          <a:prstGeom prst="rect">
            <a:avLst/>
          </a:prstGeom>
        </p:spPr>
      </p:pic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4690076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AA533DA-E9AB-9931-AD68-85F31E98C7CF}"/>
              </a:ext>
            </a:extLst>
          </p:cNvPr>
          <p:cNvSpPr txBox="1"/>
          <p:nvPr/>
        </p:nvSpPr>
        <p:spPr>
          <a:xfrm>
            <a:off x="4945336" y="4615840"/>
            <a:ext cx="6609921" cy="1526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bg1"/>
                </a:solidFill>
              </a:rPr>
              <a:t>W zbiorze danych jest więcej mężczyzn </a:t>
            </a:r>
            <a:endParaRPr lang="en-US" sz="22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bg1"/>
                </a:solidFill>
              </a:rPr>
              <a:t>Średnia wartość ClaimAmountLog prawie nie różni się w  zależności od płci </a:t>
            </a: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31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4462044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4615840"/>
            <a:ext cx="3885141" cy="15267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000">
                <a:solidFill>
                  <a:schemeClr val="bg1"/>
                </a:solidFill>
              </a:rPr>
              <a:t>VehUsage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BCF68F-C83C-C737-7C1B-B73E47814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526" y="352931"/>
            <a:ext cx="4075043" cy="37490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4ED6349-02FF-A7D1-C567-7C907E8C8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692" y="357013"/>
            <a:ext cx="4075043" cy="3749040"/>
          </a:xfrm>
          <a:prstGeom prst="rect">
            <a:avLst/>
          </a:prstGeom>
        </p:spPr>
      </p:pic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4690076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AA533DA-E9AB-9931-AD68-85F31E98C7CF}"/>
              </a:ext>
            </a:extLst>
          </p:cNvPr>
          <p:cNvSpPr txBox="1"/>
          <p:nvPr/>
        </p:nvSpPr>
        <p:spPr>
          <a:xfrm>
            <a:off x="4945336" y="4615840"/>
            <a:ext cx="6609921" cy="1526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28575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1700" dirty="0">
                <a:solidFill>
                  <a:schemeClr val="bg1"/>
                </a:solidFill>
              </a:rPr>
              <a:t>Prawie nie ma profesjonalnych kierowców wyścigowych</a:t>
            </a:r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1700" dirty="0">
                <a:solidFill>
                  <a:schemeClr val="bg1"/>
                </a:solidFill>
              </a:rPr>
              <a:t>Średnia wartość szkód dla kierowców wyścigowych jest nieco wyższa niż dla pozostałych grup, jednak mała liczebność tej grupy nie pozwala na wnioskowanie że różnica jest statystycznie istotna</a:t>
            </a:r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1700" dirty="0">
                <a:solidFill>
                  <a:schemeClr val="bg1"/>
                </a:solidFill>
              </a:rPr>
              <a:t> =&gt; można zlikwidować poziom zmiennej kategorialnej </a:t>
            </a:r>
            <a:r>
              <a:rPr lang="pl-PL" sz="1700" i="1" dirty="0">
                <a:solidFill>
                  <a:schemeClr val="bg1"/>
                </a:solidFill>
              </a:rPr>
              <a:t>Professional run</a:t>
            </a:r>
            <a:r>
              <a:rPr lang="pl-PL" sz="1700" dirty="0">
                <a:solidFill>
                  <a:schemeClr val="bg1"/>
                </a:solidFill>
              </a:rPr>
              <a:t> i przypisać go do grupy </a:t>
            </a:r>
            <a:r>
              <a:rPr lang="pl-PL" sz="1700" i="1" dirty="0">
                <a:solidFill>
                  <a:schemeClr val="bg1"/>
                </a:solidFill>
              </a:rPr>
              <a:t>Professional</a:t>
            </a:r>
          </a:p>
        </p:txBody>
      </p:sp>
    </p:spTree>
    <p:extLst>
      <p:ext uri="{BB962C8B-B14F-4D97-AF65-F5344CB8AC3E}">
        <p14:creationId xmlns:p14="http://schemas.microsoft.com/office/powerpoint/2010/main" val="636102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4462044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4615840"/>
            <a:ext cx="3885141" cy="15267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pl-PL" sz="3000">
                <a:solidFill>
                  <a:schemeClr val="bg1"/>
                </a:solidFill>
              </a:rPr>
              <a:t>RiskArea</a:t>
            </a:r>
            <a:endParaRPr lang="en-US" sz="3000" dirty="0">
              <a:solidFill>
                <a:schemeClr val="bg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4690076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AA533DA-E9AB-9931-AD68-85F31E98C7CF}"/>
              </a:ext>
            </a:extLst>
          </p:cNvPr>
          <p:cNvSpPr txBox="1"/>
          <p:nvPr/>
        </p:nvSpPr>
        <p:spPr>
          <a:xfrm>
            <a:off x="4945336" y="4615840"/>
            <a:ext cx="6609921" cy="1526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1700" dirty="0">
                <a:solidFill>
                  <a:schemeClr val="bg1"/>
                </a:solidFill>
              </a:rPr>
              <a:t>Liczebność grup 1-3 oraz 12-13 jest zbyt niska</a:t>
            </a:r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1700" dirty="0">
                <a:solidFill>
                  <a:schemeClr val="bg1"/>
                </a:solidFill>
              </a:rPr>
              <a:t>Średnia wartość szkód rośnie do grupy ryzyka 8, zatem prawię się nie zmienia. Jednak sami pudelka są bardzo podobne.</a:t>
            </a:r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1700" dirty="0">
                <a:solidFill>
                  <a:schemeClr val="bg1"/>
                </a:solidFill>
              </a:rPr>
              <a:t> =&gt; można zjednoczyć poziomy 1-3 oraz przypisać grupy ryzyka 12 i 13 do grupy 11.</a:t>
            </a:r>
            <a:endParaRPr lang="pl-PL" sz="1700" i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83CD9E-21EE-2254-7401-141C06042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433" y="381940"/>
            <a:ext cx="4075044" cy="37464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929559-B63D-F0D4-70B6-931047FCC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523" y="379035"/>
            <a:ext cx="4075045" cy="374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203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43AFC8-D8D0-4784-B08C-6324FA88E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4B1A56-8AFB-4D4F-8D98-1E832D6FF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BEBAD3-BD0F-7355-E7C2-0676649BD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3" y="1111753"/>
            <a:ext cx="3720353" cy="4634494"/>
          </a:xfrm>
          <a:ln w="25400" cap="sq">
            <a:noFill/>
            <a:miter lim="800000"/>
          </a:ln>
        </p:spPr>
        <p:txBody>
          <a:bodyPr anchor="ctr">
            <a:normAutofit/>
          </a:bodyPr>
          <a:lstStyle/>
          <a:p>
            <a:pPr algn="ctr"/>
            <a:r>
              <a:rPr lang="pl-PL" sz="3200" dirty="0">
                <a:solidFill>
                  <a:schemeClr val="bg1"/>
                </a:solidFill>
              </a:rPr>
              <a:t>EDA.</a:t>
            </a:r>
            <a:br>
              <a:rPr lang="pl-PL" sz="3200" dirty="0">
                <a:solidFill>
                  <a:schemeClr val="bg1"/>
                </a:solidFill>
              </a:rPr>
            </a:br>
            <a:r>
              <a:rPr lang="pl-PL" sz="3200" dirty="0">
                <a:solidFill>
                  <a:schemeClr val="bg1"/>
                </a:solidFill>
              </a:rPr>
              <a:t>Wnioski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EBA430-2CDA-85B0-69E9-1E09686022FB}"/>
              </a:ext>
            </a:extLst>
          </p:cNvPr>
          <p:cNvSpPr txBox="1"/>
          <p:nvPr/>
        </p:nvSpPr>
        <p:spPr>
          <a:xfrm>
            <a:off x="6558552" y="1606695"/>
            <a:ext cx="4507406" cy="24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28575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1600" dirty="0"/>
              <a:t>Zmienne objaśniające mają niewielki wpływ na kształtowanie wartości szkód</a:t>
            </a:r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1600" dirty="0"/>
              <a:t>Zmienna objaśniana nie ma rozkładu normalnego</a:t>
            </a:r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1600" dirty="0"/>
              <a:t>Zbiór zawiera kilka wartości odstających które mogą mieć poważny wpływ na wartości parametrów</a:t>
            </a:r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1600" dirty="0"/>
              <a:t>Zastosowanie modelu liniowego będzie prowadziło do błędnych wniosków zarówno dla wartości parametrów jak i samej prognozy</a:t>
            </a:r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1600" dirty="0"/>
              <a:t>Stanowi to podstawę do stosowania modeli z klasy uogólnionych modeli liniowych (GLM)</a:t>
            </a:r>
          </a:p>
        </p:txBody>
      </p:sp>
    </p:spTree>
    <p:extLst>
      <p:ext uri="{BB962C8B-B14F-4D97-AF65-F5344CB8AC3E}">
        <p14:creationId xmlns:p14="http://schemas.microsoft.com/office/powerpoint/2010/main" val="399849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43AFC8-D8D0-4784-B08C-6324FA88E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4B1A56-8AFB-4D4F-8D98-1E832D6FF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BEBAD3-BD0F-7355-E7C2-0676649BD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3" y="1111753"/>
            <a:ext cx="3720353" cy="4634494"/>
          </a:xfrm>
          <a:ln w="25400" cap="sq">
            <a:noFill/>
            <a:miter lim="800000"/>
          </a:ln>
        </p:spPr>
        <p:txBody>
          <a:bodyPr anchor="ctr">
            <a:normAutofit/>
          </a:bodyPr>
          <a:lstStyle/>
          <a:p>
            <a:pPr algn="ctr"/>
            <a:r>
              <a:rPr lang="pl-PL" sz="3200" dirty="0">
                <a:solidFill>
                  <a:schemeClr val="bg1"/>
                </a:solidFill>
              </a:rPr>
              <a:t>GLM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07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2F51C-35E6-3466-3DFC-B9AE9BBC2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Oszac</a:t>
            </a:r>
            <a:r>
              <a:rPr lang="pl-PL" dirty="0" err="1"/>
              <a:t>owany</a:t>
            </a:r>
            <a:r>
              <a:rPr lang="en-US" dirty="0"/>
              <a:t> model GLM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D17BDB-8FF2-59FB-6D02-44C921EA9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249" y="2091446"/>
            <a:ext cx="6668431" cy="298174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3848A4-FF59-1E75-CAAC-6652C6C3A8C9}"/>
                  </a:ext>
                </a:extLst>
              </p:cNvPr>
              <p:cNvSpPr txBox="1"/>
              <p:nvPr/>
            </p:nvSpPr>
            <p:spPr>
              <a:xfrm>
                <a:off x="520006" y="2091446"/>
                <a:ext cx="3760164" cy="50413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28600">
                  <a:lnSpc>
                    <a:spcPct val="9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pl-PL" sz="1800" dirty="0"/>
                  <a:t>Oszacowany został model z rodzimy gamma z logarytmiczną funkcją łączącą. Jako wagi są ustawione liczby szkód(</a:t>
                </a:r>
                <a:r>
                  <a:rPr lang="pl-PL" sz="1800" dirty="0" err="1"/>
                  <a:t>ClaimNb</a:t>
                </a:r>
                <a:r>
                  <a:rPr lang="pl-PL" sz="1800" dirty="0"/>
                  <a:t>)</a:t>
                </a:r>
              </a:p>
              <a:p>
                <a:pPr marL="285750" indent="-228600">
                  <a:lnSpc>
                    <a:spcPct val="9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pl-PL" sz="1800" dirty="0"/>
                  <a:t>Zmienna </a:t>
                </a:r>
                <a:r>
                  <a:rPr lang="pl-PL" sz="1800" dirty="0" err="1"/>
                  <a:t>ClaimAmount</a:t>
                </a:r>
                <a:r>
                  <a:rPr lang="pl-PL" sz="1800" dirty="0"/>
                  <a:t>/</a:t>
                </a:r>
                <a:r>
                  <a:rPr lang="pl-PL" sz="1800" dirty="0" err="1"/>
                  <a:t>ClaimNb</a:t>
                </a:r>
                <a:r>
                  <a:rPr lang="pl-PL" sz="1800" dirty="0"/>
                  <a:t> zależy od wszystkich zmiennych opisanych w rozdziale EDA</a:t>
                </a:r>
              </a:p>
              <a:p>
                <a:pPr marL="285750" indent="-228600">
                  <a:lnSpc>
                    <a:spcPct val="9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pl-PL" sz="1800" dirty="0"/>
                  <a:t>Wartość AIC jest równa 47212</a:t>
                </a:r>
              </a:p>
              <a:p>
                <a:pPr marL="285750" indent="-228600">
                  <a:lnSpc>
                    <a:spcPct val="9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pl-PL" sz="1800" dirty="0"/>
                  <a:t>Przykładowa interpretacja zmiennej </a:t>
                </a:r>
                <a:r>
                  <a:rPr lang="pl-PL" sz="1800" dirty="0" err="1"/>
                  <a:t>VehUsageProfessional</a:t>
                </a:r>
                <a:r>
                  <a:rPr lang="pl-PL" sz="1800" dirty="0"/>
                  <a:t>: jeżeli samochód jest używany profesjonalnie, wartość pojedynczej szkody zmniejsza się o </a:t>
                </a:r>
                <a:r>
                  <a:rPr lang="pl-PL" sz="1800" dirty="0" err="1"/>
                  <a:t>exp</a:t>
                </a:r>
                <a:r>
                  <a:rPr lang="pl-PL" sz="1800" dirty="0"/>
                  <a:t>(-0.689114) </a:t>
                </a:r>
                <a14:m>
                  <m:oMath xmlns:m="http://schemas.openxmlformats.org/officeDocument/2006/math">
                    <m:r>
                      <a:rPr lang="pl-PL" sz="1800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pl-PL" sz="1800" dirty="0"/>
                  <a:t> 100 procent, czyli o 50.02%</a:t>
                </a:r>
              </a:p>
              <a:p>
                <a:pPr marL="285750" indent="-228600">
                  <a:lnSpc>
                    <a:spcPct val="9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pl-PL" sz="1800" dirty="0"/>
              </a:p>
              <a:p>
                <a:pPr marL="285750" indent="-228600">
                  <a:lnSpc>
                    <a:spcPct val="9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pl-PL" sz="1800" dirty="0"/>
              </a:p>
              <a:p>
                <a:pPr marL="285750" indent="-228600">
                  <a:lnSpc>
                    <a:spcPct val="9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pl-PL" sz="18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3848A4-FF59-1E75-CAAC-6652C6C3A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06" y="2091446"/>
                <a:ext cx="3760164" cy="5041380"/>
              </a:xfrm>
              <a:prstGeom prst="rect">
                <a:avLst/>
              </a:prstGeom>
              <a:blipFill>
                <a:blip r:embed="rId3"/>
                <a:stretch>
                  <a:fillRect t="-1088" r="-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5225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2F51C-35E6-3466-3DFC-B9AE9BBC2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Prognoza dla 2 wybranych ubezpieczonych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5C5591-532E-FD89-75B4-65D454029A0C}"/>
              </a:ext>
            </a:extLst>
          </p:cNvPr>
          <p:cNvSpPr txBox="1"/>
          <p:nvPr/>
        </p:nvSpPr>
        <p:spPr>
          <a:xfrm>
            <a:off x="1097280" y="2063737"/>
            <a:ext cx="1103468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1800" dirty="0"/>
              <a:t>Predykcje dla 2 pierwszych ubezpieczonych wynoszą 6.85 i 7.09 odpowiednio</a:t>
            </a:r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dirty="0"/>
              <a:t>Wartości prognozowane z kolei byli równe 7.03 i 5.11 odpowiednio</a:t>
            </a:r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1800" dirty="0"/>
              <a:t>Błędy procentowe wynoszą -2.65% i 38.80%</a:t>
            </a:r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dirty="0"/>
              <a:t>Nie mamy jednak podstaw do oceny jakości modelu na podstawie 2 obserwacji. Co więcej, jest to prognoza in-</a:t>
            </a:r>
            <a:r>
              <a:rPr lang="pl-PL" dirty="0" err="1"/>
              <a:t>sample</a:t>
            </a:r>
            <a:r>
              <a:rPr lang="pl-PL" dirty="0"/>
              <a:t>.</a:t>
            </a: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2933893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2F51C-35E6-3466-3DFC-B9AE9BBC2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Eliminacja zmiennych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8433FF-08AC-F149-CB0B-EFAF097BAEA8}"/>
              </a:ext>
            </a:extLst>
          </p:cNvPr>
          <p:cNvSpPr txBox="1"/>
          <p:nvPr/>
        </p:nvSpPr>
        <p:spPr>
          <a:xfrm>
            <a:off x="1240441" y="3161392"/>
            <a:ext cx="10218741" cy="199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1800" dirty="0"/>
              <a:t>Eliminacji zmiennych dokonane za pomocą rekurencyjnego sprawdzania testu F oraz kryterium informacyjnego </a:t>
            </a:r>
            <a:r>
              <a:rPr lang="pl-PL" sz="1800" dirty="0" err="1"/>
              <a:t>Akaike</a:t>
            </a:r>
            <a:endParaRPr lang="pl-PL" sz="1800" dirty="0"/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dirty="0"/>
              <a:t>Tabela przedstawia jakie zmienne zostali usunięte podczas każdej z procedur eliminacji</a:t>
            </a:r>
            <a:endParaRPr lang="pl-PL" sz="1800" dirty="0"/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1800" dirty="0"/>
              <a:t>W wyniku został wybrany model zaproponowany przez AIC, ponieważ test F był zbyt restrykcyjny pod względem liczby zachowanych zmiennych. Co więcej, zmienna </a:t>
            </a:r>
            <a:r>
              <a:rPr lang="pl-PL" sz="1800" dirty="0" err="1"/>
              <a:t>RiskArea</a:t>
            </a:r>
            <a:r>
              <a:rPr lang="pl-PL" sz="1800" dirty="0"/>
              <a:t> zawierała zbyt dużo podgrup, co mogło doprowadzić do malej liczebności w każdej z podgrup (biorąc pod uwagę en fakt że zmienna </a:t>
            </a:r>
            <a:r>
              <a:rPr lang="pl-PL" sz="1800" dirty="0" err="1"/>
              <a:t>RiskArea</a:t>
            </a:r>
            <a:r>
              <a:rPr lang="pl-PL" sz="1800" dirty="0"/>
              <a:t> nie była jedyną zmienną kategorialną)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5BB6917-CB59-BDA3-3ACF-D25A6FB895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795913"/>
              </p:ext>
            </p:extLst>
          </p:nvPr>
        </p:nvGraphicFramePr>
        <p:xfrm>
          <a:off x="1240442" y="2208571"/>
          <a:ext cx="4886038" cy="74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443019">
                  <a:extLst>
                    <a:ext uri="{9D8B030D-6E8A-4147-A177-3AD203B41FA5}">
                      <a16:colId xmlns:a16="http://schemas.microsoft.com/office/drawing/2014/main" val="1964473644"/>
                    </a:ext>
                  </a:extLst>
                </a:gridCol>
                <a:gridCol w="2443019">
                  <a:extLst>
                    <a:ext uri="{9D8B030D-6E8A-4147-A177-3AD203B41FA5}">
                      <a16:colId xmlns:a16="http://schemas.microsoft.com/office/drawing/2014/main" val="1469873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Test 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Akaike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02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/>
                        <a:t>DrivAge</a:t>
                      </a:r>
                      <a:r>
                        <a:rPr lang="pl-PL" dirty="0"/>
                        <a:t>, </a:t>
                      </a:r>
                      <a:r>
                        <a:rPr lang="pl-PL" dirty="0" err="1"/>
                        <a:t>BonusMalus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RiskArea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122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618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F2F51C-35E6-3466-3DFC-B9AE9BBC2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6432434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Jakość</a:t>
            </a:r>
            <a:r>
              <a:rPr lang="en-US" sz="4800" dirty="0"/>
              <a:t> </a:t>
            </a:r>
            <a:r>
              <a:rPr lang="en-US" sz="4800" dirty="0" err="1"/>
              <a:t>dopasowania</a:t>
            </a:r>
            <a:r>
              <a:rPr lang="en-US" sz="4800" dirty="0"/>
              <a:t> </a:t>
            </a:r>
            <a:r>
              <a:rPr lang="en-US" sz="4800" dirty="0" err="1"/>
              <a:t>modelu</a:t>
            </a:r>
            <a:endParaRPr lang="en-US" sz="48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76240" y="2267421"/>
            <a:ext cx="60350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50D5443-DB16-FC98-0387-05BCC176C5DF}"/>
              </a:ext>
            </a:extLst>
          </p:cNvPr>
          <p:cNvSpPr txBox="1"/>
          <p:nvPr/>
        </p:nvSpPr>
        <p:spPr>
          <a:xfrm>
            <a:off x="642257" y="2407436"/>
            <a:ext cx="6432434" cy="346165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28600">
              <a:spcBef>
                <a:spcPts val="600"/>
              </a:spcBef>
              <a:buFont typeface="Calibri" panose="020F0502020204030204" pitchFamily="34" charset="0"/>
              <a:buChar char="•"/>
            </a:pP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Wykres reszt nie pokazuje na zachodzenie jakieś istotnej relacji. Jednak same rozproszenie jest wysokie, co świadczy o zlej jakości modelu (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underfitting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). Powodem temu może służyć nieprawidłowa postać funkcyjna modelu, słaba relacja statystyczna zachodząca pomiędzy zmiennej objaśnianej a objaśnianymi oraz nieodpowiednia funkcja wariancji </a:t>
            </a:r>
          </a:p>
          <a:p>
            <a:pPr marL="285750" indent="-228600">
              <a:spcBef>
                <a:spcPts val="600"/>
              </a:spcBef>
              <a:buFont typeface="Calibri" panose="020F0502020204030204" pitchFamily="34" charset="0"/>
              <a:buChar char="•"/>
            </a:pP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Wykres Q-Q pokazuje że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kwantyli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rzeczywiste nie odpowiadają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kwantyli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teoretycznym, co oznacza że wybraliśmy złą funkcję wariancji 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28600">
              <a:spcBef>
                <a:spcPts val="600"/>
              </a:spcBef>
              <a:buFont typeface="Calibri" panose="020F050202020403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28600">
              <a:spcBef>
                <a:spcPts val="600"/>
              </a:spcBef>
              <a:buFont typeface="Calibri" panose="020F050202020403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28600">
              <a:spcBef>
                <a:spcPts val="600"/>
              </a:spcBef>
              <a:buFont typeface="Calibri" panose="020F050202020403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6F9B73-F614-A171-491B-79F45C068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0937" y="634947"/>
            <a:ext cx="2732815" cy="25190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6DFE5F-297F-569D-14E1-C4F1A52C5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8516" y="3428999"/>
            <a:ext cx="2737655" cy="2525487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7714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43AFC8-D8D0-4784-B08C-6324FA88E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4B1A56-8AFB-4D4F-8D98-1E832D6FF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BEBAD3-BD0F-7355-E7C2-0676649BD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3" y="1111753"/>
            <a:ext cx="3720353" cy="4634494"/>
          </a:xfrm>
          <a:ln w="25400" cap="sq">
            <a:noFill/>
            <a:miter lim="800000"/>
          </a:ln>
        </p:spPr>
        <p:txBody>
          <a:bodyPr anchor="ctr">
            <a:normAutofit/>
          </a:bodyPr>
          <a:lstStyle/>
          <a:p>
            <a:pPr algn="ctr"/>
            <a:r>
              <a:rPr lang="pl-PL" sz="3200" dirty="0">
                <a:solidFill>
                  <a:schemeClr val="bg1"/>
                </a:solidFill>
              </a:rPr>
              <a:t>EDA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444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2F51C-35E6-3466-3DFC-B9AE9BBC2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Budowanie 2 modelu GLM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A4637A-2C74-C435-3446-FD467F5C4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277" y="2053244"/>
            <a:ext cx="6763694" cy="11717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A637FB-1C9A-B143-3D1A-21670663E155}"/>
              </a:ext>
            </a:extLst>
          </p:cNvPr>
          <p:cNvSpPr txBox="1"/>
          <p:nvPr/>
        </p:nvSpPr>
        <p:spPr>
          <a:xfrm>
            <a:off x="1145819" y="3419271"/>
            <a:ext cx="11046181" cy="1818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1800" dirty="0"/>
              <a:t>Zmieniona została rodzina funkcji (</a:t>
            </a:r>
            <a:r>
              <a:rPr lang="pl-PL" sz="1800" dirty="0" err="1"/>
              <a:t>inverse</a:t>
            </a:r>
            <a:r>
              <a:rPr lang="pl-PL" sz="1800" dirty="0"/>
              <a:t> </a:t>
            </a:r>
            <a:r>
              <a:rPr lang="pl-PL" sz="1800" dirty="0" err="1"/>
              <a:t>gaussian</a:t>
            </a:r>
            <a:r>
              <a:rPr lang="pl-PL" sz="1800" dirty="0"/>
              <a:t>), funkcja łącząca (1/mu^2) oraz dla zmiennej </a:t>
            </a:r>
            <a:r>
              <a:rPr lang="pl-PL" sz="1800" dirty="0" err="1"/>
              <a:t>Exposure</a:t>
            </a:r>
            <a:r>
              <a:rPr lang="pl-PL" sz="1800" dirty="0"/>
              <a:t> została użyta transformacja logarytmiczna</a:t>
            </a:r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1800" dirty="0"/>
              <a:t>Po rekursywnej eliminacji zmiennych za pomocą kryterium AIC został wybrany model w którym zmienna objaśniana </a:t>
            </a:r>
            <a:r>
              <a:rPr lang="pl-PL" sz="1800" i="1" dirty="0"/>
              <a:t>log(</a:t>
            </a:r>
            <a:r>
              <a:rPr lang="pl-PL" sz="1800" i="1" dirty="0" err="1"/>
              <a:t>ClaimAmount</a:t>
            </a:r>
            <a:r>
              <a:rPr lang="pl-PL" sz="1800" i="1" dirty="0"/>
              <a:t>)/</a:t>
            </a:r>
            <a:r>
              <a:rPr lang="pl-PL" sz="1800" i="1" dirty="0" err="1"/>
              <a:t>ClaimNb</a:t>
            </a:r>
            <a:r>
              <a:rPr lang="pl-PL" sz="1800" i="1" dirty="0"/>
              <a:t> </a:t>
            </a:r>
            <a:r>
              <a:rPr lang="pl-PL" sz="1800" dirty="0"/>
              <a:t>zależy od zmiennych </a:t>
            </a:r>
            <a:r>
              <a:rPr lang="pl-PL" sz="1800" i="1" dirty="0" err="1"/>
              <a:t>VehUsage</a:t>
            </a:r>
            <a:r>
              <a:rPr lang="pl-PL" sz="1800" dirty="0"/>
              <a:t> +</a:t>
            </a:r>
            <a:r>
              <a:rPr lang="pl-PL" dirty="0"/>
              <a:t> </a:t>
            </a:r>
            <a:r>
              <a:rPr lang="pl-PL" i="1" dirty="0" err="1"/>
              <a:t>BonusMalus</a:t>
            </a:r>
            <a:r>
              <a:rPr lang="pl-PL" dirty="0"/>
              <a:t> + </a:t>
            </a:r>
            <a:r>
              <a:rPr lang="pl-PL" i="1" dirty="0" err="1"/>
              <a:t>DrivAge</a:t>
            </a:r>
            <a:r>
              <a:rPr lang="pl-PL" dirty="0"/>
              <a:t>. </a:t>
            </a:r>
            <a:endParaRPr lang="pl-PL" sz="1800" dirty="0"/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1800" dirty="0"/>
              <a:t>Wartość AIC była równa 6548.4 (7-krotnie niższa niż dla oryginalnego modelu)</a:t>
            </a:r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dirty="0"/>
              <a:t>Wszystkie finalnie wybrane zmienne byli statystycznie istotne w objaśnieniu wartości pojedynczych szkód</a:t>
            </a: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781845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2F51C-35E6-3466-3DFC-B9AE9BBC2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Cross-walidacja i wybór ostatecznego modelu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A38AF8-699B-AADD-40EB-9B276180E8A3}"/>
              </a:ext>
            </a:extLst>
          </p:cNvPr>
          <p:cNvSpPr txBox="1"/>
          <p:nvPr/>
        </p:nvSpPr>
        <p:spPr>
          <a:xfrm>
            <a:off x="1200942" y="2081718"/>
            <a:ext cx="8789364" cy="1742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1800" dirty="0"/>
              <a:t>Dla 2 modeli GLM została przeprowadzona cross-walidacja na 10 zbiorach walidacyjnych.</a:t>
            </a:r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1800" dirty="0"/>
              <a:t>Średnia wartość średniokwadratowego błędu prognozy (MSE) dla modelu 1 wynosiła 12 749 173, natomiast dla modelu 2 – 5.25.</a:t>
            </a:r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1800" dirty="0"/>
              <a:t>Ponieważ wartość MSE była znacznie niższa dla modelu 2, został on wybrany jako ostateczny model GLM.</a:t>
            </a:r>
          </a:p>
        </p:txBody>
      </p:sp>
    </p:spTree>
    <p:extLst>
      <p:ext uri="{BB962C8B-B14F-4D97-AF65-F5344CB8AC3E}">
        <p14:creationId xmlns:p14="http://schemas.microsoft.com/office/powerpoint/2010/main" val="1250922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43AFC8-D8D0-4784-B08C-6324FA88E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4B1A56-8AFB-4D4F-8D98-1E832D6FF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BEBAD3-BD0F-7355-E7C2-0676649BD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3" y="1111753"/>
            <a:ext cx="3720353" cy="4634494"/>
          </a:xfrm>
          <a:ln w="25400" cap="sq">
            <a:noFill/>
            <a:miter lim="800000"/>
          </a:ln>
        </p:spPr>
        <p:txBody>
          <a:bodyPr anchor="ctr">
            <a:normAutofit/>
          </a:bodyPr>
          <a:lstStyle/>
          <a:p>
            <a:pPr algn="ctr"/>
            <a:r>
              <a:rPr lang="pl-PL" sz="3200" dirty="0">
                <a:solidFill>
                  <a:schemeClr val="bg1"/>
                </a:solidFill>
              </a:rPr>
              <a:t>Drzewo regresyjne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875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4FAA6B4-BAFB-4474-9B14-DC83A9096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F2F51C-35E6-3466-3DFC-B9AE9BBC2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Oszacowany</a:t>
            </a:r>
            <a:r>
              <a:rPr lang="en-US" sz="4800" dirty="0"/>
              <a:t> model </a:t>
            </a:r>
            <a:r>
              <a:rPr lang="pl-PL" sz="4800" dirty="0"/>
              <a:t>drzewa regresyjnego</a:t>
            </a:r>
            <a:endParaRPr lang="en-US" sz="4800" dirty="0"/>
          </a:p>
        </p:txBody>
      </p:sp>
      <p:cxnSp>
        <p:nvCxnSpPr>
          <p:cNvPr id="21" name="!!Straight Connector">
            <a:extLst>
              <a:ext uri="{FF2B5EF4-FFF2-40B4-BE49-F238E27FC236}">
                <a16:creationId xmlns:a16="http://schemas.microsoft.com/office/drawing/2014/main" id="{4364CDC3-ADB0-4691-9286-5925F160C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FD4D0B1-6A95-4DD7-C578-D36D74CAD463}"/>
              </a:ext>
            </a:extLst>
          </p:cNvPr>
          <p:cNvSpPr txBox="1"/>
          <p:nvPr/>
        </p:nvSpPr>
        <p:spPr>
          <a:xfrm>
            <a:off x="1097280" y="2108202"/>
            <a:ext cx="6349402" cy="16865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28600">
              <a:spcBef>
                <a:spcPts val="600"/>
              </a:spcBef>
              <a:buFont typeface="Calibri" panose="020F0502020204030204" pitchFamily="34" charset="0"/>
              <a:buChar char="•"/>
            </a:pP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 podstawie formuły dla ostatecznie wybranego modelu GLM został oszacowany model oparty na drzewie regresyjnym. </a:t>
            </a:r>
          </a:p>
          <a:p>
            <a:pPr marL="285750" indent="-228600">
              <a:spcBef>
                <a:spcPts val="600"/>
              </a:spcBef>
              <a:buFont typeface="Calibri" panose="020F0502020204030204" pitchFamily="34" charset="0"/>
              <a:buChar char="•"/>
            </a:pP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Decyzje (reguły podziału drzewa) są przedstawione na rysunku. Otrzymaliśmy drzewo z 3 liśćmi o głębokości 3.</a:t>
            </a:r>
          </a:p>
          <a:p>
            <a:pPr marL="285750" indent="-228600">
              <a:spcBef>
                <a:spcPts val="600"/>
              </a:spcBef>
              <a:buFont typeface="Calibri" panose="020F0502020204030204" pitchFamily="34" charset="0"/>
              <a:buChar char="•"/>
            </a:pPr>
            <a:endParaRPr lang="pl-PL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28600">
              <a:spcBef>
                <a:spcPts val="600"/>
              </a:spcBef>
              <a:buFont typeface="Calibri" panose="020F0502020204030204" pitchFamily="34" charset="0"/>
              <a:buChar char="•"/>
            </a:pPr>
            <a:endParaRPr lang="pl-PL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28600">
              <a:spcBef>
                <a:spcPts val="600"/>
              </a:spcBef>
              <a:buFont typeface="Calibri" panose="020F0502020204030204" pitchFamily="34" charset="0"/>
              <a:buChar char="•"/>
            </a:pPr>
            <a:endParaRPr lang="pl-P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20438C-4DDE-8904-99C9-968499BD40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74" r="3056" b="2"/>
          <a:stretch/>
        </p:blipFill>
        <p:spPr>
          <a:xfrm>
            <a:off x="7534656" y="2108200"/>
            <a:ext cx="3621024" cy="360061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B148495-5F82-48E2-A76C-C8E1C8949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0197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7957DF-D329-78D1-600F-6F82E1AD9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dirty="0" err="1"/>
              <a:t>Jakość</a:t>
            </a:r>
            <a:r>
              <a:rPr lang="en-US" sz="3000" dirty="0"/>
              <a:t> </a:t>
            </a:r>
            <a:r>
              <a:rPr lang="en-US" sz="3000" dirty="0" err="1"/>
              <a:t>dopasowania</a:t>
            </a:r>
            <a:r>
              <a:rPr lang="en-US" sz="3000" dirty="0"/>
              <a:t> </a:t>
            </a:r>
            <a:r>
              <a:rPr lang="en-US" sz="3000" dirty="0" err="1"/>
              <a:t>modelu</a:t>
            </a:r>
            <a:endParaRPr lang="en-US" sz="30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797" y="2250460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E9D6725-FBF6-0215-6EF3-3C972216220B}"/>
              </a:ext>
            </a:extLst>
          </p:cNvPr>
          <p:cNvSpPr txBox="1"/>
          <p:nvPr/>
        </p:nvSpPr>
        <p:spPr>
          <a:xfrm>
            <a:off x="642257" y="2407436"/>
            <a:ext cx="3690257" cy="2152608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/>
          <a:p>
            <a:pPr marL="285750" indent="-228600">
              <a:spcBef>
                <a:spcPts val="600"/>
              </a:spcBef>
              <a:buFont typeface="Calibri" panose="020F0502020204030204" pitchFamily="34" charset="0"/>
              <a:buChar char="•"/>
            </a:pP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Ponieważ model miał tylko 3 liści, będziemy zawsze dostawali nie więcej niż 3 unikalnych wartości prognozowanych.</a:t>
            </a:r>
          </a:p>
          <a:p>
            <a:pPr marL="285750" indent="-228600">
              <a:spcBef>
                <a:spcPts val="600"/>
              </a:spcBef>
              <a:buFont typeface="Calibri" panose="020F0502020204030204" pitchFamily="34" charset="0"/>
              <a:buChar char="•"/>
            </a:pP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 tego reszty są skumulowane wzdłuż tych wartości i wykres reszt nie jest bardzo pomocniczy do oceny jakości dopasowania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28600">
              <a:spcBef>
                <a:spcPts val="600"/>
              </a:spcBef>
              <a:buFont typeface="Calibri" panose="020F050202020403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28600">
              <a:spcBef>
                <a:spcPts val="600"/>
              </a:spcBef>
              <a:buFont typeface="Calibri" panose="020F050202020403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FAC8784A-41C5-5B29-D469-20E990C27B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68" r="3" b="2762"/>
          <a:stretch/>
        </p:blipFill>
        <p:spPr>
          <a:xfrm>
            <a:off x="4648201" y="640081"/>
            <a:ext cx="6909801" cy="531440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26475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43AFC8-D8D0-4784-B08C-6324FA88E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4B1A56-8AFB-4D4F-8D98-1E832D6FF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BEBAD3-BD0F-7355-E7C2-0676649BD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3" y="1111753"/>
            <a:ext cx="3720353" cy="4634494"/>
          </a:xfrm>
          <a:ln w="25400" cap="sq">
            <a:noFill/>
            <a:miter lim="800000"/>
          </a:ln>
        </p:spPr>
        <p:txBody>
          <a:bodyPr anchor="ctr">
            <a:normAutofit/>
          </a:bodyPr>
          <a:lstStyle/>
          <a:p>
            <a:pPr algn="ctr"/>
            <a:r>
              <a:rPr lang="pl-PL" sz="3200" dirty="0">
                <a:solidFill>
                  <a:schemeClr val="bg1"/>
                </a:solidFill>
              </a:rPr>
              <a:t>Ostateczny model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5129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7957DF-D329-78D1-600F-6F82E1AD9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sz="3400" dirty="0">
                <a:solidFill>
                  <a:srgbClr val="FFFFFF"/>
                </a:solidFill>
              </a:rPr>
              <a:t>Ostateczny model na podstawie CV</a:t>
            </a:r>
            <a:endParaRPr lang="en-US" sz="3400" dirty="0">
              <a:solidFill>
                <a:srgbClr val="FFFFFF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E9D6725-FBF6-0215-6EF3-3C972216220B}"/>
              </a:ext>
            </a:extLst>
          </p:cNvPr>
          <p:cNvSpPr txBox="1"/>
          <p:nvPr/>
        </p:nvSpPr>
        <p:spPr>
          <a:xfrm>
            <a:off x="571751" y="2799654"/>
            <a:ext cx="3301001" cy="399559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marL="285750" indent="-228600">
              <a:spcBef>
                <a:spcPts val="600"/>
              </a:spcBef>
              <a:buFont typeface="Calibri" panose="020F0502020204030204" pitchFamily="34" charset="0"/>
              <a:buChar char="•"/>
            </a:pPr>
            <a:r>
              <a:rPr lang="pl-PL" sz="900" dirty="0">
                <a:solidFill>
                  <a:srgbClr val="FFFFFF"/>
                </a:solidFill>
              </a:rPr>
              <a:t>Wybrany najlepszy model GLM został porównany z modelem drzewa regresyjnego za pomocą cross-walidacji. </a:t>
            </a:r>
          </a:p>
          <a:p>
            <a:pPr marL="285750" indent="-228600">
              <a:spcBef>
                <a:spcPts val="600"/>
              </a:spcBef>
              <a:buFont typeface="Calibri" panose="020F0502020204030204" pitchFamily="34" charset="0"/>
              <a:buChar char="•"/>
            </a:pPr>
            <a:r>
              <a:rPr lang="pl-PL" sz="900" dirty="0">
                <a:solidFill>
                  <a:srgbClr val="FFFFFF"/>
                </a:solidFill>
              </a:rPr>
              <a:t>Na wykresie przedstawione wartości średniokwadratowego błędu prognozy (MSE) dla 10-ciu iteracji cross-walidacji.</a:t>
            </a:r>
          </a:p>
          <a:p>
            <a:pPr marL="285750" indent="-228600">
              <a:spcBef>
                <a:spcPts val="600"/>
              </a:spcBef>
              <a:buFont typeface="Calibri" panose="020F0502020204030204" pitchFamily="34" charset="0"/>
              <a:buChar char="•"/>
            </a:pPr>
            <a:r>
              <a:rPr lang="pl-PL" sz="900" dirty="0">
                <a:solidFill>
                  <a:srgbClr val="FFFFFF"/>
                </a:solidFill>
              </a:rPr>
              <a:t>Natomiast tabela zawiera średnie wartości MSE.</a:t>
            </a:r>
          </a:p>
          <a:p>
            <a:pPr marL="285750" indent="-228600">
              <a:spcBef>
                <a:spcPts val="600"/>
              </a:spcBef>
              <a:buFont typeface="Calibri" panose="020F0502020204030204" pitchFamily="34" charset="0"/>
              <a:buChar char="•"/>
            </a:pPr>
            <a:r>
              <a:rPr lang="pl-PL" sz="900" dirty="0">
                <a:solidFill>
                  <a:srgbClr val="FFFFFF"/>
                </a:solidFill>
              </a:rPr>
              <a:t>Średnio biorąc, oszacowany model GLM charakteryzował się mniejszym błędem prognozy (co także łatwo zauważyć na wykresie ponieważ znajduje się niżej)</a:t>
            </a:r>
          </a:p>
          <a:p>
            <a:pPr marL="285750" indent="-228600">
              <a:spcBef>
                <a:spcPts val="600"/>
              </a:spcBef>
              <a:buFont typeface="Calibri" panose="020F0502020204030204" pitchFamily="34" charset="0"/>
              <a:buChar char="•"/>
            </a:pPr>
            <a:r>
              <a:rPr lang="pl-PL" sz="900" dirty="0">
                <a:solidFill>
                  <a:srgbClr val="FFFFFF"/>
                </a:solidFill>
              </a:rPr>
              <a:t>Oznacza to, że będzie używany jako ostateczny model do predykcji wartości pojedynczej szkody</a:t>
            </a:r>
          </a:p>
          <a:p>
            <a:pPr marL="285750" indent="-228600">
              <a:spcBef>
                <a:spcPts val="600"/>
              </a:spcBef>
              <a:buFont typeface="Calibri" panose="020F0502020204030204" pitchFamily="34" charset="0"/>
              <a:buChar char="•"/>
            </a:pPr>
            <a:r>
              <a:rPr lang="pl-PL" sz="900" dirty="0">
                <a:solidFill>
                  <a:srgbClr val="FFFFFF"/>
                </a:solidFill>
              </a:rPr>
              <a:t>Należy także zauważyć że wybrany model drzewa regresyjnego nie był odpowiednio skalibrowany. Należałoby wybrać </a:t>
            </a:r>
            <a:r>
              <a:rPr lang="pl-PL" sz="900" dirty="0" err="1">
                <a:solidFill>
                  <a:srgbClr val="FFFFFF"/>
                </a:solidFill>
              </a:rPr>
              <a:t>hiperparametry</a:t>
            </a:r>
            <a:r>
              <a:rPr lang="pl-PL" sz="900" dirty="0">
                <a:solidFill>
                  <a:srgbClr val="FFFFFF"/>
                </a:solidFill>
              </a:rPr>
              <a:t> modelu za pomocą cross-walidacji za pomocą jakieś z metod przeszukiwania (np. algorytmem genetycznym), i dopiero zatem na nowym zbiorze walidacyjnym nie widzianym przez modele GLM i drzewa przeprowadzić cross-</a:t>
            </a:r>
            <a:r>
              <a:rPr lang="pl-PL" sz="900" dirty="0" err="1">
                <a:solidFill>
                  <a:srgbClr val="FFFFFF"/>
                </a:solidFill>
              </a:rPr>
              <a:t>waldację</a:t>
            </a:r>
            <a:r>
              <a:rPr lang="pl-PL" sz="900" dirty="0">
                <a:solidFill>
                  <a:srgbClr val="FFFFFF"/>
                </a:solidFill>
              </a:rPr>
              <a:t>. </a:t>
            </a:r>
          </a:p>
          <a:p>
            <a:pPr marL="285750" indent="-228600">
              <a:spcBef>
                <a:spcPts val="600"/>
              </a:spcBef>
              <a:buFont typeface="Calibri" panose="020F0502020204030204" pitchFamily="34" charset="0"/>
              <a:buChar char="•"/>
            </a:pPr>
            <a:r>
              <a:rPr lang="pl-PL" sz="900" dirty="0">
                <a:solidFill>
                  <a:srgbClr val="FFFFFF"/>
                </a:solidFill>
              </a:rPr>
              <a:t>Co więcej, model ansambli drzew regresyjnych (np. </a:t>
            </a:r>
            <a:r>
              <a:rPr lang="pl-PL" sz="900" dirty="0" err="1">
                <a:solidFill>
                  <a:srgbClr val="FFFFFF"/>
                </a:solidFill>
              </a:rPr>
              <a:t>Random</a:t>
            </a:r>
            <a:r>
              <a:rPr lang="pl-PL" sz="900" dirty="0">
                <a:solidFill>
                  <a:srgbClr val="FFFFFF"/>
                </a:solidFill>
              </a:rPr>
              <a:t> </a:t>
            </a:r>
            <a:r>
              <a:rPr lang="pl-PL" sz="900" dirty="0" err="1">
                <a:solidFill>
                  <a:srgbClr val="FFFFFF"/>
                </a:solidFill>
              </a:rPr>
              <a:t>Forests</a:t>
            </a:r>
            <a:r>
              <a:rPr lang="pl-PL" sz="900" dirty="0">
                <a:solidFill>
                  <a:srgbClr val="FFFFFF"/>
                </a:solidFill>
              </a:rPr>
              <a:t>) zwykle charakteryzuje się mniejszym przeszacowaniem (</a:t>
            </a:r>
            <a:r>
              <a:rPr lang="pl-PL" sz="900" dirty="0" err="1">
                <a:solidFill>
                  <a:srgbClr val="FFFFFF"/>
                </a:solidFill>
              </a:rPr>
              <a:t>overfitting</a:t>
            </a:r>
            <a:r>
              <a:rPr lang="pl-PL" sz="900" dirty="0">
                <a:solidFill>
                  <a:srgbClr val="FFFFFF"/>
                </a:solidFill>
              </a:rPr>
              <a:t>) i w końcu mógł okazać się lepiej od modelu GLNM.</a:t>
            </a:r>
            <a:endParaRPr lang="en-US" sz="900" dirty="0">
              <a:solidFill>
                <a:srgbClr val="FFFFFF"/>
              </a:solidFill>
            </a:endParaRPr>
          </a:p>
          <a:p>
            <a:pPr marL="285750" indent="-228600">
              <a:spcBef>
                <a:spcPts val="600"/>
              </a:spcBef>
              <a:buFont typeface="Calibri" panose="020F0502020204030204" pitchFamily="34" charset="0"/>
              <a:buChar char="•"/>
            </a:pPr>
            <a:endParaRPr lang="en-US" sz="9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D010ACC-C4F0-071C-4599-A55D442C5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464" y="640080"/>
            <a:ext cx="6051206" cy="55778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FAAE97E-82DB-E420-DC78-24E216A449A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94272" y="810440"/>
            <a:ext cx="2295845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271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768FD5-DD7A-43C7-8DEA-1F5DB3CB5B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18" y="2974302"/>
            <a:ext cx="4934527" cy="1793991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pl-PL" sz="4000" dirty="0"/>
              <a:t>Opis zbioru danych i wybranych zmiennych</a:t>
            </a:r>
            <a:endParaRPr lang="en-US" sz="4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1E954D-14D1-42BB-ED3A-C633D8A5A6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rcRect l="6924" r="22530" b="1"/>
          <a:stretch/>
        </p:blipFill>
        <p:spPr>
          <a:xfrm>
            <a:off x="2" y="10"/>
            <a:ext cx="12191999" cy="3154014"/>
          </a:xfrm>
          <a:custGeom>
            <a:avLst/>
            <a:gdLst/>
            <a:ahLst/>
            <a:cxnLst/>
            <a:rect l="l" t="t" r="r" b="b"/>
            <a:pathLst>
              <a:path w="12191999" h="3428999">
                <a:moveTo>
                  <a:pt x="0" y="0"/>
                </a:moveTo>
                <a:lnTo>
                  <a:pt x="12191999" y="0"/>
                </a:lnTo>
                <a:lnTo>
                  <a:pt x="12191999" y="920893"/>
                </a:lnTo>
                <a:lnTo>
                  <a:pt x="12191999" y="1514929"/>
                </a:lnTo>
                <a:lnTo>
                  <a:pt x="12191999" y="3130902"/>
                </a:lnTo>
                <a:lnTo>
                  <a:pt x="12188051" y="3131476"/>
                </a:lnTo>
                <a:cubicBezTo>
                  <a:pt x="12153000" y="3135813"/>
                  <a:pt x="12133655" y="3136025"/>
                  <a:pt x="12112012" y="3138906"/>
                </a:cubicBezTo>
                <a:cubicBezTo>
                  <a:pt x="12076970" y="3145595"/>
                  <a:pt x="12039899" y="3160769"/>
                  <a:pt x="12018752" y="3165642"/>
                </a:cubicBezTo>
                <a:lnTo>
                  <a:pt x="11985122" y="3168147"/>
                </a:lnTo>
                <a:lnTo>
                  <a:pt x="11986344" y="3172878"/>
                </a:lnTo>
                <a:lnTo>
                  <a:pt x="11973852" y="3173226"/>
                </a:lnTo>
                <a:lnTo>
                  <a:pt x="11945968" y="3173341"/>
                </a:lnTo>
                <a:cubicBezTo>
                  <a:pt x="11928568" y="3174057"/>
                  <a:pt x="11880184" y="3172923"/>
                  <a:pt x="11862470" y="3174654"/>
                </a:cubicBezTo>
                <a:cubicBezTo>
                  <a:pt x="11857360" y="3179700"/>
                  <a:pt x="11849473" y="3182451"/>
                  <a:pt x="11839688" y="3183726"/>
                </a:cubicBezTo>
                <a:lnTo>
                  <a:pt x="11818138" y="3183868"/>
                </a:lnTo>
                <a:lnTo>
                  <a:pt x="11693161" y="3196027"/>
                </a:lnTo>
                <a:lnTo>
                  <a:pt x="11675978" y="3196936"/>
                </a:lnTo>
                <a:lnTo>
                  <a:pt x="11666672" y="3201013"/>
                </a:lnTo>
                <a:cubicBezTo>
                  <a:pt x="11659568" y="3201827"/>
                  <a:pt x="11639160" y="3201301"/>
                  <a:pt x="11633348" y="3201823"/>
                </a:cubicBezTo>
                <a:lnTo>
                  <a:pt x="11631806" y="3204144"/>
                </a:lnTo>
                <a:cubicBezTo>
                  <a:pt x="11613292" y="3207852"/>
                  <a:pt x="11543654" y="3220200"/>
                  <a:pt x="11522270" y="3224070"/>
                </a:cubicBezTo>
                <a:cubicBezTo>
                  <a:pt x="11517998" y="3220503"/>
                  <a:pt x="11508432" y="3226137"/>
                  <a:pt x="11503503" y="3227361"/>
                </a:cubicBezTo>
                <a:cubicBezTo>
                  <a:pt x="11502740" y="3224959"/>
                  <a:pt x="11490808" y="3224226"/>
                  <a:pt x="11487288" y="3226364"/>
                </a:cubicBezTo>
                <a:cubicBezTo>
                  <a:pt x="11403406" y="3238085"/>
                  <a:pt x="11445394" y="3213864"/>
                  <a:pt x="11397514" y="3229209"/>
                </a:cubicBezTo>
                <a:cubicBezTo>
                  <a:pt x="11389044" y="3230225"/>
                  <a:pt x="11382180" y="3229256"/>
                  <a:pt x="11376160" y="3227461"/>
                </a:cubicBezTo>
                <a:lnTo>
                  <a:pt x="11367180" y="3223774"/>
                </a:lnTo>
                <a:lnTo>
                  <a:pt x="11332420" y="3230742"/>
                </a:lnTo>
                <a:cubicBezTo>
                  <a:pt x="11315298" y="3233171"/>
                  <a:pt x="11297277" y="3234781"/>
                  <a:pt x="11278786" y="3235517"/>
                </a:cubicBezTo>
                <a:cubicBezTo>
                  <a:pt x="11274637" y="3230607"/>
                  <a:pt x="11260123" y="3237582"/>
                  <a:pt x="11253295" y="3238964"/>
                </a:cubicBezTo>
                <a:cubicBezTo>
                  <a:pt x="11253224" y="3235757"/>
                  <a:pt x="11238096" y="3234220"/>
                  <a:pt x="11232727" y="3236871"/>
                </a:cubicBezTo>
                <a:cubicBezTo>
                  <a:pt x="11119903" y="3248332"/>
                  <a:pt x="11183388" y="3218382"/>
                  <a:pt x="11115682" y="3236341"/>
                </a:cubicBezTo>
                <a:cubicBezTo>
                  <a:pt x="11104356" y="3237278"/>
                  <a:pt x="11095858" y="3235671"/>
                  <a:pt x="11088768" y="3233017"/>
                </a:cubicBezTo>
                <a:lnTo>
                  <a:pt x="11076012" y="3226390"/>
                </a:lnTo>
                <a:lnTo>
                  <a:pt x="11066016" y="3228753"/>
                </a:lnTo>
                <a:cubicBezTo>
                  <a:pt x="11028292" y="3228939"/>
                  <a:pt x="11017169" y="3222147"/>
                  <a:pt x="10995221" y="3228989"/>
                </a:cubicBezTo>
                <a:cubicBezTo>
                  <a:pt x="10962786" y="3214768"/>
                  <a:pt x="10973708" y="3227571"/>
                  <a:pt x="10949038" y="3229747"/>
                </a:cubicBezTo>
                <a:cubicBezTo>
                  <a:pt x="10929576" y="3232582"/>
                  <a:pt x="10965306" y="3238039"/>
                  <a:pt x="10946231" y="3238844"/>
                </a:cubicBezTo>
                <a:cubicBezTo>
                  <a:pt x="10925596" y="3235173"/>
                  <a:pt x="10926566" y="3246575"/>
                  <a:pt x="10905107" y="3242085"/>
                </a:cubicBezTo>
                <a:cubicBezTo>
                  <a:pt x="10910320" y="3233495"/>
                  <a:pt x="10862761" y="3243750"/>
                  <a:pt x="10861282" y="3236246"/>
                </a:cubicBezTo>
                <a:cubicBezTo>
                  <a:pt x="10843055" y="3246977"/>
                  <a:pt x="10833897" y="3233757"/>
                  <a:pt x="10809627" y="3237064"/>
                </a:cubicBezTo>
                <a:cubicBezTo>
                  <a:pt x="10798198" y="3241124"/>
                  <a:pt x="10789952" y="3241821"/>
                  <a:pt x="10778718" y="3237455"/>
                </a:cubicBezTo>
                <a:cubicBezTo>
                  <a:pt x="10726069" y="3257219"/>
                  <a:pt x="10746866" y="3238339"/>
                  <a:pt x="10697595" y="3245939"/>
                </a:cubicBezTo>
                <a:cubicBezTo>
                  <a:pt x="10655146" y="3253933"/>
                  <a:pt x="10607026" y="3259119"/>
                  <a:pt x="10565970" y="3278201"/>
                </a:cubicBezTo>
                <a:cubicBezTo>
                  <a:pt x="10558434" y="3283608"/>
                  <a:pt x="10539930" y="3285654"/>
                  <a:pt x="10524645" y="3282773"/>
                </a:cubicBezTo>
                <a:cubicBezTo>
                  <a:pt x="10522018" y="3282276"/>
                  <a:pt x="10519582" y="3281649"/>
                  <a:pt x="10517421" y="3280913"/>
                </a:cubicBezTo>
                <a:cubicBezTo>
                  <a:pt x="10481928" y="3283832"/>
                  <a:pt x="10352108" y="3296870"/>
                  <a:pt x="10311683" y="3300288"/>
                </a:cubicBezTo>
                <a:cubicBezTo>
                  <a:pt x="10308410" y="3293342"/>
                  <a:pt x="10287968" y="3305875"/>
                  <a:pt x="10274873" y="3301423"/>
                </a:cubicBezTo>
                <a:cubicBezTo>
                  <a:pt x="10265494" y="3297516"/>
                  <a:pt x="10257104" y="3300407"/>
                  <a:pt x="10247307" y="3300714"/>
                </a:cubicBezTo>
                <a:cubicBezTo>
                  <a:pt x="10234401" y="3297643"/>
                  <a:pt x="10192308" y="3303190"/>
                  <a:pt x="10181334" y="3307168"/>
                </a:cubicBezTo>
                <a:cubicBezTo>
                  <a:pt x="10155109" y="3320992"/>
                  <a:pt x="10095518" y="3310726"/>
                  <a:pt x="10073729" y="3321318"/>
                </a:cubicBezTo>
                <a:cubicBezTo>
                  <a:pt x="10065823" y="3322872"/>
                  <a:pt x="10058087" y="3323501"/>
                  <a:pt x="10050495" y="3323554"/>
                </a:cubicBezTo>
                <a:lnTo>
                  <a:pt x="10029247" y="3322387"/>
                </a:lnTo>
                <a:lnTo>
                  <a:pt x="10023206" y="3319426"/>
                </a:lnTo>
                <a:lnTo>
                  <a:pt x="10010221" y="3320159"/>
                </a:lnTo>
                <a:lnTo>
                  <a:pt x="10006500" y="3319709"/>
                </a:lnTo>
                <a:cubicBezTo>
                  <a:pt x="9999392" y="3318836"/>
                  <a:pt x="9992376" y="3318075"/>
                  <a:pt x="9985433" y="3317775"/>
                </a:cubicBezTo>
                <a:cubicBezTo>
                  <a:pt x="9994564" y="3332623"/>
                  <a:pt x="9927872" y="3317665"/>
                  <a:pt x="9947096" y="3329673"/>
                </a:cubicBezTo>
                <a:cubicBezTo>
                  <a:pt x="9910530" y="3330603"/>
                  <a:pt x="9938422" y="3341787"/>
                  <a:pt x="9894468" y="3331125"/>
                </a:cubicBezTo>
                <a:cubicBezTo>
                  <a:pt x="9837697" y="3343266"/>
                  <a:pt x="9748207" y="3338748"/>
                  <a:pt x="9703741" y="3357170"/>
                </a:cubicBezTo>
                <a:cubicBezTo>
                  <a:pt x="9709264" y="3350136"/>
                  <a:pt x="9685337" y="3344679"/>
                  <a:pt x="9668763" y="3348169"/>
                </a:cubicBezTo>
                <a:cubicBezTo>
                  <a:pt x="9688139" y="3320571"/>
                  <a:pt x="9603232" y="3373038"/>
                  <a:pt x="9588644" y="3354205"/>
                </a:cubicBezTo>
                <a:cubicBezTo>
                  <a:pt x="9587925" y="3371689"/>
                  <a:pt x="9513642" y="3401336"/>
                  <a:pt x="9478680" y="3386990"/>
                </a:cubicBezTo>
                <a:cubicBezTo>
                  <a:pt x="9425416" y="3390492"/>
                  <a:pt x="9387699" y="3404944"/>
                  <a:pt x="9331856" y="3399166"/>
                </a:cubicBezTo>
                <a:cubicBezTo>
                  <a:pt x="9330123" y="3401505"/>
                  <a:pt x="9327283" y="3403463"/>
                  <a:pt x="9323679" y="3405145"/>
                </a:cubicBezTo>
                <a:lnTo>
                  <a:pt x="9311620" y="3409223"/>
                </a:lnTo>
                <a:lnTo>
                  <a:pt x="9309289" y="3408926"/>
                </a:lnTo>
                <a:cubicBezTo>
                  <a:pt x="9300131" y="3408873"/>
                  <a:pt x="9295442" y="3409859"/>
                  <a:pt x="9292731" y="3411301"/>
                </a:cubicBezTo>
                <a:lnTo>
                  <a:pt x="9290814" y="3413412"/>
                </a:lnTo>
                <a:lnTo>
                  <a:pt x="9279990" y="3415541"/>
                </a:lnTo>
                <a:lnTo>
                  <a:pt x="9260104" y="3421077"/>
                </a:lnTo>
                <a:lnTo>
                  <a:pt x="9255034" y="3420853"/>
                </a:lnTo>
                <a:lnTo>
                  <a:pt x="9222941" y="3427242"/>
                </a:lnTo>
                <a:lnTo>
                  <a:pt x="9221858" y="3426731"/>
                </a:lnTo>
                <a:cubicBezTo>
                  <a:pt x="9218700" y="3425733"/>
                  <a:pt x="9214983" y="3425271"/>
                  <a:pt x="9210014" y="3425917"/>
                </a:cubicBezTo>
                <a:cubicBezTo>
                  <a:pt x="9208256" y="3416158"/>
                  <a:pt x="9203342" y="3422957"/>
                  <a:pt x="9188839" y="3425728"/>
                </a:cubicBezTo>
                <a:cubicBezTo>
                  <a:pt x="9182870" y="3411188"/>
                  <a:pt x="9147335" y="3424352"/>
                  <a:pt x="9132080" y="3417886"/>
                </a:cubicBezTo>
                <a:cubicBezTo>
                  <a:pt x="9121557" y="3420249"/>
                  <a:pt x="9110321" y="3422482"/>
                  <a:pt x="9098549" y="3424480"/>
                </a:cubicBezTo>
                <a:lnTo>
                  <a:pt x="9003970" y="3425484"/>
                </a:lnTo>
                <a:lnTo>
                  <a:pt x="8904921" y="3413774"/>
                </a:lnTo>
                <a:cubicBezTo>
                  <a:pt x="8868284" y="3413519"/>
                  <a:pt x="8836559" y="3409171"/>
                  <a:pt x="8805551" y="3412237"/>
                </a:cubicBezTo>
                <a:cubicBezTo>
                  <a:pt x="8792955" y="3408854"/>
                  <a:pt x="8781083" y="3407488"/>
                  <a:pt x="8769572" y="3412551"/>
                </a:cubicBezTo>
                <a:cubicBezTo>
                  <a:pt x="8735382" y="3410862"/>
                  <a:pt x="8727105" y="3403632"/>
                  <a:pt x="8705440" y="3409271"/>
                </a:cubicBezTo>
                <a:cubicBezTo>
                  <a:pt x="8686231" y="3397576"/>
                  <a:pt x="8685094" y="3402040"/>
                  <a:pt x="8676067" y="3405389"/>
                </a:cubicBezTo>
                <a:lnTo>
                  <a:pt x="8674779" y="3405628"/>
                </a:lnTo>
                <a:lnTo>
                  <a:pt x="8672154" y="3403956"/>
                </a:lnTo>
                <a:lnTo>
                  <a:pt x="8666720" y="3403182"/>
                </a:lnTo>
                <a:lnTo>
                  <a:pt x="8651886" y="3403680"/>
                </a:lnTo>
                <a:lnTo>
                  <a:pt x="8646307" y="3404298"/>
                </a:lnTo>
                <a:cubicBezTo>
                  <a:pt x="8642465" y="3404565"/>
                  <a:pt x="8639912" y="3404534"/>
                  <a:pt x="8638145" y="3404287"/>
                </a:cubicBezTo>
                <a:lnTo>
                  <a:pt x="8637941" y="3404149"/>
                </a:lnTo>
                <a:lnTo>
                  <a:pt x="8630296" y="3404406"/>
                </a:lnTo>
                <a:cubicBezTo>
                  <a:pt x="8617394" y="3405155"/>
                  <a:pt x="8604838" y="3406180"/>
                  <a:pt x="8592887" y="3407398"/>
                </a:cubicBezTo>
                <a:cubicBezTo>
                  <a:pt x="8582781" y="3399722"/>
                  <a:pt x="8538622" y="3408789"/>
                  <a:pt x="8543455" y="3394319"/>
                </a:cubicBezTo>
                <a:cubicBezTo>
                  <a:pt x="8527334" y="3395534"/>
                  <a:pt x="8517583" y="3401542"/>
                  <a:pt x="8523012" y="3392051"/>
                </a:cubicBezTo>
                <a:cubicBezTo>
                  <a:pt x="8517705" y="3392178"/>
                  <a:pt x="8514435" y="3391372"/>
                  <a:pt x="8512093" y="3390108"/>
                </a:cubicBezTo>
                <a:lnTo>
                  <a:pt x="8511416" y="3389513"/>
                </a:lnTo>
                <a:lnTo>
                  <a:pt x="8475551" y="3392450"/>
                </a:lnTo>
                <a:lnTo>
                  <a:pt x="8470789" y="3391736"/>
                </a:lnTo>
                <a:lnTo>
                  <a:pt x="8447414" y="3395064"/>
                </a:lnTo>
                <a:lnTo>
                  <a:pt x="8435335" y="3396028"/>
                </a:lnTo>
                <a:lnTo>
                  <a:pt x="8431923" y="3397855"/>
                </a:lnTo>
                <a:cubicBezTo>
                  <a:pt x="8428239" y="3398965"/>
                  <a:pt x="8422959" y="3399444"/>
                  <a:pt x="8414099" y="3398491"/>
                </a:cubicBezTo>
                <a:lnTo>
                  <a:pt x="8412049" y="3397978"/>
                </a:lnTo>
                <a:lnTo>
                  <a:pt x="8397349" y="3400683"/>
                </a:lnTo>
                <a:cubicBezTo>
                  <a:pt x="8392615" y="3401933"/>
                  <a:pt x="8388424" y="3403524"/>
                  <a:pt x="8385030" y="3405585"/>
                </a:cubicBezTo>
                <a:cubicBezTo>
                  <a:pt x="8334977" y="3394568"/>
                  <a:pt x="8287750" y="3404648"/>
                  <a:pt x="8233422" y="3402742"/>
                </a:cubicBezTo>
                <a:cubicBezTo>
                  <a:pt x="8209936" y="3385601"/>
                  <a:pt x="8116056" y="3406588"/>
                  <a:pt x="8102569" y="3423208"/>
                </a:cubicBezTo>
                <a:cubicBezTo>
                  <a:pt x="8102264" y="3408645"/>
                  <a:pt x="8034186" y="3428475"/>
                  <a:pt x="8016625" y="3428989"/>
                </a:cubicBezTo>
                <a:cubicBezTo>
                  <a:pt x="8010771" y="3429161"/>
                  <a:pt x="8010530" y="3427186"/>
                  <a:pt x="8020284" y="3421076"/>
                </a:cubicBezTo>
                <a:cubicBezTo>
                  <a:pt x="8001623" y="3422777"/>
                  <a:pt x="7982361" y="3415208"/>
                  <a:pt x="7992871" y="3409037"/>
                </a:cubicBezTo>
                <a:cubicBezTo>
                  <a:pt x="7936181" y="3422244"/>
                  <a:pt x="7852511" y="3409112"/>
                  <a:pt x="7788452" y="3415110"/>
                </a:cubicBezTo>
                <a:cubicBezTo>
                  <a:pt x="7753529" y="3400598"/>
                  <a:pt x="7772461" y="3414025"/>
                  <a:pt x="7736237" y="3411311"/>
                </a:cubicBezTo>
                <a:cubicBezTo>
                  <a:pt x="7746145" y="3424670"/>
                  <a:pt x="7692261" y="3403816"/>
                  <a:pt x="7690279" y="3418893"/>
                </a:cubicBezTo>
                <a:cubicBezTo>
                  <a:pt x="7683750" y="3417921"/>
                  <a:pt x="7677487" y="3416505"/>
                  <a:pt x="7671219" y="3414970"/>
                </a:cubicBezTo>
                <a:lnTo>
                  <a:pt x="7667928" y="3414173"/>
                </a:lnTo>
                <a:lnTo>
                  <a:pt x="7654774" y="3413595"/>
                </a:lnTo>
                <a:lnTo>
                  <a:pt x="7651067" y="3410171"/>
                </a:lnTo>
                <a:lnTo>
                  <a:pt x="7631267" y="3406963"/>
                </a:lnTo>
                <a:cubicBezTo>
                  <a:pt x="7623851" y="3406267"/>
                  <a:pt x="7615871" y="3406106"/>
                  <a:pt x="7607053" y="3406809"/>
                </a:cubicBezTo>
                <a:cubicBezTo>
                  <a:pt x="7585359" y="3412784"/>
                  <a:pt x="7551579" y="3405461"/>
                  <a:pt x="7521027" y="3405904"/>
                </a:cubicBezTo>
                <a:lnTo>
                  <a:pt x="7506997" y="3407754"/>
                </a:lnTo>
                <a:lnTo>
                  <a:pt x="7461204" y="3404669"/>
                </a:lnTo>
                <a:cubicBezTo>
                  <a:pt x="7448169" y="3404071"/>
                  <a:pt x="7434640" y="3403756"/>
                  <a:pt x="7420396" y="3403975"/>
                </a:cubicBezTo>
                <a:lnTo>
                  <a:pt x="7393955" y="3405447"/>
                </a:lnTo>
                <a:lnTo>
                  <a:pt x="7387024" y="3404227"/>
                </a:lnTo>
                <a:cubicBezTo>
                  <a:pt x="7374952" y="3404363"/>
                  <a:pt x="7358975" y="3408656"/>
                  <a:pt x="7360398" y="3403441"/>
                </a:cubicBezTo>
                <a:lnTo>
                  <a:pt x="7346837" y="3405249"/>
                </a:lnTo>
                <a:lnTo>
                  <a:pt x="7333451" y="3401087"/>
                </a:lnTo>
                <a:cubicBezTo>
                  <a:pt x="7331985" y="3400120"/>
                  <a:pt x="7330882" y="3399091"/>
                  <a:pt x="7330179" y="3398037"/>
                </a:cubicBezTo>
                <a:lnTo>
                  <a:pt x="7311232" y="3399406"/>
                </a:lnTo>
                <a:lnTo>
                  <a:pt x="7295699" y="3396426"/>
                </a:lnTo>
                <a:lnTo>
                  <a:pt x="7282158" y="3398374"/>
                </a:lnTo>
                <a:lnTo>
                  <a:pt x="7276538" y="3397935"/>
                </a:lnTo>
                <a:lnTo>
                  <a:pt x="7262569" y="3396460"/>
                </a:lnTo>
                <a:cubicBezTo>
                  <a:pt x="7255407" y="3395426"/>
                  <a:pt x="7247392" y="3394180"/>
                  <a:pt x="7238468" y="3393183"/>
                </a:cubicBezTo>
                <a:lnTo>
                  <a:pt x="7230949" y="3392727"/>
                </a:lnTo>
                <a:lnTo>
                  <a:pt x="7214580" y="3387715"/>
                </a:lnTo>
                <a:cubicBezTo>
                  <a:pt x="7202670" y="3383926"/>
                  <a:pt x="7193296" y="3381373"/>
                  <a:pt x="7182893" y="3383429"/>
                </a:cubicBezTo>
                <a:cubicBezTo>
                  <a:pt x="7165160" y="3378534"/>
                  <a:pt x="7152772" y="3364815"/>
                  <a:pt x="7127104" y="3368475"/>
                </a:cubicBezTo>
                <a:cubicBezTo>
                  <a:pt x="7134894" y="3362260"/>
                  <a:pt x="7098599" y="3367723"/>
                  <a:pt x="7094311" y="3361339"/>
                </a:cubicBezTo>
                <a:cubicBezTo>
                  <a:pt x="7092331" y="3356198"/>
                  <a:pt x="7080860" y="3356657"/>
                  <a:pt x="7072124" y="3354762"/>
                </a:cubicBezTo>
                <a:cubicBezTo>
                  <a:pt x="7065898" y="3349511"/>
                  <a:pt x="7021942" y="3344717"/>
                  <a:pt x="7006638" y="3345473"/>
                </a:cubicBezTo>
                <a:cubicBezTo>
                  <a:pt x="6963504" y="3350697"/>
                  <a:pt x="6928807" y="3329559"/>
                  <a:pt x="6894320" y="3333192"/>
                </a:cubicBezTo>
                <a:cubicBezTo>
                  <a:pt x="6885290" y="3332697"/>
                  <a:pt x="6877803" y="3331507"/>
                  <a:pt x="6871318" y="3329892"/>
                </a:cubicBezTo>
                <a:lnTo>
                  <a:pt x="6855157" y="3324330"/>
                </a:lnTo>
                <a:cubicBezTo>
                  <a:pt x="6854956" y="3323109"/>
                  <a:pt x="6854755" y="3321887"/>
                  <a:pt x="6854555" y="3320665"/>
                </a:cubicBezTo>
                <a:lnTo>
                  <a:pt x="6842483" y="3318413"/>
                </a:lnTo>
                <a:lnTo>
                  <a:pt x="6840027" y="3317245"/>
                </a:lnTo>
                <a:cubicBezTo>
                  <a:pt x="6835354" y="3315001"/>
                  <a:pt x="6830588" y="3312868"/>
                  <a:pt x="6825185" y="3311114"/>
                </a:cubicBezTo>
                <a:cubicBezTo>
                  <a:pt x="6810331" y="3324866"/>
                  <a:pt x="6776772" y="3298463"/>
                  <a:pt x="6774755" y="3312168"/>
                </a:cubicBezTo>
                <a:cubicBezTo>
                  <a:pt x="6742477" y="3304924"/>
                  <a:pt x="6749024" y="3319870"/>
                  <a:pt x="6728129" y="3301832"/>
                </a:cubicBezTo>
                <a:cubicBezTo>
                  <a:pt x="6661764" y="3299056"/>
                  <a:pt x="6593104" y="3275946"/>
                  <a:pt x="6527587" y="3280829"/>
                </a:cubicBezTo>
                <a:cubicBezTo>
                  <a:pt x="6542935" y="3276465"/>
                  <a:pt x="6531033" y="3266920"/>
                  <a:pt x="6511742" y="3266067"/>
                </a:cubicBezTo>
                <a:cubicBezTo>
                  <a:pt x="6570025" y="3248440"/>
                  <a:pt x="6418649" y="3271458"/>
                  <a:pt x="6434953" y="3253360"/>
                </a:cubicBezTo>
                <a:cubicBezTo>
                  <a:pt x="6407781" y="3267048"/>
                  <a:pt x="6300040" y="3274313"/>
                  <a:pt x="6292331" y="3255322"/>
                </a:cubicBezTo>
                <a:cubicBezTo>
                  <a:pt x="6242057" y="3246469"/>
                  <a:pt x="6188266" y="3249680"/>
                  <a:pt x="6149913" y="3232917"/>
                </a:cubicBezTo>
                <a:cubicBezTo>
                  <a:pt x="6144898" y="3234391"/>
                  <a:pt x="6139526" y="3235322"/>
                  <a:pt x="6133930" y="3235867"/>
                </a:cubicBezTo>
                <a:lnTo>
                  <a:pt x="6117554" y="3236464"/>
                </a:lnTo>
                <a:lnTo>
                  <a:pt x="6116039" y="3235720"/>
                </a:lnTo>
                <a:cubicBezTo>
                  <a:pt x="6108393" y="3233681"/>
                  <a:pt x="6102936" y="3233437"/>
                  <a:pt x="6098459" y="3233988"/>
                </a:cubicBezTo>
                <a:lnTo>
                  <a:pt x="6093630" y="3235240"/>
                </a:lnTo>
                <a:lnTo>
                  <a:pt x="6081261" y="3234563"/>
                </a:lnTo>
                <a:lnTo>
                  <a:pt x="6056067" y="3234608"/>
                </a:lnTo>
                <a:lnTo>
                  <a:pt x="6052129" y="3233324"/>
                </a:lnTo>
                <a:lnTo>
                  <a:pt x="6015338" y="3231378"/>
                </a:lnTo>
                <a:cubicBezTo>
                  <a:pt x="6015291" y="3231165"/>
                  <a:pt x="6015245" y="3230951"/>
                  <a:pt x="6015198" y="3230737"/>
                </a:cubicBezTo>
                <a:cubicBezTo>
                  <a:pt x="6014048" y="3229257"/>
                  <a:pt x="6011617" y="3228081"/>
                  <a:pt x="6006436" y="3227508"/>
                </a:cubicBezTo>
                <a:cubicBezTo>
                  <a:pt x="6019781" y="3219395"/>
                  <a:pt x="6005305" y="3223709"/>
                  <a:pt x="5988851" y="3222735"/>
                </a:cubicBezTo>
                <a:cubicBezTo>
                  <a:pt x="6005907" y="3209918"/>
                  <a:pt x="5955918" y="3212588"/>
                  <a:pt x="5952863" y="3204137"/>
                </a:cubicBezTo>
                <a:cubicBezTo>
                  <a:pt x="5940395" y="3203711"/>
                  <a:pt x="5927517" y="3203028"/>
                  <a:pt x="5914548" y="3202041"/>
                </a:cubicBezTo>
                <a:lnTo>
                  <a:pt x="5907020" y="3201283"/>
                </a:lnTo>
                <a:cubicBezTo>
                  <a:pt x="5906995" y="3201231"/>
                  <a:pt x="5906969" y="3201180"/>
                  <a:pt x="5906944" y="3201129"/>
                </a:cubicBezTo>
                <a:cubicBezTo>
                  <a:pt x="5905471" y="3200668"/>
                  <a:pt x="5903056" y="3200308"/>
                  <a:pt x="5899155" y="3200053"/>
                </a:cubicBezTo>
                <a:lnTo>
                  <a:pt x="5893294" y="3199901"/>
                </a:lnTo>
                <a:lnTo>
                  <a:pt x="5878691" y="3198431"/>
                </a:lnTo>
                <a:lnTo>
                  <a:pt x="5874165" y="3197003"/>
                </a:lnTo>
                <a:lnTo>
                  <a:pt x="5873092" y="3195108"/>
                </a:lnTo>
                <a:lnTo>
                  <a:pt x="5871658" y="3195162"/>
                </a:lnTo>
                <a:cubicBezTo>
                  <a:pt x="5860152" y="3197097"/>
                  <a:pt x="5855231" y="3201097"/>
                  <a:pt x="5846928" y="3187725"/>
                </a:cubicBezTo>
                <a:cubicBezTo>
                  <a:pt x="5821379" y="3190142"/>
                  <a:pt x="5819686" y="3182343"/>
                  <a:pt x="5788468" y="3176316"/>
                </a:cubicBezTo>
                <a:cubicBezTo>
                  <a:pt x="5773119" y="3179521"/>
                  <a:pt x="5762947" y="3176704"/>
                  <a:pt x="5753823" y="3171919"/>
                </a:cubicBezTo>
                <a:cubicBezTo>
                  <a:pt x="5721557" y="3170726"/>
                  <a:pt x="5694983" y="3162549"/>
                  <a:pt x="5660194" y="3157536"/>
                </a:cubicBezTo>
                <a:cubicBezTo>
                  <a:pt x="5619608" y="3159495"/>
                  <a:pt x="5604384" y="3146636"/>
                  <a:pt x="5567188" y="3141325"/>
                </a:cubicBezTo>
                <a:cubicBezTo>
                  <a:pt x="5530345" y="3148235"/>
                  <a:pt x="5543868" y="3129416"/>
                  <a:pt x="5526178" y="3123274"/>
                </a:cubicBezTo>
                <a:lnTo>
                  <a:pt x="5520866" y="3122322"/>
                </a:lnTo>
                <a:lnTo>
                  <a:pt x="5506009" y="3122332"/>
                </a:lnTo>
                <a:lnTo>
                  <a:pt x="5500363" y="3122766"/>
                </a:lnTo>
                <a:cubicBezTo>
                  <a:pt x="5496497" y="3122905"/>
                  <a:pt x="5493953" y="3122792"/>
                  <a:pt x="5492228" y="3122486"/>
                </a:cubicBezTo>
                <a:lnTo>
                  <a:pt x="5492044" y="3122342"/>
                </a:lnTo>
                <a:lnTo>
                  <a:pt x="5484386" y="3122347"/>
                </a:lnTo>
                <a:cubicBezTo>
                  <a:pt x="5471420" y="3122670"/>
                  <a:pt x="5458764" y="3123280"/>
                  <a:pt x="5446679" y="3124105"/>
                </a:cubicBezTo>
                <a:cubicBezTo>
                  <a:pt x="5437659" y="3116107"/>
                  <a:pt x="5392392" y="3123709"/>
                  <a:pt x="5399188" y="3109418"/>
                </a:cubicBezTo>
                <a:cubicBezTo>
                  <a:pt x="5382948" y="3110102"/>
                  <a:pt x="5372407" y="3115781"/>
                  <a:pt x="5379117" y="3106482"/>
                </a:cubicBezTo>
                <a:cubicBezTo>
                  <a:pt x="5373809" y="3106435"/>
                  <a:pt x="5370660" y="3105521"/>
                  <a:pt x="5368499" y="3104181"/>
                </a:cubicBezTo>
                <a:lnTo>
                  <a:pt x="5367902" y="3103566"/>
                </a:lnTo>
                <a:lnTo>
                  <a:pt x="5331747" y="3105319"/>
                </a:lnTo>
                <a:lnTo>
                  <a:pt x="5327095" y="3104450"/>
                </a:lnTo>
                <a:lnTo>
                  <a:pt x="5303337" y="3107003"/>
                </a:lnTo>
                <a:lnTo>
                  <a:pt x="5291164" y="3107570"/>
                </a:lnTo>
                <a:lnTo>
                  <a:pt x="5287515" y="3109282"/>
                </a:lnTo>
                <a:cubicBezTo>
                  <a:pt x="5283689" y="3110269"/>
                  <a:pt x="5278356" y="3110573"/>
                  <a:pt x="5269654" y="3109330"/>
                </a:cubicBezTo>
                <a:lnTo>
                  <a:pt x="5267681" y="3108752"/>
                </a:lnTo>
                <a:lnTo>
                  <a:pt x="5252655" y="3110969"/>
                </a:lnTo>
                <a:cubicBezTo>
                  <a:pt x="5247766" y="3112062"/>
                  <a:pt x="5243369" y="3113511"/>
                  <a:pt x="5239703" y="3115460"/>
                </a:cubicBezTo>
                <a:cubicBezTo>
                  <a:pt x="5191311" y="3102811"/>
                  <a:pt x="5142849" y="3111324"/>
                  <a:pt x="5088947" y="3107634"/>
                </a:cubicBezTo>
                <a:cubicBezTo>
                  <a:pt x="5027989" y="3108214"/>
                  <a:pt x="4985627" y="3110432"/>
                  <a:pt x="4945514" y="3110162"/>
                </a:cubicBezTo>
                <a:cubicBezTo>
                  <a:pt x="4926678" y="3111245"/>
                  <a:pt x="4789238" y="3111826"/>
                  <a:pt x="4800559" y="3106010"/>
                </a:cubicBezTo>
                <a:cubicBezTo>
                  <a:pt x="4742239" y="3117333"/>
                  <a:pt x="4708324" y="3101468"/>
                  <a:pt x="4643642" y="3105351"/>
                </a:cubicBezTo>
                <a:cubicBezTo>
                  <a:pt x="4610808" y="3089712"/>
                  <a:pt x="4627845" y="3103743"/>
                  <a:pt x="4592107" y="3099840"/>
                </a:cubicBezTo>
                <a:cubicBezTo>
                  <a:pt x="4600157" y="3113506"/>
                  <a:pt x="4549287" y="3090911"/>
                  <a:pt x="4545249" y="3105899"/>
                </a:cubicBezTo>
                <a:cubicBezTo>
                  <a:pt x="4538872" y="3104716"/>
                  <a:pt x="4532825" y="3103094"/>
                  <a:pt x="4526782" y="3101355"/>
                </a:cubicBezTo>
                <a:lnTo>
                  <a:pt x="4523614" y="3100453"/>
                </a:lnTo>
                <a:lnTo>
                  <a:pt x="4510579" y="3099442"/>
                </a:lnTo>
                <a:lnTo>
                  <a:pt x="4507348" y="3095901"/>
                </a:lnTo>
                <a:lnTo>
                  <a:pt x="4348949" y="3090220"/>
                </a:lnTo>
                <a:cubicBezTo>
                  <a:pt x="4335046" y="3092487"/>
                  <a:pt x="4290056" y="3092155"/>
                  <a:pt x="4280362" y="3087618"/>
                </a:cubicBezTo>
                <a:cubicBezTo>
                  <a:pt x="4270739" y="3086627"/>
                  <a:pt x="4260237" y="3088220"/>
                  <a:pt x="4254634" y="3083366"/>
                </a:cubicBezTo>
                <a:cubicBezTo>
                  <a:pt x="4233731" y="3080512"/>
                  <a:pt x="4185859" y="3073948"/>
                  <a:pt x="4154942" y="3070490"/>
                </a:cubicBezTo>
                <a:cubicBezTo>
                  <a:pt x="4138280" y="3076599"/>
                  <a:pt x="4112117" y="3064194"/>
                  <a:pt x="4069131" y="3062612"/>
                </a:cubicBezTo>
                <a:cubicBezTo>
                  <a:pt x="4050897" y="3069679"/>
                  <a:pt x="4040160" y="3061449"/>
                  <a:pt x="4005249" y="3070810"/>
                </a:cubicBezTo>
                <a:cubicBezTo>
                  <a:pt x="4003818" y="3069842"/>
                  <a:pt x="4002032" y="3068943"/>
                  <a:pt x="3999945" y="3068139"/>
                </a:cubicBezTo>
                <a:cubicBezTo>
                  <a:pt x="3987818" y="3063468"/>
                  <a:pt x="3968381" y="3062958"/>
                  <a:pt x="3956529" y="3067000"/>
                </a:cubicBezTo>
                <a:cubicBezTo>
                  <a:pt x="3900898" y="3079382"/>
                  <a:pt x="3850463" y="3077929"/>
                  <a:pt x="3803031" y="3079823"/>
                </a:cubicBezTo>
                <a:cubicBezTo>
                  <a:pt x="3749421" y="3080464"/>
                  <a:pt x="3785521" y="3065630"/>
                  <a:pt x="3718229" y="3077134"/>
                </a:cubicBezTo>
                <a:cubicBezTo>
                  <a:pt x="3711244" y="3071611"/>
                  <a:pt x="3702770" y="3071184"/>
                  <a:pt x="3688357" y="3073468"/>
                </a:cubicBezTo>
                <a:cubicBezTo>
                  <a:pt x="3662326" y="3073378"/>
                  <a:pt x="3664937" y="3059899"/>
                  <a:pt x="3638298" y="3067494"/>
                </a:cubicBezTo>
                <a:cubicBezTo>
                  <a:pt x="3643333" y="3060328"/>
                  <a:pt x="3589079" y="3063658"/>
                  <a:pt x="3601443" y="3056355"/>
                </a:cubicBezTo>
                <a:cubicBezTo>
                  <a:pt x="3584797" y="3049384"/>
                  <a:pt x="3575923" y="3060108"/>
                  <a:pt x="3559361" y="3054005"/>
                </a:cubicBezTo>
                <a:cubicBezTo>
                  <a:pt x="3540444" y="3052269"/>
                  <a:pt x="3569896" y="3061996"/>
                  <a:pt x="3548859" y="3062094"/>
                </a:cubicBezTo>
                <a:cubicBezTo>
                  <a:pt x="3523419" y="3060901"/>
                  <a:pt x="3522848" y="3074222"/>
                  <a:pt x="3504082" y="3056779"/>
                </a:cubicBezTo>
                <a:lnTo>
                  <a:pt x="3436234" y="3047769"/>
                </a:lnTo>
                <a:cubicBezTo>
                  <a:pt x="3420764" y="3051629"/>
                  <a:pt x="3408644" y="3049227"/>
                  <a:pt x="3396914" y="3044803"/>
                </a:cubicBezTo>
                <a:cubicBezTo>
                  <a:pt x="3361398" y="3044955"/>
                  <a:pt x="3329425" y="3037856"/>
                  <a:pt x="3289720" y="3034278"/>
                </a:cubicBezTo>
                <a:cubicBezTo>
                  <a:pt x="3246348" y="3037943"/>
                  <a:pt x="3224942" y="3025667"/>
                  <a:pt x="3182509" y="3021890"/>
                </a:cubicBezTo>
                <a:cubicBezTo>
                  <a:pt x="3139731" y="3031583"/>
                  <a:pt x="3155749" y="3004773"/>
                  <a:pt x="3119879" y="3004134"/>
                </a:cubicBezTo>
                <a:cubicBezTo>
                  <a:pt x="3060941" y="3012153"/>
                  <a:pt x="3121880" y="2995117"/>
                  <a:pt x="3031656" y="2995077"/>
                </a:cubicBezTo>
                <a:cubicBezTo>
                  <a:pt x="3026453" y="2996603"/>
                  <a:pt x="3015685" y="2994367"/>
                  <a:pt x="3017018" y="2992034"/>
                </a:cubicBezTo>
                <a:cubicBezTo>
                  <a:pt x="2997245" y="2992118"/>
                  <a:pt x="2941342" y="2976346"/>
                  <a:pt x="2913012" y="2978042"/>
                </a:cubicBezTo>
                <a:cubicBezTo>
                  <a:pt x="2858481" y="2969139"/>
                  <a:pt x="2831094" y="2979433"/>
                  <a:pt x="2791382" y="2975899"/>
                </a:cubicBezTo>
                <a:cubicBezTo>
                  <a:pt x="2745836" y="2966063"/>
                  <a:pt x="2719288" y="2957529"/>
                  <a:pt x="2639738" y="2936567"/>
                </a:cubicBezTo>
                <a:lnTo>
                  <a:pt x="2369741" y="2876435"/>
                </a:lnTo>
                <a:cubicBezTo>
                  <a:pt x="2269614" y="2832081"/>
                  <a:pt x="2140023" y="2856176"/>
                  <a:pt x="2078755" y="2852909"/>
                </a:cubicBezTo>
                <a:cubicBezTo>
                  <a:pt x="2053362" y="2866100"/>
                  <a:pt x="2032778" y="2851474"/>
                  <a:pt x="2002128" y="2856835"/>
                </a:cubicBezTo>
                <a:cubicBezTo>
                  <a:pt x="1933939" y="2859736"/>
                  <a:pt x="1866254" y="2874726"/>
                  <a:pt x="1777746" y="2864566"/>
                </a:cubicBezTo>
                <a:cubicBezTo>
                  <a:pt x="1737851" y="2905864"/>
                  <a:pt x="1634115" y="2880970"/>
                  <a:pt x="1549425" y="2904556"/>
                </a:cubicBezTo>
                <a:cubicBezTo>
                  <a:pt x="1500265" y="2909373"/>
                  <a:pt x="1423030" y="2888862"/>
                  <a:pt x="1405992" y="2911144"/>
                </a:cubicBezTo>
                <a:cubicBezTo>
                  <a:pt x="1383494" y="2897507"/>
                  <a:pt x="1362438" y="2919536"/>
                  <a:pt x="1337848" y="2921491"/>
                </a:cubicBezTo>
                <a:cubicBezTo>
                  <a:pt x="1318218" y="2912820"/>
                  <a:pt x="1308478" y="2920319"/>
                  <a:pt x="1290645" y="2921985"/>
                </a:cubicBezTo>
                <a:cubicBezTo>
                  <a:pt x="1282569" y="2916637"/>
                  <a:pt x="1267476" y="2916916"/>
                  <a:pt x="1262341" y="2923190"/>
                </a:cubicBezTo>
                <a:cubicBezTo>
                  <a:pt x="1269627" y="2937654"/>
                  <a:pt x="1217209" y="2930439"/>
                  <a:pt x="1213314" y="2940415"/>
                </a:cubicBezTo>
                <a:cubicBezTo>
                  <a:pt x="1182890" y="2942495"/>
                  <a:pt x="1050782" y="2929830"/>
                  <a:pt x="1028405" y="2945799"/>
                </a:cubicBezTo>
                <a:cubicBezTo>
                  <a:pt x="966896" y="2953381"/>
                  <a:pt x="877997" y="2927977"/>
                  <a:pt x="851857" y="2928423"/>
                </a:cubicBezTo>
                <a:cubicBezTo>
                  <a:pt x="825919" y="2899251"/>
                  <a:pt x="699677" y="2976135"/>
                  <a:pt x="588681" y="2977769"/>
                </a:cubicBezTo>
                <a:cubicBezTo>
                  <a:pt x="573724" y="2974953"/>
                  <a:pt x="565729" y="2974991"/>
                  <a:pt x="561717" y="2981641"/>
                </a:cubicBezTo>
                <a:cubicBezTo>
                  <a:pt x="532860" y="2985482"/>
                  <a:pt x="475932" y="2991762"/>
                  <a:pt x="415541" y="3000819"/>
                </a:cubicBezTo>
                <a:cubicBezTo>
                  <a:pt x="370154" y="3008289"/>
                  <a:pt x="146634" y="3001788"/>
                  <a:pt x="86183" y="3009699"/>
                </a:cubicBezTo>
                <a:lnTo>
                  <a:pt x="0" y="3044978"/>
                </a:ln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C2F5D0-9E71-DA9C-3540-F6C5F52D4C87}"/>
              </a:ext>
            </a:extLst>
          </p:cNvPr>
          <p:cNvSpPr txBox="1"/>
          <p:nvPr/>
        </p:nvSpPr>
        <p:spPr>
          <a:xfrm>
            <a:off x="5299360" y="3428999"/>
            <a:ext cx="6710221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dirty="0">
                <a:latin typeface="Franklin Gothic Book" panose="020B0503020102020204" pitchFamily="34" charset="0"/>
              </a:rPr>
              <a:t>Używany zbiór danych nosi nazwę </a:t>
            </a:r>
            <a:r>
              <a:rPr lang="en-US" sz="1800" b="1" dirty="0">
                <a:latin typeface="Franklin Gothic Book" panose="020B0503020102020204" pitchFamily="34" charset="0"/>
              </a:rPr>
              <a:t>freMPL9</a:t>
            </a:r>
            <a:r>
              <a:rPr lang="pl-PL" sz="1800" dirty="0">
                <a:latin typeface="Franklin Gothic Book" panose="020B0503020102020204" pitchFamily="34" charset="0"/>
              </a:rPr>
              <a:t>. Ze zbioru wybrane byli następujące zmienne: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1800" b="1" dirty="0" err="1">
                <a:latin typeface="Franklin Gothic Book" panose="020B0503020102020204" pitchFamily="34" charset="0"/>
              </a:rPr>
              <a:t>ClaimAmount</a:t>
            </a:r>
            <a:r>
              <a:rPr lang="pl-PL" sz="1800" dirty="0">
                <a:latin typeface="Franklin Gothic Book" panose="020B0503020102020204" pitchFamily="34" charset="0"/>
              </a:rPr>
              <a:t> — sumaryczna wartość szkód przez kierowcę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1800" b="1" dirty="0" err="1">
                <a:latin typeface="Franklin Gothic Book" panose="020B0503020102020204" pitchFamily="34" charset="0"/>
              </a:rPr>
              <a:t>ClaimNb</a:t>
            </a:r>
            <a:r>
              <a:rPr lang="pl-PL" sz="1800" dirty="0">
                <a:latin typeface="Franklin Gothic Book" panose="020B0503020102020204" pitchFamily="34" charset="0"/>
              </a:rPr>
              <a:t> —  liczba szkód utworzonych przez kierowcę ogółem. Jest sumą kolumn (</a:t>
            </a:r>
            <a:r>
              <a:rPr lang="pl-PL" sz="1800" dirty="0" err="1">
                <a:latin typeface="Franklin Gothic Book" panose="020B0503020102020204" pitchFamily="34" charset="0"/>
              </a:rPr>
              <a:t>ClaimNbResp</a:t>
            </a:r>
            <a:r>
              <a:rPr lang="pl-PL" sz="1800" dirty="0">
                <a:latin typeface="Franklin Gothic Book" panose="020B0503020102020204" pitchFamily="34" charset="0"/>
              </a:rPr>
              <a:t> + </a:t>
            </a:r>
            <a:r>
              <a:rPr lang="pl-PL" sz="1800" dirty="0" err="1">
                <a:latin typeface="Franklin Gothic Book" panose="020B0503020102020204" pitchFamily="34" charset="0"/>
              </a:rPr>
              <a:t>ClaimNbNonResp</a:t>
            </a:r>
            <a:r>
              <a:rPr lang="pl-PL" sz="1800" dirty="0">
                <a:latin typeface="Franklin Gothic Book" panose="020B0503020102020204" pitchFamily="34" charset="0"/>
              </a:rPr>
              <a:t> + </a:t>
            </a:r>
            <a:r>
              <a:rPr lang="pl-PL" sz="1800" dirty="0" err="1">
                <a:latin typeface="Franklin Gothic Book" panose="020B0503020102020204" pitchFamily="34" charset="0"/>
              </a:rPr>
              <a:t>ClaimNbParking</a:t>
            </a:r>
            <a:r>
              <a:rPr lang="pl-PL" sz="1800" dirty="0">
                <a:latin typeface="Franklin Gothic Book" panose="020B0503020102020204" pitchFamily="34" charset="0"/>
              </a:rPr>
              <a:t> + </a:t>
            </a:r>
            <a:r>
              <a:rPr lang="pl-PL" sz="1800" dirty="0" err="1">
                <a:latin typeface="Franklin Gothic Book" panose="020B0503020102020204" pitchFamily="34" charset="0"/>
              </a:rPr>
              <a:t>ClaimNbFireTheft</a:t>
            </a:r>
            <a:r>
              <a:rPr lang="pl-PL" sz="1800" dirty="0">
                <a:latin typeface="Franklin Gothic Book" panose="020B0503020102020204" pitchFamily="34" charset="0"/>
              </a:rPr>
              <a:t> + </a:t>
            </a:r>
            <a:r>
              <a:rPr lang="pl-PL" sz="1800" dirty="0" err="1">
                <a:latin typeface="Franklin Gothic Book" panose="020B0503020102020204" pitchFamily="34" charset="0"/>
              </a:rPr>
              <a:t>ClaimNbWindscreen</a:t>
            </a:r>
            <a:r>
              <a:rPr lang="pl-PL" sz="1800" dirty="0">
                <a:latin typeface="Franklin Gothic Book" panose="020B0503020102020204" pitchFamily="34" charset="0"/>
              </a:rPr>
              <a:t> + </a:t>
            </a:r>
            <a:r>
              <a:rPr lang="pl-PL" sz="1800" dirty="0" err="1">
                <a:latin typeface="Franklin Gothic Book" panose="020B0503020102020204" pitchFamily="34" charset="0"/>
              </a:rPr>
              <a:t>OutUseNb</a:t>
            </a:r>
            <a:r>
              <a:rPr lang="pl-PL" sz="1800" dirty="0">
                <a:latin typeface="Franklin Gothic Book" panose="020B0503020102020204" pitchFamily="34" charset="0"/>
              </a:rPr>
              <a:t>)</a:t>
            </a:r>
            <a:endParaRPr lang="pl-PL" dirty="0">
              <a:latin typeface="Franklin Gothic Book" panose="020B0503020102020204" pitchFamily="34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1800" b="1" dirty="0" err="1">
                <a:latin typeface="Franklin Gothic Book" panose="020B0503020102020204" pitchFamily="34" charset="0"/>
              </a:rPr>
              <a:t>Exposure</a:t>
            </a:r>
            <a:r>
              <a:rPr lang="pl-PL" sz="1800" dirty="0">
                <a:latin typeface="Franklin Gothic Book" panose="020B0503020102020204" pitchFamily="34" charset="0"/>
              </a:rPr>
              <a:t> — wartość ekspozycji (w latach)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1800" b="1" dirty="0" err="1">
                <a:latin typeface="Franklin Gothic Book" panose="020B0503020102020204" pitchFamily="34" charset="0"/>
              </a:rPr>
              <a:t>Gender</a:t>
            </a:r>
            <a:r>
              <a:rPr lang="pl-PL" sz="1800" dirty="0">
                <a:latin typeface="Franklin Gothic Book" panose="020B0503020102020204" pitchFamily="34" charset="0"/>
              </a:rPr>
              <a:t> — płeć kierowcy</a:t>
            </a:r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768FD5-DD7A-43C7-8DEA-1F5DB3CB5B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18" y="2974302"/>
            <a:ext cx="4934527" cy="1793991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pl-PL" sz="4000" dirty="0"/>
              <a:t>Opis zbioru danych i wybranych zmiennych</a:t>
            </a:r>
            <a:endParaRPr lang="en-US" sz="4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1E954D-14D1-42BB-ED3A-C633D8A5A6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rcRect l="6924" r="22530" b="1"/>
          <a:stretch/>
        </p:blipFill>
        <p:spPr>
          <a:xfrm>
            <a:off x="2" y="10"/>
            <a:ext cx="12191999" cy="3154014"/>
          </a:xfrm>
          <a:custGeom>
            <a:avLst/>
            <a:gdLst/>
            <a:ahLst/>
            <a:cxnLst/>
            <a:rect l="l" t="t" r="r" b="b"/>
            <a:pathLst>
              <a:path w="12191999" h="3428999">
                <a:moveTo>
                  <a:pt x="0" y="0"/>
                </a:moveTo>
                <a:lnTo>
                  <a:pt x="12191999" y="0"/>
                </a:lnTo>
                <a:lnTo>
                  <a:pt x="12191999" y="920893"/>
                </a:lnTo>
                <a:lnTo>
                  <a:pt x="12191999" y="1514929"/>
                </a:lnTo>
                <a:lnTo>
                  <a:pt x="12191999" y="3130902"/>
                </a:lnTo>
                <a:lnTo>
                  <a:pt x="12188051" y="3131476"/>
                </a:lnTo>
                <a:cubicBezTo>
                  <a:pt x="12153000" y="3135813"/>
                  <a:pt x="12133655" y="3136025"/>
                  <a:pt x="12112012" y="3138906"/>
                </a:cubicBezTo>
                <a:cubicBezTo>
                  <a:pt x="12076970" y="3145595"/>
                  <a:pt x="12039899" y="3160769"/>
                  <a:pt x="12018752" y="3165642"/>
                </a:cubicBezTo>
                <a:lnTo>
                  <a:pt x="11985122" y="3168147"/>
                </a:lnTo>
                <a:lnTo>
                  <a:pt x="11986344" y="3172878"/>
                </a:lnTo>
                <a:lnTo>
                  <a:pt x="11973852" y="3173226"/>
                </a:lnTo>
                <a:lnTo>
                  <a:pt x="11945968" y="3173341"/>
                </a:lnTo>
                <a:cubicBezTo>
                  <a:pt x="11928568" y="3174057"/>
                  <a:pt x="11880184" y="3172923"/>
                  <a:pt x="11862470" y="3174654"/>
                </a:cubicBezTo>
                <a:cubicBezTo>
                  <a:pt x="11857360" y="3179700"/>
                  <a:pt x="11849473" y="3182451"/>
                  <a:pt x="11839688" y="3183726"/>
                </a:cubicBezTo>
                <a:lnTo>
                  <a:pt x="11818138" y="3183868"/>
                </a:lnTo>
                <a:lnTo>
                  <a:pt x="11693161" y="3196027"/>
                </a:lnTo>
                <a:lnTo>
                  <a:pt x="11675978" y="3196936"/>
                </a:lnTo>
                <a:lnTo>
                  <a:pt x="11666672" y="3201013"/>
                </a:lnTo>
                <a:cubicBezTo>
                  <a:pt x="11659568" y="3201827"/>
                  <a:pt x="11639160" y="3201301"/>
                  <a:pt x="11633348" y="3201823"/>
                </a:cubicBezTo>
                <a:lnTo>
                  <a:pt x="11631806" y="3204144"/>
                </a:lnTo>
                <a:cubicBezTo>
                  <a:pt x="11613292" y="3207852"/>
                  <a:pt x="11543654" y="3220200"/>
                  <a:pt x="11522270" y="3224070"/>
                </a:cubicBezTo>
                <a:cubicBezTo>
                  <a:pt x="11517998" y="3220503"/>
                  <a:pt x="11508432" y="3226137"/>
                  <a:pt x="11503503" y="3227361"/>
                </a:cubicBezTo>
                <a:cubicBezTo>
                  <a:pt x="11502740" y="3224959"/>
                  <a:pt x="11490808" y="3224226"/>
                  <a:pt x="11487288" y="3226364"/>
                </a:cubicBezTo>
                <a:cubicBezTo>
                  <a:pt x="11403406" y="3238085"/>
                  <a:pt x="11445394" y="3213864"/>
                  <a:pt x="11397514" y="3229209"/>
                </a:cubicBezTo>
                <a:cubicBezTo>
                  <a:pt x="11389044" y="3230225"/>
                  <a:pt x="11382180" y="3229256"/>
                  <a:pt x="11376160" y="3227461"/>
                </a:cubicBezTo>
                <a:lnTo>
                  <a:pt x="11367180" y="3223774"/>
                </a:lnTo>
                <a:lnTo>
                  <a:pt x="11332420" y="3230742"/>
                </a:lnTo>
                <a:cubicBezTo>
                  <a:pt x="11315298" y="3233171"/>
                  <a:pt x="11297277" y="3234781"/>
                  <a:pt x="11278786" y="3235517"/>
                </a:cubicBezTo>
                <a:cubicBezTo>
                  <a:pt x="11274637" y="3230607"/>
                  <a:pt x="11260123" y="3237582"/>
                  <a:pt x="11253295" y="3238964"/>
                </a:cubicBezTo>
                <a:cubicBezTo>
                  <a:pt x="11253224" y="3235757"/>
                  <a:pt x="11238096" y="3234220"/>
                  <a:pt x="11232727" y="3236871"/>
                </a:cubicBezTo>
                <a:cubicBezTo>
                  <a:pt x="11119903" y="3248332"/>
                  <a:pt x="11183388" y="3218382"/>
                  <a:pt x="11115682" y="3236341"/>
                </a:cubicBezTo>
                <a:cubicBezTo>
                  <a:pt x="11104356" y="3237278"/>
                  <a:pt x="11095858" y="3235671"/>
                  <a:pt x="11088768" y="3233017"/>
                </a:cubicBezTo>
                <a:lnTo>
                  <a:pt x="11076012" y="3226390"/>
                </a:lnTo>
                <a:lnTo>
                  <a:pt x="11066016" y="3228753"/>
                </a:lnTo>
                <a:cubicBezTo>
                  <a:pt x="11028292" y="3228939"/>
                  <a:pt x="11017169" y="3222147"/>
                  <a:pt x="10995221" y="3228989"/>
                </a:cubicBezTo>
                <a:cubicBezTo>
                  <a:pt x="10962786" y="3214768"/>
                  <a:pt x="10973708" y="3227571"/>
                  <a:pt x="10949038" y="3229747"/>
                </a:cubicBezTo>
                <a:cubicBezTo>
                  <a:pt x="10929576" y="3232582"/>
                  <a:pt x="10965306" y="3238039"/>
                  <a:pt x="10946231" y="3238844"/>
                </a:cubicBezTo>
                <a:cubicBezTo>
                  <a:pt x="10925596" y="3235173"/>
                  <a:pt x="10926566" y="3246575"/>
                  <a:pt x="10905107" y="3242085"/>
                </a:cubicBezTo>
                <a:cubicBezTo>
                  <a:pt x="10910320" y="3233495"/>
                  <a:pt x="10862761" y="3243750"/>
                  <a:pt x="10861282" y="3236246"/>
                </a:cubicBezTo>
                <a:cubicBezTo>
                  <a:pt x="10843055" y="3246977"/>
                  <a:pt x="10833897" y="3233757"/>
                  <a:pt x="10809627" y="3237064"/>
                </a:cubicBezTo>
                <a:cubicBezTo>
                  <a:pt x="10798198" y="3241124"/>
                  <a:pt x="10789952" y="3241821"/>
                  <a:pt x="10778718" y="3237455"/>
                </a:cubicBezTo>
                <a:cubicBezTo>
                  <a:pt x="10726069" y="3257219"/>
                  <a:pt x="10746866" y="3238339"/>
                  <a:pt x="10697595" y="3245939"/>
                </a:cubicBezTo>
                <a:cubicBezTo>
                  <a:pt x="10655146" y="3253933"/>
                  <a:pt x="10607026" y="3259119"/>
                  <a:pt x="10565970" y="3278201"/>
                </a:cubicBezTo>
                <a:cubicBezTo>
                  <a:pt x="10558434" y="3283608"/>
                  <a:pt x="10539930" y="3285654"/>
                  <a:pt x="10524645" y="3282773"/>
                </a:cubicBezTo>
                <a:cubicBezTo>
                  <a:pt x="10522018" y="3282276"/>
                  <a:pt x="10519582" y="3281649"/>
                  <a:pt x="10517421" y="3280913"/>
                </a:cubicBezTo>
                <a:cubicBezTo>
                  <a:pt x="10481928" y="3283832"/>
                  <a:pt x="10352108" y="3296870"/>
                  <a:pt x="10311683" y="3300288"/>
                </a:cubicBezTo>
                <a:cubicBezTo>
                  <a:pt x="10308410" y="3293342"/>
                  <a:pt x="10287968" y="3305875"/>
                  <a:pt x="10274873" y="3301423"/>
                </a:cubicBezTo>
                <a:cubicBezTo>
                  <a:pt x="10265494" y="3297516"/>
                  <a:pt x="10257104" y="3300407"/>
                  <a:pt x="10247307" y="3300714"/>
                </a:cubicBezTo>
                <a:cubicBezTo>
                  <a:pt x="10234401" y="3297643"/>
                  <a:pt x="10192308" y="3303190"/>
                  <a:pt x="10181334" y="3307168"/>
                </a:cubicBezTo>
                <a:cubicBezTo>
                  <a:pt x="10155109" y="3320992"/>
                  <a:pt x="10095518" y="3310726"/>
                  <a:pt x="10073729" y="3321318"/>
                </a:cubicBezTo>
                <a:cubicBezTo>
                  <a:pt x="10065823" y="3322872"/>
                  <a:pt x="10058087" y="3323501"/>
                  <a:pt x="10050495" y="3323554"/>
                </a:cubicBezTo>
                <a:lnTo>
                  <a:pt x="10029247" y="3322387"/>
                </a:lnTo>
                <a:lnTo>
                  <a:pt x="10023206" y="3319426"/>
                </a:lnTo>
                <a:lnTo>
                  <a:pt x="10010221" y="3320159"/>
                </a:lnTo>
                <a:lnTo>
                  <a:pt x="10006500" y="3319709"/>
                </a:lnTo>
                <a:cubicBezTo>
                  <a:pt x="9999392" y="3318836"/>
                  <a:pt x="9992376" y="3318075"/>
                  <a:pt x="9985433" y="3317775"/>
                </a:cubicBezTo>
                <a:cubicBezTo>
                  <a:pt x="9994564" y="3332623"/>
                  <a:pt x="9927872" y="3317665"/>
                  <a:pt x="9947096" y="3329673"/>
                </a:cubicBezTo>
                <a:cubicBezTo>
                  <a:pt x="9910530" y="3330603"/>
                  <a:pt x="9938422" y="3341787"/>
                  <a:pt x="9894468" y="3331125"/>
                </a:cubicBezTo>
                <a:cubicBezTo>
                  <a:pt x="9837697" y="3343266"/>
                  <a:pt x="9748207" y="3338748"/>
                  <a:pt x="9703741" y="3357170"/>
                </a:cubicBezTo>
                <a:cubicBezTo>
                  <a:pt x="9709264" y="3350136"/>
                  <a:pt x="9685337" y="3344679"/>
                  <a:pt x="9668763" y="3348169"/>
                </a:cubicBezTo>
                <a:cubicBezTo>
                  <a:pt x="9688139" y="3320571"/>
                  <a:pt x="9603232" y="3373038"/>
                  <a:pt x="9588644" y="3354205"/>
                </a:cubicBezTo>
                <a:cubicBezTo>
                  <a:pt x="9587925" y="3371689"/>
                  <a:pt x="9513642" y="3401336"/>
                  <a:pt x="9478680" y="3386990"/>
                </a:cubicBezTo>
                <a:cubicBezTo>
                  <a:pt x="9425416" y="3390492"/>
                  <a:pt x="9387699" y="3404944"/>
                  <a:pt x="9331856" y="3399166"/>
                </a:cubicBezTo>
                <a:cubicBezTo>
                  <a:pt x="9330123" y="3401505"/>
                  <a:pt x="9327283" y="3403463"/>
                  <a:pt x="9323679" y="3405145"/>
                </a:cubicBezTo>
                <a:lnTo>
                  <a:pt x="9311620" y="3409223"/>
                </a:lnTo>
                <a:lnTo>
                  <a:pt x="9309289" y="3408926"/>
                </a:lnTo>
                <a:cubicBezTo>
                  <a:pt x="9300131" y="3408873"/>
                  <a:pt x="9295442" y="3409859"/>
                  <a:pt x="9292731" y="3411301"/>
                </a:cubicBezTo>
                <a:lnTo>
                  <a:pt x="9290814" y="3413412"/>
                </a:lnTo>
                <a:lnTo>
                  <a:pt x="9279990" y="3415541"/>
                </a:lnTo>
                <a:lnTo>
                  <a:pt x="9260104" y="3421077"/>
                </a:lnTo>
                <a:lnTo>
                  <a:pt x="9255034" y="3420853"/>
                </a:lnTo>
                <a:lnTo>
                  <a:pt x="9222941" y="3427242"/>
                </a:lnTo>
                <a:lnTo>
                  <a:pt x="9221858" y="3426731"/>
                </a:lnTo>
                <a:cubicBezTo>
                  <a:pt x="9218700" y="3425733"/>
                  <a:pt x="9214983" y="3425271"/>
                  <a:pt x="9210014" y="3425917"/>
                </a:cubicBezTo>
                <a:cubicBezTo>
                  <a:pt x="9208256" y="3416158"/>
                  <a:pt x="9203342" y="3422957"/>
                  <a:pt x="9188839" y="3425728"/>
                </a:cubicBezTo>
                <a:cubicBezTo>
                  <a:pt x="9182870" y="3411188"/>
                  <a:pt x="9147335" y="3424352"/>
                  <a:pt x="9132080" y="3417886"/>
                </a:cubicBezTo>
                <a:cubicBezTo>
                  <a:pt x="9121557" y="3420249"/>
                  <a:pt x="9110321" y="3422482"/>
                  <a:pt x="9098549" y="3424480"/>
                </a:cubicBezTo>
                <a:lnTo>
                  <a:pt x="9003970" y="3425484"/>
                </a:lnTo>
                <a:lnTo>
                  <a:pt x="8904921" y="3413774"/>
                </a:lnTo>
                <a:cubicBezTo>
                  <a:pt x="8868284" y="3413519"/>
                  <a:pt x="8836559" y="3409171"/>
                  <a:pt x="8805551" y="3412237"/>
                </a:cubicBezTo>
                <a:cubicBezTo>
                  <a:pt x="8792955" y="3408854"/>
                  <a:pt x="8781083" y="3407488"/>
                  <a:pt x="8769572" y="3412551"/>
                </a:cubicBezTo>
                <a:cubicBezTo>
                  <a:pt x="8735382" y="3410862"/>
                  <a:pt x="8727105" y="3403632"/>
                  <a:pt x="8705440" y="3409271"/>
                </a:cubicBezTo>
                <a:cubicBezTo>
                  <a:pt x="8686231" y="3397576"/>
                  <a:pt x="8685094" y="3402040"/>
                  <a:pt x="8676067" y="3405389"/>
                </a:cubicBezTo>
                <a:lnTo>
                  <a:pt x="8674779" y="3405628"/>
                </a:lnTo>
                <a:lnTo>
                  <a:pt x="8672154" y="3403956"/>
                </a:lnTo>
                <a:lnTo>
                  <a:pt x="8666720" y="3403182"/>
                </a:lnTo>
                <a:lnTo>
                  <a:pt x="8651886" y="3403680"/>
                </a:lnTo>
                <a:lnTo>
                  <a:pt x="8646307" y="3404298"/>
                </a:lnTo>
                <a:cubicBezTo>
                  <a:pt x="8642465" y="3404565"/>
                  <a:pt x="8639912" y="3404534"/>
                  <a:pt x="8638145" y="3404287"/>
                </a:cubicBezTo>
                <a:lnTo>
                  <a:pt x="8637941" y="3404149"/>
                </a:lnTo>
                <a:lnTo>
                  <a:pt x="8630296" y="3404406"/>
                </a:lnTo>
                <a:cubicBezTo>
                  <a:pt x="8617394" y="3405155"/>
                  <a:pt x="8604838" y="3406180"/>
                  <a:pt x="8592887" y="3407398"/>
                </a:cubicBezTo>
                <a:cubicBezTo>
                  <a:pt x="8582781" y="3399722"/>
                  <a:pt x="8538622" y="3408789"/>
                  <a:pt x="8543455" y="3394319"/>
                </a:cubicBezTo>
                <a:cubicBezTo>
                  <a:pt x="8527334" y="3395534"/>
                  <a:pt x="8517583" y="3401542"/>
                  <a:pt x="8523012" y="3392051"/>
                </a:cubicBezTo>
                <a:cubicBezTo>
                  <a:pt x="8517705" y="3392178"/>
                  <a:pt x="8514435" y="3391372"/>
                  <a:pt x="8512093" y="3390108"/>
                </a:cubicBezTo>
                <a:lnTo>
                  <a:pt x="8511416" y="3389513"/>
                </a:lnTo>
                <a:lnTo>
                  <a:pt x="8475551" y="3392450"/>
                </a:lnTo>
                <a:lnTo>
                  <a:pt x="8470789" y="3391736"/>
                </a:lnTo>
                <a:lnTo>
                  <a:pt x="8447414" y="3395064"/>
                </a:lnTo>
                <a:lnTo>
                  <a:pt x="8435335" y="3396028"/>
                </a:lnTo>
                <a:lnTo>
                  <a:pt x="8431923" y="3397855"/>
                </a:lnTo>
                <a:cubicBezTo>
                  <a:pt x="8428239" y="3398965"/>
                  <a:pt x="8422959" y="3399444"/>
                  <a:pt x="8414099" y="3398491"/>
                </a:cubicBezTo>
                <a:lnTo>
                  <a:pt x="8412049" y="3397978"/>
                </a:lnTo>
                <a:lnTo>
                  <a:pt x="8397349" y="3400683"/>
                </a:lnTo>
                <a:cubicBezTo>
                  <a:pt x="8392615" y="3401933"/>
                  <a:pt x="8388424" y="3403524"/>
                  <a:pt x="8385030" y="3405585"/>
                </a:cubicBezTo>
                <a:cubicBezTo>
                  <a:pt x="8334977" y="3394568"/>
                  <a:pt x="8287750" y="3404648"/>
                  <a:pt x="8233422" y="3402742"/>
                </a:cubicBezTo>
                <a:cubicBezTo>
                  <a:pt x="8209936" y="3385601"/>
                  <a:pt x="8116056" y="3406588"/>
                  <a:pt x="8102569" y="3423208"/>
                </a:cubicBezTo>
                <a:cubicBezTo>
                  <a:pt x="8102264" y="3408645"/>
                  <a:pt x="8034186" y="3428475"/>
                  <a:pt x="8016625" y="3428989"/>
                </a:cubicBezTo>
                <a:cubicBezTo>
                  <a:pt x="8010771" y="3429161"/>
                  <a:pt x="8010530" y="3427186"/>
                  <a:pt x="8020284" y="3421076"/>
                </a:cubicBezTo>
                <a:cubicBezTo>
                  <a:pt x="8001623" y="3422777"/>
                  <a:pt x="7982361" y="3415208"/>
                  <a:pt x="7992871" y="3409037"/>
                </a:cubicBezTo>
                <a:cubicBezTo>
                  <a:pt x="7936181" y="3422244"/>
                  <a:pt x="7852511" y="3409112"/>
                  <a:pt x="7788452" y="3415110"/>
                </a:cubicBezTo>
                <a:cubicBezTo>
                  <a:pt x="7753529" y="3400598"/>
                  <a:pt x="7772461" y="3414025"/>
                  <a:pt x="7736237" y="3411311"/>
                </a:cubicBezTo>
                <a:cubicBezTo>
                  <a:pt x="7746145" y="3424670"/>
                  <a:pt x="7692261" y="3403816"/>
                  <a:pt x="7690279" y="3418893"/>
                </a:cubicBezTo>
                <a:cubicBezTo>
                  <a:pt x="7683750" y="3417921"/>
                  <a:pt x="7677487" y="3416505"/>
                  <a:pt x="7671219" y="3414970"/>
                </a:cubicBezTo>
                <a:lnTo>
                  <a:pt x="7667928" y="3414173"/>
                </a:lnTo>
                <a:lnTo>
                  <a:pt x="7654774" y="3413595"/>
                </a:lnTo>
                <a:lnTo>
                  <a:pt x="7651067" y="3410171"/>
                </a:lnTo>
                <a:lnTo>
                  <a:pt x="7631267" y="3406963"/>
                </a:lnTo>
                <a:cubicBezTo>
                  <a:pt x="7623851" y="3406267"/>
                  <a:pt x="7615871" y="3406106"/>
                  <a:pt x="7607053" y="3406809"/>
                </a:cubicBezTo>
                <a:cubicBezTo>
                  <a:pt x="7585359" y="3412784"/>
                  <a:pt x="7551579" y="3405461"/>
                  <a:pt x="7521027" y="3405904"/>
                </a:cubicBezTo>
                <a:lnTo>
                  <a:pt x="7506997" y="3407754"/>
                </a:lnTo>
                <a:lnTo>
                  <a:pt x="7461204" y="3404669"/>
                </a:lnTo>
                <a:cubicBezTo>
                  <a:pt x="7448169" y="3404071"/>
                  <a:pt x="7434640" y="3403756"/>
                  <a:pt x="7420396" y="3403975"/>
                </a:cubicBezTo>
                <a:lnTo>
                  <a:pt x="7393955" y="3405447"/>
                </a:lnTo>
                <a:lnTo>
                  <a:pt x="7387024" y="3404227"/>
                </a:lnTo>
                <a:cubicBezTo>
                  <a:pt x="7374952" y="3404363"/>
                  <a:pt x="7358975" y="3408656"/>
                  <a:pt x="7360398" y="3403441"/>
                </a:cubicBezTo>
                <a:lnTo>
                  <a:pt x="7346837" y="3405249"/>
                </a:lnTo>
                <a:lnTo>
                  <a:pt x="7333451" y="3401087"/>
                </a:lnTo>
                <a:cubicBezTo>
                  <a:pt x="7331985" y="3400120"/>
                  <a:pt x="7330882" y="3399091"/>
                  <a:pt x="7330179" y="3398037"/>
                </a:cubicBezTo>
                <a:lnTo>
                  <a:pt x="7311232" y="3399406"/>
                </a:lnTo>
                <a:lnTo>
                  <a:pt x="7295699" y="3396426"/>
                </a:lnTo>
                <a:lnTo>
                  <a:pt x="7282158" y="3398374"/>
                </a:lnTo>
                <a:lnTo>
                  <a:pt x="7276538" y="3397935"/>
                </a:lnTo>
                <a:lnTo>
                  <a:pt x="7262569" y="3396460"/>
                </a:lnTo>
                <a:cubicBezTo>
                  <a:pt x="7255407" y="3395426"/>
                  <a:pt x="7247392" y="3394180"/>
                  <a:pt x="7238468" y="3393183"/>
                </a:cubicBezTo>
                <a:lnTo>
                  <a:pt x="7230949" y="3392727"/>
                </a:lnTo>
                <a:lnTo>
                  <a:pt x="7214580" y="3387715"/>
                </a:lnTo>
                <a:cubicBezTo>
                  <a:pt x="7202670" y="3383926"/>
                  <a:pt x="7193296" y="3381373"/>
                  <a:pt x="7182893" y="3383429"/>
                </a:cubicBezTo>
                <a:cubicBezTo>
                  <a:pt x="7165160" y="3378534"/>
                  <a:pt x="7152772" y="3364815"/>
                  <a:pt x="7127104" y="3368475"/>
                </a:cubicBezTo>
                <a:cubicBezTo>
                  <a:pt x="7134894" y="3362260"/>
                  <a:pt x="7098599" y="3367723"/>
                  <a:pt x="7094311" y="3361339"/>
                </a:cubicBezTo>
                <a:cubicBezTo>
                  <a:pt x="7092331" y="3356198"/>
                  <a:pt x="7080860" y="3356657"/>
                  <a:pt x="7072124" y="3354762"/>
                </a:cubicBezTo>
                <a:cubicBezTo>
                  <a:pt x="7065898" y="3349511"/>
                  <a:pt x="7021942" y="3344717"/>
                  <a:pt x="7006638" y="3345473"/>
                </a:cubicBezTo>
                <a:cubicBezTo>
                  <a:pt x="6963504" y="3350697"/>
                  <a:pt x="6928807" y="3329559"/>
                  <a:pt x="6894320" y="3333192"/>
                </a:cubicBezTo>
                <a:cubicBezTo>
                  <a:pt x="6885290" y="3332697"/>
                  <a:pt x="6877803" y="3331507"/>
                  <a:pt x="6871318" y="3329892"/>
                </a:cubicBezTo>
                <a:lnTo>
                  <a:pt x="6855157" y="3324330"/>
                </a:lnTo>
                <a:cubicBezTo>
                  <a:pt x="6854956" y="3323109"/>
                  <a:pt x="6854755" y="3321887"/>
                  <a:pt x="6854555" y="3320665"/>
                </a:cubicBezTo>
                <a:lnTo>
                  <a:pt x="6842483" y="3318413"/>
                </a:lnTo>
                <a:lnTo>
                  <a:pt x="6840027" y="3317245"/>
                </a:lnTo>
                <a:cubicBezTo>
                  <a:pt x="6835354" y="3315001"/>
                  <a:pt x="6830588" y="3312868"/>
                  <a:pt x="6825185" y="3311114"/>
                </a:cubicBezTo>
                <a:cubicBezTo>
                  <a:pt x="6810331" y="3324866"/>
                  <a:pt x="6776772" y="3298463"/>
                  <a:pt x="6774755" y="3312168"/>
                </a:cubicBezTo>
                <a:cubicBezTo>
                  <a:pt x="6742477" y="3304924"/>
                  <a:pt x="6749024" y="3319870"/>
                  <a:pt x="6728129" y="3301832"/>
                </a:cubicBezTo>
                <a:cubicBezTo>
                  <a:pt x="6661764" y="3299056"/>
                  <a:pt x="6593104" y="3275946"/>
                  <a:pt x="6527587" y="3280829"/>
                </a:cubicBezTo>
                <a:cubicBezTo>
                  <a:pt x="6542935" y="3276465"/>
                  <a:pt x="6531033" y="3266920"/>
                  <a:pt x="6511742" y="3266067"/>
                </a:cubicBezTo>
                <a:cubicBezTo>
                  <a:pt x="6570025" y="3248440"/>
                  <a:pt x="6418649" y="3271458"/>
                  <a:pt x="6434953" y="3253360"/>
                </a:cubicBezTo>
                <a:cubicBezTo>
                  <a:pt x="6407781" y="3267048"/>
                  <a:pt x="6300040" y="3274313"/>
                  <a:pt x="6292331" y="3255322"/>
                </a:cubicBezTo>
                <a:cubicBezTo>
                  <a:pt x="6242057" y="3246469"/>
                  <a:pt x="6188266" y="3249680"/>
                  <a:pt x="6149913" y="3232917"/>
                </a:cubicBezTo>
                <a:cubicBezTo>
                  <a:pt x="6144898" y="3234391"/>
                  <a:pt x="6139526" y="3235322"/>
                  <a:pt x="6133930" y="3235867"/>
                </a:cubicBezTo>
                <a:lnTo>
                  <a:pt x="6117554" y="3236464"/>
                </a:lnTo>
                <a:lnTo>
                  <a:pt x="6116039" y="3235720"/>
                </a:lnTo>
                <a:cubicBezTo>
                  <a:pt x="6108393" y="3233681"/>
                  <a:pt x="6102936" y="3233437"/>
                  <a:pt x="6098459" y="3233988"/>
                </a:cubicBezTo>
                <a:lnTo>
                  <a:pt x="6093630" y="3235240"/>
                </a:lnTo>
                <a:lnTo>
                  <a:pt x="6081261" y="3234563"/>
                </a:lnTo>
                <a:lnTo>
                  <a:pt x="6056067" y="3234608"/>
                </a:lnTo>
                <a:lnTo>
                  <a:pt x="6052129" y="3233324"/>
                </a:lnTo>
                <a:lnTo>
                  <a:pt x="6015338" y="3231378"/>
                </a:lnTo>
                <a:cubicBezTo>
                  <a:pt x="6015291" y="3231165"/>
                  <a:pt x="6015245" y="3230951"/>
                  <a:pt x="6015198" y="3230737"/>
                </a:cubicBezTo>
                <a:cubicBezTo>
                  <a:pt x="6014048" y="3229257"/>
                  <a:pt x="6011617" y="3228081"/>
                  <a:pt x="6006436" y="3227508"/>
                </a:cubicBezTo>
                <a:cubicBezTo>
                  <a:pt x="6019781" y="3219395"/>
                  <a:pt x="6005305" y="3223709"/>
                  <a:pt x="5988851" y="3222735"/>
                </a:cubicBezTo>
                <a:cubicBezTo>
                  <a:pt x="6005907" y="3209918"/>
                  <a:pt x="5955918" y="3212588"/>
                  <a:pt x="5952863" y="3204137"/>
                </a:cubicBezTo>
                <a:cubicBezTo>
                  <a:pt x="5940395" y="3203711"/>
                  <a:pt x="5927517" y="3203028"/>
                  <a:pt x="5914548" y="3202041"/>
                </a:cubicBezTo>
                <a:lnTo>
                  <a:pt x="5907020" y="3201283"/>
                </a:lnTo>
                <a:cubicBezTo>
                  <a:pt x="5906995" y="3201231"/>
                  <a:pt x="5906969" y="3201180"/>
                  <a:pt x="5906944" y="3201129"/>
                </a:cubicBezTo>
                <a:cubicBezTo>
                  <a:pt x="5905471" y="3200668"/>
                  <a:pt x="5903056" y="3200308"/>
                  <a:pt x="5899155" y="3200053"/>
                </a:cubicBezTo>
                <a:lnTo>
                  <a:pt x="5893294" y="3199901"/>
                </a:lnTo>
                <a:lnTo>
                  <a:pt x="5878691" y="3198431"/>
                </a:lnTo>
                <a:lnTo>
                  <a:pt x="5874165" y="3197003"/>
                </a:lnTo>
                <a:lnTo>
                  <a:pt x="5873092" y="3195108"/>
                </a:lnTo>
                <a:lnTo>
                  <a:pt x="5871658" y="3195162"/>
                </a:lnTo>
                <a:cubicBezTo>
                  <a:pt x="5860152" y="3197097"/>
                  <a:pt x="5855231" y="3201097"/>
                  <a:pt x="5846928" y="3187725"/>
                </a:cubicBezTo>
                <a:cubicBezTo>
                  <a:pt x="5821379" y="3190142"/>
                  <a:pt x="5819686" y="3182343"/>
                  <a:pt x="5788468" y="3176316"/>
                </a:cubicBezTo>
                <a:cubicBezTo>
                  <a:pt x="5773119" y="3179521"/>
                  <a:pt x="5762947" y="3176704"/>
                  <a:pt x="5753823" y="3171919"/>
                </a:cubicBezTo>
                <a:cubicBezTo>
                  <a:pt x="5721557" y="3170726"/>
                  <a:pt x="5694983" y="3162549"/>
                  <a:pt x="5660194" y="3157536"/>
                </a:cubicBezTo>
                <a:cubicBezTo>
                  <a:pt x="5619608" y="3159495"/>
                  <a:pt x="5604384" y="3146636"/>
                  <a:pt x="5567188" y="3141325"/>
                </a:cubicBezTo>
                <a:cubicBezTo>
                  <a:pt x="5530345" y="3148235"/>
                  <a:pt x="5543868" y="3129416"/>
                  <a:pt x="5526178" y="3123274"/>
                </a:cubicBezTo>
                <a:lnTo>
                  <a:pt x="5520866" y="3122322"/>
                </a:lnTo>
                <a:lnTo>
                  <a:pt x="5506009" y="3122332"/>
                </a:lnTo>
                <a:lnTo>
                  <a:pt x="5500363" y="3122766"/>
                </a:lnTo>
                <a:cubicBezTo>
                  <a:pt x="5496497" y="3122905"/>
                  <a:pt x="5493953" y="3122792"/>
                  <a:pt x="5492228" y="3122486"/>
                </a:cubicBezTo>
                <a:lnTo>
                  <a:pt x="5492044" y="3122342"/>
                </a:lnTo>
                <a:lnTo>
                  <a:pt x="5484386" y="3122347"/>
                </a:lnTo>
                <a:cubicBezTo>
                  <a:pt x="5471420" y="3122670"/>
                  <a:pt x="5458764" y="3123280"/>
                  <a:pt x="5446679" y="3124105"/>
                </a:cubicBezTo>
                <a:cubicBezTo>
                  <a:pt x="5437659" y="3116107"/>
                  <a:pt x="5392392" y="3123709"/>
                  <a:pt x="5399188" y="3109418"/>
                </a:cubicBezTo>
                <a:cubicBezTo>
                  <a:pt x="5382948" y="3110102"/>
                  <a:pt x="5372407" y="3115781"/>
                  <a:pt x="5379117" y="3106482"/>
                </a:cubicBezTo>
                <a:cubicBezTo>
                  <a:pt x="5373809" y="3106435"/>
                  <a:pt x="5370660" y="3105521"/>
                  <a:pt x="5368499" y="3104181"/>
                </a:cubicBezTo>
                <a:lnTo>
                  <a:pt x="5367902" y="3103566"/>
                </a:lnTo>
                <a:lnTo>
                  <a:pt x="5331747" y="3105319"/>
                </a:lnTo>
                <a:lnTo>
                  <a:pt x="5327095" y="3104450"/>
                </a:lnTo>
                <a:lnTo>
                  <a:pt x="5303337" y="3107003"/>
                </a:lnTo>
                <a:lnTo>
                  <a:pt x="5291164" y="3107570"/>
                </a:lnTo>
                <a:lnTo>
                  <a:pt x="5287515" y="3109282"/>
                </a:lnTo>
                <a:cubicBezTo>
                  <a:pt x="5283689" y="3110269"/>
                  <a:pt x="5278356" y="3110573"/>
                  <a:pt x="5269654" y="3109330"/>
                </a:cubicBezTo>
                <a:lnTo>
                  <a:pt x="5267681" y="3108752"/>
                </a:lnTo>
                <a:lnTo>
                  <a:pt x="5252655" y="3110969"/>
                </a:lnTo>
                <a:cubicBezTo>
                  <a:pt x="5247766" y="3112062"/>
                  <a:pt x="5243369" y="3113511"/>
                  <a:pt x="5239703" y="3115460"/>
                </a:cubicBezTo>
                <a:cubicBezTo>
                  <a:pt x="5191311" y="3102811"/>
                  <a:pt x="5142849" y="3111324"/>
                  <a:pt x="5088947" y="3107634"/>
                </a:cubicBezTo>
                <a:cubicBezTo>
                  <a:pt x="5027989" y="3108214"/>
                  <a:pt x="4985627" y="3110432"/>
                  <a:pt x="4945514" y="3110162"/>
                </a:cubicBezTo>
                <a:cubicBezTo>
                  <a:pt x="4926678" y="3111245"/>
                  <a:pt x="4789238" y="3111826"/>
                  <a:pt x="4800559" y="3106010"/>
                </a:cubicBezTo>
                <a:cubicBezTo>
                  <a:pt x="4742239" y="3117333"/>
                  <a:pt x="4708324" y="3101468"/>
                  <a:pt x="4643642" y="3105351"/>
                </a:cubicBezTo>
                <a:cubicBezTo>
                  <a:pt x="4610808" y="3089712"/>
                  <a:pt x="4627845" y="3103743"/>
                  <a:pt x="4592107" y="3099840"/>
                </a:cubicBezTo>
                <a:cubicBezTo>
                  <a:pt x="4600157" y="3113506"/>
                  <a:pt x="4549287" y="3090911"/>
                  <a:pt x="4545249" y="3105899"/>
                </a:cubicBezTo>
                <a:cubicBezTo>
                  <a:pt x="4538872" y="3104716"/>
                  <a:pt x="4532825" y="3103094"/>
                  <a:pt x="4526782" y="3101355"/>
                </a:cubicBezTo>
                <a:lnTo>
                  <a:pt x="4523614" y="3100453"/>
                </a:lnTo>
                <a:lnTo>
                  <a:pt x="4510579" y="3099442"/>
                </a:lnTo>
                <a:lnTo>
                  <a:pt x="4507348" y="3095901"/>
                </a:lnTo>
                <a:lnTo>
                  <a:pt x="4348949" y="3090220"/>
                </a:lnTo>
                <a:cubicBezTo>
                  <a:pt x="4335046" y="3092487"/>
                  <a:pt x="4290056" y="3092155"/>
                  <a:pt x="4280362" y="3087618"/>
                </a:cubicBezTo>
                <a:cubicBezTo>
                  <a:pt x="4270739" y="3086627"/>
                  <a:pt x="4260237" y="3088220"/>
                  <a:pt x="4254634" y="3083366"/>
                </a:cubicBezTo>
                <a:cubicBezTo>
                  <a:pt x="4233731" y="3080512"/>
                  <a:pt x="4185859" y="3073948"/>
                  <a:pt x="4154942" y="3070490"/>
                </a:cubicBezTo>
                <a:cubicBezTo>
                  <a:pt x="4138280" y="3076599"/>
                  <a:pt x="4112117" y="3064194"/>
                  <a:pt x="4069131" y="3062612"/>
                </a:cubicBezTo>
                <a:cubicBezTo>
                  <a:pt x="4050897" y="3069679"/>
                  <a:pt x="4040160" y="3061449"/>
                  <a:pt x="4005249" y="3070810"/>
                </a:cubicBezTo>
                <a:cubicBezTo>
                  <a:pt x="4003818" y="3069842"/>
                  <a:pt x="4002032" y="3068943"/>
                  <a:pt x="3999945" y="3068139"/>
                </a:cubicBezTo>
                <a:cubicBezTo>
                  <a:pt x="3987818" y="3063468"/>
                  <a:pt x="3968381" y="3062958"/>
                  <a:pt x="3956529" y="3067000"/>
                </a:cubicBezTo>
                <a:cubicBezTo>
                  <a:pt x="3900898" y="3079382"/>
                  <a:pt x="3850463" y="3077929"/>
                  <a:pt x="3803031" y="3079823"/>
                </a:cubicBezTo>
                <a:cubicBezTo>
                  <a:pt x="3749421" y="3080464"/>
                  <a:pt x="3785521" y="3065630"/>
                  <a:pt x="3718229" y="3077134"/>
                </a:cubicBezTo>
                <a:cubicBezTo>
                  <a:pt x="3711244" y="3071611"/>
                  <a:pt x="3702770" y="3071184"/>
                  <a:pt x="3688357" y="3073468"/>
                </a:cubicBezTo>
                <a:cubicBezTo>
                  <a:pt x="3662326" y="3073378"/>
                  <a:pt x="3664937" y="3059899"/>
                  <a:pt x="3638298" y="3067494"/>
                </a:cubicBezTo>
                <a:cubicBezTo>
                  <a:pt x="3643333" y="3060328"/>
                  <a:pt x="3589079" y="3063658"/>
                  <a:pt x="3601443" y="3056355"/>
                </a:cubicBezTo>
                <a:cubicBezTo>
                  <a:pt x="3584797" y="3049384"/>
                  <a:pt x="3575923" y="3060108"/>
                  <a:pt x="3559361" y="3054005"/>
                </a:cubicBezTo>
                <a:cubicBezTo>
                  <a:pt x="3540444" y="3052269"/>
                  <a:pt x="3569896" y="3061996"/>
                  <a:pt x="3548859" y="3062094"/>
                </a:cubicBezTo>
                <a:cubicBezTo>
                  <a:pt x="3523419" y="3060901"/>
                  <a:pt x="3522848" y="3074222"/>
                  <a:pt x="3504082" y="3056779"/>
                </a:cubicBezTo>
                <a:lnTo>
                  <a:pt x="3436234" y="3047769"/>
                </a:lnTo>
                <a:cubicBezTo>
                  <a:pt x="3420764" y="3051629"/>
                  <a:pt x="3408644" y="3049227"/>
                  <a:pt x="3396914" y="3044803"/>
                </a:cubicBezTo>
                <a:cubicBezTo>
                  <a:pt x="3361398" y="3044955"/>
                  <a:pt x="3329425" y="3037856"/>
                  <a:pt x="3289720" y="3034278"/>
                </a:cubicBezTo>
                <a:cubicBezTo>
                  <a:pt x="3246348" y="3037943"/>
                  <a:pt x="3224942" y="3025667"/>
                  <a:pt x="3182509" y="3021890"/>
                </a:cubicBezTo>
                <a:cubicBezTo>
                  <a:pt x="3139731" y="3031583"/>
                  <a:pt x="3155749" y="3004773"/>
                  <a:pt x="3119879" y="3004134"/>
                </a:cubicBezTo>
                <a:cubicBezTo>
                  <a:pt x="3060941" y="3012153"/>
                  <a:pt x="3121880" y="2995117"/>
                  <a:pt x="3031656" y="2995077"/>
                </a:cubicBezTo>
                <a:cubicBezTo>
                  <a:pt x="3026453" y="2996603"/>
                  <a:pt x="3015685" y="2994367"/>
                  <a:pt x="3017018" y="2992034"/>
                </a:cubicBezTo>
                <a:cubicBezTo>
                  <a:pt x="2997245" y="2992118"/>
                  <a:pt x="2941342" y="2976346"/>
                  <a:pt x="2913012" y="2978042"/>
                </a:cubicBezTo>
                <a:cubicBezTo>
                  <a:pt x="2858481" y="2969139"/>
                  <a:pt x="2831094" y="2979433"/>
                  <a:pt x="2791382" y="2975899"/>
                </a:cubicBezTo>
                <a:cubicBezTo>
                  <a:pt x="2745836" y="2966063"/>
                  <a:pt x="2719288" y="2957529"/>
                  <a:pt x="2639738" y="2936567"/>
                </a:cubicBezTo>
                <a:lnTo>
                  <a:pt x="2369741" y="2876435"/>
                </a:lnTo>
                <a:cubicBezTo>
                  <a:pt x="2269614" y="2832081"/>
                  <a:pt x="2140023" y="2856176"/>
                  <a:pt x="2078755" y="2852909"/>
                </a:cubicBezTo>
                <a:cubicBezTo>
                  <a:pt x="2053362" y="2866100"/>
                  <a:pt x="2032778" y="2851474"/>
                  <a:pt x="2002128" y="2856835"/>
                </a:cubicBezTo>
                <a:cubicBezTo>
                  <a:pt x="1933939" y="2859736"/>
                  <a:pt x="1866254" y="2874726"/>
                  <a:pt x="1777746" y="2864566"/>
                </a:cubicBezTo>
                <a:cubicBezTo>
                  <a:pt x="1737851" y="2905864"/>
                  <a:pt x="1634115" y="2880970"/>
                  <a:pt x="1549425" y="2904556"/>
                </a:cubicBezTo>
                <a:cubicBezTo>
                  <a:pt x="1500265" y="2909373"/>
                  <a:pt x="1423030" y="2888862"/>
                  <a:pt x="1405992" y="2911144"/>
                </a:cubicBezTo>
                <a:cubicBezTo>
                  <a:pt x="1383494" y="2897507"/>
                  <a:pt x="1362438" y="2919536"/>
                  <a:pt x="1337848" y="2921491"/>
                </a:cubicBezTo>
                <a:cubicBezTo>
                  <a:pt x="1318218" y="2912820"/>
                  <a:pt x="1308478" y="2920319"/>
                  <a:pt x="1290645" y="2921985"/>
                </a:cubicBezTo>
                <a:cubicBezTo>
                  <a:pt x="1282569" y="2916637"/>
                  <a:pt x="1267476" y="2916916"/>
                  <a:pt x="1262341" y="2923190"/>
                </a:cubicBezTo>
                <a:cubicBezTo>
                  <a:pt x="1269627" y="2937654"/>
                  <a:pt x="1217209" y="2930439"/>
                  <a:pt x="1213314" y="2940415"/>
                </a:cubicBezTo>
                <a:cubicBezTo>
                  <a:pt x="1182890" y="2942495"/>
                  <a:pt x="1050782" y="2929830"/>
                  <a:pt x="1028405" y="2945799"/>
                </a:cubicBezTo>
                <a:cubicBezTo>
                  <a:pt x="966896" y="2953381"/>
                  <a:pt x="877997" y="2927977"/>
                  <a:pt x="851857" y="2928423"/>
                </a:cubicBezTo>
                <a:cubicBezTo>
                  <a:pt x="825919" y="2899251"/>
                  <a:pt x="699677" y="2976135"/>
                  <a:pt x="588681" y="2977769"/>
                </a:cubicBezTo>
                <a:cubicBezTo>
                  <a:pt x="573724" y="2974953"/>
                  <a:pt x="565729" y="2974991"/>
                  <a:pt x="561717" y="2981641"/>
                </a:cubicBezTo>
                <a:cubicBezTo>
                  <a:pt x="532860" y="2985482"/>
                  <a:pt x="475932" y="2991762"/>
                  <a:pt x="415541" y="3000819"/>
                </a:cubicBezTo>
                <a:cubicBezTo>
                  <a:pt x="370154" y="3008289"/>
                  <a:pt x="146634" y="3001788"/>
                  <a:pt x="86183" y="3009699"/>
                </a:cubicBezTo>
                <a:lnTo>
                  <a:pt x="0" y="3044978"/>
                </a:ln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0B5D2D-46D8-9EB5-BDAB-0D89066AC7B9}"/>
              </a:ext>
            </a:extLst>
          </p:cNvPr>
          <p:cNvSpPr txBox="1"/>
          <p:nvPr/>
        </p:nvSpPr>
        <p:spPr>
          <a:xfrm>
            <a:off x="5116945" y="3203216"/>
            <a:ext cx="6096000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1800" b="1" dirty="0" err="1"/>
              <a:t>DrivAge</a:t>
            </a:r>
            <a:r>
              <a:rPr lang="pl-PL" sz="1800" dirty="0"/>
              <a:t> — wiek kierowcy w latach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1800" b="1" dirty="0" err="1"/>
              <a:t>BonusMalus</a:t>
            </a:r>
            <a:r>
              <a:rPr lang="pl-PL" sz="1800" dirty="0"/>
              <a:t> — zmienna numeryczna bonus/</a:t>
            </a:r>
            <a:r>
              <a:rPr lang="pl-PL" sz="1800" dirty="0" err="1"/>
              <a:t>malus</a:t>
            </a:r>
            <a:r>
              <a:rPr lang="pl-PL" sz="1800" dirty="0"/>
              <a:t>, która przyjmuje wartości od 50 do 350. Wartości poniżej 100 oznaczają bonus (wynagrodzenie za bezszkodową jazdę), powyżej 100 – </a:t>
            </a:r>
            <a:r>
              <a:rPr lang="pl-PL" sz="1800" dirty="0" err="1"/>
              <a:t>malus</a:t>
            </a:r>
            <a:r>
              <a:rPr lang="pl-PL" sz="1800" dirty="0"/>
              <a:t> (karę za spowodowane szkody)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1800" b="1" dirty="0" err="1"/>
              <a:t>VehUsage</a:t>
            </a:r>
            <a:r>
              <a:rPr lang="pl-PL" sz="1800" dirty="0"/>
              <a:t> — zmienna kategorialna która opisuje w jaki sposób jest używany samochód: Prywatnie (</a:t>
            </a:r>
            <a:r>
              <a:rPr lang="pl-PL" sz="1800" dirty="0" err="1"/>
              <a:t>Private</a:t>
            </a:r>
            <a:r>
              <a:rPr lang="pl-PL" sz="1800" dirty="0"/>
              <a:t>), prywatnie oraz dojazd do miejsca pracy (</a:t>
            </a:r>
            <a:r>
              <a:rPr lang="pl-PL" sz="1800" dirty="0" err="1"/>
              <a:t>Private+trip</a:t>
            </a:r>
            <a:r>
              <a:rPr lang="pl-PL" sz="1800" dirty="0"/>
              <a:t> to </a:t>
            </a:r>
            <a:r>
              <a:rPr lang="pl-PL" sz="1800" dirty="0" err="1"/>
              <a:t>office</a:t>
            </a:r>
            <a:r>
              <a:rPr lang="pl-PL" sz="1800" dirty="0"/>
              <a:t>), profesjonalnie (Professional) lub na wyścigach (Professional run)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1800" b="1" dirty="0" err="1"/>
              <a:t>RiskArea</a:t>
            </a:r>
            <a:r>
              <a:rPr lang="pl-PL" sz="1800" dirty="0"/>
              <a:t> — zmienna kategorialna, która opisuje do jakiej grupa ryzyka należy kierowca (od 1 do 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175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F0A6E9-0AE7-5ED5-0430-A1931A469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938" y="3512846"/>
            <a:ext cx="3000375" cy="2752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F8A37F-E288-0F90-7C2D-BBF78497A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525" y="641350"/>
            <a:ext cx="2998788" cy="27527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3BDD9D-D348-DDF3-B484-166B1597B8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9162" y="3512846"/>
            <a:ext cx="2998788" cy="2752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FDFC73-D657-C9BF-952D-1E1CB67A41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7575" y="641349"/>
            <a:ext cx="3000375" cy="2752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327" y="229270"/>
            <a:ext cx="3335594" cy="135014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l-PL" dirty="0" err="1">
                <a:solidFill>
                  <a:srgbClr val="FFFFFF"/>
                </a:solidFill>
              </a:rPr>
              <a:t>Claim</a:t>
            </a:r>
            <a:r>
              <a:rPr lang="pl-PL" dirty="0">
                <a:solidFill>
                  <a:srgbClr val="FFFFFF"/>
                </a:solidFill>
              </a:rPr>
              <a:t> </a:t>
            </a:r>
            <a:r>
              <a:rPr lang="pl-PL" dirty="0" err="1">
                <a:solidFill>
                  <a:srgbClr val="FFFFFF"/>
                </a:solidFill>
              </a:rPr>
              <a:t>Amount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A533DA-E9AB-9931-AD68-85F31E98C7CF}"/>
              </a:ext>
            </a:extLst>
          </p:cNvPr>
          <p:cNvSpPr txBox="1"/>
          <p:nvPr/>
        </p:nvSpPr>
        <p:spPr>
          <a:xfrm>
            <a:off x="264327" y="2017711"/>
            <a:ext cx="3882800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</a:rPr>
              <a:t>Po lewej stronie — wartość szkód przed transformacją logarytmiczną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</a:rPr>
              <a:t>Po prawej stronie — wartość po transformacji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</a:rPr>
              <a:t>Po transformacji zmienna jest znaczniej bardziej skumulowana wokół średniej oraz dopasowanie ogonów rozkładu do ogonów rozkładu normalnego jest znacznie lepsze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schemeClr val="bg1"/>
                </a:solidFill>
              </a:rPr>
              <a:t>Wynik</a:t>
            </a:r>
            <a:r>
              <a:rPr lang="pl-PL" dirty="0">
                <a:solidFill>
                  <a:schemeClr val="bg1"/>
                </a:solidFill>
              </a:rPr>
              <a:t>: używamy zmiennej </a:t>
            </a:r>
            <a:r>
              <a:rPr lang="pl-PL" dirty="0" err="1">
                <a:solidFill>
                  <a:schemeClr val="bg1"/>
                </a:solidFill>
              </a:rPr>
              <a:t>ClaimAmountLog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177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ClaimNb</a:t>
            </a:r>
            <a:endParaRPr lang="en-US" sz="3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AA533DA-E9AB-9931-AD68-85F31E98C7CF}"/>
              </a:ext>
            </a:extLst>
          </p:cNvPr>
          <p:cNvSpPr txBox="1"/>
          <p:nvPr/>
        </p:nvSpPr>
        <p:spPr>
          <a:xfrm>
            <a:off x="593610" y="2121763"/>
            <a:ext cx="3822192" cy="377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1900" dirty="0">
                <a:solidFill>
                  <a:schemeClr val="bg1"/>
                </a:solidFill>
              </a:rPr>
              <a:t>Liczby szkód większe od 6 mogą być traktowane jako </a:t>
            </a:r>
            <a:r>
              <a:rPr lang="pl-PL" sz="1900" dirty="0" err="1">
                <a:solidFill>
                  <a:schemeClr val="bg1"/>
                </a:solidFill>
              </a:rPr>
              <a:t>outliery</a:t>
            </a:r>
            <a:r>
              <a:rPr lang="pl-PL" sz="1900" dirty="0">
                <a:solidFill>
                  <a:schemeClr val="bg1"/>
                </a:solidFill>
              </a:rPr>
              <a:t> (mamy tylko 10 takich obserwacji)</a:t>
            </a:r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1900" dirty="0">
                <a:solidFill>
                  <a:schemeClr val="bg1"/>
                </a:solidFill>
              </a:rPr>
              <a:t>Większość kierowców miała jednak tylko jedną szkodę</a:t>
            </a:r>
            <a:endParaRPr lang="en-US" sz="19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E79B85-DB27-659A-4376-69972AF85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010" y="484632"/>
            <a:ext cx="6236064" cy="57332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B8B447-AFFF-90DA-F2FE-1D9F664CBFB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93926" y="753602"/>
            <a:ext cx="3639058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514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4462044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4615840"/>
            <a:ext cx="3885141" cy="15267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BonusMalus</a:t>
            </a:r>
            <a:endParaRPr lang="en-US" sz="3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1FF9F7-7305-6800-2865-41BA1C952B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93" r="-7" b="20354"/>
          <a:stretch/>
        </p:blipFill>
        <p:spPr>
          <a:xfrm>
            <a:off x="6290648" y="438873"/>
            <a:ext cx="5559480" cy="37490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DE415F-65AC-9950-3BE2-3ABB43D4DA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486" r="-3" b="-3"/>
          <a:stretch/>
        </p:blipFill>
        <p:spPr>
          <a:xfrm>
            <a:off x="380784" y="468380"/>
            <a:ext cx="5546955" cy="3749040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4690076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AA533DA-E9AB-9931-AD68-85F31E98C7CF}"/>
              </a:ext>
            </a:extLst>
          </p:cNvPr>
          <p:cNvSpPr txBox="1"/>
          <p:nvPr/>
        </p:nvSpPr>
        <p:spPr>
          <a:xfrm>
            <a:off x="4945336" y="4732576"/>
            <a:ext cx="6853356" cy="1526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28575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2200" dirty="0">
                <a:solidFill>
                  <a:schemeClr val="bg1"/>
                </a:solidFill>
              </a:rPr>
              <a:t>Ma rozkład podobny do zmiennej objaśnianej </a:t>
            </a:r>
            <a:r>
              <a:rPr lang="pl-PL" sz="2200" dirty="0" err="1">
                <a:solidFill>
                  <a:schemeClr val="bg1"/>
                </a:solidFill>
              </a:rPr>
              <a:t>ClaimAmount</a:t>
            </a:r>
            <a:r>
              <a:rPr lang="pl-PL" sz="2200" dirty="0">
                <a:solidFill>
                  <a:schemeClr val="bg1"/>
                </a:solidFill>
              </a:rPr>
              <a:t> =&gt; zastosowana transformacja logarytmiczna</a:t>
            </a:r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2200" dirty="0">
                <a:solidFill>
                  <a:schemeClr val="bg1"/>
                </a:solidFill>
              </a:rPr>
              <a:t>Po </a:t>
            </a:r>
            <a:r>
              <a:rPr lang="pl-PL" sz="2200" dirty="0" err="1">
                <a:solidFill>
                  <a:schemeClr val="bg1"/>
                </a:solidFill>
              </a:rPr>
              <a:t>transofrmacji</a:t>
            </a:r>
            <a:r>
              <a:rPr lang="pl-PL" sz="2200" dirty="0">
                <a:solidFill>
                  <a:schemeClr val="bg1"/>
                </a:solidFill>
              </a:rPr>
              <a:t> zbadana zależność </a:t>
            </a:r>
            <a:r>
              <a:rPr lang="pl-PL" sz="2200" dirty="0" err="1">
                <a:solidFill>
                  <a:schemeClr val="bg1"/>
                </a:solidFill>
              </a:rPr>
              <a:t>ClaimAmountLog</a:t>
            </a:r>
            <a:r>
              <a:rPr lang="pl-PL" sz="2200" dirty="0">
                <a:solidFill>
                  <a:schemeClr val="bg1"/>
                </a:solidFill>
              </a:rPr>
              <a:t> od </a:t>
            </a:r>
            <a:r>
              <a:rPr lang="pl-PL" sz="2200" dirty="0" err="1">
                <a:solidFill>
                  <a:schemeClr val="bg1"/>
                </a:solidFill>
              </a:rPr>
              <a:t>BonusMalusLog</a:t>
            </a:r>
            <a:r>
              <a:rPr lang="pl-PL" sz="2200" dirty="0">
                <a:solidFill>
                  <a:schemeClr val="bg1"/>
                </a:solidFill>
              </a:rPr>
              <a:t> —  słaby trend liniowy, znaczne kumulacje wzdłuż wartości </a:t>
            </a:r>
            <a:r>
              <a:rPr lang="pl-PL" sz="2200" dirty="0" err="1">
                <a:solidFill>
                  <a:schemeClr val="bg1"/>
                </a:solidFill>
              </a:rPr>
              <a:t>BonusMalusLog</a:t>
            </a:r>
            <a:r>
              <a:rPr lang="pl-PL" sz="2200" dirty="0">
                <a:solidFill>
                  <a:schemeClr val="bg1"/>
                </a:solidFill>
              </a:rPr>
              <a:t>, co oznacza dość słabą korelację</a:t>
            </a:r>
          </a:p>
        </p:txBody>
      </p:sp>
    </p:spTree>
    <p:extLst>
      <p:ext uri="{BB962C8B-B14F-4D97-AF65-F5344CB8AC3E}">
        <p14:creationId xmlns:p14="http://schemas.microsoft.com/office/powerpoint/2010/main" val="1566651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4462044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4615840"/>
            <a:ext cx="3885141" cy="15267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000">
                <a:solidFill>
                  <a:schemeClr val="bg1"/>
                </a:solidFill>
              </a:rPr>
              <a:t>DrivAge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630138-1698-FD6B-9A71-10587580B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143" y="352931"/>
            <a:ext cx="4077810" cy="37490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A776D0-6266-8301-B8C9-DA529F254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308" y="357013"/>
            <a:ext cx="4077810" cy="3749040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4690076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AA533DA-E9AB-9931-AD68-85F31E98C7CF}"/>
              </a:ext>
            </a:extLst>
          </p:cNvPr>
          <p:cNvSpPr txBox="1"/>
          <p:nvPr/>
        </p:nvSpPr>
        <p:spPr>
          <a:xfrm>
            <a:off x="4945336" y="4615840"/>
            <a:ext cx="6609921" cy="1526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1900" dirty="0">
                <a:solidFill>
                  <a:schemeClr val="bg1"/>
                </a:solidFill>
              </a:rPr>
              <a:t>Ma rozkład podobny do rozkładu normalnego</a:t>
            </a:r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1900" dirty="0">
                <a:solidFill>
                  <a:schemeClr val="bg1"/>
                </a:solidFill>
              </a:rPr>
              <a:t>Zależność </a:t>
            </a:r>
            <a:r>
              <a:rPr lang="pl-PL" sz="1900" dirty="0" err="1">
                <a:solidFill>
                  <a:schemeClr val="bg1"/>
                </a:solidFill>
              </a:rPr>
              <a:t>ClaimAmountLog</a:t>
            </a:r>
            <a:r>
              <a:rPr lang="pl-PL" sz="1900" dirty="0">
                <a:solidFill>
                  <a:schemeClr val="bg1"/>
                </a:solidFill>
              </a:rPr>
              <a:t> od </a:t>
            </a:r>
            <a:r>
              <a:rPr lang="pl-PL" sz="1900" dirty="0" err="1">
                <a:solidFill>
                  <a:schemeClr val="bg1"/>
                </a:solidFill>
              </a:rPr>
              <a:t>DrivAge</a:t>
            </a:r>
            <a:r>
              <a:rPr lang="pl-PL" sz="1900" dirty="0">
                <a:solidFill>
                  <a:schemeClr val="bg1"/>
                </a:solidFill>
              </a:rPr>
              <a:t> jest jeszcze słabsza niż od </a:t>
            </a:r>
            <a:r>
              <a:rPr lang="pl-PL" sz="1900" dirty="0" err="1">
                <a:solidFill>
                  <a:schemeClr val="bg1"/>
                </a:solidFill>
              </a:rPr>
              <a:t>BonusMalus</a:t>
            </a:r>
            <a:r>
              <a:rPr lang="pl-PL" sz="1900" dirty="0">
                <a:solidFill>
                  <a:schemeClr val="bg1"/>
                </a:solidFill>
              </a:rPr>
              <a:t> (prawie zerowy trend)</a:t>
            </a:r>
          </a:p>
        </p:txBody>
      </p:sp>
    </p:spTree>
    <p:extLst>
      <p:ext uri="{BB962C8B-B14F-4D97-AF65-F5344CB8AC3E}">
        <p14:creationId xmlns:p14="http://schemas.microsoft.com/office/powerpoint/2010/main" val="1845009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4462044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4615840"/>
            <a:ext cx="3885141" cy="15267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000">
                <a:solidFill>
                  <a:schemeClr val="bg1"/>
                </a:solidFill>
              </a:rPr>
              <a:t>Exposure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CA4D03-3E72-01F6-CF7F-554644608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143" y="352931"/>
            <a:ext cx="4077810" cy="3749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1596A6-48CE-2F7D-DE52-4D1A69322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308" y="357013"/>
            <a:ext cx="4077810" cy="3749040"/>
          </a:xfrm>
          <a:prstGeom prst="rect">
            <a:avLst/>
          </a:prstGeom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4690076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AA533DA-E9AB-9931-AD68-85F31E98C7CF}"/>
              </a:ext>
            </a:extLst>
          </p:cNvPr>
          <p:cNvSpPr txBox="1"/>
          <p:nvPr/>
        </p:nvSpPr>
        <p:spPr>
          <a:xfrm>
            <a:off x="4945336" y="4615840"/>
            <a:ext cx="6609921" cy="1526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2200" dirty="0">
                <a:solidFill>
                  <a:schemeClr val="bg1"/>
                </a:solidFill>
              </a:rPr>
              <a:t>Zaczynając od 25 </a:t>
            </a:r>
            <a:r>
              <a:rPr lang="pl-PL" sz="2200" dirty="0" err="1">
                <a:solidFill>
                  <a:schemeClr val="bg1"/>
                </a:solidFill>
              </a:rPr>
              <a:t>kwantyli</a:t>
            </a:r>
            <a:r>
              <a:rPr lang="pl-PL" sz="2200" dirty="0">
                <a:solidFill>
                  <a:schemeClr val="bg1"/>
                </a:solidFill>
              </a:rPr>
              <a:t> rozkład jest podobny do rozkładu jednostajnego (z wahaniami)</a:t>
            </a:r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2200" dirty="0">
                <a:solidFill>
                  <a:schemeClr val="bg1"/>
                </a:solidFill>
              </a:rPr>
              <a:t>Zależność </a:t>
            </a:r>
            <a:r>
              <a:rPr lang="pl-PL" sz="2200" dirty="0" err="1">
                <a:solidFill>
                  <a:schemeClr val="bg1"/>
                </a:solidFill>
              </a:rPr>
              <a:t>ClaimAmountLog</a:t>
            </a:r>
            <a:r>
              <a:rPr lang="pl-PL" sz="2200" dirty="0">
                <a:solidFill>
                  <a:schemeClr val="bg1"/>
                </a:solidFill>
              </a:rPr>
              <a:t> od </a:t>
            </a:r>
            <a:r>
              <a:rPr lang="pl-PL" sz="2200" dirty="0" err="1">
                <a:solidFill>
                  <a:schemeClr val="bg1"/>
                </a:solidFill>
              </a:rPr>
              <a:t>Exposure</a:t>
            </a:r>
            <a:r>
              <a:rPr lang="pl-PL" sz="2200" dirty="0">
                <a:solidFill>
                  <a:schemeClr val="bg1"/>
                </a:solidFill>
              </a:rPr>
              <a:t>, jak i w przypadku </a:t>
            </a:r>
            <a:r>
              <a:rPr lang="pl-PL" sz="2200" dirty="0" err="1">
                <a:solidFill>
                  <a:schemeClr val="bg1"/>
                </a:solidFill>
              </a:rPr>
              <a:t>DrivAge</a:t>
            </a:r>
            <a:r>
              <a:rPr lang="pl-PL" sz="2200" dirty="0">
                <a:solidFill>
                  <a:schemeClr val="bg1"/>
                </a:solidFill>
              </a:rPr>
              <a:t>, jest słaba</a:t>
            </a:r>
          </a:p>
        </p:txBody>
      </p:sp>
    </p:spTree>
    <p:extLst>
      <p:ext uri="{BB962C8B-B14F-4D97-AF65-F5344CB8AC3E}">
        <p14:creationId xmlns:p14="http://schemas.microsoft.com/office/powerpoint/2010/main" val="1174299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</TotalTime>
  <Words>1230</Words>
  <Application>Microsoft Office PowerPoint</Application>
  <PresentationFormat>Widescreen</PresentationFormat>
  <Paragraphs>101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Bookman Old Style</vt:lpstr>
      <vt:lpstr>Calibri</vt:lpstr>
      <vt:lpstr>Calibri Light</vt:lpstr>
      <vt:lpstr>Cambria Math</vt:lpstr>
      <vt:lpstr>Franklin Gothic Book</vt:lpstr>
      <vt:lpstr>Office Theme</vt:lpstr>
      <vt:lpstr>1_RetrospectVTI</vt:lpstr>
      <vt:lpstr>Projekt zaliczeniowy</vt:lpstr>
      <vt:lpstr>EDA</vt:lpstr>
      <vt:lpstr>Opis zbioru danych i wybranych zmiennych</vt:lpstr>
      <vt:lpstr>Opis zbioru danych i wybranych zmiennych</vt:lpstr>
      <vt:lpstr>Claim Amount</vt:lpstr>
      <vt:lpstr>ClaimNb</vt:lpstr>
      <vt:lpstr>BonusMalus</vt:lpstr>
      <vt:lpstr>DrivAge</vt:lpstr>
      <vt:lpstr>Exposure</vt:lpstr>
      <vt:lpstr>Korelacja zmiennych numerycznych   </vt:lpstr>
      <vt:lpstr>Gender</vt:lpstr>
      <vt:lpstr>VehUsage</vt:lpstr>
      <vt:lpstr>RiskArea</vt:lpstr>
      <vt:lpstr>EDA. Wnioski</vt:lpstr>
      <vt:lpstr>GLM</vt:lpstr>
      <vt:lpstr>Oszacowany model GLM</vt:lpstr>
      <vt:lpstr>Prognoza dla 2 wybranych ubezpieczonych</vt:lpstr>
      <vt:lpstr>Eliminacja zmiennych</vt:lpstr>
      <vt:lpstr>Jakość dopasowania modelu</vt:lpstr>
      <vt:lpstr>Budowanie 2 modelu GLM</vt:lpstr>
      <vt:lpstr>Cross-walidacja i wybór ostatecznego modelu</vt:lpstr>
      <vt:lpstr>Drzewo regresyjne</vt:lpstr>
      <vt:lpstr>Oszacowany model drzewa regresyjnego</vt:lpstr>
      <vt:lpstr>Jakość dopasowania modelu</vt:lpstr>
      <vt:lpstr>Ostateczny model</vt:lpstr>
      <vt:lpstr>Ostateczny model na podstawie CV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zaliczeniowy</dc:title>
  <dc:creator>Yauheni Semianiuk</dc:creator>
  <cp:lastModifiedBy>Yauheni Semianiuk</cp:lastModifiedBy>
  <cp:revision>6</cp:revision>
  <dcterms:created xsi:type="dcterms:W3CDTF">2023-01-21T12:35:21Z</dcterms:created>
  <dcterms:modified xsi:type="dcterms:W3CDTF">2023-01-25T18:09:11Z</dcterms:modified>
</cp:coreProperties>
</file>