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305" r:id="rId4"/>
    <p:sldId id="300" r:id="rId5"/>
    <p:sldId id="306" r:id="rId6"/>
    <p:sldId id="303" r:id="rId7"/>
    <p:sldId id="307" r:id="rId8"/>
    <p:sldId id="308" r:id="rId9"/>
    <p:sldId id="309" r:id="rId10"/>
    <p:sldId id="310" r:id="rId11"/>
    <p:sldId id="311" r:id="rId12"/>
    <p:sldId id="313" r:id="rId13"/>
    <p:sldId id="312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4" r:id="rId22"/>
    <p:sldId id="325" r:id="rId23"/>
    <p:sldId id="326" r:id="rId24"/>
    <p:sldId id="323" r:id="rId25"/>
    <p:sldId id="328" r:id="rId26"/>
    <p:sldId id="327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E5B2-BE90-A6EF-5D13-DEE2F2FE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1F55-47CA-7F82-EB0A-2E68C2B1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2D71-5E56-0B94-31FB-7E72B065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8188-EA63-128B-3EB1-B2E36105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5FD1-5AC8-8FBC-9A43-ACA3283E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D687-7DF5-23C6-E498-6D595EB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9E9D-F756-F51F-CD49-4E65F952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DD6F-3759-783E-214A-D8035846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B2636-179A-9E40-5EA4-E595AEA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3058-0510-6C7E-513F-6F9CCAAA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C91B4-41DE-FAFB-B6E6-4BEDC7A2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9598-FD46-533A-DD9B-CB99A693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7FB8-4379-FF59-D726-9B4E60B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3E05-F307-85CA-98D1-1697A84A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6E1F-A200-DEDC-DD37-8737FE5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2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83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8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43B4-5277-1FB3-05F5-8FDF11FB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4BE5-0E96-3F81-0E9E-733A015D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CA89-DB8B-6736-B380-CF64F2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8E40-FDD8-0B8B-BE8C-7ECD39CC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A144-D271-2441-4632-15924CF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8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260C-E1A3-E6EC-D314-47FF1B5E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2ED5-A334-A54C-49EF-BC2BE5F4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8F3A-6952-91A3-907A-1411F07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9516-89F3-5AD6-5F7C-D52C37E9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E305-B55D-3067-D82D-64F70755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AC5C-E875-BA6B-A252-3B46FF8C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AB3-16E6-807E-A73E-F2DF069D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97903-9464-0937-B2CC-507D3CBA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4EE1-1155-F45A-6FA0-88F33CCE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05DE-57EB-4C83-9B49-FA496BA5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0025-956F-9E5D-24C2-D7D8F55F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1A96-507F-9150-C803-42663333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4CF7-EE0F-E705-713A-6A5B6F0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FEA34-CFBE-B796-6C37-539AC31E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6C666-04DD-8F44-5122-C860150C0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2CFC5-EC4D-C269-1CD4-B5D50D85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261C-3269-1A7F-5107-B7392758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14912-D8BE-8622-D373-0082B28C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9828B-6AFD-C13A-569F-045F7C2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7BFF-4841-4890-63F0-452E97D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E4558-A197-AB37-9BB2-6410FF80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9928-581B-63CA-43FC-07CF360A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E2E8-7D4A-07A9-6898-A1E2353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B03E4-8B47-10CE-ED77-373CB7D3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F6E5E-170A-1AF8-44D7-C67CD5EB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4BBA-E0CE-B864-1971-D81FC936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2796-8F1F-6050-134D-8340BF2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71A4-6EA1-72A8-3ADD-7B62E965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6F39-0B3D-F672-39F1-682D513D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4FFBC-0504-0C65-904C-5670F1C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9DDC-C5CF-EDE4-352A-52D8607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8246-E163-A7D1-0566-5BF865EE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55D5-20D3-A8B1-F77F-D55ED32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0C76-142C-E1E7-1F2C-5E1E4D859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F576-5F60-5FED-1395-2244959A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0796-652B-9DDD-ABFD-2FFD79E4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5E8A-9C6B-BAB8-349B-E2DC24E8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C591-3279-936D-40C8-5040C964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4EFF5-3091-4906-7FB1-4395F275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8499-8660-3986-14CA-DBA44753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DE65-C999-825D-F74E-06DB2AF9D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2A76-224D-4EA4-B9DE-665390CDAB5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F322-4CF1-138E-549E-C8E60668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E2E-6A61-A39F-9F0C-932E5F2D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46830-E109-4F23-9518-849F1CB1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B8EB8B-67BF-E48A-7875-16C505C92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3700" dirty="0">
                <a:solidFill>
                  <a:schemeClr val="bg1"/>
                </a:solidFill>
              </a:rPr>
              <a:t>Projekt zaliczeniowy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Yauheni Semianiuk 82591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1"/>
            <a:ext cx="3018508" cy="2900001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Korelacja zmiennych numerycznych  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EBBC-39A8-2D75-11BA-B70548F7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25506"/>
            <a:ext cx="7188199" cy="1466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038600" y="4632543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Korelacja zmiennych objaśniających ze zmienną objaśnianą jest bardzo słaba (według standardowych zaleceń do liczenia mocy korelacji). Jest to zgodne z tym co wychodziło z analizy wykresów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Korelacja zmiennych objaśniających miedzy sobą też jest słaba (co oznacza że nie mamy problemu współliniowości i prognozy modelu będą stabilne)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Gender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A58FD-6700-E4E8-EA84-E0F9F127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6" y="352931"/>
            <a:ext cx="4075043" cy="3749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0F6E9-EDF9-5D9B-A60B-CE0A7620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2" y="357013"/>
            <a:ext cx="4075043" cy="374904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W zbiorze danych jest więcej mężczyzn </a:t>
            </a:r>
            <a:endParaRPr lang="en-US" sz="22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Średnia wartość ClaimAmountLog prawie nie różni się w  zależności od płci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VehUsage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CF68F-C83C-C737-7C1B-B73E4781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6" y="352931"/>
            <a:ext cx="4075043" cy="374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D6349-02FF-A7D1-C567-7C907E8C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2" y="357013"/>
            <a:ext cx="4075043" cy="374904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Prawie nie ma profesjonalnych kierowców wyścigowych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Średnia wartość szkód dla kierowców wyścigowych jest nieco wyższa niż dla pozostałych grup, jednak mała liczebność tej grupy nie pozwala na wnioskowanie że różnica jest statystycznie istotna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 =&gt; można zlikwidować poziom zmiennej kategorialnej </a:t>
            </a:r>
            <a:r>
              <a:rPr lang="pl-PL" sz="1700" i="1" dirty="0">
                <a:solidFill>
                  <a:schemeClr val="bg1"/>
                </a:solidFill>
              </a:rPr>
              <a:t>Professional run</a:t>
            </a:r>
            <a:r>
              <a:rPr lang="pl-PL" sz="1700" dirty="0">
                <a:solidFill>
                  <a:schemeClr val="bg1"/>
                </a:solidFill>
              </a:rPr>
              <a:t> i przypisać go do grupy </a:t>
            </a:r>
            <a:r>
              <a:rPr lang="pl-PL" sz="1700" i="1" dirty="0">
                <a:solidFill>
                  <a:schemeClr val="bg1"/>
                </a:solidFill>
              </a:rPr>
              <a:t>Professional</a:t>
            </a:r>
          </a:p>
        </p:txBody>
      </p:sp>
    </p:spTree>
    <p:extLst>
      <p:ext uri="{BB962C8B-B14F-4D97-AF65-F5344CB8AC3E}">
        <p14:creationId xmlns:p14="http://schemas.microsoft.com/office/powerpoint/2010/main" val="63610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l-PL" sz="3000">
                <a:solidFill>
                  <a:schemeClr val="bg1"/>
                </a:solidFill>
              </a:rPr>
              <a:t>RiskArea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Liczebność grup 1-3 oraz 12-13 jest zbyt niska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Średnia wartość szkód rośnie do grupy ryzyka 8, zatem prawię się nie zmienia. Jednak sami pudelka są bardzo podobne.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700" dirty="0">
                <a:solidFill>
                  <a:schemeClr val="bg1"/>
                </a:solidFill>
              </a:rPr>
              <a:t> =&gt; można zjednoczyć poziomy 1-3 oraz przypisać grupy ryzyka 12 i 13 do grupy 11.</a:t>
            </a:r>
            <a:endParaRPr lang="pl-PL" sz="17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3CD9E-21EE-2254-7401-141C0604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33" y="381940"/>
            <a:ext cx="4075044" cy="374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29559-B63D-F0D4-70B6-931047FC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23" y="379035"/>
            <a:ext cx="4075045" cy="37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EDA.</a:t>
            </a:r>
            <a:br>
              <a:rPr lang="pl-PL" sz="3200" dirty="0">
                <a:solidFill>
                  <a:schemeClr val="bg1"/>
                </a:solidFill>
              </a:rPr>
            </a:br>
            <a:r>
              <a:rPr lang="pl-PL" sz="3200" dirty="0">
                <a:solidFill>
                  <a:schemeClr val="bg1"/>
                </a:solidFill>
              </a:rPr>
              <a:t>Wnioski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BA430-2CDA-85B0-69E9-1E09686022FB}"/>
              </a:ext>
            </a:extLst>
          </p:cNvPr>
          <p:cNvSpPr txBox="1"/>
          <p:nvPr/>
        </p:nvSpPr>
        <p:spPr>
          <a:xfrm>
            <a:off x="6558552" y="1606695"/>
            <a:ext cx="4507406" cy="24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Zmienne objaśniające mają niewielki wpływ na kształtowanie wartości szkód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Zmienna objaśniana nie ma rozkładu normalnego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Zbiór zawiera kilka wartości odstających które mogą mieć poważny wpływ na wartości parametrów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Zastosowanie modelu liniowego będzie prowadziło do błędnych wniosków zarówno dla wartości parametrów jak i samej prognozy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/>
              <a:t>Stanowi to podstawę do stosowania modeli z klasy uogólnionych modeli liniowych (GLM)</a:t>
            </a:r>
          </a:p>
        </p:txBody>
      </p:sp>
    </p:spTree>
    <p:extLst>
      <p:ext uri="{BB962C8B-B14F-4D97-AF65-F5344CB8AC3E}">
        <p14:creationId xmlns:p14="http://schemas.microsoft.com/office/powerpoint/2010/main" val="39984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GLM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Oszac</a:t>
            </a:r>
            <a:r>
              <a:rPr lang="pl-PL" dirty="0" err="1"/>
              <a:t>owany</a:t>
            </a:r>
            <a:r>
              <a:rPr lang="en-US" dirty="0"/>
              <a:t> model GLM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D17BDB-8FF2-59FB-6D02-44C921EA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49" y="2091446"/>
            <a:ext cx="6668431" cy="2981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848A4-FF59-1E75-CAAC-6652C6C3A8C9}"/>
                  </a:ext>
                </a:extLst>
              </p:cNvPr>
              <p:cNvSpPr txBox="1"/>
              <p:nvPr/>
            </p:nvSpPr>
            <p:spPr>
              <a:xfrm>
                <a:off x="520006" y="2091446"/>
                <a:ext cx="3760164" cy="5041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Oszacowany został model z rodzimy gamma z logarytmiczną funkcją łączącą. Jako wagi są ustawione liczby szkód(</a:t>
                </a:r>
                <a:r>
                  <a:rPr lang="pl-PL" sz="1800" dirty="0" err="1"/>
                  <a:t>ClaimNb</a:t>
                </a:r>
                <a:r>
                  <a:rPr lang="pl-PL" sz="1800" dirty="0"/>
                  <a:t>)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Zmienna </a:t>
                </a:r>
                <a:r>
                  <a:rPr lang="pl-PL" sz="1800" dirty="0" err="1"/>
                  <a:t>ClaimAmount</a:t>
                </a:r>
                <a:r>
                  <a:rPr lang="pl-PL" sz="1800" dirty="0"/>
                  <a:t>/</a:t>
                </a:r>
                <a:r>
                  <a:rPr lang="pl-PL" sz="1800" dirty="0" err="1"/>
                  <a:t>ClaimNb</a:t>
                </a:r>
                <a:r>
                  <a:rPr lang="pl-PL" sz="1800" dirty="0"/>
                  <a:t> zależy od wszystkich zmiennych opisanych w rozdziale EDA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Wartość AIC jest równa 47212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pl-PL" sz="1800" dirty="0"/>
                  <a:t>Przykładowa interpretacja zmiennej </a:t>
                </a:r>
                <a:r>
                  <a:rPr lang="pl-PL" sz="1800" dirty="0" err="1"/>
                  <a:t>VehUsageProfessional</a:t>
                </a:r>
                <a:r>
                  <a:rPr lang="pl-PL" sz="1800" dirty="0"/>
                  <a:t>: jeżeli samochód jest używany profesjonalnie, wartość pojedynczej szkody zmniejsza się o </a:t>
                </a:r>
                <a:r>
                  <a:rPr lang="pl-PL" sz="1800" dirty="0" err="1"/>
                  <a:t>exp</a:t>
                </a:r>
                <a:r>
                  <a:rPr lang="pl-PL" sz="1800" dirty="0"/>
                  <a:t>(-0.689114)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l-PL" sz="1800" dirty="0"/>
                  <a:t> 100 procent, czyli o 50.02%</a:t>
                </a:r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  <a:p>
                <a:pPr marL="285750" indent="-2286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pl-PL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848A4-FF59-1E75-CAAC-6652C6C3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6" y="2091446"/>
                <a:ext cx="3760164" cy="5041380"/>
              </a:xfrm>
              <a:prstGeom prst="rect">
                <a:avLst/>
              </a:prstGeom>
              <a:blipFill>
                <a:blip r:embed="rId3"/>
                <a:stretch>
                  <a:fillRect t="-1088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2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Prognoza dla 2 wybranych ubezpieczonych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5591-532E-FD89-75B4-65D454029A0C}"/>
              </a:ext>
            </a:extLst>
          </p:cNvPr>
          <p:cNvSpPr txBox="1"/>
          <p:nvPr/>
        </p:nvSpPr>
        <p:spPr>
          <a:xfrm>
            <a:off x="1097280" y="2063737"/>
            <a:ext cx="11034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Predykcje dla 2 pierwszych ubezpieczonych wynoszą 6.85 i 7.09 odpowiednio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Wartości prognozowane z kolei byli równe 7.03 i 5.11 odpowiednio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Błędy procentowe wynoszą -2.65% i 38.80%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Nie mamy jednak podstaw do oceny jakości modelu na podstawie 2 obserwacji. Co więcej, jest to prognoza in-</a:t>
            </a:r>
            <a:r>
              <a:rPr lang="pl-PL" dirty="0" err="1"/>
              <a:t>sample</a:t>
            </a:r>
            <a:r>
              <a:rPr lang="pl-PL" dirty="0"/>
              <a:t>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93389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Eliminacja zmiennych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433FF-08AC-F149-CB0B-EFAF097BAEA8}"/>
              </a:ext>
            </a:extLst>
          </p:cNvPr>
          <p:cNvSpPr txBox="1"/>
          <p:nvPr/>
        </p:nvSpPr>
        <p:spPr>
          <a:xfrm>
            <a:off x="1240441" y="3161392"/>
            <a:ext cx="10218741" cy="199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Eliminacji zmiennych dokonane za pomocą rekurencyjnego sprawdzania testu F oraz kryterium informacyjnego </a:t>
            </a:r>
            <a:r>
              <a:rPr lang="pl-PL" sz="1800" dirty="0" err="1"/>
              <a:t>Akaike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Tabela przedstawia jakie zmienne zostali usunięte podczas każdej z procedur eliminacji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W wyniku został wybrany model zaproponowany przez AIC, ponieważ test F był zbyt restrykcyjny pod względem liczby zachowanych zmiennych. Co więcej, zmienna </a:t>
            </a:r>
            <a:r>
              <a:rPr lang="pl-PL" sz="1800" dirty="0" err="1"/>
              <a:t>RiskArea</a:t>
            </a:r>
            <a:r>
              <a:rPr lang="pl-PL" sz="1800" dirty="0"/>
              <a:t> zawierała zbyt dużo podgrup, co mogło doprowadzić do malej liczebności w każdej z podgrup (biorąc pod uwagę en fakt że zmienna </a:t>
            </a:r>
            <a:r>
              <a:rPr lang="pl-PL" sz="1800" dirty="0" err="1"/>
              <a:t>RiskArea</a:t>
            </a:r>
            <a:r>
              <a:rPr lang="pl-PL" sz="1800" dirty="0"/>
              <a:t> nie była jedyną zmienną kategorialną)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BB6917-CB59-BDA3-3ACF-D25A6FB89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95913"/>
              </p:ext>
            </p:extLst>
          </p:nvPr>
        </p:nvGraphicFramePr>
        <p:xfrm>
          <a:off x="1240442" y="2208571"/>
          <a:ext cx="488603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43019">
                  <a:extLst>
                    <a:ext uri="{9D8B030D-6E8A-4147-A177-3AD203B41FA5}">
                      <a16:colId xmlns:a16="http://schemas.microsoft.com/office/drawing/2014/main" val="1964473644"/>
                    </a:ext>
                  </a:extLst>
                </a:gridCol>
                <a:gridCol w="2443019">
                  <a:extLst>
                    <a:ext uri="{9D8B030D-6E8A-4147-A177-3AD203B41FA5}">
                      <a16:colId xmlns:a16="http://schemas.microsoft.com/office/drawing/2014/main" val="146987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Test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Akaike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0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DrivAge</a:t>
                      </a:r>
                      <a:r>
                        <a:rPr lang="pl-PL" dirty="0"/>
                        <a:t>, </a:t>
                      </a:r>
                      <a:r>
                        <a:rPr lang="pl-PL" dirty="0" err="1"/>
                        <a:t>BonusMalus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RiskArea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2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1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Jakość</a:t>
            </a:r>
            <a:r>
              <a:rPr lang="en-US" sz="4800" dirty="0"/>
              <a:t> </a:t>
            </a:r>
            <a:r>
              <a:rPr lang="en-US" sz="4800" dirty="0" err="1"/>
              <a:t>dopasowania</a:t>
            </a:r>
            <a:r>
              <a:rPr lang="en-US" sz="4800" dirty="0"/>
              <a:t> </a:t>
            </a:r>
            <a:r>
              <a:rPr lang="en-US" sz="4800" dirty="0" err="1"/>
              <a:t>modelu</a:t>
            </a:r>
            <a:endParaRPr lang="en-US" sz="48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0D5443-DB16-FC98-0387-05BCC176C5DF}"/>
              </a:ext>
            </a:extLst>
          </p:cNvPr>
          <p:cNvSpPr txBox="1"/>
          <p:nvPr/>
        </p:nvSpPr>
        <p:spPr>
          <a:xfrm>
            <a:off x="642257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Wykres reszt nie pokazuje na zachodzenie jakieś istotnej relacji. Jednak same rozproszenie jest wysokie, co świadczy o zlej jakości modelu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underfitting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Powodem temu może służyć nieprawidłowa postać funkcyjna modelu, słaba relacja statystyczna zachodząca pomiędzy zmiennej objaśnianej a objaśnianymi oraz nieodpowiednia funkcja wariancji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Wykres Q-Q pokazuje że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kwantyli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rzeczywiste nie odpowiadają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kwantyli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teoretycznym, co oznacza że wybraliśmy złą funkcję wariancji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F9B73-F614-A171-491B-79F45C06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37" y="634947"/>
            <a:ext cx="2732815" cy="2519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DFE5F-297F-569D-14E1-C4F1A52C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516" y="3428999"/>
            <a:ext cx="2737655" cy="25254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1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EDA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44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Budowanie 2 modelu GLM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637A-2C74-C435-3446-FD467F5C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7" y="2053244"/>
            <a:ext cx="6763694" cy="1171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637FB-1C9A-B143-3D1A-21670663E155}"/>
              </a:ext>
            </a:extLst>
          </p:cNvPr>
          <p:cNvSpPr txBox="1"/>
          <p:nvPr/>
        </p:nvSpPr>
        <p:spPr>
          <a:xfrm>
            <a:off x="1145819" y="3419271"/>
            <a:ext cx="11046181" cy="181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Zmieniona została rodzina funkcji (</a:t>
            </a:r>
            <a:r>
              <a:rPr lang="pl-PL" sz="1800" dirty="0" err="1"/>
              <a:t>inverse</a:t>
            </a:r>
            <a:r>
              <a:rPr lang="pl-PL" sz="1800" dirty="0"/>
              <a:t> </a:t>
            </a:r>
            <a:r>
              <a:rPr lang="pl-PL" sz="1800" dirty="0" err="1"/>
              <a:t>gaussian</a:t>
            </a:r>
            <a:r>
              <a:rPr lang="pl-PL" sz="1800" dirty="0"/>
              <a:t>), funkcja łącząca (1/mu^2) oraz dla zmiennej </a:t>
            </a:r>
            <a:r>
              <a:rPr lang="pl-PL" sz="1800" dirty="0" err="1"/>
              <a:t>Exposure</a:t>
            </a:r>
            <a:r>
              <a:rPr lang="pl-PL" sz="1800" dirty="0"/>
              <a:t> została użyta transformacja logarytmiczna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Po rekursywnej eliminacji zmiennych za pomocą kryterium AIC został wybrany model w którym zmienna objaśniana </a:t>
            </a:r>
            <a:r>
              <a:rPr lang="pl-PL" sz="1800" i="1" dirty="0"/>
              <a:t>log(</a:t>
            </a:r>
            <a:r>
              <a:rPr lang="pl-PL" sz="1800" i="1" dirty="0" err="1"/>
              <a:t>ClaimAmount</a:t>
            </a:r>
            <a:r>
              <a:rPr lang="pl-PL" sz="1800" i="1" dirty="0"/>
              <a:t>)/</a:t>
            </a:r>
            <a:r>
              <a:rPr lang="pl-PL" sz="1800" i="1" dirty="0" err="1"/>
              <a:t>ClaimNb</a:t>
            </a:r>
            <a:r>
              <a:rPr lang="pl-PL" sz="1800" i="1" dirty="0"/>
              <a:t> </a:t>
            </a:r>
            <a:r>
              <a:rPr lang="pl-PL" sz="1800" dirty="0"/>
              <a:t>zależy od zmiennych </a:t>
            </a:r>
            <a:r>
              <a:rPr lang="pl-PL" sz="1800" i="1" dirty="0" err="1"/>
              <a:t>VehUsage</a:t>
            </a:r>
            <a:r>
              <a:rPr lang="pl-PL" sz="1800" dirty="0"/>
              <a:t> +</a:t>
            </a:r>
            <a:r>
              <a:rPr lang="pl-PL" dirty="0"/>
              <a:t> </a:t>
            </a:r>
            <a:r>
              <a:rPr lang="pl-PL" i="1" dirty="0" err="1"/>
              <a:t>BonusMalus</a:t>
            </a:r>
            <a:r>
              <a:rPr lang="pl-PL" dirty="0"/>
              <a:t> + </a:t>
            </a:r>
            <a:r>
              <a:rPr lang="pl-PL" i="1" dirty="0" err="1"/>
              <a:t>DrivAge</a:t>
            </a:r>
            <a:r>
              <a:rPr lang="pl-PL" dirty="0"/>
              <a:t>. </a:t>
            </a:r>
            <a:endParaRPr lang="pl-PL" sz="18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Wartość AIC była równa 6548.4 (7-krotnie niższa niż dla oryginalnego modelu)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Wszystkie finalnie wybrane zmienne byli statystycznie istotne w objaśnieniu wartości pojedynczych szkód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78184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Cross-walidacja i wybór ostatecznego modelu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38AF8-699B-AADD-40EB-9B276180E8A3}"/>
              </a:ext>
            </a:extLst>
          </p:cNvPr>
          <p:cNvSpPr txBox="1"/>
          <p:nvPr/>
        </p:nvSpPr>
        <p:spPr>
          <a:xfrm>
            <a:off x="1200942" y="2081718"/>
            <a:ext cx="8789364" cy="1742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Dla 2 modeli GLM została przeprowadzona cross-walidacja na 10 zbiorach walidacyjnych.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Średnia wartość średniokwadratowego błędu prognozy (MSE) dla modelu 1 wynosiła 12 749 173, natomiast dla modelu 2 – 5.25.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dirty="0"/>
              <a:t>Ponieważ wartość MSE była znacznie niższa dla modelu 2, został on wybrany jako ostateczny model GLM.</a:t>
            </a:r>
          </a:p>
        </p:txBody>
      </p:sp>
    </p:spTree>
    <p:extLst>
      <p:ext uri="{BB962C8B-B14F-4D97-AF65-F5344CB8AC3E}">
        <p14:creationId xmlns:p14="http://schemas.microsoft.com/office/powerpoint/2010/main" val="125092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Drzewo regresyjne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7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F51C-35E6-3466-3DFC-B9AE9BB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Oszacowany</a:t>
            </a:r>
            <a:r>
              <a:rPr lang="en-US" sz="4800" dirty="0"/>
              <a:t> model </a:t>
            </a:r>
            <a:r>
              <a:rPr lang="pl-PL" sz="4800" dirty="0"/>
              <a:t>drzewa regresyjnego</a:t>
            </a:r>
            <a:endParaRPr lang="en-US" sz="4800" dirty="0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D4D0B1-6A95-4DD7-C578-D36D74CAD463}"/>
              </a:ext>
            </a:extLst>
          </p:cNvPr>
          <p:cNvSpPr txBox="1"/>
          <p:nvPr/>
        </p:nvSpPr>
        <p:spPr>
          <a:xfrm>
            <a:off x="1097280" y="2108202"/>
            <a:ext cx="6349402" cy="1686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podstawie formuły dla ostatecznie wybranego modelu GLM został oszacowany model oparty na drzewie regresyjnym.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Decyzje (reguły podziału drzewa) są przedstawione na rysunku. Otrzymaliśmy drzewo z 3 liśćmi o głębokości 3.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0438C-4DDE-8904-99C9-968499BD4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4" r="3056" b="2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19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57DF-D329-78D1-600F-6F82E1A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 err="1"/>
              <a:t>Jakość</a:t>
            </a:r>
            <a:r>
              <a:rPr lang="en-US" sz="3000" dirty="0"/>
              <a:t> </a:t>
            </a:r>
            <a:r>
              <a:rPr lang="en-US" sz="3000" dirty="0" err="1"/>
              <a:t>dopasowania</a:t>
            </a:r>
            <a:r>
              <a:rPr lang="en-US" sz="3000" dirty="0"/>
              <a:t> </a:t>
            </a:r>
            <a:r>
              <a:rPr lang="en-US" sz="3000" dirty="0" err="1"/>
              <a:t>modelu</a:t>
            </a:r>
            <a:endParaRPr lang="en-US" sz="3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9D6725-FBF6-0215-6EF3-3C972216220B}"/>
              </a:ext>
            </a:extLst>
          </p:cNvPr>
          <p:cNvSpPr txBox="1"/>
          <p:nvPr/>
        </p:nvSpPr>
        <p:spPr>
          <a:xfrm>
            <a:off x="642257" y="2407436"/>
            <a:ext cx="3690257" cy="21526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Ponieważ model miał tylko 3 liści, będziemy zawsze dostawali nie więcej niż 3 unikalnych wartości prognozowanych.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 tego reszty są skumulowane wzdłuż tych wartości i wykres reszt nie jest bardzo pomocniczy do oceny jakości dopasowania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AC8784A-41C5-5B29-D469-20E990C27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8" r="3" b="276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BAD3-BD0F-7355-E7C2-0676649B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Ostateczny model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1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57DF-D329-78D1-600F-6F82E1A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400" dirty="0">
                <a:solidFill>
                  <a:srgbClr val="FFFFFF"/>
                </a:solidFill>
              </a:rPr>
              <a:t>Ostateczny model na podstawie CV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9D6725-FBF6-0215-6EF3-3C972216220B}"/>
              </a:ext>
            </a:extLst>
          </p:cNvPr>
          <p:cNvSpPr txBox="1"/>
          <p:nvPr/>
        </p:nvSpPr>
        <p:spPr>
          <a:xfrm>
            <a:off x="571751" y="2799654"/>
            <a:ext cx="3301001" cy="3995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Wybrany najlepszy model GLM został porównany z modelem drzewa regresyjnego za pomocą cross-walidacji.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 wykresie przedstawione wartości średniokwadratowego błędu prognozy (MSE) dla 10-ciu iteracji cross-walidacji.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Natomiast tabela zawiera średnie wartości MSE.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Średnio biorąc, oszacowany model GLM charakteryzował się mniejszym błędem prognozy (co także łatwo zauważyć na wykresie ponieważ znajduje się niżej)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Oznacza to, że będzie używany jako ostateczny model do predykcji wartości pojedynczej szkody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Należy także zauważyć że wybrany model drzewa regresyjnego nie był odpowiednio skalibrowany. Należałoby wybrać </a:t>
            </a:r>
            <a:r>
              <a:rPr lang="pl-PL" sz="900" dirty="0" err="1">
                <a:solidFill>
                  <a:srgbClr val="FFFFFF"/>
                </a:solidFill>
              </a:rPr>
              <a:t>hiperparametry</a:t>
            </a:r>
            <a:r>
              <a:rPr lang="pl-PL" sz="900" dirty="0">
                <a:solidFill>
                  <a:srgbClr val="FFFFFF"/>
                </a:solidFill>
              </a:rPr>
              <a:t> modelu za pomocą cross-walidacji za pomocą jakieś z metod przeszukiwania (np. algorytmem genetycznym), i dopiero zatem na nowym zbiorze walidacyjnym nie widzianym przez modele GLM i drzewa przeprowadzić cross-</a:t>
            </a:r>
            <a:r>
              <a:rPr lang="pl-PL" sz="900" dirty="0" err="1">
                <a:solidFill>
                  <a:srgbClr val="FFFFFF"/>
                </a:solidFill>
              </a:rPr>
              <a:t>waldację</a:t>
            </a:r>
            <a:r>
              <a:rPr lang="pl-PL" sz="900" dirty="0">
                <a:solidFill>
                  <a:srgbClr val="FFFFFF"/>
                </a:solidFill>
              </a:rPr>
              <a:t>. </a:t>
            </a: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pl-PL" sz="900" dirty="0">
                <a:solidFill>
                  <a:srgbClr val="FFFFFF"/>
                </a:solidFill>
              </a:rPr>
              <a:t>Co więcej, model ansambli drzew regresyjnych (np. </a:t>
            </a:r>
            <a:r>
              <a:rPr lang="pl-PL" sz="900" dirty="0" err="1">
                <a:solidFill>
                  <a:srgbClr val="FFFFFF"/>
                </a:solidFill>
              </a:rPr>
              <a:t>Random</a:t>
            </a:r>
            <a:r>
              <a:rPr lang="pl-PL" sz="900" dirty="0">
                <a:solidFill>
                  <a:srgbClr val="FFFFFF"/>
                </a:solidFill>
              </a:rPr>
              <a:t> </a:t>
            </a:r>
            <a:r>
              <a:rPr lang="pl-PL" sz="900" dirty="0" err="1">
                <a:solidFill>
                  <a:srgbClr val="FFFFFF"/>
                </a:solidFill>
              </a:rPr>
              <a:t>Forests</a:t>
            </a:r>
            <a:r>
              <a:rPr lang="pl-PL" sz="900" dirty="0">
                <a:solidFill>
                  <a:srgbClr val="FFFFFF"/>
                </a:solidFill>
              </a:rPr>
              <a:t>) zwykle charakteryzuje się mniejszym przeszacowaniem (</a:t>
            </a:r>
            <a:r>
              <a:rPr lang="pl-PL" sz="900" dirty="0" err="1">
                <a:solidFill>
                  <a:srgbClr val="FFFFFF"/>
                </a:solidFill>
              </a:rPr>
              <a:t>overfitting</a:t>
            </a:r>
            <a:r>
              <a:rPr lang="pl-PL" sz="900" dirty="0">
                <a:solidFill>
                  <a:srgbClr val="FFFFFF"/>
                </a:solidFill>
              </a:rPr>
              <a:t>) i w końcu mógł okazać się lepiej od modelu GLNM.</a:t>
            </a:r>
            <a:endParaRPr lang="en-US" sz="900" dirty="0">
              <a:solidFill>
                <a:srgbClr val="FFFFFF"/>
              </a:solidFill>
            </a:endParaRPr>
          </a:p>
          <a:p>
            <a:pPr marL="285750" indent="-228600">
              <a:spcBef>
                <a:spcPts val="600"/>
              </a:spcBef>
              <a:buFont typeface="Calibri" panose="020F0502020204030204" pitchFamily="34" charset="0"/>
              <a:buChar char="•"/>
            </a:pP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10ACC-C4F0-071C-4599-A55D442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64" y="640080"/>
            <a:ext cx="6051206" cy="5577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AAE97E-82DB-E420-DC78-24E216A4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272" y="810440"/>
            <a:ext cx="229584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2974302"/>
            <a:ext cx="4934527" cy="179399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l-PL" sz="4000" dirty="0"/>
              <a:t>Opis zbioru danych i wybranych zmiennych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E954D-14D1-42BB-ED3A-C633D8A5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924" r="22530" b="1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2F5D0-9E71-DA9C-3540-F6C5F52D4C87}"/>
              </a:ext>
            </a:extLst>
          </p:cNvPr>
          <p:cNvSpPr txBox="1"/>
          <p:nvPr/>
        </p:nvSpPr>
        <p:spPr>
          <a:xfrm>
            <a:off x="5299360" y="3428999"/>
            <a:ext cx="67102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Franklin Gothic Book" panose="020B0503020102020204" pitchFamily="34" charset="0"/>
              </a:rPr>
              <a:t>Używany zbiór danych nosi nazwę </a:t>
            </a:r>
            <a:r>
              <a:rPr lang="en-US" sz="1800" b="1" dirty="0">
                <a:latin typeface="Franklin Gothic Book" panose="020B0503020102020204" pitchFamily="34" charset="0"/>
              </a:rPr>
              <a:t>freMPL9</a:t>
            </a:r>
            <a:r>
              <a:rPr lang="pl-PL" sz="1800" dirty="0">
                <a:latin typeface="Franklin Gothic Book" panose="020B0503020102020204" pitchFamily="34" charset="0"/>
              </a:rPr>
              <a:t>. Ze zbioru wybrane byli następujące zmienne: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ClaimAmount</a:t>
            </a:r>
            <a:r>
              <a:rPr lang="pl-PL" sz="1800" dirty="0">
                <a:latin typeface="Franklin Gothic Book" panose="020B0503020102020204" pitchFamily="34" charset="0"/>
              </a:rPr>
              <a:t> — sumaryczna wartość szkód przez kierowcę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ClaimNb</a:t>
            </a:r>
            <a:r>
              <a:rPr lang="pl-PL" sz="1800" dirty="0">
                <a:latin typeface="Franklin Gothic Book" panose="020B0503020102020204" pitchFamily="34" charset="0"/>
              </a:rPr>
              <a:t> —  liczba szkód utworzonych przez kierowcę ogółem. Jest sumą kolumn (</a:t>
            </a:r>
            <a:r>
              <a:rPr lang="pl-PL" sz="1800" dirty="0" err="1">
                <a:latin typeface="Franklin Gothic Book" panose="020B0503020102020204" pitchFamily="34" charset="0"/>
              </a:rPr>
              <a:t>ClaimNbResp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ClaimNbNonResp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ClaimNbParking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ClaimNbFireTheft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ClaimNbWindscreen</a:t>
            </a:r>
            <a:r>
              <a:rPr lang="pl-PL" sz="1800" dirty="0">
                <a:latin typeface="Franklin Gothic Book" panose="020B0503020102020204" pitchFamily="34" charset="0"/>
              </a:rPr>
              <a:t> + </a:t>
            </a:r>
            <a:r>
              <a:rPr lang="pl-PL" sz="1800" dirty="0" err="1">
                <a:latin typeface="Franklin Gothic Book" panose="020B0503020102020204" pitchFamily="34" charset="0"/>
              </a:rPr>
              <a:t>OutUseNb</a:t>
            </a:r>
            <a:r>
              <a:rPr lang="pl-PL" sz="1800" dirty="0">
                <a:latin typeface="Franklin Gothic Book" panose="020B0503020102020204" pitchFamily="34" charset="0"/>
              </a:rPr>
              <a:t>)</a:t>
            </a:r>
            <a:endParaRPr lang="pl-PL" dirty="0">
              <a:latin typeface="Franklin Gothic Book" panose="020B05030201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Exposure</a:t>
            </a:r>
            <a:r>
              <a:rPr lang="pl-PL" sz="1800" dirty="0">
                <a:latin typeface="Franklin Gothic Book" panose="020B0503020102020204" pitchFamily="34" charset="0"/>
              </a:rPr>
              <a:t> — wartość ekspozycji (w latach)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>
                <a:latin typeface="Franklin Gothic Book" panose="020B0503020102020204" pitchFamily="34" charset="0"/>
              </a:rPr>
              <a:t>Gender</a:t>
            </a:r>
            <a:r>
              <a:rPr lang="pl-PL" sz="1800" dirty="0">
                <a:latin typeface="Franklin Gothic Book" panose="020B0503020102020204" pitchFamily="34" charset="0"/>
              </a:rPr>
              <a:t> — płeć kierowcy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2974302"/>
            <a:ext cx="4934527" cy="179399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l-PL" sz="4000" dirty="0"/>
              <a:t>Opis zbioru danych i wybranych zmiennych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E954D-14D1-42BB-ED3A-C633D8A5A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6924" r="22530" b="1"/>
          <a:stretch/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B5D2D-46D8-9EB5-BDAB-0D89066AC7B9}"/>
              </a:ext>
            </a:extLst>
          </p:cNvPr>
          <p:cNvSpPr txBox="1"/>
          <p:nvPr/>
        </p:nvSpPr>
        <p:spPr>
          <a:xfrm>
            <a:off x="5116945" y="3203216"/>
            <a:ext cx="6096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DrivAge</a:t>
            </a:r>
            <a:r>
              <a:rPr lang="pl-PL" sz="1800" dirty="0"/>
              <a:t> — wiek kierowcy w latach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BonusMalus</a:t>
            </a:r>
            <a:r>
              <a:rPr lang="pl-PL" sz="1800" dirty="0"/>
              <a:t> — zmienna numeryczna bonus/</a:t>
            </a:r>
            <a:r>
              <a:rPr lang="pl-PL" sz="1800" dirty="0" err="1"/>
              <a:t>malus</a:t>
            </a:r>
            <a:r>
              <a:rPr lang="pl-PL" sz="1800" dirty="0"/>
              <a:t>, która przyjmuje wartości od 50 do 350. Wartości poniżej 100 oznaczają bonus (wynagrodzenie za bezszkodową jazdę), powyżej 100 – </a:t>
            </a:r>
            <a:r>
              <a:rPr lang="pl-PL" sz="1800" dirty="0" err="1"/>
              <a:t>malus</a:t>
            </a:r>
            <a:r>
              <a:rPr lang="pl-PL" sz="1800" dirty="0"/>
              <a:t> (karę za spowodowane szkody)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VehUsage</a:t>
            </a:r>
            <a:r>
              <a:rPr lang="pl-PL" sz="1800" dirty="0"/>
              <a:t> — zmienna kategorialna która opisuje w jaki sposób jest używany samochód: Prywatnie (</a:t>
            </a:r>
            <a:r>
              <a:rPr lang="pl-PL" sz="1800" dirty="0" err="1"/>
              <a:t>Private</a:t>
            </a:r>
            <a:r>
              <a:rPr lang="pl-PL" sz="1800" dirty="0"/>
              <a:t>), prywatnie oraz dojazd do miejsca pracy (</a:t>
            </a:r>
            <a:r>
              <a:rPr lang="pl-PL" sz="1800" dirty="0" err="1"/>
              <a:t>Private+trip</a:t>
            </a:r>
            <a:r>
              <a:rPr lang="pl-PL" sz="1800" dirty="0"/>
              <a:t> to </a:t>
            </a:r>
            <a:r>
              <a:rPr lang="pl-PL" sz="1800" dirty="0" err="1"/>
              <a:t>office</a:t>
            </a:r>
            <a:r>
              <a:rPr lang="pl-PL" sz="1800" dirty="0"/>
              <a:t>), profesjonalnie (Professional) lub na wyścigach (Professional run)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800" b="1" dirty="0" err="1"/>
              <a:t>RiskArea</a:t>
            </a:r>
            <a:r>
              <a:rPr lang="pl-PL" sz="1800" dirty="0"/>
              <a:t> — zmienna kategorialna, która opisuje do jakiej grupa ryzyka należy kierowca (od 1 do 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F0A6E9-0AE7-5ED5-0430-A1931A46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38" y="3512846"/>
            <a:ext cx="30003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8A37F-E288-0F90-7C2D-BBF78497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25" y="641350"/>
            <a:ext cx="2998788" cy="2752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BDD9D-D348-DDF3-B484-166B1597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62" y="3512846"/>
            <a:ext cx="2998788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DFC73-D657-C9BF-952D-1E1CB67A4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575" y="641349"/>
            <a:ext cx="3000375" cy="2752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27" y="229270"/>
            <a:ext cx="3335594" cy="1350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Claim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Amount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264327" y="2017711"/>
            <a:ext cx="38828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lewej stronie — wartość szkód przed transformacją logarytmiczną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prawej stronie — wartość po transformacji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Po transformacji zmienna jest znaczniej bardziej skumulowana wokół średniej oraz dopasowanie ogonów rozkładu do ogonów rozkładu normalnego jest znacznie lepsze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bg1"/>
                </a:solidFill>
              </a:rPr>
              <a:t>Wynik</a:t>
            </a:r>
            <a:r>
              <a:rPr lang="pl-PL" dirty="0">
                <a:solidFill>
                  <a:schemeClr val="bg1"/>
                </a:solidFill>
              </a:rPr>
              <a:t>: używamy zmiennej </a:t>
            </a:r>
            <a:r>
              <a:rPr lang="pl-PL" dirty="0" err="1">
                <a:solidFill>
                  <a:schemeClr val="bg1"/>
                </a:solidFill>
              </a:rPr>
              <a:t>ClaimAmountLog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7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ClaimNb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Liczby szkód większe od 6 mogą być traktowane jako </a:t>
            </a:r>
            <a:r>
              <a:rPr lang="pl-PL" sz="1900" dirty="0" err="1">
                <a:solidFill>
                  <a:schemeClr val="bg1"/>
                </a:solidFill>
              </a:rPr>
              <a:t>outliery</a:t>
            </a:r>
            <a:r>
              <a:rPr lang="pl-PL" sz="1900" dirty="0">
                <a:solidFill>
                  <a:schemeClr val="bg1"/>
                </a:solidFill>
              </a:rPr>
              <a:t> (mamy tylko 10 takich obserwacji)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Większość kierowców miała jednak tylko jedną szkodę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9B85-DB27-659A-4376-69972AF8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10" y="484632"/>
            <a:ext cx="6236064" cy="5733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8B447-AFFF-90DA-F2FE-1D9F664C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3926" y="753602"/>
            <a:ext cx="363905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BonusMalus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FF9F7-7305-6800-2865-41BA1C952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3" r="-7" b="20354"/>
          <a:stretch/>
        </p:blipFill>
        <p:spPr>
          <a:xfrm>
            <a:off x="6290648" y="438873"/>
            <a:ext cx="5559480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E415F-65AC-9950-3BE2-3ABB43D4D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6" r="-3" b="-3"/>
          <a:stretch/>
        </p:blipFill>
        <p:spPr>
          <a:xfrm>
            <a:off x="380784" y="468380"/>
            <a:ext cx="5546955" cy="374904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732576"/>
            <a:ext cx="6853356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Ma rozkład podobny do zmiennej objaśnianej </a:t>
            </a:r>
            <a:r>
              <a:rPr lang="pl-PL" sz="2200" dirty="0" err="1">
                <a:solidFill>
                  <a:schemeClr val="bg1"/>
                </a:solidFill>
              </a:rPr>
              <a:t>ClaimAmount</a:t>
            </a:r>
            <a:r>
              <a:rPr lang="pl-PL" sz="2200" dirty="0">
                <a:solidFill>
                  <a:schemeClr val="bg1"/>
                </a:solidFill>
              </a:rPr>
              <a:t> =&gt; zastosowana transformacja logarytmiczna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Po </a:t>
            </a:r>
            <a:r>
              <a:rPr lang="pl-PL" sz="2200" dirty="0" err="1">
                <a:solidFill>
                  <a:schemeClr val="bg1"/>
                </a:solidFill>
              </a:rPr>
              <a:t>transofrmacji</a:t>
            </a:r>
            <a:r>
              <a:rPr lang="pl-PL" sz="2200" dirty="0">
                <a:solidFill>
                  <a:schemeClr val="bg1"/>
                </a:solidFill>
              </a:rPr>
              <a:t> zbadana zależność </a:t>
            </a:r>
            <a:r>
              <a:rPr lang="pl-PL" sz="2200" dirty="0" err="1">
                <a:solidFill>
                  <a:schemeClr val="bg1"/>
                </a:solidFill>
              </a:rPr>
              <a:t>ClaimAmountLog</a:t>
            </a:r>
            <a:r>
              <a:rPr lang="pl-PL" sz="2200" dirty="0">
                <a:solidFill>
                  <a:schemeClr val="bg1"/>
                </a:solidFill>
              </a:rPr>
              <a:t> od </a:t>
            </a:r>
            <a:r>
              <a:rPr lang="pl-PL" sz="2200" dirty="0" err="1">
                <a:solidFill>
                  <a:schemeClr val="bg1"/>
                </a:solidFill>
              </a:rPr>
              <a:t>BonusMalusLog</a:t>
            </a:r>
            <a:r>
              <a:rPr lang="pl-PL" sz="2200" dirty="0">
                <a:solidFill>
                  <a:schemeClr val="bg1"/>
                </a:solidFill>
              </a:rPr>
              <a:t> —  słaby trend liniowy, znaczne kumulacje wzdłuż wartości </a:t>
            </a:r>
            <a:r>
              <a:rPr lang="pl-PL" sz="2200" dirty="0" err="1">
                <a:solidFill>
                  <a:schemeClr val="bg1"/>
                </a:solidFill>
              </a:rPr>
              <a:t>BonusMalusLog</a:t>
            </a:r>
            <a:r>
              <a:rPr lang="pl-PL" sz="2200" dirty="0">
                <a:solidFill>
                  <a:schemeClr val="bg1"/>
                </a:solidFill>
              </a:rPr>
              <a:t>, co oznacza dość słabą korelację</a:t>
            </a:r>
          </a:p>
        </p:txBody>
      </p:sp>
    </p:spTree>
    <p:extLst>
      <p:ext uri="{BB962C8B-B14F-4D97-AF65-F5344CB8AC3E}">
        <p14:creationId xmlns:p14="http://schemas.microsoft.com/office/powerpoint/2010/main" val="15666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DrivAge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0138-1698-FD6B-9A71-10587580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3" y="352931"/>
            <a:ext cx="4077810" cy="3749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776D0-6266-8301-B8C9-DA529F25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08" y="357013"/>
            <a:ext cx="4077810" cy="374904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Ma rozkład podobny do rozkładu normalnego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900" dirty="0">
                <a:solidFill>
                  <a:schemeClr val="bg1"/>
                </a:solidFill>
              </a:rPr>
              <a:t>Zależność </a:t>
            </a:r>
            <a:r>
              <a:rPr lang="pl-PL" sz="1900" dirty="0" err="1">
                <a:solidFill>
                  <a:schemeClr val="bg1"/>
                </a:solidFill>
              </a:rPr>
              <a:t>ClaimAmountLog</a:t>
            </a:r>
            <a:r>
              <a:rPr lang="pl-PL" sz="1900" dirty="0">
                <a:solidFill>
                  <a:schemeClr val="bg1"/>
                </a:solidFill>
              </a:rPr>
              <a:t> od </a:t>
            </a:r>
            <a:r>
              <a:rPr lang="pl-PL" sz="1900" dirty="0" err="1">
                <a:solidFill>
                  <a:schemeClr val="bg1"/>
                </a:solidFill>
              </a:rPr>
              <a:t>DrivAge</a:t>
            </a:r>
            <a:r>
              <a:rPr lang="pl-PL" sz="1900" dirty="0">
                <a:solidFill>
                  <a:schemeClr val="bg1"/>
                </a:solidFill>
              </a:rPr>
              <a:t> jest jeszcze słabsza niż od </a:t>
            </a:r>
            <a:r>
              <a:rPr lang="pl-PL" sz="1900" dirty="0" err="1">
                <a:solidFill>
                  <a:schemeClr val="bg1"/>
                </a:solidFill>
              </a:rPr>
              <a:t>BonusMalus</a:t>
            </a:r>
            <a:r>
              <a:rPr lang="pl-PL" sz="1900" dirty="0">
                <a:solidFill>
                  <a:schemeClr val="bg1"/>
                </a:solidFill>
              </a:rPr>
              <a:t> (prawie zerowy trend)</a:t>
            </a:r>
          </a:p>
        </p:txBody>
      </p:sp>
    </p:spTree>
    <p:extLst>
      <p:ext uri="{BB962C8B-B14F-4D97-AF65-F5344CB8AC3E}">
        <p14:creationId xmlns:p14="http://schemas.microsoft.com/office/powerpoint/2010/main" val="18450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Exposure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A4D03-3E72-01F6-CF7F-5546446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43" y="352931"/>
            <a:ext cx="4077810" cy="374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596A6-48CE-2F7D-DE52-4D1A6932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08" y="357013"/>
            <a:ext cx="4077810" cy="374904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533DA-E9AB-9931-AD68-85F31E98C7CF}"/>
              </a:ext>
            </a:extLst>
          </p:cNvPr>
          <p:cNvSpPr txBox="1"/>
          <p:nvPr/>
        </p:nvSpPr>
        <p:spPr>
          <a:xfrm>
            <a:off x="4945336" y="4615840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Zaczynając od 25 </a:t>
            </a:r>
            <a:r>
              <a:rPr lang="pl-PL" sz="2200" dirty="0" err="1">
                <a:solidFill>
                  <a:schemeClr val="bg1"/>
                </a:solidFill>
              </a:rPr>
              <a:t>kwantyli</a:t>
            </a:r>
            <a:r>
              <a:rPr lang="pl-PL" sz="2200" dirty="0">
                <a:solidFill>
                  <a:schemeClr val="bg1"/>
                </a:solidFill>
              </a:rPr>
              <a:t> rozkład jest podobny do rozkładu jednostajnego (z wahaniami)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Zależność </a:t>
            </a:r>
            <a:r>
              <a:rPr lang="pl-PL" sz="2200" dirty="0" err="1">
                <a:solidFill>
                  <a:schemeClr val="bg1"/>
                </a:solidFill>
              </a:rPr>
              <a:t>ClaimAmountLog</a:t>
            </a:r>
            <a:r>
              <a:rPr lang="pl-PL" sz="2200" dirty="0">
                <a:solidFill>
                  <a:schemeClr val="bg1"/>
                </a:solidFill>
              </a:rPr>
              <a:t> od </a:t>
            </a:r>
            <a:r>
              <a:rPr lang="pl-PL" sz="2200" dirty="0" err="1">
                <a:solidFill>
                  <a:schemeClr val="bg1"/>
                </a:solidFill>
              </a:rPr>
              <a:t>Exposure</a:t>
            </a:r>
            <a:r>
              <a:rPr lang="pl-PL" sz="2200" dirty="0">
                <a:solidFill>
                  <a:schemeClr val="bg1"/>
                </a:solidFill>
              </a:rPr>
              <a:t>, jak i w przypadku </a:t>
            </a:r>
            <a:r>
              <a:rPr lang="pl-PL" sz="2200" dirty="0" err="1">
                <a:solidFill>
                  <a:schemeClr val="bg1"/>
                </a:solidFill>
              </a:rPr>
              <a:t>DrivAge</a:t>
            </a:r>
            <a:r>
              <a:rPr lang="pl-PL" sz="2200" dirty="0">
                <a:solidFill>
                  <a:schemeClr val="bg1"/>
                </a:solidFill>
              </a:rPr>
              <a:t>, jest słaba</a:t>
            </a:r>
          </a:p>
        </p:txBody>
      </p:sp>
    </p:spTree>
    <p:extLst>
      <p:ext uri="{BB962C8B-B14F-4D97-AF65-F5344CB8AC3E}">
        <p14:creationId xmlns:p14="http://schemas.microsoft.com/office/powerpoint/2010/main" val="11742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1230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Cambria Math</vt:lpstr>
      <vt:lpstr>Franklin Gothic Book</vt:lpstr>
      <vt:lpstr>Office Theme</vt:lpstr>
      <vt:lpstr>1_RetrospectVTI</vt:lpstr>
      <vt:lpstr>Projekt zaliczeniowy</vt:lpstr>
      <vt:lpstr>EDA</vt:lpstr>
      <vt:lpstr>Opis zbioru danych i wybranych zmiennych</vt:lpstr>
      <vt:lpstr>Opis zbioru danych i wybranych zmiennych</vt:lpstr>
      <vt:lpstr>Claim Amount</vt:lpstr>
      <vt:lpstr>ClaimNb</vt:lpstr>
      <vt:lpstr>BonusMalus</vt:lpstr>
      <vt:lpstr>DrivAge</vt:lpstr>
      <vt:lpstr>Exposure</vt:lpstr>
      <vt:lpstr>Korelacja zmiennych numerycznych   </vt:lpstr>
      <vt:lpstr>Gender</vt:lpstr>
      <vt:lpstr>VehUsage</vt:lpstr>
      <vt:lpstr>RiskArea</vt:lpstr>
      <vt:lpstr>EDA. Wnioski</vt:lpstr>
      <vt:lpstr>GLM</vt:lpstr>
      <vt:lpstr>Oszacowany model GLM</vt:lpstr>
      <vt:lpstr>Prognoza dla 2 wybranych ubezpieczonych</vt:lpstr>
      <vt:lpstr>Eliminacja zmiennych</vt:lpstr>
      <vt:lpstr>Jakość dopasowania modelu</vt:lpstr>
      <vt:lpstr>Budowanie 2 modelu GLM</vt:lpstr>
      <vt:lpstr>Cross-walidacja i wybór ostatecznego modelu</vt:lpstr>
      <vt:lpstr>Drzewo regresyjne</vt:lpstr>
      <vt:lpstr>Oszacowany model drzewa regresyjnego</vt:lpstr>
      <vt:lpstr>Jakość dopasowania modelu</vt:lpstr>
      <vt:lpstr>Ostateczny model</vt:lpstr>
      <vt:lpstr>Ostateczny model na podstawie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Yauheni Semianiuk</dc:creator>
  <cp:lastModifiedBy>Yauheni Semianiuk</cp:lastModifiedBy>
  <cp:revision>6</cp:revision>
  <dcterms:created xsi:type="dcterms:W3CDTF">2023-01-21T12:35:21Z</dcterms:created>
  <dcterms:modified xsi:type="dcterms:W3CDTF">2023-06-12T17:20:00Z</dcterms:modified>
</cp:coreProperties>
</file>