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pl-PL" sz="4400" dirty="0">
                <a:solidFill>
                  <a:schemeClr val="tx1"/>
                </a:solidFill>
              </a:rPr>
              <a:t>Praca domowa </a:t>
            </a:r>
            <a:r>
              <a:rPr lang="ru-RU" sz="4400" dirty="0">
                <a:solidFill>
                  <a:schemeClr val="tx1"/>
                </a:solidFill>
              </a:rPr>
              <a:t>№1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pl-PL" sz="1600" dirty="0" err="1"/>
              <a:t>Oleksii</a:t>
            </a:r>
            <a:r>
              <a:rPr lang="pl-PL" sz="1600" dirty="0"/>
              <a:t> </a:t>
            </a:r>
            <a:r>
              <a:rPr lang="pl-PL" sz="1600" dirty="0" err="1"/>
              <a:t>medvedenko</a:t>
            </a:r>
            <a:r>
              <a:rPr lang="pl-PL" sz="1600" dirty="0"/>
              <a:t> 82631</a:t>
            </a:r>
          </a:p>
          <a:p>
            <a:pPr>
              <a:lnSpc>
                <a:spcPct val="100000"/>
              </a:lnSpc>
            </a:pPr>
            <a:r>
              <a:rPr lang="pl-PL" sz="1600" dirty="0"/>
              <a:t>Yauheni Semianiuk 82591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/>
              <a:t>Definicja problemu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42570B-4C9C-A899-354D-3F5DE4781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108201"/>
                <a:ext cx="10174623" cy="3760891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l-PL" dirty="0"/>
                  <a:t>Firma ubezpieczeniowa oferuje 3 typy polisy o wysokościach świadczenia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l-PL" dirty="0"/>
                  <a:t>1 000,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l-PL" dirty="0"/>
                  <a:t>10 000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l-PL" dirty="0"/>
                  <a:t>5 000 złotych. Prawdopodobieństwa zgonu dla każdej polisy wynoszą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l-PL" dirty="0"/>
                  <a:t>0.08%,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l-PL" dirty="0"/>
                  <a:t>0.05%,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l-PL" dirty="0"/>
                  <a:t>0.10% odpowiednio. Dysponując kapitałem zakładowym o wartości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l-PL" dirty="0"/>
                  <a:t> 6 000 zł, należy obliczyć prawdopodobieństwo, z którym sumaryczna wysokość świadczeń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dirty="0"/>
                  <a:t>) przekroczy podaną kwotę kapitału zakładowego.</a:t>
                </a:r>
              </a:p>
              <a:p>
                <a:pPr algn="just"/>
                <a:endParaRPr lang="pl-PL" dirty="0"/>
              </a:p>
              <a:p>
                <a:pPr algn="just"/>
                <a:r>
                  <a:rPr lang="pl-PL" dirty="0"/>
                  <a:t>Okazuje się, że za pomocą prostej metody Monte Carlo nie da się uzyskać oszacowania prawdopodobieństwa przekroczenia kapitału firmy. Dla przykładu rozpatrzymy pierwszą polisę: prawdopodobieństwo zgonu wynosi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l-PL" dirty="0"/>
                  <a:t>0.08%, co oznacza że należy wygenerować 10 000 liczb losowych (osób), aby, średnio biorąc, zebrać 8 przypadków, kiedy wylosowana osoba umarła. Z punktu widzenia statystycznego nie należy traktować to jako wiarygodne oszacowanie. Także, powyższe rozwiązanie złe skaluje się wraz ze zmniejszeniem prawdopodobieństwa zgonu.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42570B-4C9C-A899-354D-3F5DE4781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108201"/>
                <a:ext cx="10174623" cy="3760891"/>
              </a:xfrm>
              <a:blipFill>
                <a:blip r:embed="rId3"/>
                <a:stretch>
                  <a:fillRect l="-479" t="-972" r="-1378" b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5918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/>
              <a:t>Rozwiązanie transformacją </a:t>
            </a:r>
            <a:r>
              <a:rPr lang="pl-PL" dirty="0" err="1"/>
              <a:t>Eschera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42570B-4C9C-A899-354D-3F5DE4781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697" y="2108201"/>
                <a:ext cx="11653045" cy="410459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l-PL" sz="1200" dirty="0"/>
                  <a:t>W celu wylosowania większej ilości osób, skorzystamy z tzw. transformacji </a:t>
                </a:r>
                <a:r>
                  <a:rPr lang="pl-PL" sz="1200" dirty="0" err="1"/>
                  <a:t>Eschera</a:t>
                </a:r>
                <a:r>
                  <a:rPr lang="pl-PL" sz="1200" dirty="0"/>
                  <a:t>. Krok po kroku, schemat działania wygląda następująco: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l-PL" sz="1200" dirty="0"/>
                  <a:t>Obliczymy wartość oczekiwaną P: </a:t>
                </a:r>
                <a14:m>
                  <m:oMath xmlns:m="http://schemas.openxmlformats.org/officeDocument/2006/math"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2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l-PL" sz="1200" dirty="0"/>
                  <a:t>Obliczymy nowe prawdopodobieństwa zgonu: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sSub>
                          <m:sSubPr>
                            <m:ctrlP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pl-PL" sz="12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=…,</m:t>
                    </m:r>
                    <m:sSub>
                      <m:sSubPr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200" i="1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pl-PL" sz="12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l-PL" sz="1200" dirty="0"/>
                  <a:t>Obliczymy wartość oczekiwaną Q: </a:t>
                </a:r>
                <a14:m>
                  <m:oMath xmlns:m="http://schemas.openxmlformats.org/officeDocument/2006/math"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pl-PL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2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l-PL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2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pl-PL" sz="1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12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2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pl-PL" sz="1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2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l-PL" sz="1200" dirty="0"/>
                  <a:t>Skorzystamy z MS </a:t>
                </a:r>
                <a:r>
                  <a:rPr lang="pl-PL" sz="1200" dirty="0" err="1"/>
                  <a:t>Solver</a:t>
                </a:r>
                <a:r>
                  <a:rPr lang="pl-PL" sz="1200" dirty="0"/>
                  <a:t> aby ustawić parametr c z kroku 2. na takim poziomie, aby wartość oczekiwana Q wynosiła 6 000 zł (była równa kapitału firmy K).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l-PL" sz="1200" dirty="0"/>
                  <a:t>Po dokonaniu liniowej optymalizacji względem parametru c, obliczymy oczekiwaną wysokość świadczenia dla każdej polisy dla każdej osoby: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&lt;1−</m:t>
                            </m:r>
                            <m:sSub>
                              <m:sSub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pl-PL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&lt;1−</m:t>
                            </m:r>
                            <m:sSub>
                              <m:sSub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pl-PL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&lt;1−</m:t>
                            </m:r>
                            <m:sSub>
                              <m:sSub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pl-PL" sz="1200" dirty="0"/>
                  <a:t>, 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 — </m:t>
                    </m:r>
                  </m:oMath>
                </a14:m>
                <a:r>
                  <a:rPr lang="pl-PL" sz="1200" dirty="0"/>
                  <a:t>odpowiednie liczby losowe z rozkładu jednostajnego ciągłego na przedziale [0;1].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l-PL" sz="1200" dirty="0"/>
                  <a:t>Obliczymy iloraz funkcji prawdopodobieństwa: </a:t>
                </a:r>
                <a14:m>
                  <m:oMath xmlns:m="http://schemas.openxmlformats.org/officeDocument/2006/math"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𝑓𝑞</m:t>
                    </m:r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sSub>
                              <m:sSub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×(</m:t>
                        </m:r>
                        <m:sSub>
                          <m:sSubPr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+1−</m:t>
                        </m:r>
                        <m:sSub>
                          <m:sSubPr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l-PL" sz="1200" dirty="0"/>
                          <m:t> </m:t>
                        </m:r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×(</m:t>
                        </m:r>
                        <m:sSub>
                          <m:sSubPr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+1−</m:t>
                        </m:r>
                        <m:sSub>
                          <m:sSubPr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l-PL" sz="1200" dirty="0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pl-PL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l-PL" sz="1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pl-PL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l-PL" sz="1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pl-PL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l-PL" sz="1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l-PL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pl-PL" sz="12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l-PL" sz="1200" dirty="0"/>
                  <a:t>Obliczymy prawdopodobieństwo przekroczenia kapitału firmy dla jednej obserwacji: </a:t>
                </a:r>
                <a14:m>
                  <m:oMath xmlns:m="http://schemas.openxmlformats.org/officeDocument/2006/math"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l-PL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l-PL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l-PL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e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𝑓𝑞</m:t>
                            </m:r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pl-PL" sz="1200" dirty="0"/>
                  <a:t>, K – wysokość kapitału firmy.</a:t>
                </a:r>
              </a:p>
              <a:p>
                <a:pPr marL="0" indent="0" algn="just">
                  <a:buNone/>
                </a:pPr>
                <a:endParaRPr lang="pl-PL" sz="1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42570B-4C9C-A899-354D-3F5DE4781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697" y="2108201"/>
                <a:ext cx="11653045" cy="4104592"/>
              </a:xfrm>
              <a:blipFill>
                <a:blip r:embed="rId3"/>
                <a:stretch>
                  <a:fillRect l="-3347" t="-149" r="-262" b="-3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63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5918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/>
              <a:t>Rozwiązanie transformacją </a:t>
            </a:r>
            <a:r>
              <a:rPr lang="pl-PL" dirty="0" err="1"/>
              <a:t>Eschera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3F47D3-E545-7C6D-A788-055381FA6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8"/>
                </a:pPr>
                <a:r>
                  <a:rPr lang="pl-PL" dirty="0"/>
                  <a:t>Obliczymy wartość oczekiwaną prawdopodobieństwa, z którym sumaryczna wysokość świadczeń przekroczy podaną kwotę kapitału zakładowego: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1000</m:t>
                            </m:r>
                          </m:sup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pl-PL" dirty="0"/>
                  <a:t>= </a:t>
                </a:r>
                <a:r>
                  <a:rPr lang="en-US" dirty="0"/>
                  <a:t>0.0004958 </a:t>
                </a:r>
                <a:r>
                  <a:rPr lang="pl-PL" dirty="0"/>
                  <a:t> (</a:t>
                </a:r>
                <a:r>
                  <a:rPr lang="en-US" dirty="0"/>
                  <a:t>0.0496%</a:t>
                </a:r>
                <a:r>
                  <a:rPr lang="pl-PL" dirty="0"/>
                  <a:t>)</a:t>
                </a:r>
              </a:p>
              <a:p>
                <a:pPr marL="457200" indent="-457200">
                  <a:buFont typeface="+mj-lt"/>
                  <a:buAutoNum type="arabicPeriod" startAt="8"/>
                </a:pPr>
                <a:r>
                  <a:rPr lang="pl-PL" dirty="0"/>
                  <a:t>Oraz średni błąd standardowy: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𝑃𝑃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e>
                        </m:rad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1.439</m:t>
                    </m:r>
                    <m:r>
                      <m:rPr>
                        <m:nor/>
                      </m:rPr>
                      <a:rPr lang="en-US"/>
                      <m:t>E</m:t>
                    </m:r>
                    <m:r>
                      <m:rPr>
                        <m:nor/>
                      </m:rPr>
                      <a:rPr lang="en-US"/>
                      <m:t>−05</m:t>
                    </m:r>
                  </m:oMath>
                </a14:m>
                <a:r>
                  <a:rPr lang="pl-PL" dirty="0"/>
                  <a:t> (</a:t>
                </a:r>
                <a:r>
                  <a:rPr lang="en-US" dirty="0"/>
                  <a:t>0.0014%</a:t>
                </a:r>
                <a:r>
                  <a:rPr lang="pl-PL" dirty="0"/>
                  <a:t>), 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pl-PL" dirty="0"/>
                  <a:t>odchylenie standardowe.</a:t>
                </a:r>
              </a:p>
              <a:p>
                <a:pPr marL="0" indent="0">
                  <a:buNone/>
                </a:pPr>
                <a:r>
                  <a:rPr lang="pl-PL" dirty="0"/>
                  <a:t>Oznacza to, że za pomocą transformacji </a:t>
                </a:r>
                <a:r>
                  <a:rPr lang="pl-PL" dirty="0" err="1"/>
                  <a:t>Eschera</a:t>
                </a:r>
                <a:r>
                  <a:rPr lang="pl-PL" dirty="0"/>
                  <a:t> oszacowaliśmy że oczekiwane prawdopodobieństwo, z którym sumaryczne wypłaty z 3 polisy przekroczą wartość kapitału firmy wynosi 0.0004958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US"/>
                      <m:t>0.00001439</m:t>
                    </m:r>
                  </m:oMath>
                </a14:m>
                <a:r>
                  <a:rPr lang="pl-PL" dirty="0"/>
                  <a:t>(lub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l-PL" dirty="0"/>
                  <a:t>(0.05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US" dirty="0"/>
                      <m:t>0.001</m:t>
                    </m:r>
                  </m:oMath>
                </a14:m>
                <a:r>
                  <a:rPr lang="pl-PL" dirty="0"/>
                  <a:t>)% w ujęciu procentowym).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3F47D3-E545-7C6D-A788-055381FA6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616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{534EAC13-A4BD-4DFD-ABE1-1F974ED27A07}tf22712842_win32</Template>
  <TotalTime>122</TotalTime>
  <Words>442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Calibri</vt:lpstr>
      <vt:lpstr>Cambria Math</vt:lpstr>
      <vt:lpstr>Franklin Gothic Book</vt:lpstr>
      <vt:lpstr>1_RetrospectVTI</vt:lpstr>
      <vt:lpstr>Praca domowa №1</vt:lpstr>
      <vt:lpstr>Definicja problemu</vt:lpstr>
      <vt:lpstr>Rozwiązanie transformacją Eschera</vt:lpstr>
      <vt:lpstr>Rozwiązanie transformacją Eschera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domowa №1</dc:title>
  <dc:creator>Yauheni Semianiuk</dc:creator>
  <cp:lastModifiedBy>Yauheni Semianiuk</cp:lastModifiedBy>
  <cp:revision>14</cp:revision>
  <dcterms:created xsi:type="dcterms:W3CDTF">2022-11-17T17:08:23Z</dcterms:created>
  <dcterms:modified xsi:type="dcterms:W3CDTF">2023-01-26T19:15:21Z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