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4" r:id="rId7"/>
    <p:sldId id="305" r:id="rId8"/>
    <p:sldId id="302" r:id="rId9"/>
    <p:sldId id="306" r:id="rId10"/>
    <p:sldId id="307" r:id="rId11"/>
    <p:sldId id="308" r:id="rId12"/>
    <p:sldId id="3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pl-PL" sz="4400" dirty="0">
                <a:solidFill>
                  <a:schemeClr val="tx1"/>
                </a:solidFill>
              </a:rPr>
              <a:t>Praca domowa </a:t>
            </a:r>
            <a:r>
              <a:rPr lang="ru-RU" sz="4400" dirty="0">
                <a:solidFill>
                  <a:schemeClr val="tx1"/>
                </a:solidFill>
              </a:rPr>
              <a:t>№</a:t>
            </a:r>
            <a:r>
              <a:rPr lang="pl-PL" sz="4400" dirty="0">
                <a:solidFill>
                  <a:schemeClr val="tx1"/>
                </a:solidFill>
              </a:rPr>
              <a:t>2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pl-PL" sz="1600" dirty="0" err="1"/>
              <a:t>Oleksii</a:t>
            </a:r>
            <a:r>
              <a:rPr lang="pl-PL" sz="1600" dirty="0"/>
              <a:t> </a:t>
            </a:r>
            <a:r>
              <a:rPr lang="pl-PL" sz="1600" dirty="0" err="1"/>
              <a:t>medvedenko</a:t>
            </a:r>
            <a:r>
              <a:rPr lang="pl-PL" sz="1600" dirty="0"/>
              <a:t> 82631</a:t>
            </a:r>
          </a:p>
          <a:p>
            <a:pPr>
              <a:lnSpc>
                <a:spcPct val="100000"/>
              </a:lnSpc>
            </a:pPr>
            <a:r>
              <a:rPr lang="pl-PL" sz="1600" dirty="0"/>
              <a:t>Yauheni Semianiuk 82591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dirty="0"/>
              <a:t>Definicja problemu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15680-BA64-53DE-150B-0F733EC5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5468-AD28-9E13-2067-1E6D535C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Akcja_t</a:t>
            </a:r>
            <a:r>
              <a:rPr lang="pl-PL" dirty="0"/>
              <a:t> i </a:t>
            </a:r>
            <a:r>
              <a:rPr lang="pl-PL" dirty="0" err="1"/>
              <a:t>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80A3-6F64-C40B-33A4-5756EF8D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6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3C10B-0047-4145-A4E5-651E80403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4D4FFF-9AFB-738B-A974-6E624676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724496" cy="14493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dirty="0" err="1"/>
              <a:t>Akcja_t</a:t>
            </a:r>
            <a:r>
              <a:rPr lang="pl-PL" dirty="0"/>
              <a:t> i </a:t>
            </a:r>
            <a:r>
              <a:rPr lang="pl-PL" dirty="0" err="1"/>
              <a:t>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2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819" y="263529"/>
            <a:ext cx="10559184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dirty="0"/>
              <a:t>Cena opcji: metoda symulacji Monte-Carlo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06A4E1-C36F-BFE6-B3F1-AC363190B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pl-PL" dirty="0"/>
                  <a:t>Przeprowadzone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=1000 </m:t>
                    </m:r>
                  </m:oMath>
                </a14:m>
                <a:r>
                  <a:rPr lang="pl-PL" dirty="0"/>
                  <a:t>symulacji wartości ceny opcji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pl-PL" dirty="0"/>
                  <a:t>Dla każdego ustalonego poziomu ceny wykonania (od 0.5 do 1.5 z krokiem 0.1, oznaczone indeksem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l-PL" dirty="0"/>
                  <a:t>) obliczona cena opcji za pomocą następującej formuły:</a:t>
                </a:r>
              </a:p>
              <a:p>
                <a:pPr marL="292608" lvl="1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𝐶𝑒𝑛𝑎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𝑜𝑝𝑐𝑗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𝐴𝑘𝑐𝑗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=1001−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𝐶𝑒𝑛𝑎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𝑤𝑦𝑘𝑜𝑛𝑎𝑛𝑖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 0</m:t>
                            </m:r>
                          </m:e>
                        </m:d>
                      </m:e>
                    </m:func>
                    <m:r>
                      <a:rPr lang="pl-PL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𝑟𝑇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, gdzie:</a:t>
                </a:r>
              </a:p>
              <a:p>
                <a:pPr marL="292608" lvl="1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pl-PL" dirty="0"/>
                  <a:t>długość okresu badania,</a:t>
                </a:r>
              </a:p>
              <a:p>
                <a:pPr marL="292608" lvl="1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pl-PL" dirty="0"/>
                  <a:t>stopa procentowa, równa 0.01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pl-PL" dirty="0"/>
                  <a:t>Następnie obliczone średnie wartości ceny opcji dla każdego poziomu ceny wykonania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l-PL" dirty="0"/>
                  <a:t> — te wartości i stanowią cenę opcji wyznaczoną metodą symulacji Monte-Carlo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06A4E1-C36F-BFE6-B3F1-AC363190B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63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819" y="263529"/>
            <a:ext cx="10559184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dirty="0"/>
              <a:t>Cena opcji: metoda symulacji Monte-Carlo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6A4E1-C36F-BFE6-B3F1-AC363190B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 slajdzie przedstawiona odpowiednia makro w VBA do przeprowadzenia wcześniej wspomnianej symulacji: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F82EC-8945-9951-1880-6534EBFE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901842"/>
            <a:ext cx="5673335" cy="265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819" y="263529"/>
            <a:ext cx="10559184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dirty="0"/>
              <a:t>Cena opcji: metoda </a:t>
            </a:r>
            <a:r>
              <a:rPr lang="pl-PL" dirty="0" err="1"/>
              <a:t>Blacka-Scholesa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06A4E1-C36F-BFE6-B3F1-AC363190B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pl-PL" dirty="0"/>
                  <a:t>Następnie wyliczone wartości ceny opcji metodą </a:t>
                </a:r>
                <a:r>
                  <a:rPr lang="pl-PL" dirty="0" err="1"/>
                  <a:t>Blacka-Scholesa</a:t>
                </a:r>
                <a:r>
                  <a:rPr lang="pl-PL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pl-PL" dirty="0"/>
                  <a:t>Dla każdego ustalonego poziomu ceny wykonania (od 0.5 do 1.5 z krokiem 0.1, oznaczone indeksem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l-PL" dirty="0"/>
                  <a:t>) obliczona cena opcji za pomocą następującej formuły: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𝐶𝑒𝑛𝑎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𝑤𝑦𝑘𝑜𝑛𝑎𝑛𝑖</m:t>
                                  </m:r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+0.5</m:t>
                              </m:r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l-PL" dirty="0"/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𝐶𝑒𝑛𝑎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𝑜𝑝𝑐𝑗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𝑟𝑎𝑛𝑑𝑛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, 0, 1, 1</m:t>
                        </m:r>
                      </m:e>
                    </m:d>
                    <m:r>
                      <a:rPr lang="pl-PL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𝐶𝑒𝑛𝑎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𝑤𝑦𝑘𝑜𝑛𝑎𝑛𝑖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𝑟𝑇</m:t>
                        </m:r>
                      </m:e>
                    </m:d>
                    <m:r>
                      <a:rPr lang="pl-PL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𝑟𝑎𝑛𝑑𝑛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  <m:r>
                          <a:rPr lang="pl-PL" i="1">
                            <a:latin typeface="Cambria Math" panose="02040503050406030204" pitchFamily="18" charset="0"/>
                          </a:rPr>
                          <m:t>, 0, 1, 1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l-PL" dirty="0"/>
                  <a:t>gdzie:</a:t>
                </a: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pl-PL" dirty="0"/>
                  <a:t>cena opcji dla t = 0, równa 1</a:t>
                </a: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𝑟𝑎𝑛𝑑𝑛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, 0, 1, 1</m:t>
                        </m:r>
                      </m:e>
                    </m:d>
                    <m:r>
                      <a:rPr lang="pl-PL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pl-PL" dirty="0"/>
                  <a:t>odpowiadająca wartości x wartość skumulowana z rozkładu normalnego standaryzowanego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06A4E1-C36F-BFE6-B3F1-AC363190B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31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819" y="263529"/>
            <a:ext cx="10559184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dirty="0"/>
              <a:t>Cena opcji: metoda </a:t>
            </a:r>
            <a:r>
              <a:rPr lang="pl-PL" dirty="0" err="1"/>
              <a:t>Blacka-Scholesa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6A4E1-C36F-BFE6-B3F1-AC363190B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 slajdzie przedstawiona odpowiednia funkcja zdefiniowana w VBA: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6BCC3-2CB8-B7C9-4B63-A2D5E7BA5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87" y="2681183"/>
            <a:ext cx="9850225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8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59184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dirty="0"/>
              <a:t>Minimalizacja różnicy pomiędzy dwoma metodami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D3F47D3-E545-7C6D-A788-055381FA62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pl-PL" dirty="0"/>
                  <a:t>Ponieważ celem pracy jest minimalizacja różnicy pomiędzy ceną opcji prognozowanej za pomocą metody symulacji Monte-Carlo a metody </a:t>
                </a:r>
                <a:r>
                  <a:rPr lang="pl-PL" dirty="0" err="1"/>
                  <a:t>Blacka-Scholesa</a:t>
                </a:r>
                <a:r>
                  <a:rPr lang="pl-PL" dirty="0"/>
                  <a:t>, stosowane jest narzędzie optymalizacyjne </a:t>
                </a:r>
                <a:r>
                  <a:rPr lang="pl-PL" dirty="0" err="1"/>
                  <a:t>Solver</a:t>
                </a:r>
                <a:r>
                  <a:rPr lang="pl-PL" dirty="0"/>
                  <a:t>, służące właśnie celowi minimalizacji.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pl-PL" dirty="0"/>
                  <a:t>Zmianie uległ parametr sigma </a:t>
                </a:r>
                <a14:m>
                  <m:oMath xmlns:m="http://schemas.openxmlformats.org/officeDocument/2006/math">
                    <m:r>
                      <a:rPr lang="pl-PL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w formułę metody </a:t>
                </a:r>
                <a:r>
                  <a:rPr lang="pl-PL" dirty="0" err="1"/>
                  <a:t>Blacka-Scholesa</a:t>
                </a:r>
                <a:r>
                  <a:rPr lang="pl-PL" dirty="0"/>
                  <a:t>. Jako metodę rozwiązania wybrany </a:t>
                </a:r>
                <a:r>
                  <a:rPr lang="pl-PL" dirty="0" err="1"/>
                  <a:t>Solver</a:t>
                </a:r>
                <a:r>
                  <a:rPr lang="pl-PL" dirty="0"/>
                  <a:t> nieliniowy GRG (ang. </a:t>
                </a:r>
                <a:r>
                  <a:rPr lang="en-US" dirty="0"/>
                  <a:t>Generalized Reduced Gradient</a:t>
                </a:r>
                <a:r>
                  <a:rPr lang="pl-PL" dirty="0"/>
                  <a:t>). Dla każdej wartości ceny wykonania optymalna wartość sigmy jest liczona osobno.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pl-PL" dirty="0"/>
                  <a:t>W końcu otrzymane optymizowane różnicy cen opcji liczone każdą z metod. </a:t>
                </a:r>
              </a:p>
              <a:p>
                <a:endParaRPr lang="pl-PL" dirty="0"/>
              </a:p>
              <a:p>
                <a:endParaRPr lang="pl-PL" dirty="0"/>
              </a:p>
              <a:p>
                <a:r>
                  <a:rPr lang="pl-PL" dirty="0"/>
                  <a:t>Widać, że są to wartości bardzo bliskie zera, co oznacza, że przy odpowiednim poziomie sigma, oceny otrzymane za pomocą metody </a:t>
                </a:r>
                <a:r>
                  <a:rPr lang="pl-PL" dirty="0" err="1"/>
                  <a:t>Blacka-Scholesa</a:t>
                </a:r>
                <a:r>
                  <a:rPr lang="pl-PL" dirty="0"/>
                  <a:t> są zbliżone do ocen otrzymanych symulacją MC.</a:t>
                </a:r>
              </a:p>
              <a:p>
                <a:endParaRPr lang="pl-PL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D3F47D3-E545-7C6D-A788-055381FA62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3" t="-1621" b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947FFF4-6B7D-1E3A-7E51-521DF9474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286843"/>
            <a:ext cx="8895379" cy="92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164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{534EAC13-A4BD-4DFD-ABE1-1F974ED27A07}tf22712842_win32</Template>
  <TotalTime>196</TotalTime>
  <Words>353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Bookman Old Style</vt:lpstr>
      <vt:lpstr>Calibri</vt:lpstr>
      <vt:lpstr>Cambria Math</vt:lpstr>
      <vt:lpstr>Franklin Gothic Book</vt:lpstr>
      <vt:lpstr>Wingdings</vt:lpstr>
      <vt:lpstr>1_RetrospectVTI</vt:lpstr>
      <vt:lpstr>Praca domowa №2</vt:lpstr>
      <vt:lpstr>Definicja problemu</vt:lpstr>
      <vt:lpstr>Akcja_t i td</vt:lpstr>
      <vt:lpstr>Akcja_t i td</vt:lpstr>
      <vt:lpstr>Cena opcji: metoda symulacji Monte-Carlo</vt:lpstr>
      <vt:lpstr>Cena opcji: metoda symulacji Monte-Carlo</vt:lpstr>
      <vt:lpstr>Cena opcji: metoda Blacka-Scholesa</vt:lpstr>
      <vt:lpstr>Cena opcji: metoda Blacka-Scholesa</vt:lpstr>
      <vt:lpstr>Minimalizacja różnicy pomiędzy dwoma metodami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Praca domowa №1</dc:title>
  <dc:creator>Yauheni Semianiuk; Oleksii Medvedenko</dc:creator>
  <cp:lastModifiedBy>Yauheni Semianiuk</cp:lastModifiedBy>
  <cp:revision>19</cp:revision>
  <dcterms:created xsi:type="dcterms:W3CDTF">2022-11-17T17:08:23Z</dcterms:created>
  <dcterms:modified xsi:type="dcterms:W3CDTF">2023-01-26T20:29:11Z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