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theprojectspot.com/tutorial-post/simulated-annealing-algorithm-for-beginners/6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2"/>
              </a:rPr>
              <a:t>http://www.theprojectspot.com/tutorial-post/simulated-annealing-algorithm-for-beginners/6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https://de.mathworks.com/help/gads/how-simulated-annealing-works.html?requestedDomain=www.mathworks.com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Simulated Annealing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Simulierte Abkühlung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7B7B7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>
                <a:solidFill>
                  <a:srgbClr val="000000"/>
                </a:solidFill>
              </a:rPr>
              <a:t>Herkunft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de">
                <a:solidFill>
                  <a:srgbClr val="000000"/>
                </a:solidFill>
              </a:rPr>
              <a:t>Nachbildung eines industriellen Abkühlungsprozesses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de">
                <a:solidFill>
                  <a:srgbClr val="000000"/>
                </a:solidFill>
              </a:rPr>
              <a:t>Beispiel: Erhitzung von Metall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❏"/>
            </a:pPr>
            <a:r>
              <a:rPr lang="de" sz="1800">
                <a:solidFill>
                  <a:srgbClr val="000000"/>
                </a:solidFill>
              </a:rPr>
              <a:t>Atome fangen an sich aus Verbindung zu lösen und zu bewegen → Ursprüngliche Form wird zerstört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❏"/>
            </a:pPr>
            <a:r>
              <a:rPr lang="de" sz="1800">
                <a:solidFill>
                  <a:srgbClr val="000000"/>
                </a:solidFill>
              </a:rPr>
              <a:t>Beim langsamen Abkühlen suchen sich die Teilchen neue Bindungen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❏"/>
            </a:pPr>
            <a:r>
              <a:rPr lang="de" sz="1800">
                <a:solidFill>
                  <a:srgbClr val="000000"/>
                </a:solidFill>
              </a:rPr>
              <a:t>Verteilung ist danach oft regelmäßiger als zuvor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❏"/>
            </a:pPr>
            <a:r>
              <a:rPr lang="de" sz="1800">
                <a:solidFill>
                  <a:srgbClr val="000000"/>
                </a:solidFill>
              </a:rPr>
              <a:t>Je öfter dies durchgeführt wird, desto reiner wird das Metall (vgl. Herstellung von Halbleitern)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7B7B7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Problemstellung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>
                <a:solidFill>
                  <a:srgbClr val="000000"/>
                </a:solidFill>
              </a:rPr>
              <a:t>Gegeben sei…: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❏"/>
            </a:pPr>
            <a:r>
              <a:rPr lang="de">
                <a:solidFill>
                  <a:srgbClr val="000000"/>
                </a:solidFill>
              </a:rPr>
              <a:t>der Wertebereich		</a:t>
            </a:r>
            <a:r>
              <a:rPr b="1" lang="de">
                <a:solidFill>
                  <a:srgbClr val="000000"/>
                </a:solidFill>
              </a:rPr>
              <a:t>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❏"/>
            </a:pPr>
            <a:r>
              <a:rPr lang="de">
                <a:solidFill>
                  <a:srgbClr val="000000"/>
                </a:solidFill>
              </a:rPr>
              <a:t>die Zielfunktion		</a:t>
            </a:r>
            <a:r>
              <a:rPr b="1" lang="de">
                <a:solidFill>
                  <a:srgbClr val="000000"/>
                </a:solidFill>
              </a:rPr>
              <a:t>f: D -&gt; |R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❏"/>
            </a:pPr>
            <a:r>
              <a:rPr lang="de">
                <a:solidFill>
                  <a:srgbClr val="000000"/>
                </a:solidFill>
              </a:rPr>
              <a:t>Umgebungsbegriff 	</a:t>
            </a:r>
            <a:r>
              <a:rPr b="1" lang="de">
                <a:solidFill>
                  <a:srgbClr val="000000"/>
                </a:solidFill>
              </a:rPr>
              <a:t>U(x)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❏"/>
            </a:pPr>
            <a:r>
              <a:rPr lang="de">
                <a:solidFill>
                  <a:srgbClr val="000000"/>
                </a:solidFill>
              </a:rPr>
              <a:t>und ein Abbruchkriterium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7B7B7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Funktionsweise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❏"/>
            </a:pPr>
            <a:r>
              <a:rPr lang="de">
                <a:solidFill>
                  <a:srgbClr val="000000"/>
                </a:solidFill>
              </a:rPr>
              <a:t>Wahl einer Startlösung x aus einem gegebenen Wertebereich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❏"/>
            </a:pPr>
            <a:r>
              <a:rPr lang="de">
                <a:solidFill>
                  <a:srgbClr val="000000"/>
                </a:solidFill>
              </a:rPr>
              <a:t>Durchführung bis Abbruchkriterium erfüllt ist, z.B. wenn eine Untergrenze für die Lösung oder eine maximale Anzahl an Durchläufen erreicht wurde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de">
                <a:solidFill>
                  <a:srgbClr val="000000"/>
                </a:solidFill>
              </a:rPr>
              <a:t>Wahl einer Nachbarlösung in der Umgebung von x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de">
                <a:solidFill>
                  <a:srgbClr val="000000"/>
                </a:solidFill>
              </a:rPr>
              <a:t>Wechsel zu der Nachbarlösung, wenn diese kleiner ist oder durch Zufall. Wahrscheinlichkeit hängt von einer Funktion ab und ist größer, wenn Erhöhung nicht so stark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de">
                <a:solidFill>
                  <a:srgbClr val="000000"/>
                </a:solidFill>
              </a:rPr>
              <a:t>Bei Wechsel zu einer Nachbarlösung -&gt; Senkung der Temperatur und Gehen zu Schritt a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de">
                <a:solidFill>
                  <a:srgbClr val="000000"/>
                </a:solidFill>
              </a:rPr>
              <a:t>Bei Nichtwechsel und noch nicht zu viele Wechselversuche (vorher festgelegt) -&gt; neuer Versuch von Wechsel, sonst </a:t>
            </a:r>
            <a:r>
              <a:rPr lang="de">
                <a:solidFill>
                  <a:srgbClr val="000000"/>
                </a:solidFill>
              </a:rPr>
              <a:t>Senkung der Temperatur und Gehen zu Schritt 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7B7B7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533375" y="3996450"/>
            <a:ext cx="81756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Lokale Maxima werden bei hoher “Temperatur” durch starke Rausch-Bewegung relativ schnell verlassen; Globales Maximum wird zuverlässig gefunden, da bei geringer “Temperatur” das Rauschen nicht mehr zum Verlassen ausreicht.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Graphische Verdeutlichung</a:t>
            </a:r>
          </a:p>
        </p:txBody>
      </p:sp>
      <p:pic>
        <p:nvPicPr>
          <p:cNvPr descr="Hill_Climbing_with_Simulated_Annealing.gif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300" y="1374750"/>
            <a:ext cx="7745750" cy="24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