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1" r:id="rId6"/>
    <p:sldId id="272" r:id="rId7"/>
    <p:sldId id="261" r:id="rId8"/>
    <p:sldId id="262" r:id="rId9"/>
    <p:sldId id="263" r:id="rId10"/>
    <p:sldId id="264" r:id="rId11"/>
    <p:sldId id="273" r:id="rId12"/>
    <p:sldId id="274" r:id="rId13"/>
    <p:sldId id="266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0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D3F7F0-AAFF-0A08-0920-332844C001B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B00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054100"/>
          </a:xfrm>
          <a:ln>
            <a:noFill/>
          </a:ln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Sistema Medico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6612AF-2CD4-F774-E083-5157360D7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8" y="2271713"/>
            <a:ext cx="6629400" cy="3514725"/>
          </a:xfrm>
        </p:spPr>
        <p:txBody>
          <a:bodyPr>
            <a:norm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Abadi" panose="020B0604020104020204" pitchFamily="34" charset="0"/>
              </a:rPr>
              <a:t>Solución integral para la administración de pacientes, doctores y citas.</a:t>
            </a:r>
          </a:p>
          <a:p>
            <a:endParaRPr lang="es-ES" sz="2800" dirty="0">
              <a:solidFill>
                <a:schemeClr val="bg1"/>
              </a:solidFill>
            </a:endParaRPr>
          </a:p>
          <a:p>
            <a:pPr algn="l"/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Integrantes del equipo: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Diego Enrique Arista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Juan Vargas Rocha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latin typeface="Abadi" panose="020B0604020104020204" pitchFamily="34" charset="0"/>
              </a:rPr>
              <a:t>Job Yauri Leon</a:t>
            </a:r>
          </a:p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AC13504-BCD4-06AE-EE2F-B04D7C78EA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00" r="24000" b="8135"/>
          <a:stretch>
            <a:fillRect/>
          </a:stretch>
        </p:blipFill>
        <p:spPr>
          <a:xfrm>
            <a:off x="7572374" y="5387975"/>
            <a:ext cx="1400175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114"/>
          </a:xfrm>
        </p:spPr>
        <p:txBody>
          <a:bodyPr>
            <a:noAutofit/>
          </a:bodyPr>
          <a:lstStyle/>
          <a:p>
            <a:r>
              <a:rPr lang="es-MX" sz="3600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Código Relevante</a:t>
            </a:r>
            <a:r>
              <a:rPr sz="3600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– GUI con PyQt5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DF6BE9-515B-2716-624C-A674915D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618A540-6602-DBCC-7AFC-BB1F98CF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313" y="1209752"/>
            <a:ext cx="5967887" cy="5373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D3735-4C1D-A595-9E38-881740C24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0C8907-2538-329F-E42D-E56DD497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EBA68C-2D5B-5E74-8694-8DD72512F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81" y="236395"/>
            <a:ext cx="6429832" cy="59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8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9868-2AFA-026D-65E7-210137F81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2F19018-A7ED-3CDE-FE3F-F18FC0F4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FE2BD4F-CEDD-A06C-A835-41FA64BD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74" y="2947786"/>
            <a:ext cx="7186925" cy="29055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66DE59-AD60-4455-4A1F-A86CA81A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5" y="152038"/>
            <a:ext cx="448690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Manejo de Archivos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E82941-9F60-9110-561C-3CCE36EA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53DFD97-8BB7-A41C-D51D-3AC84FCE4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6" y="1139608"/>
            <a:ext cx="375824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Este módulo se encarga de 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guardar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y 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cargar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toda la información del sistema en un archivo </a:t>
            </a: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datos.json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asegurando que los datos de pacientes, doctores y citas se mantengan después de cerrar el programa.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4DA834-123B-3D5E-4037-B3AD95C27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6" y="3596164"/>
            <a:ext cx="3451594" cy="13044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D6987CC6-1D8B-759F-24FA-8227B4F1F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6" y="4900612"/>
            <a:ext cx="37290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badi" panose="020B0604020104020204" pitchFamily="34" charset="0"/>
              </a:rPr>
              <a:t>Define el nombre del </a:t>
            </a:r>
            <a:r>
              <a:rPr lang="es-ES" b="1" dirty="0">
                <a:latin typeface="Abadi" panose="020B0604020104020204" pitchFamily="34" charset="0"/>
              </a:rPr>
              <a:t>archivo</a:t>
            </a:r>
            <a:r>
              <a:rPr lang="es-ES" dirty="0">
                <a:latin typeface="Abadi" panose="020B0604020104020204" pitchFamily="34" charset="0"/>
              </a:rPr>
              <a:t> donde se almacenará la información.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D4D6938-F14E-6BB1-73A8-19CDE3A90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59757"/>
            <a:ext cx="4191585" cy="46679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F5A3769F-6337-36B4-FB01-99ADDF8D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71866"/>
            <a:ext cx="37290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badi" panose="020B0604020104020204" pitchFamily="34" charset="0"/>
              </a:rPr>
              <a:t>Recibe listas de </a:t>
            </a:r>
            <a:r>
              <a:rPr lang="es-ES" b="1" dirty="0">
                <a:latin typeface="Abadi" panose="020B0604020104020204" pitchFamily="34" charset="0"/>
              </a:rPr>
              <a:t>pacientes, doctores y citas.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badi" panose="020B0604020104020204" pitchFamily="34" charset="0"/>
              </a:rPr>
              <a:t>Convierte los objetos en diccionarios listos para guardar en formato JSON.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badi" panose="020B0604020104020204" pitchFamily="34" charset="0"/>
              </a:rPr>
              <a:t>Usa listas por comprensión para extraer: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Abadi" panose="020B0604020104020204" pitchFamily="34" charset="0"/>
              </a:rPr>
              <a:t>Pacientes</a:t>
            </a:r>
            <a:r>
              <a:rPr lang="es-ES" dirty="0">
                <a:latin typeface="Abadi" panose="020B0604020104020204" pitchFamily="34" charset="0"/>
              </a:rPr>
              <a:t> → nombre, DNI, fecha de nacimiento y su historial médico (consultas previas).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Abadi" panose="020B0604020104020204" pitchFamily="34" charset="0"/>
              </a:rPr>
              <a:t>Doctores</a:t>
            </a:r>
            <a:r>
              <a:rPr lang="es-ES" dirty="0">
                <a:latin typeface="Abadi" panose="020B0604020104020204" pitchFamily="34" charset="0"/>
              </a:rPr>
              <a:t> → nombre y especialidad.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b="1" dirty="0">
                <a:latin typeface="Abadi" panose="020B0604020104020204" pitchFamily="34" charset="0"/>
              </a:rPr>
              <a:t>Citas</a:t>
            </a:r>
            <a:r>
              <a:rPr lang="es-ES" dirty="0">
                <a:latin typeface="Abadi" panose="020B0604020104020204" pitchFamily="34" charset="0"/>
              </a:rPr>
              <a:t> → paciente, fecha, hora y motivo.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27562A-886C-373A-5C52-6EF62CE3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56DA22-B702-C9DD-04A7-1B3ABCF4A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83" y="376191"/>
            <a:ext cx="4049534" cy="85253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54E7BDE-FFE3-6D78-5977-414151C1C372}"/>
              </a:ext>
            </a:extLst>
          </p:cNvPr>
          <p:cNvSpPr txBox="1"/>
          <p:nvPr/>
        </p:nvSpPr>
        <p:spPr>
          <a:xfrm>
            <a:off x="461747" y="1398778"/>
            <a:ext cx="71106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badi" panose="020B0604020104020204" pitchFamily="34" charset="0"/>
              </a:rPr>
              <a:t>Verifica si existe </a:t>
            </a:r>
            <a:r>
              <a:rPr lang="es-ES" dirty="0" err="1">
                <a:solidFill>
                  <a:srgbClr val="EB004F"/>
                </a:solidFill>
                <a:latin typeface="Abadi" panose="020B0604020104020204" pitchFamily="34" charset="0"/>
              </a:rPr>
              <a:t>datos.json</a:t>
            </a:r>
            <a:r>
              <a:rPr lang="es-ES" dirty="0">
                <a:latin typeface="Abadi" panose="020B0604020104020204" pitchFamily="34" charset="0"/>
              </a:rPr>
              <a:t>. Si no existe, retorna listas vacías.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badi" panose="020B0604020104020204" pitchFamily="34" charset="0"/>
              </a:rPr>
              <a:t>Importa las clases Paciente, Doctor, </a:t>
            </a:r>
            <a:r>
              <a:rPr lang="es-ES" dirty="0" err="1">
                <a:latin typeface="Abadi" panose="020B0604020104020204" pitchFamily="34" charset="0"/>
              </a:rPr>
              <a:t>CitaMedica</a:t>
            </a:r>
            <a:r>
              <a:rPr lang="es-ES" dirty="0">
                <a:latin typeface="Abadi" panose="020B0604020104020204" pitchFamily="34" charset="0"/>
              </a:rPr>
              <a:t> y </a:t>
            </a:r>
            <a:r>
              <a:rPr lang="es-ES" dirty="0" err="1">
                <a:latin typeface="Abadi" panose="020B0604020104020204" pitchFamily="34" charset="0"/>
              </a:rPr>
              <a:t>ConsultaMedica</a:t>
            </a:r>
            <a:r>
              <a:rPr lang="es-ES" dirty="0">
                <a:latin typeface="Abadi" panose="020B0604020104020204" pitchFamily="34" charset="0"/>
              </a:rPr>
              <a:t> para reconstruir los objetos.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EB004F"/>
                </a:solidFill>
                <a:latin typeface="Abadi" panose="020B0604020104020204" pitchFamily="34" charset="0"/>
              </a:rPr>
              <a:t>Proceso de reconstrucción: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badi" panose="020B06040201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dirty="0">
                <a:latin typeface="Abadi" panose="020B0604020104020204" pitchFamily="34" charset="0"/>
              </a:rPr>
              <a:t>Doctores → Crea objetos Doctor y los guarda en un diccionario para buscarlos rápido por nombre.</a:t>
            </a:r>
          </a:p>
          <a:p>
            <a:pPr lvl="1"/>
            <a:endParaRPr lang="es-ES" dirty="0">
              <a:latin typeface="Abadi" panose="020B0604020104020204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es-ES" dirty="0">
                <a:latin typeface="Abadi" panose="020B0604020104020204" pitchFamily="34" charset="0"/>
              </a:rPr>
              <a:t>Pacientes → Crea objetos Paciente y les añade su historial de consultas (</a:t>
            </a:r>
            <a:r>
              <a:rPr lang="es-ES" dirty="0" err="1">
                <a:latin typeface="Abadi" panose="020B0604020104020204" pitchFamily="34" charset="0"/>
              </a:rPr>
              <a:t>ConsultaMedica</a:t>
            </a:r>
            <a:r>
              <a:rPr lang="es-ES" dirty="0">
                <a:latin typeface="Abadi" panose="020B0604020104020204" pitchFamily="34" charset="0"/>
              </a:rPr>
              <a:t>).</a:t>
            </a:r>
          </a:p>
          <a:p>
            <a:pPr marL="800100" lvl="1" indent="-342900">
              <a:buAutoNum type="arabicPeriod" startAt="2"/>
            </a:pPr>
            <a:endParaRPr lang="es-ES" dirty="0">
              <a:latin typeface="Abadi" panose="020B0604020104020204" pitchFamily="34" charset="0"/>
            </a:endParaRPr>
          </a:p>
          <a:p>
            <a:pPr marL="800100" lvl="1" indent="-342900">
              <a:buAutoNum type="arabicPeriod" startAt="2"/>
            </a:pPr>
            <a:r>
              <a:rPr lang="es-ES" dirty="0">
                <a:latin typeface="Abadi" panose="020B0604020104020204" pitchFamily="34" charset="0"/>
              </a:rPr>
              <a:t>Citas → Crea objetos </a:t>
            </a:r>
            <a:r>
              <a:rPr lang="es-ES" dirty="0" err="1">
                <a:latin typeface="Abadi" panose="020B0604020104020204" pitchFamily="34" charset="0"/>
              </a:rPr>
              <a:t>CitaMedica</a:t>
            </a:r>
            <a:r>
              <a:rPr lang="es-ES" dirty="0">
                <a:latin typeface="Abadi" panose="020B0604020104020204" pitchFamily="34" charset="0"/>
              </a:rPr>
              <a:t> y los asocia al paciente correspondiente.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EB004F"/>
                </a:solidFill>
                <a:latin typeface="Abadi" panose="020B0604020104020204" pitchFamily="34" charset="0"/>
              </a:rPr>
              <a:t>Retorna las listas completas: </a:t>
            </a:r>
            <a:r>
              <a:rPr lang="es-ES" dirty="0">
                <a:latin typeface="Abadi" panose="020B0604020104020204" pitchFamily="34" charset="0"/>
              </a:rPr>
              <a:t>pacientes, doctores y citas listas para usarse en el sistema.</a:t>
            </a:r>
            <a:endParaRPr lang="es-PE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4413"/>
          </a:xfrm>
        </p:spPr>
        <p:txBody>
          <a:bodyPr/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Beneficios del Sistema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83" y="857251"/>
            <a:ext cx="8557117" cy="6000749"/>
          </a:xfrm>
        </p:spPr>
        <p:txBody>
          <a:bodyPr>
            <a:noAutofit/>
          </a:bodyPr>
          <a:lstStyle/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Centralización de la información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Pacientes, doctores y citas se gestionan desde un único sistema, evitando registros dispersos.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Ahorro de tiempo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La búsqueda, registro y actualización de datos es rápida y automática.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Historial médico organizado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Cada paciente cuenta con un historial completo y fácil de consultar.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Seguridad de datos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La información se almacena de forma estructurada en formato seguro (JSON) con posibilidad de respaldos.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Reducción de errores humanos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Menos riesgo de confusión en citas o duplicación de datos.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Accesibilidad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Interfaz amigable y clara para personal médico y administrativo.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Reportes personalizados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Posibilidad de generar informes adaptados a las necesidades de la clínica.</a:t>
            </a:r>
          </a:p>
          <a:p>
            <a:r>
              <a:rPr lang="es-ES" sz="1600" b="1" dirty="0">
                <a:solidFill>
                  <a:srgbClr val="EB004F"/>
                </a:solidFill>
                <a:latin typeface="Abadi" panose="020B0604020104020204" pitchFamily="34" charset="0"/>
              </a:rPr>
              <a:t>Escalabilidad</a:t>
            </a:r>
            <a:endParaRPr lang="es-ES" sz="16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pPr lvl="1"/>
            <a:r>
              <a:rPr lang="es-ES" sz="1600" dirty="0">
                <a:latin typeface="Abadi" panose="020B0604020104020204" pitchFamily="34" charset="0"/>
              </a:rPr>
              <a:t>El sistema puede crecer y adaptarse para incluir más módulos mas adelante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4C398-A364-49CA-0AC5-E819D93377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3"/>
            <a:ext cx="8229600" cy="1143000"/>
          </a:xfrm>
        </p:spPr>
        <p:txBody>
          <a:bodyPr/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Conclusión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4575"/>
            <a:ext cx="8229600" cy="3811588"/>
          </a:xfrm>
        </p:spPr>
        <p:txBody>
          <a:bodyPr/>
          <a:lstStyle/>
          <a:p>
            <a:pPr marL="0" indent="0">
              <a:buNone/>
              <a:defRPr sz="1400"/>
            </a:pPr>
            <a:r>
              <a:rPr lang="es-ES" sz="2000" dirty="0">
                <a:latin typeface="Abadi" panose="020B0604020104020204" pitchFamily="34" charset="0"/>
              </a:rPr>
              <a:t>El sistema integra la gestión de pacientes, doctores y citas en una interfaz PyQt5 intuitiva, con almacenamiento en JSON para datos seguros y portables, reduciendo tiempos y errores, y ofreciendo escalabilidad para futuras mejoras.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D77113-7710-DEFC-ABED-4B37E0C9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Proyecto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85B4A-72CC-522E-4942-8D932DF1B1D4}"/>
              </a:ext>
            </a:extLst>
          </p:cNvPr>
          <p:cNvSpPr txBox="1"/>
          <p:nvPr/>
        </p:nvSpPr>
        <p:spPr>
          <a:xfrm>
            <a:off x="692943" y="1657348"/>
            <a:ext cx="77581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B0604020104020204" pitchFamily="34" charset="0"/>
              </a:rPr>
              <a:t>Actualmente, muchos centros médicos pequeños y medianos aún usan registros en papel o sistemas poco organizados.</a:t>
            </a:r>
          </a:p>
          <a:p>
            <a:endParaRPr lang="es-ES" dirty="0">
              <a:latin typeface="Abadi" panose="020B0604020104020204" pitchFamily="34" charset="0"/>
            </a:endParaRPr>
          </a:p>
          <a:p>
            <a:r>
              <a:rPr lang="es-ES" dirty="0">
                <a:latin typeface="Abadi" panose="020B0604020104020204" pitchFamily="34" charset="0"/>
              </a:rPr>
              <a:t>Esto genera problemas como pérdida de información, duplicación de datos y demoras en la atención.</a:t>
            </a:r>
          </a:p>
          <a:p>
            <a:endParaRPr lang="es-ES" dirty="0">
              <a:latin typeface="Abadi" panose="020B0604020104020204" pitchFamily="34" charset="0"/>
            </a:endParaRPr>
          </a:p>
          <a:p>
            <a:r>
              <a:rPr lang="es-ES" dirty="0">
                <a:latin typeface="Abadi" panose="020B0604020104020204" pitchFamily="34" charset="0"/>
              </a:rPr>
              <a:t>La creciente demanda de atención rápida y organizada obliga a implementar soluciones digitales.</a:t>
            </a:r>
          </a:p>
          <a:p>
            <a:endParaRPr lang="es-ES" dirty="0">
              <a:latin typeface="Abadi" panose="020B0604020104020204" pitchFamily="34" charset="0"/>
            </a:endParaRPr>
          </a:p>
          <a:p>
            <a:r>
              <a:rPr lang="es-ES" dirty="0">
                <a:latin typeface="Abadi" panose="020B0604020104020204" pitchFamily="34" charset="0"/>
              </a:rPr>
              <a:t>Con la llegada de tecnologías como Python, PyQt5 y manejo de datos en JSON, es posible crear sistemas eficientes sin requerir grandes inversiones en infraestructura.</a:t>
            </a:r>
          </a:p>
          <a:p>
            <a:endParaRPr lang="es-ES" dirty="0">
              <a:latin typeface="Abadi" panose="020B0604020104020204" pitchFamily="34" charset="0"/>
            </a:endParaRPr>
          </a:p>
          <a:p>
            <a:r>
              <a:rPr lang="es-ES" dirty="0">
                <a:latin typeface="Abadi" panose="020B0604020104020204" pitchFamily="34" charset="0"/>
              </a:rPr>
              <a:t>El objetivo es centralizar y agilizar la gestión de pacientes, doctores y citas en un solo sistema fácil de usar.</a:t>
            </a:r>
            <a:endParaRPr lang="es-PE" dirty="0">
              <a:latin typeface="Abadi" panose="020B0604020104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D8FB520-DD90-99C1-0A9C-238229DA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Objetivos del Proyecto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72024"/>
          </a:xfrm>
        </p:spPr>
        <p:txBody>
          <a:bodyPr>
            <a:noAutofit/>
          </a:bodyPr>
          <a:lstStyle/>
          <a:p>
            <a:pPr>
              <a:defRPr sz="1400"/>
            </a:pPr>
            <a:r>
              <a:rPr lang="es-ES" sz="1800" dirty="0">
                <a:latin typeface="Abadi" panose="020B0604020104020204" pitchFamily="34" charset="0"/>
              </a:rPr>
              <a:t>Objetivo General</a:t>
            </a:r>
          </a:p>
          <a:p>
            <a:pPr>
              <a:defRPr sz="1400"/>
            </a:pPr>
            <a:endParaRPr lang="es-ES" sz="1800" dirty="0">
              <a:latin typeface="Abadi" panose="020B0604020104020204" pitchFamily="34" charset="0"/>
            </a:endParaRPr>
          </a:p>
          <a:p>
            <a:pPr>
              <a:defRPr sz="1400"/>
            </a:pPr>
            <a:r>
              <a:rPr lang="es-ES" sz="1800" dirty="0">
                <a:latin typeface="Abadi" panose="020B0604020104020204" pitchFamily="34" charset="0"/>
              </a:rPr>
              <a:t>Desarrollar un sistema de gestión médica integral y fácil de usar, que optimice la administración de pacientes, doctores y citas, mejorando la eficiencia y la calidad del servicio.</a:t>
            </a:r>
          </a:p>
          <a:p>
            <a:pPr>
              <a:defRPr sz="1400"/>
            </a:pPr>
            <a:endParaRPr lang="es-ES" sz="1800" dirty="0">
              <a:latin typeface="Abadi" panose="020B0604020104020204" pitchFamily="34" charset="0"/>
            </a:endParaRPr>
          </a:p>
          <a:p>
            <a:pPr>
              <a:defRPr sz="1400"/>
            </a:pPr>
            <a:r>
              <a:rPr lang="es-ES" sz="1800" dirty="0">
                <a:latin typeface="Abadi" panose="020B0604020104020204" pitchFamily="34" charset="0"/>
              </a:rPr>
              <a:t>Objetivos Específicos</a:t>
            </a:r>
          </a:p>
          <a:p>
            <a:pPr>
              <a:defRPr sz="1400"/>
            </a:pPr>
            <a:endParaRPr lang="es-ES" sz="1800" dirty="0">
              <a:latin typeface="Abadi" panose="020B0604020104020204" pitchFamily="34" charset="0"/>
            </a:endParaRPr>
          </a:p>
          <a:p>
            <a:pPr>
              <a:defRPr sz="1400"/>
            </a:pPr>
            <a:r>
              <a:rPr lang="es-ES" sz="1800" dirty="0">
                <a:latin typeface="Abadi" panose="020B0604020104020204" pitchFamily="34" charset="0"/>
              </a:rPr>
              <a:t>Gestionar pacientes, doctores y citas de forma rápida y ordenada, permitiendo registrar, modificar y eliminar información.</a:t>
            </a:r>
          </a:p>
          <a:p>
            <a:pPr>
              <a:defRPr sz="1400"/>
            </a:pPr>
            <a:r>
              <a:rPr lang="es-ES" sz="1800" dirty="0">
                <a:latin typeface="Abadi" panose="020B0604020104020204" pitchFamily="34" charset="0"/>
              </a:rPr>
              <a:t>Generar reportes personalizados que faciliten la toma de decisiones y el seguimiento de la información médica.</a:t>
            </a:r>
          </a:p>
          <a:p>
            <a:pPr>
              <a:defRPr sz="1400"/>
            </a:pPr>
            <a:r>
              <a:rPr lang="es-ES" sz="1800" dirty="0">
                <a:latin typeface="Abadi" panose="020B0604020104020204" pitchFamily="34" charset="0"/>
              </a:rPr>
              <a:t>Garantizar la seguridad y confiabilidad de los datos, utilizando almacenamiento estructurado y controlado.</a:t>
            </a:r>
            <a:endParaRPr sz="1800" dirty="0">
              <a:latin typeface="Abadi" panose="020B06040201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5904FE-732D-B935-18C6-8AA1D721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Diseño de la Interfaz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83" y="1671637"/>
            <a:ext cx="4557713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>
                <a:solidFill>
                  <a:srgbClr val="EB004F"/>
                </a:solidFill>
                <a:latin typeface="Abadi" panose="020B0604020104020204" pitchFamily="34" charset="0"/>
              </a:rPr>
              <a:t>Vista Principal</a:t>
            </a:r>
            <a:endParaRPr lang="es-ES" sz="20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r>
              <a:rPr lang="es-ES" sz="2000" dirty="0">
                <a:latin typeface="Abadi" panose="020B0604020104020204" pitchFamily="34" charset="0"/>
              </a:rPr>
              <a:t>Interfaz creada con </a:t>
            </a:r>
            <a:r>
              <a:rPr lang="es-ES" sz="2000" b="1" dirty="0">
                <a:latin typeface="Abadi" panose="020B0604020104020204" pitchFamily="34" charset="0"/>
              </a:rPr>
              <a:t>PyQt5</a:t>
            </a:r>
            <a:r>
              <a:rPr lang="es-ES" sz="2000" dirty="0">
                <a:latin typeface="Abadi" panose="020B0604020104020204" pitchFamily="34" charset="0"/>
              </a:rPr>
              <a:t>, clara y fácil de usar.</a:t>
            </a:r>
          </a:p>
          <a:p>
            <a:r>
              <a:rPr lang="es-ES" sz="2000" dirty="0">
                <a:latin typeface="Abadi" panose="020B0604020104020204" pitchFamily="34" charset="0"/>
              </a:rPr>
              <a:t>Menú principal con accesos directos a cada módulo.</a:t>
            </a:r>
          </a:p>
          <a:p>
            <a:r>
              <a:rPr lang="es-ES" sz="2000" dirty="0">
                <a:latin typeface="Abadi" panose="020B0604020104020204" pitchFamily="34" charset="0"/>
              </a:rPr>
              <a:t>Botones y campos organizados para navegación rápida.</a:t>
            </a:r>
          </a:p>
          <a:p>
            <a:pPr marL="0" indent="0">
              <a:buNone/>
            </a:pPr>
            <a:r>
              <a:rPr lang="es-ES" sz="2000" b="1" dirty="0">
                <a:solidFill>
                  <a:srgbClr val="EB004F"/>
                </a:solidFill>
                <a:latin typeface="Abadi" panose="020B0604020104020204" pitchFamily="34" charset="0"/>
              </a:rPr>
              <a:t>Módulos</a:t>
            </a:r>
            <a:endParaRPr lang="es-ES" sz="2000" dirty="0">
              <a:solidFill>
                <a:srgbClr val="EB004F"/>
              </a:solidFill>
              <a:latin typeface="Abadi" panose="020B0604020104020204" pitchFamily="34" charset="0"/>
            </a:endParaRPr>
          </a:p>
          <a:p>
            <a:r>
              <a:rPr lang="es-ES" sz="2000" b="1" dirty="0">
                <a:latin typeface="Abadi" panose="020B0604020104020204" pitchFamily="34" charset="0"/>
              </a:rPr>
              <a:t>Pacientes:</a:t>
            </a:r>
            <a:r>
              <a:rPr lang="es-ES" sz="2000" dirty="0">
                <a:latin typeface="Abadi" panose="020B0604020104020204" pitchFamily="34" charset="0"/>
              </a:rPr>
              <a:t> registro y consulta de datos.</a:t>
            </a:r>
          </a:p>
          <a:p>
            <a:r>
              <a:rPr lang="es-ES" sz="2000" b="1" dirty="0">
                <a:latin typeface="Abadi" panose="020B0604020104020204" pitchFamily="34" charset="0"/>
              </a:rPr>
              <a:t>Doctores:</a:t>
            </a:r>
            <a:r>
              <a:rPr lang="es-ES" sz="2000" dirty="0">
                <a:latin typeface="Abadi" panose="020B0604020104020204" pitchFamily="34" charset="0"/>
              </a:rPr>
              <a:t> gestión de información profesional.</a:t>
            </a:r>
          </a:p>
          <a:p>
            <a:r>
              <a:rPr lang="es-ES" sz="2000" b="1" dirty="0">
                <a:latin typeface="Abadi" panose="020B0604020104020204" pitchFamily="34" charset="0"/>
              </a:rPr>
              <a:t>Citas:</a:t>
            </a:r>
            <a:r>
              <a:rPr lang="es-ES" sz="2000" dirty="0">
                <a:latin typeface="Abadi" panose="020B0604020104020204" pitchFamily="34" charset="0"/>
              </a:rPr>
              <a:t> programación y control de horarios.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D30FAC-4BCD-9D74-608C-F23FFB72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1D19E3-122B-4172-5802-948E1DBFC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402" y="2153008"/>
            <a:ext cx="4245854" cy="3033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1831C8-33A6-5503-24C3-A6C2D3CD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BB27C9-DB2E-2702-0821-31E6352B0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4238784" cy="27574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509A7A-3525-4C48-3B07-5038BF17A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627" y="0"/>
            <a:ext cx="4867373" cy="27574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8034B8-5B24-DB0E-938D-AD7B65C64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935940"/>
            <a:ext cx="4471907" cy="25468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4F0EFC6-DC55-FBC8-E5DF-ACE069C2C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410" y="2935940"/>
            <a:ext cx="4471907" cy="257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9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8AC45-5383-A8FC-D777-A4F7036FF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13631A-795D-4355-BDDE-46F095D2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712DD3-DB56-E696-675F-DA03C237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014788" cy="3155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A01783-165C-53EA-D707-DC6C976A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788" y="101600"/>
            <a:ext cx="5036017" cy="28864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10C3D2-07BD-CB61-CA6D-87C483D28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5633"/>
            <a:ext cx="4019871" cy="35080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28BFB1-9A88-0E8E-B09A-F7C9FD9E67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871" y="3305890"/>
            <a:ext cx="5030934" cy="33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93BD4F-7F42-5A22-8CFE-F5B9F740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C725112-5170-8E4E-91FA-AF9F6054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84" y="40372"/>
            <a:ext cx="3956542" cy="33886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B7244D4-6346-3080-9A3D-D7782010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412" y="101600"/>
            <a:ext cx="4442317" cy="31790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81BCD0-CA8A-25C8-63DB-44B4778CF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71" y="3657600"/>
            <a:ext cx="2932140" cy="28391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725CB8B-D4D4-5F3A-2735-32F27B1FF010}"/>
              </a:ext>
            </a:extLst>
          </p:cNvPr>
          <p:cNvSpPr txBox="1"/>
          <p:nvPr/>
        </p:nvSpPr>
        <p:spPr>
          <a:xfrm>
            <a:off x="3460706" y="3926572"/>
            <a:ext cx="4192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Login</a:t>
            </a:r>
            <a:endParaRPr lang="es-ES" dirty="0"/>
          </a:p>
          <a:p>
            <a:r>
              <a:rPr lang="es-ES" dirty="0"/>
              <a:t>Acceso seguro con usuario y contraseña.</a:t>
            </a:r>
          </a:p>
          <a:p>
            <a:r>
              <a:rPr lang="es-ES" dirty="0"/>
              <a:t>Validación de credenciales.</a:t>
            </a:r>
          </a:p>
          <a:p>
            <a:r>
              <a:rPr lang="es-ES" dirty="0"/>
              <a:t>Interfaz simple y clara </a:t>
            </a:r>
          </a:p>
          <a:p>
            <a:r>
              <a:rPr lang="es-ES" dirty="0"/>
              <a:t>Base para implementar futuros niveles de permisos (administrador, médico, asistente).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Diagrama de Clases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EB04AAD-0C79-20E8-213B-495B4E218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1" y="1417638"/>
            <a:ext cx="7700961" cy="5165724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1D04735-2277-1108-80DA-485396D352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00"/>
            <a:ext cx="8229600" cy="1143000"/>
          </a:xfrm>
        </p:spPr>
        <p:txBody>
          <a:bodyPr/>
          <a:lstStyle/>
          <a:p>
            <a:r>
              <a:rPr lang="es-PE" dirty="0">
                <a:solidFill>
                  <a:srgbClr val="EB004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Arquitectura del Sistema</a:t>
            </a:r>
            <a:endParaRPr dirty="0">
              <a:solidFill>
                <a:srgbClr val="EB004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8"/>
            <a:ext cx="3614738" cy="5541962"/>
          </a:xfrm>
        </p:spPr>
        <p:txBody>
          <a:bodyPr>
            <a:normAutofit fontScale="40000" lnSpcReduction="20000"/>
          </a:bodyPr>
          <a:lstStyle/>
          <a:p>
            <a:pPr>
              <a:defRPr sz="1400"/>
            </a:pPr>
            <a:r>
              <a:rPr lang="es-PE" sz="4800" b="1" dirty="0">
                <a:solidFill>
                  <a:srgbClr val="EB004F"/>
                </a:solidFill>
              </a:rPr>
              <a:t>Estructura de carpetas y archivos :</a:t>
            </a:r>
          </a:p>
          <a:p>
            <a:pPr>
              <a:defRPr sz="1400"/>
            </a:pPr>
            <a:r>
              <a:rPr lang="es-PE" sz="4800" b="1" dirty="0"/>
              <a:t>/</a:t>
            </a:r>
            <a:r>
              <a:rPr lang="es-PE" sz="4800" b="1" dirty="0" err="1"/>
              <a:t>config</a:t>
            </a:r>
            <a:endParaRPr lang="es-PE" sz="4800" b="1" dirty="0"/>
          </a:p>
          <a:p>
            <a:pPr lvl="1">
              <a:defRPr sz="1400"/>
            </a:pPr>
            <a:r>
              <a:rPr lang="es-PE" sz="4800" dirty="0" err="1"/>
              <a:t>config.json</a:t>
            </a:r>
            <a:endParaRPr lang="es-PE" sz="4800" dirty="0"/>
          </a:p>
          <a:p>
            <a:pPr lvl="1">
              <a:defRPr sz="1400"/>
            </a:pPr>
            <a:r>
              <a:rPr lang="es-PE" sz="4800" dirty="0" err="1"/>
              <a:t>notificaciones.json</a:t>
            </a:r>
            <a:endParaRPr lang="es-PE" sz="4800" dirty="0"/>
          </a:p>
          <a:p>
            <a:pPr lvl="1">
              <a:defRPr sz="1400"/>
            </a:pPr>
            <a:r>
              <a:rPr lang="es-PE" sz="4800" dirty="0"/>
              <a:t>temas.py</a:t>
            </a:r>
          </a:p>
          <a:p>
            <a:pPr>
              <a:defRPr sz="1400"/>
            </a:pPr>
            <a:r>
              <a:rPr lang="es-PE" sz="4800" b="1" dirty="0"/>
              <a:t>/</a:t>
            </a:r>
            <a:r>
              <a:rPr lang="es-PE" sz="4800" b="1" dirty="0" err="1"/>
              <a:t>form</a:t>
            </a:r>
            <a:endParaRPr lang="es-PE" sz="4800" b="1" dirty="0"/>
          </a:p>
          <a:p>
            <a:pPr lvl="1">
              <a:defRPr sz="1400"/>
            </a:pPr>
            <a:r>
              <a:rPr lang="es-PE" sz="4800" dirty="0"/>
              <a:t>form_cita.py</a:t>
            </a:r>
          </a:p>
          <a:p>
            <a:pPr lvl="1">
              <a:defRPr sz="1400"/>
            </a:pPr>
            <a:r>
              <a:rPr lang="es-PE" sz="4800" dirty="0"/>
              <a:t>form_consulta.py</a:t>
            </a:r>
          </a:p>
          <a:p>
            <a:pPr lvl="1">
              <a:defRPr sz="1400"/>
            </a:pPr>
            <a:r>
              <a:rPr lang="es-PE" sz="4800" dirty="0"/>
              <a:t>form_doctor.py</a:t>
            </a:r>
          </a:p>
          <a:p>
            <a:pPr lvl="1">
              <a:defRPr sz="1400"/>
            </a:pPr>
            <a:r>
              <a:rPr lang="es-PE" sz="4800" dirty="0"/>
              <a:t>form_paciente.py</a:t>
            </a:r>
          </a:p>
          <a:p>
            <a:pPr lvl="1">
              <a:defRPr sz="1400"/>
            </a:pPr>
            <a:r>
              <a:rPr lang="es-PE" sz="4800" dirty="0"/>
              <a:t>login_window.py</a:t>
            </a:r>
          </a:p>
          <a:p>
            <a:pPr>
              <a:defRPr sz="1400"/>
            </a:pPr>
            <a:r>
              <a:rPr lang="es-PE" sz="4800" b="1" dirty="0"/>
              <a:t>/historial</a:t>
            </a:r>
          </a:p>
          <a:p>
            <a:pPr lvl="1">
              <a:defRPr sz="1400"/>
            </a:pPr>
            <a:r>
              <a:rPr lang="es-PE" sz="4800" dirty="0"/>
              <a:t>Exportaciones.xlsx</a:t>
            </a:r>
          </a:p>
          <a:p>
            <a:pPr>
              <a:defRPr sz="1400"/>
            </a:pPr>
            <a:r>
              <a:rPr lang="es-PE" sz="4800" b="1" dirty="0"/>
              <a:t>/</a:t>
            </a:r>
            <a:r>
              <a:rPr lang="es-PE" sz="4800" b="1" dirty="0" err="1"/>
              <a:t>resourses</a:t>
            </a:r>
            <a:endParaRPr lang="es-PE" sz="4800" b="1" dirty="0"/>
          </a:p>
          <a:p>
            <a:pPr lvl="1">
              <a:defRPr sz="1400"/>
            </a:pPr>
            <a:r>
              <a:rPr lang="es-PE" sz="4800" dirty="0"/>
              <a:t>Principal.jpg</a:t>
            </a:r>
          </a:p>
          <a:p>
            <a:pPr>
              <a:defRPr sz="1400"/>
            </a:pP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A8A34E-F4B0-CD9A-DC1C-06755006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39"/>
          <a:stretch>
            <a:fillRect/>
          </a:stretch>
        </p:blipFill>
        <p:spPr>
          <a:xfrm>
            <a:off x="7772400" y="5715000"/>
            <a:ext cx="1241917" cy="10414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8FFD44-14D0-F8FB-2CCF-3FE67051477A}"/>
              </a:ext>
            </a:extLst>
          </p:cNvPr>
          <p:cNvSpPr txBox="1"/>
          <p:nvPr/>
        </p:nvSpPr>
        <p:spPr>
          <a:xfrm>
            <a:off x="4457700" y="1417638"/>
            <a:ext cx="3114675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/>
            </a:pPr>
            <a:r>
              <a:rPr lang="es-PE" sz="1900" b="1" dirty="0"/>
              <a:t>/</a:t>
            </a:r>
            <a:r>
              <a:rPr lang="es-PE" sz="1900" b="1" dirty="0" err="1"/>
              <a:t>views</a:t>
            </a:r>
            <a:endParaRPr lang="es-PE" sz="1900" b="1" dirty="0"/>
          </a:p>
          <a:p>
            <a:pPr lvl="1">
              <a:defRPr sz="1400"/>
            </a:pPr>
            <a:r>
              <a:rPr lang="es-PE" sz="1900" dirty="0"/>
              <a:t>Configuracion.py</a:t>
            </a:r>
          </a:p>
          <a:p>
            <a:pPr lvl="1">
              <a:defRPr sz="1400"/>
            </a:pPr>
            <a:r>
              <a:rPr lang="es-PE" sz="1900" dirty="0"/>
              <a:t>Historial_medico.py</a:t>
            </a:r>
          </a:p>
          <a:p>
            <a:pPr lvl="1">
              <a:defRPr sz="1400"/>
            </a:pPr>
            <a:r>
              <a:rPr lang="es-PE" sz="1900" dirty="0"/>
              <a:t>Lista_cita.py</a:t>
            </a:r>
          </a:p>
          <a:p>
            <a:pPr lvl="1">
              <a:defRPr sz="1400"/>
            </a:pPr>
            <a:r>
              <a:rPr lang="es-PE" sz="1900" dirty="0"/>
              <a:t>Lista_doctores.py</a:t>
            </a:r>
          </a:p>
          <a:p>
            <a:pPr lvl="1">
              <a:defRPr sz="1400"/>
            </a:pPr>
            <a:r>
              <a:rPr lang="es-PE" sz="1900" dirty="0"/>
              <a:t>Lista_pacientes.py</a:t>
            </a:r>
          </a:p>
          <a:p>
            <a:pPr lvl="1">
              <a:defRPr sz="1400"/>
            </a:pPr>
            <a:r>
              <a:rPr lang="es-PE" sz="1900" dirty="0"/>
              <a:t>Main_window.py</a:t>
            </a:r>
          </a:p>
          <a:p>
            <a:pPr lvl="1">
              <a:defRPr sz="1400"/>
            </a:pPr>
            <a:r>
              <a:rPr lang="es-PE" sz="1900" dirty="0"/>
              <a:t>Notificaciones.py</a:t>
            </a:r>
          </a:p>
          <a:p>
            <a:pPr lvl="1">
              <a:defRPr sz="1400"/>
            </a:pPr>
            <a:endParaRPr lang="es-PE" sz="1900" dirty="0"/>
          </a:p>
          <a:p>
            <a:pPr>
              <a:defRPr sz="1400"/>
            </a:pPr>
            <a:r>
              <a:rPr lang="es-PE" sz="1900" b="1" dirty="0">
                <a:solidFill>
                  <a:schemeClr val="tx2"/>
                </a:solidFill>
              </a:rPr>
              <a:t>app_gui.py  </a:t>
            </a:r>
            <a:r>
              <a:rPr lang="es-PE" sz="1900" dirty="0">
                <a:sym typeface="Wingdings" panose="05000000000000000000" pitchFamily="2" charset="2"/>
              </a:rPr>
              <a:t> Principal ejecución</a:t>
            </a:r>
          </a:p>
          <a:p>
            <a:pPr>
              <a:defRPr sz="1400"/>
            </a:pPr>
            <a:endParaRPr lang="es-PE" sz="1900" dirty="0"/>
          </a:p>
          <a:p>
            <a:pPr>
              <a:defRPr sz="1400"/>
            </a:pPr>
            <a:r>
              <a:rPr lang="es-PE" sz="1900" dirty="0"/>
              <a:t>confi.py</a:t>
            </a:r>
          </a:p>
          <a:p>
            <a:pPr>
              <a:defRPr sz="1400"/>
            </a:pPr>
            <a:r>
              <a:rPr lang="es-PE" sz="1900" dirty="0"/>
              <a:t>data_manager.py</a:t>
            </a:r>
          </a:p>
          <a:p>
            <a:pPr>
              <a:defRPr sz="1400"/>
            </a:pPr>
            <a:r>
              <a:rPr lang="es-PE" sz="1900" dirty="0" err="1"/>
              <a:t>datos.json</a:t>
            </a:r>
            <a:endParaRPr lang="es-PE" sz="1900" dirty="0"/>
          </a:p>
          <a:p>
            <a:endParaRPr lang="es-P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802</Words>
  <Application>Microsoft Office PowerPoint</Application>
  <PresentationFormat>Presentación en pantalla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Abadi</vt:lpstr>
      <vt:lpstr>ADLaM Display</vt:lpstr>
      <vt:lpstr>Arial</vt:lpstr>
      <vt:lpstr>Calibri</vt:lpstr>
      <vt:lpstr>Wingdings</vt:lpstr>
      <vt:lpstr>Office Theme</vt:lpstr>
      <vt:lpstr>Sistema Medico</vt:lpstr>
      <vt:lpstr>Contexto del Proyecto</vt:lpstr>
      <vt:lpstr>Objetivos del Proyecto</vt:lpstr>
      <vt:lpstr>Diseño de la Interfaz</vt:lpstr>
      <vt:lpstr>Presentación de PowerPoint</vt:lpstr>
      <vt:lpstr>Presentación de PowerPoint</vt:lpstr>
      <vt:lpstr>Presentación de PowerPoint</vt:lpstr>
      <vt:lpstr>Diagrama de Clases</vt:lpstr>
      <vt:lpstr>Arquitectura del Sistema</vt:lpstr>
      <vt:lpstr>Código Relevante– GUI con PyQt5</vt:lpstr>
      <vt:lpstr>Presentación de PowerPoint</vt:lpstr>
      <vt:lpstr>Presentación de PowerPoint</vt:lpstr>
      <vt:lpstr>Manejo de Archivos</vt:lpstr>
      <vt:lpstr>Presentación de PowerPoint</vt:lpstr>
      <vt:lpstr>Beneficios del Sistema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snow leon</dc:creator>
  <cp:keywords/>
  <dc:description>generated using python-pptx</dc:description>
  <cp:lastModifiedBy>snow leon</cp:lastModifiedBy>
  <cp:revision>2</cp:revision>
  <dcterms:created xsi:type="dcterms:W3CDTF">2013-01-27T09:14:16Z</dcterms:created>
  <dcterms:modified xsi:type="dcterms:W3CDTF">2025-08-11T03:28:13Z</dcterms:modified>
  <cp:category/>
</cp:coreProperties>
</file>