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401" autoAdjust="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DF1B9-46B4-4099-AB1E-5F36644AB825}"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A8207-6242-4BAB-AD22-E0C36BBE0D45}" type="slidenum">
              <a:rPr lang="en-US" smtClean="0"/>
              <a:t>‹#›</a:t>
            </a:fld>
            <a:endParaRPr lang="en-US"/>
          </a:p>
        </p:txBody>
      </p:sp>
    </p:spTree>
    <p:extLst>
      <p:ext uri="{BB962C8B-B14F-4D97-AF65-F5344CB8AC3E}">
        <p14:creationId xmlns:p14="http://schemas.microsoft.com/office/powerpoint/2010/main" val="3327932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CLICK</a:t>
            </a:r>
          </a:p>
          <a:p>
            <a:r>
              <a:rPr lang="en-US" dirty="0"/>
              <a:t>----- Private / Internal API – Consumers of API are internal within the company or organization </a:t>
            </a:r>
          </a:p>
          <a:p>
            <a:r>
              <a:rPr lang="en-US" dirty="0"/>
              <a:t>----- Public / External   --- API is placed outside of the company or organization for consumption </a:t>
            </a:r>
          </a:p>
          <a:p>
            <a:r>
              <a:rPr lang="en-US" dirty="0"/>
              <a:t>----- Partner ----- this consumer has a trusted relationship with the enterprise organization or company that is creating or exposing the API, so this implementation</a:t>
            </a:r>
            <a:r>
              <a:rPr lang="en-US" baseline="0" dirty="0"/>
              <a:t> is based on </a:t>
            </a:r>
            <a:endParaRPr lang="en-US" dirty="0"/>
          </a:p>
          <a:p>
            <a:r>
              <a:rPr lang="en-US" dirty="0"/>
              <a:t>---- there are these 3 type of consumers and 3 types of APIs</a:t>
            </a:r>
          </a:p>
          <a:p>
            <a:endParaRPr lang="en-US" dirty="0"/>
          </a:p>
        </p:txBody>
      </p:sp>
      <p:sp>
        <p:nvSpPr>
          <p:cNvPr id="4" name="Slide Number Placeholder 3"/>
          <p:cNvSpPr>
            <a:spLocks noGrp="1"/>
          </p:cNvSpPr>
          <p:nvPr>
            <p:ph type="sldNum" sz="quarter" idx="10"/>
          </p:nvPr>
        </p:nvSpPr>
        <p:spPr/>
        <p:txBody>
          <a:bodyPr/>
          <a:lstStyle/>
          <a:p>
            <a:fld id="{54FA8207-6242-4BAB-AD22-E0C36BBE0D45}" type="slidenum">
              <a:rPr lang="en-US" smtClean="0"/>
              <a:t>2</a:t>
            </a:fld>
            <a:endParaRPr lang="en-US"/>
          </a:p>
        </p:txBody>
      </p:sp>
    </p:spTree>
    <p:extLst>
      <p:ext uri="{BB962C8B-B14F-4D97-AF65-F5344CB8AC3E}">
        <p14:creationId xmlns:p14="http://schemas.microsoft.com/office/powerpoint/2010/main" val="22544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once the API is ready in order for the API application developer or consumer to use the API, they need to send a request to the API to get the information from the API</a:t>
            </a:r>
          </a:p>
          <a:p>
            <a:r>
              <a:rPr lang="en-US" dirty="0"/>
              <a:t>------- (CLICK) for the private or internal API, this internal process can be an ad hoc process, it can be by way of an (CLICK) email or internal ticketing / process </a:t>
            </a:r>
          </a:p>
          <a:p>
            <a:r>
              <a:rPr lang="en-US" dirty="0"/>
              <a:t>------ (CLICK) in the case of a public API, we are talking about an uncontrolled environment where a web site is created and the app developer can raise a request to get access to the API by using this website </a:t>
            </a:r>
          </a:p>
          <a:p>
            <a:r>
              <a:rPr lang="en-US" dirty="0"/>
              <a:t> </a:t>
            </a:r>
          </a:p>
        </p:txBody>
      </p:sp>
      <p:sp>
        <p:nvSpPr>
          <p:cNvPr id="4" name="Slide Number Placeholder 3"/>
          <p:cNvSpPr>
            <a:spLocks noGrp="1"/>
          </p:cNvSpPr>
          <p:nvPr>
            <p:ph type="sldNum" sz="quarter" idx="10"/>
          </p:nvPr>
        </p:nvSpPr>
        <p:spPr/>
        <p:txBody>
          <a:bodyPr/>
          <a:lstStyle/>
          <a:p>
            <a:fld id="{54FA8207-6242-4BAB-AD22-E0C36BBE0D45}" type="slidenum">
              <a:rPr lang="en-US" smtClean="0"/>
              <a:t>11</a:t>
            </a:fld>
            <a:endParaRPr lang="en-US"/>
          </a:p>
        </p:txBody>
      </p:sp>
    </p:spTree>
    <p:extLst>
      <p:ext uri="{BB962C8B-B14F-4D97-AF65-F5344CB8AC3E}">
        <p14:creationId xmlns:p14="http://schemas.microsoft.com/office/powerpoint/2010/main" val="132699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 example of the SLA Agreement (CLICK) is when the API provider guarantee an up time of 99% for the API (CLICK)</a:t>
            </a:r>
          </a:p>
          <a:p>
            <a:r>
              <a:rPr lang="en-US" dirty="0"/>
              <a:t>----- A maximum Through put of 20 Calls/Second without performance degradation </a:t>
            </a:r>
          </a:p>
          <a:p>
            <a:r>
              <a:rPr lang="en-US" dirty="0"/>
              <a:t>----- and Support Via Email </a:t>
            </a:r>
          </a:p>
          <a:p>
            <a:r>
              <a:rPr lang="en-US" dirty="0"/>
              <a:t>------- (CLICK) it is typical to have different SLA Tiers for different developers, example internal developers can get unlimited web access to the API contrary to external developers having limited access to the API</a:t>
            </a:r>
          </a:p>
          <a:p>
            <a:r>
              <a:rPr lang="en-US" dirty="0"/>
              <a:t>------ (CLICK) Another important consideration is the Runtime Management and monitoring of the API, this can be done by watching the key performing indicators to assure that the provider of the API is offering a quality of service for the consumer of the API</a:t>
            </a:r>
          </a:p>
        </p:txBody>
      </p:sp>
      <p:sp>
        <p:nvSpPr>
          <p:cNvPr id="4" name="Slide Number Placeholder 3"/>
          <p:cNvSpPr>
            <a:spLocks noGrp="1"/>
          </p:cNvSpPr>
          <p:nvPr>
            <p:ph type="sldNum" sz="quarter" idx="10"/>
          </p:nvPr>
        </p:nvSpPr>
        <p:spPr/>
        <p:txBody>
          <a:bodyPr/>
          <a:lstStyle/>
          <a:p>
            <a:fld id="{54FA8207-6242-4BAB-AD22-E0C36BBE0D45}" type="slidenum">
              <a:rPr lang="en-US" smtClean="0"/>
              <a:t>12</a:t>
            </a:fld>
            <a:endParaRPr lang="en-US"/>
          </a:p>
        </p:txBody>
      </p:sp>
    </p:spTree>
    <p:extLst>
      <p:ext uri="{BB962C8B-B14F-4D97-AF65-F5344CB8AC3E}">
        <p14:creationId xmlns:p14="http://schemas.microsoft.com/office/powerpoint/2010/main" val="130067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(CLICK) we discussed the Private API </a:t>
            </a:r>
          </a:p>
          <a:p>
            <a:r>
              <a:rPr lang="en-US" dirty="0"/>
              <a:t>---- (CLICK) the public API</a:t>
            </a:r>
          </a:p>
          <a:p>
            <a:r>
              <a:rPr lang="en-US" dirty="0"/>
              <a:t>------ (CLICK)  and the Partner API</a:t>
            </a:r>
          </a:p>
          <a:p>
            <a:r>
              <a:rPr lang="en-US" dirty="0"/>
              <a:t>---- the private API are the ones that leverage security and are exposed mainly to trusted developers </a:t>
            </a:r>
          </a:p>
          <a:p>
            <a:r>
              <a:rPr lang="en-US" dirty="0"/>
              <a:t>------- the public API are the ones that are exposed to the public and untrusted developers, the consumer of the API are not known to the API developers or organization</a:t>
            </a:r>
          </a:p>
          <a:p>
            <a:r>
              <a:rPr lang="en-US" dirty="0"/>
              <a:t>-------  the API consumer is know but cannot be trusted </a:t>
            </a:r>
          </a:p>
          <a:p>
            <a:r>
              <a:rPr lang="en-US" dirty="0"/>
              <a:t>------ all of these APIs are designed and coded the same way (CLICK)</a:t>
            </a:r>
          </a:p>
          <a:p>
            <a:r>
              <a:rPr lang="en-US" dirty="0"/>
              <a:t>------ the difference is in how you mange the 3 Types of API, Management of the API comes in the form of API Security, Documentation, Access Request, SLA Management </a:t>
            </a:r>
          </a:p>
        </p:txBody>
      </p:sp>
      <p:sp>
        <p:nvSpPr>
          <p:cNvPr id="4" name="Slide Number Placeholder 3"/>
          <p:cNvSpPr>
            <a:spLocks noGrp="1"/>
          </p:cNvSpPr>
          <p:nvPr>
            <p:ph type="sldNum" sz="quarter" idx="10"/>
          </p:nvPr>
        </p:nvSpPr>
        <p:spPr/>
        <p:txBody>
          <a:bodyPr/>
          <a:lstStyle/>
          <a:p>
            <a:fld id="{54FA8207-6242-4BAB-AD22-E0C36BBE0D45}" type="slidenum">
              <a:rPr lang="en-US" smtClean="0"/>
              <a:t>13</a:t>
            </a:fld>
            <a:endParaRPr lang="en-US"/>
          </a:p>
        </p:txBody>
      </p:sp>
    </p:spTree>
    <p:extLst>
      <p:ext uri="{BB962C8B-B14F-4D97-AF65-F5344CB8AC3E}">
        <p14:creationId xmlns:p14="http://schemas.microsoft.com/office/powerpoint/2010/main" val="419400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application that use a</a:t>
            </a:r>
            <a:r>
              <a:rPr lang="en-US" baseline="0" dirty="0"/>
              <a:t> public or private API interface could either be inside the enterprise, which makes access to the application private (CLICK)</a:t>
            </a:r>
          </a:p>
          <a:p>
            <a:r>
              <a:rPr lang="en-US" baseline="0" dirty="0"/>
              <a:t>--- Also notice that the API is sitting at the edge of the enterprise network, this allows public applications to get access to the representational state that are contained in the private database</a:t>
            </a:r>
          </a:p>
        </p:txBody>
      </p:sp>
      <p:sp>
        <p:nvSpPr>
          <p:cNvPr id="4" name="Slide Number Placeholder 3"/>
          <p:cNvSpPr>
            <a:spLocks noGrp="1"/>
          </p:cNvSpPr>
          <p:nvPr>
            <p:ph type="sldNum" sz="quarter" idx="10"/>
          </p:nvPr>
        </p:nvSpPr>
        <p:spPr/>
        <p:txBody>
          <a:bodyPr/>
          <a:lstStyle/>
          <a:p>
            <a:fld id="{54FA8207-6242-4BAB-AD22-E0C36BBE0D45}" type="slidenum">
              <a:rPr lang="en-US" smtClean="0"/>
              <a:t>3</a:t>
            </a:fld>
            <a:endParaRPr lang="en-US"/>
          </a:p>
        </p:txBody>
      </p:sp>
    </p:spTree>
    <p:extLst>
      <p:ext uri="{BB962C8B-B14F-4D97-AF65-F5344CB8AC3E}">
        <p14:creationId xmlns:p14="http://schemas.microsoft.com/office/powerpoint/2010/main" val="382837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public API is always on the edge of the Enterprise to provide a control access to the enterprise resources </a:t>
            </a:r>
          </a:p>
          <a:p>
            <a:r>
              <a:rPr lang="en-US" dirty="0"/>
              <a:t>----  (CLICK) The public developer is an untrusted developer who creates applications (CLICK) which connect to the enterprise resources by way of this public API</a:t>
            </a:r>
          </a:p>
        </p:txBody>
      </p:sp>
      <p:sp>
        <p:nvSpPr>
          <p:cNvPr id="4" name="Slide Number Placeholder 3"/>
          <p:cNvSpPr>
            <a:spLocks noGrp="1"/>
          </p:cNvSpPr>
          <p:nvPr>
            <p:ph type="sldNum" sz="quarter" idx="10"/>
          </p:nvPr>
        </p:nvSpPr>
        <p:spPr/>
        <p:txBody>
          <a:bodyPr/>
          <a:lstStyle/>
          <a:p>
            <a:fld id="{54FA8207-6242-4BAB-AD22-E0C36BBE0D45}" type="slidenum">
              <a:rPr lang="en-US" smtClean="0"/>
              <a:t>4</a:t>
            </a:fld>
            <a:endParaRPr lang="en-US"/>
          </a:p>
        </p:txBody>
      </p:sp>
    </p:spTree>
    <p:extLst>
      <p:ext uri="{BB962C8B-B14F-4D97-AF65-F5344CB8AC3E}">
        <p14:creationId xmlns:p14="http://schemas.microsoft.com/office/powerpoint/2010/main" val="262598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private API is always consumed by the enterprise developers within the same enterprise organization</a:t>
            </a:r>
          </a:p>
          <a:p>
            <a:r>
              <a:rPr lang="en-US" dirty="0"/>
              <a:t>----  (CLICK) These application maybe internal to the application (CLICK) and they may use the external interfacing API or they may be application from outside the enterprise </a:t>
            </a:r>
          </a:p>
          <a:p>
            <a:r>
              <a:rPr lang="en-US" dirty="0"/>
              <a:t>------ in which case (CLICK) they would use the same API</a:t>
            </a:r>
          </a:p>
        </p:txBody>
      </p:sp>
      <p:sp>
        <p:nvSpPr>
          <p:cNvPr id="4" name="Slide Number Placeholder 3"/>
          <p:cNvSpPr>
            <a:spLocks noGrp="1"/>
          </p:cNvSpPr>
          <p:nvPr>
            <p:ph type="sldNum" sz="quarter" idx="10"/>
          </p:nvPr>
        </p:nvSpPr>
        <p:spPr/>
        <p:txBody>
          <a:bodyPr/>
          <a:lstStyle/>
          <a:p>
            <a:fld id="{54FA8207-6242-4BAB-AD22-E0C36BBE0D45}" type="slidenum">
              <a:rPr lang="en-US" smtClean="0"/>
              <a:t>5</a:t>
            </a:fld>
            <a:endParaRPr lang="en-US"/>
          </a:p>
        </p:txBody>
      </p:sp>
    </p:spTree>
    <p:extLst>
      <p:ext uri="{BB962C8B-B14F-4D97-AF65-F5344CB8AC3E}">
        <p14:creationId xmlns:p14="http://schemas.microsoft.com/office/powerpoint/2010/main" val="565894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case of partner organization exposes API to trusted partners and the trusted partner developers (CLICK) can create applications(CLICK) which operates within the content of the partner network and access the partner’s API</a:t>
            </a:r>
          </a:p>
          <a:p>
            <a:r>
              <a:rPr lang="en-US" dirty="0"/>
              <a:t>------- while at the same time the partner developer can be developing applications which may be available to the open market (CLICK) (CLICK)</a:t>
            </a:r>
          </a:p>
          <a:p>
            <a:r>
              <a:rPr lang="en-US" dirty="0"/>
              <a:t>------- and these application (CLICK) can interface with the exposed API of the partner (CLICK)</a:t>
            </a:r>
          </a:p>
          <a:p>
            <a:r>
              <a:rPr lang="en-US" dirty="0"/>
              <a:t>---------- in this scenario this is very similar to a public API however, in this case a public developer is not involved the developer is a partner developer </a:t>
            </a:r>
          </a:p>
          <a:p>
            <a:r>
              <a:rPr lang="en-US" dirty="0"/>
              <a:t>-------- so the organization who is exposing the API is aware of who is connecting to their enterprise resources</a:t>
            </a:r>
          </a:p>
        </p:txBody>
      </p:sp>
      <p:sp>
        <p:nvSpPr>
          <p:cNvPr id="4" name="Slide Number Placeholder 3"/>
          <p:cNvSpPr>
            <a:spLocks noGrp="1"/>
          </p:cNvSpPr>
          <p:nvPr>
            <p:ph type="sldNum" sz="quarter" idx="10"/>
          </p:nvPr>
        </p:nvSpPr>
        <p:spPr/>
        <p:txBody>
          <a:bodyPr/>
          <a:lstStyle/>
          <a:p>
            <a:fld id="{54FA8207-6242-4BAB-AD22-E0C36BBE0D45}" type="slidenum">
              <a:rPr lang="en-US" smtClean="0"/>
              <a:t>6</a:t>
            </a:fld>
            <a:endParaRPr lang="en-US"/>
          </a:p>
        </p:txBody>
      </p:sp>
    </p:spTree>
    <p:extLst>
      <p:ext uri="{BB962C8B-B14F-4D97-AF65-F5344CB8AC3E}">
        <p14:creationId xmlns:p14="http://schemas.microsoft.com/office/powerpoint/2010/main" val="329171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little difference in the coding or designing of the 3 types of REST APIs</a:t>
            </a:r>
          </a:p>
          <a:p>
            <a:r>
              <a:rPr lang="en-US" dirty="0"/>
              <a:t>---- the difference is in how you manage the 3 types of APIs</a:t>
            </a:r>
          </a:p>
          <a:p>
            <a:r>
              <a:rPr lang="en-US" dirty="0"/>
              <a:t>---- AS the API developer there are 4 aspects which have to be considered and think through when designing and developing an API</a:t>
            </a:r>
          </a:p>
          <a:p>
            <a:r>
              <a:rPr lang="en-US" dirty="0"/>
              <a:t>++++ The API Security, the documentation of the API, Access Request of the API and the SLA Management of the API</a:t>
            </a:r>
          </a:p>
          <a:p>
            <a:r>
              <a:rPr lang="en-US" dirty="0"/>
              <a:t>---- API Security - </a:t>
            </a:r>
          </a:p>
          <a:p>
            <a:endParaRPr lang="en-US" dirty="0"/>
          </a:p>
        </p:txBody>
      </p:sp>
      <p:sp>
        <p:nvSpPr>
          <p:cNvPr id="4" name="Slide Number Placeholder 3"/>
          <p:cNvSpPr>
            <a:spLocks noGrp="1"/>
          </p:cNvSpPr>
          <p:nvPr>
            <p:ph type="sldNum" sz="quarter" idx="10"/>
          </p:nvPr>
        </p:nvSpPr>
        <p:spPr/>
        <p:txBody>
          <a:bodyPr/>
          <a:lstStyle/>
          <a:p>
            <a:fld id="{54FA8207-6242-4BAB-AD22-E0C36BBE0D45}" type="slidenum">
              <a:rPr lang="en-US" smtClean="0"/>
              <a:t>7</a:t>
            </a:fld>
            <a:endParaRPr lang="en-US"/>
          </a:p>
        </p:txBody>
      </p:sp>
    </p:spTree>
    <p:extLst>
      <p:ext uri="{BB962C8B-B14F-4D97-AF65-F5344CB8AC3E}">
        <p14:creationId xmlns:p14="http://schemas.microsoft.com/office/powerpoint/2010/main" val="169179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case of API Security, the clients access the API are known, these are the APP developers who are called (CLICK) Trusted Developers </a:t>
            </a:r>
          </a:p>
          <a:p>
            <a:r>
              <a:rPr lang="en-US" dirty="0"/>
              <a:t>---- in this case you really don’t need forms of strict security (CLICK) you can use Basic Authentication or some token based proprietary schemes </a:t>
            </a:r>
          </a:p>
        </p:txBody>
      </p:sp>
      <p:sp>
        <p:nvSpPr>
          <p:cNvPr id="4" name="Slide Number Placeholder 3"/>
          <p:cNvSpPr>
            <a:spLocks noGrp="1"/>
          </p:cNvSpPr>
          <p:nvPr>
            <p:ph type="sldNum" sz="quarter" idx="10"/>
          </p:nvPr>
        </p:nvSpPr>
        <p:spPr/>
        <p:txBody>
          <a:bodyPr/>
          <a:lstStyle/>
          <a:p>
            <a:fld id="{54FA8207-6242-4BAB-AD22-E0C36BBE0D45}" type="slidenum">
              <a:rPr lang="en-US" smtClean="0"/>
              <a:t>8</a:t>
            </a:fld>
            <a:endParaRPr lang="en-US"/>
          </a:p>
        </p:txBody>
      </p:sp>
    </p:spTree>
    <p:extLst>
      <p:ext uri="{BB962C8B-B14F-4D97-AF65-F5344CB8AC3E}">
        <p14:creationId xmlns:p14="http://schemas.microsoft.com/office/powerpoint/2010/main" val="894968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a Partner API (CLICK) or Public API,  (CLICK) you cannot trust (CLICK) the Developers or the API consumers </a:t>
            </a:r>
          </a:p>
          <a:p>
            <a:r>
              <a:rPr lang="en-US" dirty="0"/>
              <a:t>----- in this case you have to use a stricter form of security such as (CLICK) key/secret or OAuth</a:t>
            </a:r>
          </a:p>
          <a:p>
            <a:r>
              <a:rPr lang="en-US" dirty="0"/>
              <a:t>----- the developer should adopt a standard security </a:t>
            </a:r>
            <a:r>
              <a:rPr lang="en-US" dirty="0" err="1"/>
              <a:t>sheme</a:t>
            </a:r>
            <a:r>
              <a:rPr lang="en-US" dirty="0"/>
              <a:t> such as Key/Secret or </a:t>
            </a:r>
            <a:r>
              <a:rPr lang="en-US" dirty="0" err="1"/>
              <a:t>Oauth</a:t>
            </a:r>
            <a:r>
              <a:rPr lang="en-US" dirty="0"/>
              <a:t> for all your API</a:t>
            </a:r>
          </a:p>
        </p:txBody>
      </p:sp>
      <p:sp>
        <p:nvSpPr>
          <p:cNvPr id="4" name="Slide Number Placeholder 3"/>
          <p:cNvSpPr>
            <a:spLocks noGrp="1"/>
          </p:cNvSpPr>
          <p:nvPr>
            <p:ph type="sldNum" sz="quarter" idx="10"/>
          </p:nvPr>
        </p:nvSpPr>
        <p:spPr/>
        <p:txBody>
          <a:bodyPr/>
          <a:lstStyle/>
          <a:p>
            <a:fld id="{54FA8207-6242-4BAB-AD22-E0C36BBE0D45}" type="slidenum">
              <a:rPr lang="en-US" smtClean="0"/>
              <a:t>9</a:t>
            </a:fld>
            <a:endParaRPr lang="en-US"/>
          </a:p>
        </p:txBody>
      </p:sp>
    </p:spTree>
    <p:extLst>
      <p:ext uri="{BB962C8B-B14F-4D97-AF65-F5344CB8AC3E}">
        <p14:creationId xmlns:p14="http://schemas.microsoft.com/office/powerpoint/2010/main" val="428953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Developers need the API documentation to code against it</a:t>
            </a:r>
          </a:p>
          <a:p>
            <a:r>
              <a:rPr lang="en-US" dirty="0"/>
              <a:t>For Example: in the case of the Private API (CLICK) or Partner API we are referring to a (CLICK) Controlled Environment </a:t>
            </a:r>
          </a:p>
          <a:p>
            <a:r>
              <a:rPr lang="en-US" dirty="0"/>
              <a:t>---- The API provider knows the API consumers so the documentation can be provided by way of (CLICK) email, PDF or some type of Internal Website </a:t>
            </a:r>
          </a:p>
          <a:p>
            <a:r>
              <a:rPr lang="en-US" dirty="0"/>
              <a:t>---- in the case of a public API Interface, (CLICK) this type of interface is called an uncontrolled environment </a:t>
            </a:r>
          </a:p>
          <a:p>
            <a:r>
              <a:rPr lang="en-US" dirty="0"/>
              <a:t>----- Now you don’t know who the consumer of the API is</a:t>
            </a:r>
          </a:p>
        </p:txBody>
      </p:sp>
      <p:sp>
        <p:nvSpPr>
          <p:cNvPr id="4" name="Slide Number Placeholder 3"/>
          <p:cNvSpPr>
            <a:spLocks noGrp="1"/>
          </p:cNvSpPr>
          <p:nvPr>
            <p:ph type="sldNum" sz="quarter" idx="10"/>
          </p:nvPr>
        </p:nvSpPr>
        <p:spPr/>
        <p:txBody>
          <a:bodyPr/>
          <a:lstStyle/>
          <a:p>
            <a:fld id="{54FA8207-6242-4BAB-AD22-E0C36BBE0D45}" type="slidenum">
              <a:rPr lang="en-US" smtClean="0"/>
              <a:t>10</a:t>
            </a:fld>
            <a:endParaRPr lang="en-US"/>
          </a:p>
        </p:txBody>
      </p:sp>
    </p:spTree>
    <p:extLst>
      <p:ext uri="{BB962C8B-B14F-4D97-AF65-F5344CB8AC3E}">
        <p14:creationId xmlns:p14="http://schemas.microsoft.com/office/powerpoint/2010/main" val="93212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API</a:t>
            </a:r>
          </a:p>
        </p:txBody>
      </p:sp>
      <p:sp>
        <p:nvSpPr>
          <p:cNvPr id="3" name="Subtitle 2"/>
          <p:cNvSpPr>
            <a:spLocks noGrp="1"/>
          </p:cNvSpPr>
          <p:nvPr>
            <p:ph type="subTitle" idx="1"/>
          </p:nvPr>
        </p:nvSpPr>
        <p:spPr/>
        <p:txBody>
          <a:bodyPr/>
          <a:lstStyle/>
          <a:p>
            <a:r>
              <a:rPr lang="en-US" dirty="0"/>
              <a:t>REST API Consumers</a:t>
            </a:r>
          </a:p>
        </p:txBody>
      </p:sp>
    </p:spTree>
    <p:extLst>
      <p:ext uri="{BB962C8B-B14F-4D97-AF65-F5344CB8AC3E}">
        <p14:creationId xmlns:p14="http://schemas.microsoft.com/office/powerpoint/2010/main" val="62745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186317" cy="4601183"/>
          </a:xfrm>
        </p:spPr>
        <p:txBody>
          <a:bodyPr/>
          <a:lstStyle/>
          <a:p>
            <a:r>
              <a:rPr lang="en-US" dirty="0"/>
              <a:t>API Documentation</a:t>
            </a:r>
          </a:p>
        </p:txBody>
      </p:sp>
      <p:pic>
        <p:nvPicPr>
          <p:cNvPr id="4" name="Picture 3"/>
          <p:cNvPicPr>
            <a:picLocks noChangeAspect="1"/>
          </p:cNvPicPr>
          <p:nvPr/>
        </p:nvPicPr>
        <p:blipFill>
          <a:blip r:embed="rId3"/>
          <a:stretch>
            <a:fillRect/>
          </a:stretch>
        </p:blipFill>
        <p:spPr>
          <a:xfrm>
            <a:off x="4482791" y="1123836"/>
            <a:ext cx="5466199" cy="1510181"/>
          </a:xfrm>
          <a:prstGeom prst="rect">
            <a:avLst/>
          </a:prstGeom>
        </p:spPr>
      </p:pic>
      <p:pic>
        <p:nvPicPr>
          <p:cNvPr id="5" name="Picture 4"/>
          <p:cNvPicPr>
            <a:picLocks noChangeAspect="1"/>
          </p:cNvPicPr>
          <p:nvPr/>
        </p:nvPicPr>
        <p:blipFill>
          <a:blip r:embed="rId4"/>
          <a:stretch>
            <a:fillRect/>
          </a:stretch>
        </p:blipFill>
        <p:spPr>
          <a:xfrm>
            <a:off x="5152241" y="2634017"/>
            <a:ext cx="4367706" cy="1871874"/>
          </a:xfrm>
          <a:prstGeom prst="rect">
            <a:avLst/>
          </a:prstGeom>
        </p:spPr>
      </p:pic>
      <p:pic>
        <p:nvPicPr>
          <p:cNvPr id="6" name="Picture 5"/>
          <p:cNvPicPr>
            <a:picLocks noChangeAspect="1"/>
          </p:cNvPicPr>
          <p:nvPr/>
        </p:nvPicPr>
        <p:blipFill>
          <a:blip r:embed="rId5"/>
          <a:stretch>
            <a:fillRect/>
          </a:stretch>
        </p:blipFill>
        <p:spPr>
          <a:xfrm>
            <a:off x="4805647" y="4505891"/>
            <a:ext cx="5681149" cy="898051"/>
          </a:xfrm>
          <a:prstGeom prst="rect">
            <a:avLst/>
          </a:prstGeom>
        </p:spPr>
      </p:pic>
      <p:pic>
        <p:nvPicPr>
          <p:cNvPr id="7" name="Picture 6"/>
          <p:cNvPicPr>
            <a:picLocks noChangeAspect="1"/>
          </p:cNvPicPr>
          <p:nvPr/>
        </p:nvPicPr>
        <p:blipFill>
          <a:blip r:embed="rId6"/>
          <a:stretch>
            <a:fillRect/>
          </a:stretch>
        </p:blipFill>
        <p:spPr>
          <a:xfrm>
            <a:off x="5511277" y="5416429"/>
            <a:ext cx="3332471" cy="1056637"/>
          </a:xfrm>
          <a:prstGeom prst="rect">
            <a:avLst/>
          </a:prstGeom>
        </p:spPr>
      </p:pic>
      <p:pic>
        <p:nvPicPr>
          <p:cNvPr id="8" name="Picture 7"/>
          <p:cNvPicPr>
            <a:picLocks noChangeAspect="1"/>
          </p:cNvPicPr>
          <p:nvPr/>
        </p:nvPicPr>
        <p:blipFill>
          <a:blip r:embed="rId7"/>
          <a:stretch>
            <a:fillRect/>
          </a:stretch>
        </p:blipFill>
        <p:spPr>
          <a:xfrm>
            <a:off x="4482791" y="1123836"/>
            <a:ext cx="1774108" cy="1580298"/>
          </a:xfrm>
          <a:prstGeom prst="rect">
            <a:avLst/>
          </a:prstGeom>
        </p:spPr>
      </p:pic>
      <p:pic>
        <p:nvPicPr>
          <p:cNvPr id="9" name="Picture 8"/>
          <p:cNvPicPr>
            <a:picLocks noChangeAspect="1"/>
          </p:cNvPicPr>
          <p:nvPr/>
        </p:nvPicPr>
        <p:blipFill>
          <a:blip r:embed="rId8"/>
          <a:stretch>
            <a:fillRect/>
          </a:stretch>
        </p:blipFill>
        <p:spPr>
          <a:xfrm>
            <a:off x="6434092" y="1515066"/>
            <a:ext cx="3514898" cy="750130"/>
          </a:xfrm>
          <a:prstGeom prst="rect">
            <a:avLst/>
          </a:prstGeom>
        </p:spPr>
      </p:pic>
    </p:spTree>
    <p:extLst>
      <p:ext uri="{BB962C8B-B14F-4D97-AF65-F5344CB8AC3E}">
        <p14:creationId xmlns:p14="http://schemas.microsoft.com/office/powerpoint/2010/main" val="122147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nodeType="clickEffect">
                                  <p:stCondLst>
                                    <p:cond delay="0"/>
                                  </p:stCondLst>
                                  <p:childTnLst>
                                    <p:anim calcmode="lin" valueType="num">
                                      <p:cBhvr additive="base">
                                        <p:cTn id="25" dur="500"/>
                                        <p:tgtEl>
                                          <p:spTgt spid="4"/>
                                        </p:tgtEl>
                                        <p:attrNameLst>
                                          <p:attrName>ppt_x</p:attrName>
                                        </p:attrNameLst>
                                      </p:cBhvr>
                                      <p:tavLst>
                                        <p:tav tm="0">
                                          <p:val>
                                            <p:strVal val="ppt_x"/>
                                          </p:val>
                                        </p:tav>
                                        <p:tav tm="100000">
                                          <p:val>
                                            <p:strVal val="ppt_x"/>
                                          </p:val>
                                        </p:tav>
                                      </p:tavLst>
                                    </p:anim>
                                    <p:anim calcmode="lin" valueType="num">
                                      <p:cBhvr additive="base">
                                        <p:cTn id="26" dur="500"/>
                                        <p:tgtEl>
                                          <p:spTgt spid="4"/>
                                        </p:tgtEl>
                                        <p:attrNameLst>
                                          <p:attrName>ppt_y</p:attrName>
                                        </p:attrNameLst>
                                      </p:cBhvr>
                                      <p:tavLst>
                                        <p:tav tm="0">
                                          <p:val>
                                            <p:strVal val="ppt_y"/>
                                          </p:val>
                                        </p:tav>
                                        <p:tav tm="100000">
                                          <p:val>
                                            <p:strVal val="1+ppt_h/2"/>
                                          </p:val>
                                        </p:tav>
                                      </p:tavLst>
                                    </p:anim>
                                    <p:set>
                                      <p:cBhvr>
                                        <p:cTn id="27" dur="1" fill="hold">
                                          <p:stCondLst>
                                            <p:cond delay="499"/>
                                          </p:stCondLst>
                                        </p:cTn>
                                        <p:tgtEl>
                                          <p:spTgt spid="4"/>
                                        </p:tgtEl>
                                        <p:attrNameLst>
                                          <p:attrName>style.visibility</p:attrName>
                                        </p:attrNameLst>
                                      </p:cBhvr>
                                      <p:to>
                                        <p:strVal val="hidden"/>
                                      </p:to>
                                    </p:set>
                                  </p:childTnLst>
                                </p:cTn>
                              </p:par>
                              <p:par>
                                <p:cTn id="28" presetID="21" presetClass="entr" presetSubtype="1"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Request</a:t>
            </a:r>
          </a:p>
        </p:txBody>
      </p:sp>
      <p:pic>
        <p:nvPicPr>
          <p:cNvPr id="4" name="Picture 3"/>
          <p:cNvPicPr>
            <a:picLocks noChangeAspect="1"/>
          </p:cNvPicPr>
          <p:nvPr/>
        </p:nvPicPr>
        <p:blipFill>
          <a:blip r:embed="rId3"/>
          <a:stretch>
            <a:fillRect/>
          </a:stretch>
        </p:blipFill>
        <p:spPr>
          <a:xfrm>
            <a:off x="4452724" y="1123837"/>
            <a:ext cx="3171825" cy="1066800"/>
          </a:xfrm>
          <a:prstGeom prst="rect">
            <a:avLst/>
          </a:prstGeom>
        </p:spPr>
      </p:pic>
      <p:pic>
        <p:nvPicPr>
          <p:cNvPr id="5" name="Picture 4"/>
          <p:cNvPicPr>
            <a:picLocks noChangeAspect="1"/>
          </p:cNvPicPr>
          <p:nvPr/>
        </p:nvPicPr>
        <p:blipFill>
          <a:blip r:embed="rId4"/>
          <a:stretch>
            <a:fillRect/>
          </a:stretch>
        </p:blipFill>
        <p:spPr>
          <a:xfrm>
            <a:off x="4938499" y="2304908"/>
            <a:ext cx="2686050" cy="1238250"/>
          </a:xfrm>
          <a:prstGeom prst="rect">
            <a:avLst/>
          </a:prstGeom>
        </p:spPr>
      </p:pic>
      <p:pic>
        <p:nvPicPr>
          <p:cNvPr id="6" name="Picture 5"/>
          <p:cNvPicPr>
            <a:picLocks noChangeAspect="1"/>
          </p:cNvPicPr>
          <p:nvPr/>
        </p:nvPicPr>
        <p:blipFill>
          <a:blip r:embed="rId5"/>
          <a:stretch>
            <a:fillRect/>
          </a:stretch>
        </p:blipFill>
        <p:spPr>
          <a:xfrm>
            <a:off x="4097812" y="3883070"/>
            <a:ext cx="6753225" cy="790575"/>
          </a:xfrm>
          <a:prstGeom prst="rect">
            <a:avLst/>
          </a:prstGeom>
        </p:spPr>
      </p:pic>
      <p:pic>
        <p:nvPicPr>
          <p:cNvPr id="7" name="Picture 6"/>
          <p:cNvPicPr>
            <a:picLocks noChangeAspect="1"/>
          </p:cNvPicPr>
          <p:nvPr/>
        </p:nvPicPr>
        <p:blipFill>
          <a:blip r:embed="rId6"/>
          <a:stretch>
            <a:fillRect/>
          </a:stretch>
        </p:blipFill>
        <p:spPr>
          <a:xfrm>
            <a:off x="4938499" y="4828819"/>
            <a:ext cx="3600450" cy="1076325"/>
          </a:xfrm>
          <a:prstGeom prst="rect">
            <a:avLst/>
          </a:prstGeom>
        </p:spPr>
      </p:pic>
    </p:spTree>
    <p:extLst>
      <p:ext uri="{BB962C8B-B14F-4D97-AF65-F5344CB8AC3E}">
        <p14:creationId xmlns:p14="http://schemas.microsoft.com/office/powerpoint/2010/main" val="399337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8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600"/>
                                        <p:tgtEl>
                                          <p:spTgt spid="7"/>
                                        </p:tgtEl>
                                      </p:cBhvr>
                                    </p:animEffect>
                                    <p:anim calcmode="lin" valueType="num">
                                      <p:cBhvr>
                                        <p:cTn id="18" dur="600" fill="hold"/>
                                        <p:tgtEl>
                                          <p:spTgt spid="7"/>
                                        </p:tgtEl>
                                        <p:attrNameLst>
                                          <p:attrName>ppt_x</p:attrName>
                                        </p:attrNameLst>
                                      </p:cBhvr>
                                      <p:tavLst>
                                        <p:tav tm="0">
                                          <p:val>
                                            <p:strVal val="#ppt_x"/>
                                          </p:val>
                                        </p:tav>
                                        <p:tav tm="100000">
                                          <p:val>
                                            <p:strVal val="#ppt_x"/>
                                          </p:val>
                                        </p:tav>
                                      </p:tavLst>
                                    </p:anim>
                                    <p:anim calcmode="lin" valueType="num">
                                      <p:cBhvr>
                                        <p:cTn id="19" dur="6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a:t>
            </a:r>
            <a:br>
              <a:rPr lang="en-US" dirty="0"/>
            </a:br>
            <a:r>
              <a:rPr lang="en-US" dirty="0"/>
              <a:t>Management</a:t>
            </a:r>
          </a:p>
        </p:txBody>
      </p:sp>
      <p:pic>
        <p:nvPicPr>
          <p:cNvPr id="4" name="Picture 3"/>
          <p:cNvPicPr>
            <a:picLocks noChangeAspect="1"/>
          </p:cNvPicPr>
          <p:nvPr/>
        </p:nvPicPr>
        <p:blipFill>
          <a:blip r:embed="rId3"/>
          <a:stretch>
            <a:fillRect/>
          </a:stretch>
        </p:blipFill>
        <p:spPr>
          <a:xfrm>
            <a:off x="4889311" y="873811"/>
            <a:ext cx="3505200" cy="1152525"/>
          </a:xfrm>
          <a:prstGeom prst="rect">
            <a:avLst/>
          </a:prstGeom>
        </p:spPr>
      </p:pic>
      <p:pic>
        <p:nvPicPr>
          <p:cNvPr id="5" name="Picture 4"/>
          <p:cNvPicPr>
            <a:picLocks noChangeAspect="1"/>
          </p:cNvPicPr>
          <p:nvPr/>
        </p:nvPicPr>
        <p:blipFill>
          <a:blip r:embed="rId4"/>
          <a:stretch>
            <a:fillRect/>
          </a:stretch>
        </p:blipFill>
        <p:spPr>
          <a:xfrm>
            <a:off x="4314683" y="2657262"/>
            <a:ext cx="6210300" cy="2771775"/>
          </a:xfrm>
          <a:prstGeom prst="rect">
            <a:avLst/>
          </a:prstGeom>
        </p:spPr>
      </p:pic>
      <p:pic>
        <p:nvPicPr>
          <p:cNvPr id="6" name="Picture 5"/>
          <p:cNvPicPr>
            <a:picLocks noChangeAspect="1"/>
          </p:cNvPicPr>
          <p:nvPr/>
        </p:nvPicPr>
        <p:blipFill>
          <a:blip r:embed="rId5"/>
          <a:stretch>
            <a:fillRect/>
          </a:stretch>
        </p:blipFill>
        <p:spPr>
          <a:xfrm>
            <a:off x="4857608" y="3526075"/>
            <a:ext cx="5124450" cy="447675"/>
          </a:xfrm>
          <a:prstGeom prst="rect">
            <a:avLst/>
          </a:prstGeom>
        </p:spPr>
      </p:pic>
      <p:pic>
        <p:nvPicPr>
          <p:cNvPr id="7" name="Picture 6"/>
          <p:cNvPicPr>
            <a:picLocks noChangeAspect="1"/>
          </p:cNvPicPr>
          <p:nvPr/>
        </p:nvPicPr>
        <p:blipFill>
          <a:blip r:embed="rId6"/>
          <a:stretch>
            <a:fillRect/>
          </a:stretch>
        </p:blipFill>
        <p:spPr>
          <a:xfrm>
            <a:off x="4889311" y="4171596"/>
            <a:ext cx="3933825" cy="352425"/>
          </a:xfrm>
          <a:prstGeom prst="rect">
            <a:avLst/>
          </a:prstGeom>
        </p:spPr>
      </p:pic>
      <p:pic>
        <p:nvPicPr>
          <p:cNvPr id="8" name="Picture 7"/>
          <p:cNvPicPr>
            <a:picLocks noChangeAspect="1"/>
          </p:cNvPicPr>
          <p:nvPr/>
        </p:nvPicPr>
        <p:blipFill>
          <a:blip r:embed="rId7"/>
          <a:stretch>
            <a:fillRect/>
          </a:stretch>
        </p:blipFill>
        <p:spPr>
          <a:xfrm>
            <a:off x="4889311" y="5536088"/>
            <a:ext cx="2124075" cy="523875"/>
          </a:xfrm>
          <a:prstGeom prst="rect">
            <a:avLst/>
          </a:prstGeom>
        </p:spPr>
      </p:pic>
      <p:pic>
        <p:nvPicPr>
          <p:cNvPr id="9" name="Picture 8"/>
          <p:cNvPicPr>
            <a:picLocks noChangeAspect="1"/>
          </p:cNvPicPr>
          <p:nvPr/>
        </p:nvPicPr>
        <p:blipFill>
          <a:blip r:embed="rId8"/>
          <a:stretch>
            <a:fillRect/>
          </a:stretch>
        </p:blipFill>
        <p:spPr>
          <a:xfrm>
            <a:off x="7013386" y="5514597"/>
            <a:ext cx="2809875" cy="552450"/>
          </a:xfrm>
          <a:prstGeom prst="rect">
            <a:avLst/>
          </a:prstGeom>
        </p:spPr>
      </p:pic>
    </p:spTree>
    <p:extLst>
      <p:ext uri="{BB962C8B-B14F-4D97-AF65-F5344CB8AC3E}">
        <p14:creationId xmlns:p14="http://schemas.microsoft.com/office/powerpoint/2010/main" val="358985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4" name="Picture 3"/>
          <p:cNvPicPr>
            <a:picLocks noChangeAspect="1"/>
          </p:cNvPicPr>
          <p:nvPr/>
        </p:nvPicPr>
        <p:blipFill>
          <a:blip r:embed="rId3"/>
          <a:stretch>
            <a:fillRect/>
          </a:stretch>
        </p:blipFill>
        <p:spPr>
          <a:xfrm>
            <a:off x="3911434" y="691130"/>
            <a:ext cx="1666875" cy="2200275"/>
          </a:xfrm>
          <a:prstGeom prst="rect">
            <a:avLst/>
          </a:prstGeom>
        </p:spPr>
      </p:pic>
      <p:pic>
        <p:nvPicPr>
          <p:cNvPr id="5" name="Picture 4"/>
          <p:cNvPicPr>
            <a:picLocks noChangeAspect="1"/>
          </p:cNvPicPr>
          <p:nvPr/>
        </p:nvPicPr>
        <p:blipFill>
          <a:blip r:embed="rId4"/>
          <a:stretch>
            <a:fillRect/>
          </a:stretch>
        </p:blipFill>
        <p:spPr>
          <a:xfrm>
            <a:off x="8114945" y="691130"/>
            <a:ext cx="1666875" cy="2133600"/>
          </a:xfrm>
          <a:prstGeom prst="rect">
            <a:avLst/>
          </a:prstGeom>
        </p:spPr>
      </p:pic>
      <p:pic>
        <p:nvPicPr>
          <p:cNvPr id="6" name="Picture 5"/>
          <p:cNvPicPr>
            <a:picLocks noChangeAspect="1"/>
          </p:cNvPicPr>
          <p:nvPr/>
        </p:nvPicPr>
        <p:blipFill>
          <a:blip r:embed="rId5"/>
          <a:stretch>
            <a:fillRect/>
          </a:stretch>
        </p:blipFill>
        <p:spPr>
          <a:xfrm>
            <a:off x="5989377" y="711317"/>
            <a:ext cx="1714500" cy="2181225"/>
          </a:xfrm>
          <a:prstGeom prst="rect">
            <a:avLst/>
          </a:prstGeom>
        </p:spPr>
      </p:pic>
      <p:pic>
        <p:nvPicPr>
          <p:cNvPr id="7" name="Picture 6"/>
          <p:cNvPicPr>
            <a:picLocks noChangeAspect="1"/>
          </p:cNvPicPr>
          <p:nvPr/>
        </p:nvPicPr>
        <p:blipFill>
          <a:blip r:embed="rId6"/>
          <a:stretch>
            <a:fillRect/>
          </a:stretch>
        </p:blipFill>
        <p:spPr>
          <a:xfrm>
            <a:off x="3784197" y="3424428"/>
            <a:ext cx="6943725" cy="1714500"/>
          </a:xfrm>
          <a:prstGeom prst="rect">
            <a:avLst/>
          </a:prstGeom>
        </p:spPr>
      </p:pic>
    </p:spTree>
    <p:extLst>
      <p:ext uri="{BB962C8B-B14F-4D97-AF65-F5344CB8AC3E}">
        <p14:creationId xmlns:p14="http://schemas.microsoft.com/office/powerpoint/2010/main" val="29268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7" y="1123837"/>
            <a:ext cx="3961273" cy="4601183"/>
          </a:xfrm>
        </p:spPr>
        <p:txBody>
          <a:bodyPr/>
          <a:lstStyle/>
          <a:p>
            <a:r>
              <a:rPr lang="en-US" sz="2800" dirty="0"/>
              <a:t>3 Types of REST API</a:t>
            </a:r>
            <a:br>
              <a:rPr lang="en-US" sz="2800" dirty="0"/>
            </a:br>
            <a:br>
              <a:rPr lang="en-US" sz="2800" dirty="0"/>
            </a:br>
            <a:r>
              <a:rPr lang="en-US" sz="2800" dirty="0"/>
              <a:t>1. Private/Internal</a:t>
            </a:r>
            <a:br>
              <a:rPr lang="en-US" sz="2800" dirty="0"/>
            </a:br>
            <a:br>
              <a:rPr lang="en-US" sz="2800" dirty="0"/>
            </a:br>
            <a:r>
              <a:rPr lang="en-US" sz="2800" dirty="0"/>
              <a:t>2. Public or External</a:t>
            </a:r>
            <a:br>
              <a:rPr lang="en-US" sz="2800" dirty="0"/>
            </a:br>
            <a:br>
              <a:rPr lang="en-US" sz="2800" dirty="0"/>
            </a:br>
            <a:r>
              <a:rPr lang="en-US" sz="2800" dirty="0"/>
              <a:t>3. Partner</a:t>
            </a:r>
            <a:br>
              <a:rPr lang="en-US" dirty="0"/>
            </a:br>
            <a:endParaRPr lang="en-US" dirty="0"/>
          </a:p>
        </p:txBody>
      </p:sp>
      <p:pic>
        <p:nvPicPr>
          <p:cNvPr id="4" name="Picture 3"/>
          <p:cNvPicPr>
            <a:picLocks noChangeAspect="1"/>
          </p:cNvPicPr>
          <p:nvPr/>
        </p:nvPicPr>
        <p:blipFill>
          <a:blip r:embed="rId3"/>
          <a:stretch>
            <a:fillRect/>
          </a:stretch>
        </p:blipFill>
        <p:spPr>
          <a:xfrm>
            <a:off x="4214190" y="1988034"/>
            <a:ext cx="2115763" cy="2993732"/>
          </a:xfrm>
          <a:prstGeom prst="rect">
            <a:avLst/>
          </a:prstGeom>
        </p:spPr>
      </p:pic>
      <p:pic>
        <p:nvPicPr>
          <p:cNvPr id="5" name="Picture 4"/>
          <p:cNvPicPr>
            <a:picLocks noChangeAspect="1"/>
          </p:cNvPicPr>
          <p:nvPr/>
        </p:nvPicPr>
        <p:blipFill>
          <a:blip r:embed="rId4"/>
          <a:stretch>
            <a:fillRect/>
          </a:stretch>
        </p:blipFill>
        <p:spPr>
          <a:xfrm>
            <a:off x="6296321" y="2186816"/>
            <a:ext cx="1994386" cy="2794950"/>
          </a:xfrm>
          <a:prstGeom prst="rect">
            <a:avLst/>
          </a:prstGeom>
        </p:spPr>
      </p:pic>
      <p:pic>
        <p:nvPicPr>
          <p:cNvPr id="6" name="Picture 5"/>
          <p:cNvPicPr>
            <a:picLocks noChangeAspect="1"/>
          </p:cNvPicPr>
          <p:nvPr/>
        </p:nvPicPr>
        <p:blipFill>
          <a:blip r:embed="rId5"/>
          <a:stretch>
            <a:fillRect/>
          </a:stretch>
        </p:blipFill>
        <p:spPr>
          <a:xfrm>
            <a:off x="8303959" y="2246450"/>
            <a:ext cx="2088021" cy="2153272"/>
          </a:xfrm>
          <a:prstGeom prst="rect">
            <a:avLst/>
          </a:prstGeom>
        </p:spPr>
      </p:pic>
      <p:sp>
        <p:nvSpPr>
          <p:cNvPr id="7" name="Rectangle 6"/>
          <p:cNvSpPr/>
          <p:nvPr/>
        </p:nvSpPr>
        <p:spPr>
          <a:xfrm>
            <a:off x="4214190" y="2559975"/>
            <a:ext cx="6231386"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REST API Consumer</a:t>
            </a:r>
          </a:p>
        </p:txBody>
      </p:sp>
    </p:spTree>
    <p:extLst>
      <p:ext uri="{BB962C8B-B14F-4D97-AF65-F5344CB8AC3E}">
        <p14:creationId xmlns:p14="http://schemas.microsoft.com/office/powerpoint/2010/main" val="277406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Interfaced API</a:t>
            </a:r>
            <a:br>
              <a:rPr lang="en-US" dirty="0"/>
            </a:br>
            <a:r>
              <a:rPr lang="en-US" dirty="0"/>
              <a:t>Public/Private </a:t>
            </a:r>
          </a:p>
        </p:txBody>
      </p:sp>
      <p:pic>
        <p:nvPicPr>
          <p:cNvPr id="4" name="Picture 3"/>
          <p:cNvPicPr>
            <a:picLocks noChangeAspect="1"/>
          </p:cNvPicPr>
          <p:nvPr/>
        </p:nvPicPr>
        <p:blipFill>
          <a:blip r:embed="rId3"/>
          <a:stretch>
            <a:fillRect/>
          </a:stretch>
        </p:blipFill>
        <p:spPr>
          <a:xfrm>
            <a:off x="6232456" y="1365917"/>
            <a:ext cx="5482466" cy="4117022"/>
          </a:xfrm>
          <a:prstGeom prst="rect">
            <a:avLst/>
          </a:prstGeom>
        </p:spPr>
      </p:pic>
      <p:pic>
        <p:nvPicPr>
          <p:cNvPr id="5" name="Picture 4"/>
          <p:cNvPicPr>
            <a:picLocks noChangeAspect="1"/>
          </p:cNvPicPr>
          <p:nvPr/>
        </p:nvPicPr>
        <p:blipFill>
          <a:blip r:embed="rId4"/>
          <a:stretch>
            <a:fillRect/>
          </a:stretch>
        </p:blipFill>
        <p:spPr>
          <a:xfrm>
            <a:off x="3584506" y="768004"/>
            <a:ext cx="2647950" cy="1876425"/>
          </a:xfrm>
          <a:prstGeom prst="rect">
            <a:avLst/>
          </a:prstGeom>
        </p:spPr>
      </p:pic>
      <p:cxnSp>
        <p:nvCxnSpPr>
          <p:cNvPr id="7" name="Elbow Connector 6"/>
          <p:cNvCxnSpPr/>
          <p:nvPr/>
        </p:nvCxnSpPr>
        <p:spPr>
          <a:xfrm>
            <a:off x="4908481" y="2637001"/>
            <a:ext cx="1323975" cy="1210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API Interface</a:t>
            </a:r>
          </a:p>
        </p:txBody>
      </p:sp>
      <p:cxnSp>
        <p:nvCxnSpPr>
          <p:cNvPr id="7" name="Elbow Connector 6"/>
          <p:cNvCxnSpPr>
            <a:cxnSpLocks/>
            <a:endCxn id="8" idx="1"/>
          </p:cNvCxnSpPr>
          <p:nvPr/>
        </p:nvCxnSpPr>
        <p:spPr>
          <a:xfrm>
            <a:off x="4354692" y="2033169"/>
            <a:ext cx="1877764" cy="18145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6232456" y="2033169"/>
            <a:ext cx="5514975" cy="3629025"/>
          </a:xfrm>
          <a:prstGeom prst="rect">
            <a:avLst/>
          </a:prstGeom>
        </p:spPr>
      </p:pic>
      <p:pic>
        <p:nvPicPr>
          <p:cNvPr id="10" name="Picture 9"/>
          <p:cNvPicPr>
            <a:picLocks noChangeAspect="1"/>
          </p:cNvPicPr>
          <p:nvPr/>
        </p:nvPicPr>
        <p:blipFill>
          <a:blip r:embed="rId4"/>
          <a:stretch>
            <a:fillRect/>
          </a:stretch>
        </p:blipFill>
        <p:spPr>
          <a:xfrm>
            <a:off x="3680041" y="4166297"/>
            <a:ext cx="2647950" cy="1876425"/>
          </a:xfrm>
          <a:prstGeom prst="rect">
            <a:avLst/>
          </a:prstGeom>
        </p:spPr>
      </p:pic>
      <p:cxnSp>
        <p:nvCxnSpPr>
          <p:cNvPr id="12" name="Straight Arrow Connector 11"/>
          <p:cNvCxnSpPr>
            <a:cxnSpLocks/>
          </p:cNvCxnSpPr>
          <p:nvPr/>
        </p:nvCxnSpPr>
        <p:spPr>
          <a:xfrm>
            <a:off x="4528263" y="1384580"/>
            <a:ext cx="0" cy="311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stretch>
            <a:fillRect/>
          </a:stretch>
        </p:blipFill>
        <p:spPr>
          <a:xfrm>
            <a:off x="3547188" y="444391"/>
            <a:ext cx="1962150" cy="1419225"/>
          </a:xfrm>
          <a:prstGeom prst="rect">
            <a:avLst/>
          </a:prstGeom>
        </p:spPr>
      </p:pic>
    </p:spTree>
    <p:extLst>
      <p:ext uri="{BB962C8B-B14F-4D97-AF65-F5344CB8AC3E}">
        <p14:creationId xmlns:p14="http://schemas.microsoft.com/office/powerpoint/2010/main" val="375931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API Interface</a:t>
            </a:r>
          </a:p>
        </p:txBody>
      </p:sp>
      <p:pic>
        <p:nvPicPr>
          <p:cNvPr id="8" name="Picture 7"/>
          <p:cNvPicPr>
            <a:picLocks noChangeAspect="1"/>
          </p:cNvPicPr>
          <p:nvPr/>
        </p:nvPicPr>
        <p:blipFill>
          <a:blip r:embed="rId3"/>
          <a:stretch>
            <a:fillRect/>
          </a:stretch>
        </p:blipFill>
        <p:spPr>
          <a:xfrm>
            <a:off x="6232456" y="2033169"/>
            <a:ext cx="5514975" cy="3629025"/>
          </a:xfrm>
          <a:prstGeom prst="rect">
            <a:avLst/>
          </a:prstGeom>
        </p:spPr>
      </p:pic>
      <p:pic>
        <p:nvPicPr>
          <p:cNvPr id="4" name="Picture 3"/>
          <p:cNvPicPr>
            <a:picLocks noChangeAspect="1"/>
          </p:cNvPicPr>
          <p:nvPr/>
        </p:nvPicPr>
        <p:blipFill>
          <a:blip r:embed="rId4"/>
          <a:stretch>
            <a:fillRect/>
          </a:stretch>
        </p:blipFill>
        <p:spPr>
          <a:xfrm>
            <a:off x="8732078" y="2670958"/>
            <a:ext cx="923925" cy="876300"/>
          </a:xfrm>
          <a:prstGeom prst="rect">
            <a:avLst/>
          </a:prstGeom>
        </p:spPr>
      </p:pic>
      <p:pic>
        <p:nvPicPr>
          <p:cNvPr id="9" name="Picture 8"/>
          <p:cNvPicPr>
            <a:picLocks noChangeAspect="1"/>
          </p:cNvPicPr>
          <p:nvPr/>
        </p:nvPicPr>
        <p:blipFill>
          <a:blip r:embed="rId5"/>
          <a:stretch>
            <a:fillRect/>
          </a:stretch>
        </p:blipFill>
        <p:spPr>
          <a:xfrm>
            <a:off x="9656003" y="3547258"/>
            <a:ext cx="1305635" cy="955343"/>
          </a:xfrm>
          <a:prstGeom prst="rect">
            <a:avLst/>
          </a:prstGeom>
        </p:spPr>
      </p:pic>
      <p:cxnSp>
        <p:nvCxnSpPr>
          <p:cNvPr id="6" name="Straight Arrow Connector 5"/>
          <p:cNvCxnSpPr/>
          <p:nvPr/>
        </p:nvCxnSpPr>
        <p:spPr>
          <a:xfrm flipH="1" flipV="1">
            <a:off x="7560860" y="3847681"/>
            <a:ext cx="2095143" cy="34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90364" y="3109108"/>
            <a:ext cx="3818067" cy="19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stretch>
            <a:fillRect/>
          </a:stretch>
        </p:blipFill>
        <p:spPr>
          <a:xfrm>
            <a:off x="3471508" y="2631436"/>
            <a:ext cx="1305635" cy="955343"/>
          </a:xfrm>
          <a:prstGeom prst="rect">
            <a:avLst/>
          </a:prstGeom>
        </p:spPr>
      </p:pic>
      <p:cxnSp>
        <p:nvCxnSpPr>
          <p:cNvPr id="16" name="Connector: Elbow 15"/>
          <p:cNvCxnSpPr>
            <a:cxnSpLocks/>
            <a:endCxn id="8" idx="1"/>
          </p:cNvCxnSpPr>
          <p:nvPr/>
        </p:nvCxnSpPr>
        <p:spPr>
          <a:xfrm>
            <a:off x="4380931" y="3586779"/>
            <a:ext cx="1851525" cy="260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22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42"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API Interface</a:t>
            </a:r>
          </a:p>
        </p:txBody>
      </p:sp>
      <p:pic>
        <p:nvPicPr>
          <p:cNvPr id="8" name="Picture 7"/>
          <p:cNvPicPr>
            <a:picLocks noChangeAspect="1"/>
          </p:cNvPicPr>
          <p:nvPr/>
        </p:nvPicPr>
        <p:blipFill>
          <a:blip r:embed="rId3"/>
          <a:stretch>
            <a:fillRect/>
          </a:stretch>
        </p:blipFill>
        <p:spPr>
          <a:xfrm>
            <a:off x="7634578" y="2646218"/>
            <a:ext cx="4120134" cy="2711176"/>
          </a:xfrm>
          <a:prstGeom prst="rect">
            <a:avLst/>
          </a:prstGeom>
        </p:spPr>
      </p:pic>
      <p:pic>
        <p:nvPicPr>
          <p:cNvPr id="4" name="Picture 3"/>
          <p:cNvPicPr>
            <a:picLocks noChangeAspect="1"/>
          </p:cNvPicPr>
          <p:nvPr/>
        </p:nvPicPr>
        <p:blipFill>
          <a:blip r:embed="rId4"/>
          <a:stretch>
            <a:fillRect/>
          </a:stretch>
        </p:blipFill>
        <p:spPr>
          <a:xfrm>
            <a:off x="3667054" y="2584149"/>
            <a:ext cx="3107819" cy="2773245"/>
          </a:xfrm>
          <a:prstGeom prst="rect">
            <a:avLst/>
          </a:prstGeom>
        </p:spPr>
      </p:pic>
      <p:pic>
        <p:nvPicPr>
          <p:cNvPr id="5" name="Picture 4"/>
          <p:cNvPicPr>
            <a:picLocks noChangeAspect="1"/>
          </p:cNvPicPr>
          <p:nvPr/>
        </p:nvPicPr>
        <p:blipFill>
          <a:blip r:embed="rId5"/>
          <a:stretch>
            <a:fillRect/>
          </a:stretch>
        </p:blipFill>
        <p:spPr>
          <a:xfrm>
            <a:off x="4796018" y="4039738"/>
            <a:ext cx="1305635" cy="955343"/>
          </a:xfrm>
          <a:prstGeom prst="rect">
            <a:avLst/>
          </a:prstGeom>
        </p:spPr>
      </p:pic>
      <p:cxnSp>
        <p:nvCxnSpPr>
          <p:cNvPr id="9" name="Straight Arrow Connector 8"/>
          <p:cNvCxnSpPr/>
          <p:nvPr/>
        </p:nvCxnSpPr>
        <p:spPr>
          <a:xfrm>
            <a:off x="5220963" y="4039738"/>
            <a:ext cx="25760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5"/>
          <a:stretch>
            <a:fillRect/>
          </a:stretch>
        </p:blipFill>
        <p:spPr>
          <a:xfrm>
            <a:off x="4962066" y="901011"/>
            <a:ext cx="1305635" cy="955343"/>
          </a:xfrm>
          <a:prstGeom prst="rect">
            <a:avLst/>
          </a:prstGeom>
        </p:spPr>
      </p:pic>
      <p:cxnSp>
        <p:nvCxnSpPr>
          <p:cNvPr id="14" name="Straight Arrow Connector 13"/>
          <p:cNvCxnSpPr/>
          <p:nvPr/>
        </p:nvCxnSpPr>
        <p:spPr>
          <a:xfrm flipV="1">
            <a:off x="5448835" y="2006221"/>
            <a:ext cx="0" cy="95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67701" y="1856354"/>
            <a:ext cx="1529311" cy="19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87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Considerations</a:t>
            </a:r>
          </a:p>
        </p:txBody>
      </p:sp>
      <p:pic>
        <p:nvPicPr>
          <p:cNvPr id="5" name="Picture 4"/>
          <p:cNvPicPr>
            <a:picLocks noChangeAspect="1"/>
          </p:cNvPicPr>
          <p:nvPr/>
        </p:nvPicPr>
        <p:blipFill>
          <a:blip r:embed="rId3"/>
          <a:stretch>
            <a:fillRect/>
          </a:stretch>
        </p:blipFill>
        <p:spPr>
          <a:xfrm>
            <a:off x="3793153" y="1546960"/>
            <a:ext cx="2886075" cy="1362075"/>
          </a:xfrm>
          <a:prstGeom prst="rect">
            <a:avLst/>
          </a:prstGeom>
        </p:spPr>
      </p:pic>
      <p:pic>
        <p:nvPicPr>
          <p:cNvPr id="6" name="Picture 5"/>
          <p:cNvPicPr>
            <a:picLocks noChangeAspect="1"/>
          </p:cNvPicPr>
          <p:nvPr/>
        </p:nvPicPr>
        <p:blipFill>
          <a:blip r:embed="rId4"/>
          <a:stretch>
            <a:fillRect/>
          </a:stretch>
        </p:blipFill>
        <p:spPr>
          <a:xfrm>
            <a:off x="3986069" y="4084874"/>
            <a:ext cx="3209925" cy="981075"/>
          </a:xfrm>
          <a:prstGeom prst="rect">
            <a:avLst/>
          </a:prstGeom>
        </p:spPr>
      </p:pic>
      <p:pic>
        <p:nvPicPr>
          <p:cNvPr id="7" name="Picture 6"/>
          <p:cNvPicPr>
            <a:picLocks noChangeAspect="1"/>
          </p:cNvPicPr>
          <p:nvPr/>
        </p:nvPicPr>
        <p:blipFill>
          <a:blip r:embed="rId5"/>
          <a:stretch>
            <a:fillRect/>
          </a:stretch>
        </p:blipFill>
        <p:spPr>
          <a:xfrm>
            <a:off x="7773821" y="1723172"/>
            <a:ext cx="3086100" cy="1009650"/>
          </a:xfrm>
          <a:prstGeom prst="rect">
            <a:avLst/>
          </a:prstGeom>
        </p:spPr>
      </p:pic>
      <p:pic>
        <p:nvPicPr>
          <p:cNvPr id="8" name="Picture 7"/>
          <p:cNvPicPr>
            <a:picLocks noChangeAspect="1"/>
          </p:cNvPicPr>
          <p:nvPr/>
        </p:nvPicPr>
        <p:blipFill>
          <a:blip r:embed="rId6"/>
          <a:stretch>
            <a:fillRect/>
          </a:stretch>
        </p:blipFill>
        <p:spPr>
          <a:xfrm>
            <a:off x="7659806" y="4027724"/>
            <a:ext cx="3505200" cy="1038225"/>
          </a:xfrm>
          <a:prstGeom prst="rect">
            <a:avLst/>
          </a:prstGeom>
        </p:spPr>
      </p:pic>
    </p:spTree>
    <p:extLst>
      <p:ext uri="{BB962C8B-B14F-4D97-AF65-F5344CB8AC3E}">
        <p14:creationId xmlns:p14="http://schemas.microsoft.com/office/powerpoint/2010/main" val="347182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Security </a:t>
            </a:r>
          </a:p>
        </p:txBody>
      </p:sp>
      <p:pic>
        <p:nvPicPr>
          <p:cNvPr id="4" name="Picture 3"/>
          <p:cNvPicPr>
            <a:picLocks noChangeAspect="1"/>
          </p:cNvPicPr>
          <p:nvPr/>
        </p:nvPicPr>
        <p:blipFill>
          <a:blip r:embed="rId3"/>
          <a:stretch>
            <a:fillRect/>
          </a:stretch>
        </p:blipFill>
        <p:spPr>
          <a:xfrm>
            <a:off x="4662131" y="750826"/>
            <a:ext cx="2694011" cy="2673602"/>
          </a:xfrm>
          <a:prstGeom prst="rect">
            <a:avLst/>
          </a:prstGeom>
        </p:spPr>
      </p:pic>
      <p:pic>
        <p:nvPicPr>
          <p:cNvPr id="5" name="Picture 4"/>
          <p:cNvPicPr>
            <a:picLocks noChangeAspect="1"/>
          </p:cNvPicPr>
          <p:nvPr/>
        </p:nvPicPr>
        <p:blipFill>
          <a:blip r:embed="rId4"/>
          <a:stretch>
            <a:fillRect/>
          </a:stretch>
        </p:blipFill>
        <p:spPr>
          <a:xfrm>
            <a:off x="4880423" y="3424428"/>
            <a:ext cx="2257425" cy="600075"/>
          </a:xfrm>
          <a:prstGeom prst="rect">
            <a:avLst/>
          </a:prstGeom>
        </p:spPr>
      </p:pic>
      <p:pic>
        <p:nvPicPr>
          <p:cNvPr id="6" name="Picture 5"/>
          <p:cNvPicPr>
            <a:picLocks noChangeAspect="1"/>
          </p:cNvPicPr>
          <p:nvPr/>
        </p:nvPicPr>
        <p:blipFill>
          <a:blip r:embed="rId5"/>
          <a:stretch>
            <a:fillRect/>
          </a:stretch>
        </p:blipFill>
        <p:spPr>
          <a:xfrm>
            <a:off x="5249056" y="4024503"/>
            <a:ext cx="2676525" cy="647700"/>
          </a:xfrm>
          <a:prstGeom prst="rect">
            <a:avLst/>
          </a:prstGeom>
        </p:spPr>
      </p:pic>
    </p:spTree>
    <p:extLst>
      <p:ext uri="{BB962C8B-B14F-4D97-AF65-F5344CB8AC3E}">
        <p14:creationId xmlns:p14="http://schemas.microsoft.com/office/powerpoint/2010/main" val="324483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Security</a:t>
            </a:r>
          </a:p>
        </p:txBody>
      </p:sp>
      <p:pic>
        <p:nvPicPr>
          <p:cNvPr id="5" name="Picture 4"/>
          <p:cNvPicPr>
            <a:picLocks noChangeAspect="1"/>
          </p:cNvPicPr>
          <p:nvPr/>
        </p:nvPicPr>
        <p:blipFill>
          <a:blip r:embed="rId3"/>
          <a:stretch>
            <a:fillRect/>
          </a:stretch>
        </p:blipFill>
        <p:spPr>
          <a:xfrm>
            <a:off x="4136551" y="1411477"/>
            <a:ext cx="1957874" cy="1877633"/>
          </a:xfrm>
          <a:prstGeom prst="rect">
            <a:avLst/>
          </a:prstGeom>
        </p:spPr>
      </p:pic>
      <p:pic>
        <p:nvPicPr>
          <p:cNvPr id="6" name="Picture 5"/>
          <p:cNvPicPr>
            <a:picLocks noChangeAspect="1"/>
          </p:cNvPicPr>
          <p:nvPr/>
        </p:nvPicPr>
        <p:blipFill>
          <a:blip r:embed="rId4"/>
          <a:stretch>
            <a:fillRect/>
          </a:stretch>
        </p:blipFill>
        <p:spPr>
          <a:xfrm>
            <a:off x="4175753" y="3506904"/>
            <a:ext cx="1918672" cy="1720188"/>
          </a:xfrm>
          <a:prstGeom prst="rect">
            <a:avLst/>
          </a:prstGeom>
        </p:spPr>
      </p:pic>
      <p:pic>
        <p:nvPicPr>
          <p:cNvPr id="7" name="Picture 6"/>
          <p:cNvPicPr>
            <a:picLocks noChangeAspect="1"/>
          </p:cNvPicPr>
          <p:nvPr/>
        </p:nvPicPr>
        <p:blipFill>
          <a:blip r:embed="rId5"/>
          <a:stretch>
            <a:fillRect/>
          </a:stretch>
        </p:blipFill>
        <p:spPr>
          <a:xfrm>
            <a:off x="6094425" y="3072407"/>
            <a:ext cx="1666875" cy="419100"/>
          </a:xfrm>
          <a:prstGeom prst="rect">
            <a:avLst/>
          </a:prstGeom>
        </p:spPr>
      </p:pic>
      <p:pic>
        <p:nvPicPr>
          <p:cNvPr id="8" name="Picture 7"/>
          <p:cNvPicPr>
            <a:picLocks noChangeAspect="1"/>
          </p:cNvPicPr>
          <p:nvPr/>
        </p:nvPicPr>
        <p:blipFill>
          <a:blip r:embed="rId6"/>
          <a:stretch>
            <a:fillRect/>
          </a:stretch>
        </p:blipFill>
        <p:spPr>
          <a:xfrm>
            <a:off x="6565426" y="3547848"/>
            <a:ext cx="1790700" cy="819150"/>
          </a:xfrm>
          <a:prstGeom prst="rect">
            <a:avLst/>
          </a:prstGeom>
        </p:spPr>
      </p:pic>
    </p:spTree>
    <p:extLst>
      <p:ext uri="{BB962C8B-B14F-4D97-AF65-F5344CB8AC3E}">
        <p14:creationId xmlns:p14="http://schemas.microsoft.com/office/powerpoint/2010/main" val="193473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11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1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645</TotalTime>
  <Words>1113</Words>
  <Application>Microsoft Office PowerPoint</Application>
  <PresentationFormat>Widescreen</PresentationFormat>
  <Paragraphs>76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 2</vt:lpstr>
      <vt:lpstr>Frame</vt:lpstr>
      <vt:lpstr>Types of API</vt:lpstr>
      <vt:lpstr>3 Types of REST API  1. Private/Internal  2. Public or External  3. Partner </vt:lpstr>
      <vt:lpstr>Mixed Interfaced API Public/Private </vt:lpstr>
      <vt:lpstr>Public API Interface</vt:lpstr>
      <vt:lpstr>Private API Interface</vt:lpstr>
      <vt:lpstr>Partner API Interface</vt:lpstr>
      <vt:lpstr>API Considerations</vt:lpstr>
      <vt:lpstr>API Security </vt:lpstr>
      <vt:lpstr>API Security</vt:lpstr>
      <vt:lpstr>API Documentation</vt:lpstr>
      <vt:lpstr>Access Request</vt:lpstr>
      <vt:lpstr>SLA Management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API</dc:title>
  <dc:creator>Ammon Raheem</dc:creator>
  <cp:lastModifiedBy>Ammon Raheem</cp:lastModifiedBy>
  <cp:revision>21</cp:revision>
  <dcterms:created xsi:type="dcterms:W3CDTF">2017-03-25T06:29:26Z</dcterms:created>
  <dcterms:modified xsi:type="dcterms:W3CDTF">2017-04-02T15:51:04Z</dcterms:modified>
</cp:coreProperties>
</file>